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8" d="100"/>
          <a:sy n="118" d="100"/>
        </p:scale>
        <p:origin x="-101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0CF6F0E-0AF4-497C-BDB4-C2CBC9F996D1}" type="datetimeFigureOut">
              <a:rPr lang="en-US"/>
              <a:pPr>
                <a:defRPr/>
              </a:pPr>
              <a:t>4/20/2022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253AF11-8E85-4507-AA77-1B2D6B3C435D}"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7B42F736-74F4-42A5-98EB-4465CB1FC41F}" type="datetime1">
              <a:rPr lang="en-US"/>
              <a:pPr>
                <a:defRPr/>
              </a:pPr>
              <a:t>4/20/2022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Dr. B.N.Gohil - SVNIT</a:t>
            </a:r>
          </a:p>
        </p:txBody>
      </p:sp>
      <p:sp>
        <p:nvSpPr>
          <p:cNvPr id="6" name="Slide Number Placeholder 5"/>
          <p:cNvSpPr>
            <a:spLocks noGrp="1"/>
          </p:cNvSpPr>
          <p:nvPr>
            <p:ph type="sldNum" sz="quarter" idx="12"/>
          </p:nvPr>
        </p:nvSpPr>
        <p:spPr/>
        <p:txBody>
          <a:bodyPr/>
          <a:lstStyle>
            <a:lvl1pPr>
              <a:defRPr/>
            </a:lvl1pPr>
          </a:lstStyle>
          <a:p>
            <a:pPr>
              <a:defRPr/>
            </a:pPr>
            <a:fld id="{F89D0BC5-14AD-460A-B374-046C36521F54}"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44E4257C-BB8B-4D34-AAE1-8BE80CB3E1B3}" type="datetime1">
              <a:rPr lang="en-US"/>
              <a:pPr>
                <a:defRPr/>
              </a:pPr>
              <a:t>4/20/2022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Dr. B.N.Gohil - SVNIT</a:t>
            </a:r>
          </a:p>
        </p:txBody>
      </p:sp>
      <p:sp>
        <p:nvSpPr>
          <p:cNvPr id="6" name="Slide Number Placeholder 5"/>
          <p:cNvSpPr>
            <a:spLocks noGrp="1"/>
          </p:cNvSpPr>
          <p:nvPr>
            <p:ph type="sldNum" sz="quarter" idx="12"/>
          </p:nvPr>
        </p:nvSpPr>
        <p:spPr/>
        <p:txBody>
          <a:bodyPr/>
          <a:lstStyle>
            <a:lvl1pPr>
              <a:defRPr/>
            </a:lvl1pPr>
          </a:lstStyle>
          <a:p>
            <a:pPr>
              <a:defRPr/>
            </a:pPr>
            <a:fld id="{7426164B-C512-4234-ADC3-9B42B111EC9C}"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E6CEB9BC-5D68-4318-84F4-E9A8D2F83155}" type="datetime1">
              <a:rPr lang="en-US"/>
              <a:pPr>
                <a:defRPr/>
              </a:pPr>
              <a:t>4/20/2022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Dr. B.N.Gohil - SVNIT</a:t>
            </a:r>
          </a:p>
        </p:txBody>
      </p:sp>
      <p:sp>
        <p:nvSpPr>
          <p:cNvPr id="6" name="Slide Number Placeholder 5"/>
          <p:cNvSpPr>
            <a:spLocks noGrp="1"/>
          </p:cNvSpPr>
          <p:nvPr>
            <p:ph type="sldNum" sz="quarter" idx="12"/>
          </p:nvPr>
        </p:nvSpPr>
        <p:spPr/>
        <p:txBody>
          <a:bodyPr/>
          <a:lstStyle>
            <a:lvl1pPr>
              <a:defRPr/>
            </a:lvl1pPr>
          </a:lstStyle>
          <a:p>
            <a:pPr>
              <a:defRPr/>
            </a:pPr>
            <a:fld id="{AA23C065-7BF2-41E6-82F5-E1E7863F2D20}"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D6D7213C-B5D9-441F-8ECE-0A535F55DF4C}" type="datetime1">
              <a:rPr lang="en-US"/>
              <a:pPr>
                <a:defRPr/>
              </a:pPr>
              <a:t>4/20/2022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Dr. B.N.Gohil - SVNIT</a:t>
            </a:r>
          </a:p>
        </p:txBody>
      </p:sp>
      <p:sp>
        <p:nvSpPr>
          <p:cNvPr id="6" name="Slide Number Placeholder 5"/>
          <p:cNvSpPr>
            <a:spLocks noGrp="1"/>
          </p:cNvSpPr>
          <p:nvPr>
            <p:ph type="sldNum" sz="quarter" idx="12"/>
          </p:nvPr>
        </p:nvSpPr>
        <p:spPr/>
        <p:txBody>
          <a:bodyPr/>
          <a:lstStyle>
            <a:lvl1pPr>
              <a:defRPr/>
            </a:lvl1pPr>
          </a:lstStyle>
          <a:p>
            <a:pPr>
              <a:defRPr/>
            </a:pPr>
            <a:fld id="{1F6016D7-5B34-4B76-B915-58457887157D}"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26A38CB-B9DF-4098-8FB2-52F6B31A10DA}" type="datetime1">
              <a:rPr lang="en-US"/>
              <a:pPr>
                <a:defRPr/>
              </a:pPr>
              <a:t>4/20/2022</a:t>
            </a:fld>
            <a:endParaRPr lang="en-IN"/>
          </a:p>
        </p:txBody>
      </p:sp>
      <p:sp>
        <p:nvSpPr>
          <p:cNvPr id="5" name="Footer Placeholder 4"/>
          <p:cNvSpPr>
            <a:spLocks noGrp="1"/>
          </p:cNvSpPr>
          <p:nvPr>
            <p:ph type="ftr" sz="quarter" idx="11"/>
          </p:nvPr>
        </p:nvSpPr>
        <p:spPr/>
        <p:txBody>
          <a:bodyPr/>
          <a:lstStyle>
            <a:lvl1pPr>
              <a:defRPr/>
            </a:lvl1pPr>
          </a:lstStyle>
          <a:p>
            <a:pPr>
              <a:defRPr/>
            </a:pPr>
            <a:r>
              <a:rPr lang="en-IN"/>
              <a:t>Dr. B.N.Gohil - SVNIT</a:t>
            </a:r>
          </a:p>
        </p:txBody>
      </p:sp>
      <p:sp>
        <p:nvSpPr>
          <p:cNvPr id="6" name="Slide Number Placeholder 5"/>
          <p:cNvSpPr>
            <a:spLocks noGrp="1"/>
          </p:cNvSpPr>
          <p:nvPr>
            <p:ph type="sldNum" sz="quarter" idx="12"/>
          </p:nvPr>
        </p:nvSpPr>
        <p:spPr/>
        <p:txBody>
          <a:bodyPr/>
          <a:lstStyle>
            <a:lvl1pPr>
              <a:defRPr/>
            </a:lvl1pPr>
          </a:lstStyle>
          <a:p>
            <a:pPr>
              <a:defRPr/>
            </a:pPr>
            <a:fld id="{041FB7A3-4A64-44C8-9324-5BC4AF4F0476}"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73990EDC-EA8B-4535-91DB-FD77C7254D20}" type="datetime1">
              <a:rPr lang="en-US"/>
              <a:pPr>
                <a:defRPr/>
              </a:pPr>
              <a:t>4/20/2022</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Dr. B.N.Gohil - SVNIT</a:t>
            </a:r>
          </a:p>
        </p:txBody>
      </p:sp>
      <p:sp>
        <p:nvSpPr>
          <p:cNvPr id="7" name="Slide Number Placeholder 5"/>
          <p:cNvSpPr>
            <a:spLocks noGrp="1"/>
          </p:cNvSpPr>
          <p:nvPr>
            <p:ph type="sldNum" sz="quarter" idx="12"/>
          </p:nvPr>
        </p:nvSpPr>
        <p:spPr/>
        <p:txBody>
          <a:bodyPr/>
          <a:lstStyle>
            <a:lvl1pPr>
              <a:defRPr/>
            </a:lvl1pPr>
          </a:lstStyle>
          <a:p>
            <a:pPr>
              <a:defRPr/>
            </a:pPr>
            <a:fld id="{BFF41ECA-1388-431A-A9F6-1604E308810F}"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2A7EC9FD-C50C-47BA-8907-258E2D03C23B}" type="datetime1">
              <a:rPr lang="en-US"/>
              <a:pPr>
                <a:defRPr/>
              </a:pPr>
              <a:t>4/20/2022</a:t>
            </a:fld>
            <a:endParaRPr lang="en-IN"/>
          </a:p>
        </p:txBody>
      </p:sp>
      <p:sp>
        <p:nvSpPr>
          <p:cNvPr id="8" name="Footer Placeholder 4"/>
          <p:cNvSpPr>
            <a:spLocks noGrp="1"/>
          </p:cNvSpPr>
          <p:nvPr>
            <p:ph type="ftr" sz="quarter" idx="11"/>
          </p:nvPr>
        </p:nvSpPr>
        <p:spPr/>
        <p:txBody>
          <a:bodyPr/>
          <a:lstStyle>
            <a:lvl1pPr>
              <a:defRPr/>
            </a:lvl1pPr>
          </a:lstStyle>
          <a:p>
            <a:pPr>
              <a:defRPr/>
            </a:pPr>
            <a:r>
              <a:rPr lang="en-IN"/>
              <a:t>Dr. B.N.Gohil - SVNIT</a:t>
            </a:r>
          </a:p>
        </p:txBody>
      </p:sp>
      <p:sp>
        <p:nvSpPr>
          <p:cNvPr id="9" name="Slide Number Placeholder 5"/>
          <p:cNvSpPr>
            <a:spLocks noGrp="1"/>
          </p:cNvSpPr>
          <p:nvPr>
            <p:ph type="sldNum" sz="quarter" idx="12"/>
          </p:nvPr>
        </p:nvSpPr>
        <p:spPr/>
        <p:txBody>
          <a:bodyPr/>
          <a:lstStyle>
            <a:lvl1pPr>
              <a:defRPr/>
            </a:lvl1pPr>
          </a:lstStyle>
          <a:p>
            <a:pPr>
              <a:defRPr/>
            </a:pPr>
            <a:fld id="{CCEF9F50-677F-416A-B7A0-B256CF2273EF}"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50B34A32-87AB-4FB5-8038-3062D6E342D3}" type="datetime1">
              <a:rPr lang="en-US"/>
              <a:pPr>
                <a:defRPr/>
              </a:pPr>
              <a:t>4/20/2022</a:t>
            </a:fld>
            <a:endParaRPr lang="en-IN"/>
          </a:p>
        </p:txBody>
      </p:sp>
      <p:sp>
        <p:nvSpPr>
          <p:cNvPr id="4" name="Footer Placeholder 4"/>
          <p:cNvSpPr>
            <a:spLocks noGrp="1"/>
          </p:cNvSpPr>
          <p:nvPr>
            <p:ph type="ftr" sz="quarter" idx="11"/>
          </p:nvPr>
        </p:nvSpPr>
        <p:spPr/>
        <p:txBody>
          <a:bodyPr/>
          <a:lstStyle>
            <a:lvl1pPr>
              <a:defRPr/>
            </a:lvl1pPr>
          </a:lstStyle>
          <a:p>
            <a:pPr>
              <a:defRPr/>
            </a:pPr>
            <a:r>
              <a:rPr lang="en-IN"/>
              <a:t>Dr. B.N.Gohil - SVNIT</a:t>
            </a:r>
          </a:p>
        </p:txBody>
      </p:sp>
      <p:sp>
        <p:nvSpPr>
          <p:cNvPr id="5" name="Slide Number Placeholder 5"/>
          <p:cNvSpPr>
            <a:spLocks noGrp="1"/>
          </p:cNvSpPr>
          <p:nvPr>
            <p:ph type="sldNum" sz="quarter" idx="12"/>
          </p:nvPr>
        </p:nvSpPr>
        <p:spPr/>
        <p:txBody>
          <a:bodyPr/>
          <a:lstStyle>
            <a:lvl1pPr>
              <a:defRPr/>
            </a:lvl1pPr>
          </a:lstStyle>
          <a:p>
            <a:pPr>
              <a:defRPr/>
            </a:pPr>
            <a:fld id="{B9A34FF1-E947-48DE-A508-68269E163B90}"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083E26-9D81-4DD2-BDB3-2D0912CE581A}" type="datetime1">
              <a:rPr lang="en-US"/>
              <a:pPr>
                <a:defRPr/>
              </a:pPr>
              <a:t>4/20/2022</a:t>
            </a:fld>
            <a:endParaRPr lang="en-IN"/>
          </a:p>
        </p:txBody>
      </p:sp>
      <p:sp>
        <p:nvSpPr>
          <p:cNvPr id="3" name="Footer Placeholder 4"/>
          <p:cNvSpPr>
            <a:spLocks noGrp="1"/>
          </p:cNvSpPr>
          <p:nvPr>
            <p:ph type="ftr" sz="quarter" idx="11"/>
          </p:nvPr>
        </p:nvSpPr>
        <p:spPr/>
        <p:txBody>
          <a:bodyPr/>
          <a:lstStyle>
            <a:lvl1pPr>
              <a:defRPr/>
            </a:lvl1pPr>
          </a:lstStyle>
          <a:p>
            <a:pPr>
              <a:defRPr/>
            </a:pPr>
            <a:r>
              <a:rPr lang="en-IN"/>
              <a:t>Dr. B.N.Gohil - SVNIT</a:t>
            </a:r>
          </a:p>
        </p:txBody>
      </p:sp>
      <p:sp>
        <p:nvSpPr>
          <p:cNvPr id="4" name="Slide Number Placeholder 5"/>
          <p:cNvSpPr>
            <a:spLocks noGrp="1"/>
          </p:cNvSpPr>
          <p:nvPr>
            <p:ph type="sldNum" sz="quarter" idx="12"/>
          </p:nvPr>
        </p:nvSpPr>
        <p:spPr/>
        <p:txBody>
          <a:bodyPr/>
          <a:lstStyle>
            <a:lvl1pPr>
              <a:defRPr/>
            </a:lvl1pPr>
          </a:lstStyle>
          <a:p>
            <a:pPr>
              <a:defRPr/>
            </a:pPr>
            <a:fld id="{03818708-727B-4398-BFFE-194FF2E01233}"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116E24-72EB-41A9-8460-BB732422D607}" type="datetime1">
              <a:rPr lang="en-US"/>
              <a:pPr>
                <a:defRPr/>
              </a:pPr>
              <a:t>4/20/2022</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Dr. B.N.Gohil - SVNIT</a:t>
            </a:r>
          </a:p>
        </p:txBody>
      </p:sp>
      <p:sp>
        <p:nvSpPr>
          <p:cNvPr id="7" name="Slide Number Placeholder 5"/>
          <p:cNvSpPr>
            <a:spLocks noGrp="1"/>
          </p:cNvSpPr>
          <p:nvPr>
            <p:ph type="sldNum" sz="quarter" idx="12"/>
          </p:nvPr>
        </p:nvSpPr>
        <p:spPr/>
        <p:txBody>
          <a:bodyPr/>
          <a:lstStyle>
            <a:lvl1pPr>
              <a:defRPr/>
            </a:lvl1pPr>
          </a:lstStyle>
          <a:p>
            <a:pPr>
              <a:defRPr/>
            </a:pPr>
            <a:fld id="{C8F54816-09A9-45D0-8F60-CCEEECDA95B1}"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ABEF31-47A5-4B8C-A7D0-42B1AACFDE46}" type="datetime1">
              <a:rPr lang="en-US"/>
              <a:pPr>
                <a:defRPr/>
              </a:pPr>
              <a:t>4/20/2022</a:t>
            </a:fld>
            <a:endParaRPr lang="en-IN"/>
          </a:p>
        </p:txBody>
      </p:sp>
      <p:sp>
        <p:nvSpPr>
          <p:cNvPr id="6" name="Footer Placeholder 4"/>
          <p:cNvSpPr>
            <a:spLocks noGrp="1"/>
          </p:cNvSpPr>
          <p:nvPr>
            <p:ph type="ftr" sz="quarter" idx="11"/>
          </p:nvPr>
        </p:nvSpPr>
        <p:spPr/>
        <p:txBody>
          <a:bodyPr/>
          <a:lstStyle>
            <a:lvl1pPr>
              <a:defRPr/>
            </a:lvl1pPr>
          </a:lstStyle>
          <a:p>
            <a:pPr>
              <a:defRPr/>
            </a:pPr>
            <a:r>
              <a:rPr lang="en-IN"/>
              <a:t>Dr. B.N.Gohil - SVNIT</a:t>
            </a:r>
          </a:p>
        </p:txBody>
      </p:sp>
      <p:sp>
        <p:nvSpPr>
          <p:cNvPr id="7" name="Slide Number Placeholder 5"/>
          <p:cNvSpPr>
            <a:spLocks noGrp="1"/>
          </p:cNvSpPr>
          <p:nvPr>
            <p:ph type="sldNum" sz="quarter" idx="12"/>
          </p:nvPr>
        </p:nvSpPr>
        <p:spPr/>
        <p:txBody>
          <a:bodyPr/>
          <a:lstStyle>
            <a:lvl1pPr>
              <a:defRPr/>
            </a:lvl1pPr>
          </a:lstStyle>
          <a:p>
            <a:pPr>
              <a:defRPr/>
            </a:pPr>
            <a:fld id="{99B50799-5922-44F9-8F67-791AE31A38CA}"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812E973-DEE0-4044-B1BD-F8722C2B000E}" type="datetime1">
              <a:rPr lang="en-US"/>
              <a:pPr>
                <a:defRPr/>
              </a:pPr>
              <a:t>4/20/2022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IN"/>
              <a:t>Dr. B.N.Gohil - SVNIT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B603C35-4283-4147-AF21-DAA28E742544}"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IN" smtClean="0"/>
              <a:t>Security issues in Cloud</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IN"/>
          </a:p>
        </p:txBody>
      </p:sp>
      <p:sp>
        <p:nvSpPr>
          <p:cNvPr id="4" name="Slide Number Placeholder 3"/>
          <p:cNvSpPr>
            <a:spLocks noGrp="1"/>
          </p:cNvSpPr>
          <p:nvPr>
            <p:ph type="sldNum" sz="quarter" idx="12"/>
          </p:nvPr>
        </p:nvSpPr>
        <p:spPr/>
        <p:txBody>
          <a:bodyPr/>
          <a:lstStyle/>
          <a:p>
            <a:pPr>
              <a:defRPr/>
            </a:pPr>
            <a:fld id="{D36727E8-466E-4A57-A657-11878FE86722}" type="slidenum">
              <a:rPr lang="en-IN" smtClean="0"/>
              <a:pPr>
                <a:defRPr/>
              </a:pPr>
              <a:t>1</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IN" b="1" dirty="0"/>
              <a:t>Shared technology issues/multi-tenancy </a:t>
            </a:r>
            <a:r>
              <a:rPr lang="en-IN" b="1" dirty="0" smtClean="0"/>
              <a:t>nature - </a:t>
            </a:r>
            <a:r>
              <a:rPr lang="en-IN" dirty="0" smtClean="0"/>
              <a:t>In </a:t>
            </a:r>
            <a:r>
              <a:rPr lang="en-IN" dirty="0"/>
              <a:t>multi-tenant architecture, virtualization is used to offer shared on-demand services. </a:t>
            </a:r>
            <a:r>
              <a:rPr lang="en-IN" dirty="0" smtClean="0"/>
              <a:t>This </a:t>
            </a:r>
            <a:r>
              <a:rPr lang="en-IN" dirty="0"/>
              <a:t>type of threat affects </a:t>
            </a:r>
            <a:r>
              <a:rPr lang="en-IN" dirty="0" err="1"/>
              <a:t>IaaS</a:t>
            </a:r>
            <a:r>
              <a:rPr lang="en-IN" dirty="0" smtClean="0"/>
              <a:t>. (</a:t>
            </a:r>
            <a:r>
              <a:rPr lang="en-IN" b="1" dirty="0" smtClean="0"/>
              <a:t>Implementation </a:t>
            </a:r>
            <a:r>
              <a:rPr lang="en-IN" b="1" dirty="0"/>
              <a:t>of SLA for patching, strong authentication, and access control to administrative tasks are some of the solutions to address this issue</a:t>
            </a:r>
            <a:r>
              <a:rPr lang="en-IN" dirty="0" smtClean="0"/>
              <a:t>.)</a:t>
            </a:r>
          </a:p>
          <a:p>
            <a:pPr eaLnBrk="1" fontAlgn="auto" hangingPunct="1">
              <a:spcAft>
                <a:spcPts val="0"/>
              </a:spcAft>
              <a:buFont typeface="Arial" pitchFamily="34" charset="0"/>
              <a:buChar char="•"/>
              <a:defRPr/>
            </a:pPr>
            <a:endParaRPr lang="en-IN" dirty="0" smtClean="0"/>
          </a:p>
          <a:p>
            <a:pPr eaLnBrk="1" fontAlgn="auto" hangingPunct="1">
              <a:spcAft>
                <a:spcPts val="0"/>
              </a:spcAft>
              <a:buFont typeface="Arial" pitchFamily="34" charset="0"/>
              <a:buChar char="•"/>
              <a:defRPr/>
            </a:pPr>
            <a:r>
              <a:rPr lang="en-IN" b="1" dirty="0"/>
              <a:t>Data loss and </a:t>
            </a:r>
            <a:r>
              <a:rPr lang="en-IN" b="1" dirty="0" smtClean="0"/>
              <a:t>leakage - </a:t>
            </a:r>
            <a:r>
              <a:rPr lang="en-IN" dirty="0" smtClean="0"/>
              <a:t>This </a:t>
            </a:r>
            <a:r>
              <a:rPr lang="en-IN" dirty="0"/>
              <a:t>may include data compromise, deletion, or modification. Due to the dynamic and shared nature of the Cloud, such threat could prove to be a major issue leading to data theft. </a:t>
            </a:r>
            <a:r>
              <a:rPr lang="en-IN" dirty="0" smtClean="0"/>
              <a:t>This </a:t>
            </a:r>
            <a:r>
              <a:rPr lang="en-IN" dirty="0"/>
              <a:t>threat can applicable to </a:t>
            </a:r>
            <a:r>
              <a:rPr lang="en-IN" dirty="0" err="1"/>
              <a:t>SaaS</a:t>
            </a:r>
            <a:r>
              <a:rPr lang="en-IN" dirty="0"/>
              <a:t>, </a:t>
            </a:r>
            <a:r>
              <a:rPr lang="en-IN" dirty="0" err="1"/>
              <a:t>PaaS</a:t>
            </a:r>
            <a:r>
              <a:rPr lang="en-IN" dirty="0"/>
              <a:t>, and </a:t>
            </a:r>
            <a:r>
              <a:rPr lang="en-IN" dirty="0" err="1"/>
              <a:t>IaaS</a:t>
            </a:r>
            <a:r>
              <a:rPr lang="en-IN" dirty="0" smtClean="0"/>
              <a:t>. (Solutions </a:t>
            </a:r>
            <a:r>
              <a:rPr lang="en-IN" dirty="0"/>
              <a:t>include </a:t>
            </a:r>
            <a:r>
              <a:rPr lang="en-IN" b="1" dirty="0"/>
              <a:t>security of API, data integrity, secure storage for used keys, data backup, and retention </a:t>
            </a:r>
            <a:r>
              <a:rPr lang="en-IN" b="1" dirty="0" smtClean="0"/>
              <a:t>policies)</a:t>
            </a:r>
            <a:endParaRPr lang="en-IN" b="1" dirty="0"/>
          </a:p>
          <a:p>
            <a:pPr eaLnBrk="1" fontAlgn="auto" hangingPunct="1">
              <a:spcAft>
                <a:spcPts val="0"/>
              </a:spcAft>
              <a:buFont typeface="Arial" pitchFamily="34" charset="0"/>
              <a:buChar char="•"/>
              <a:defRPr/>
            </a:pPr>
            <a:endParaRPr lang="en-IN" dirty="0"/>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36C76EF0-DF4B-46A0-9006-2E1D80738831}" type="slidenum">
              <a:rPr lang="en-IN" smtClean="0"/>
              <a:pPr>
                <a:defRPr/>
              </a:pPr>
              <a:t>10</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a:xfrm>
            <a:off x="428625" y="1571625"/>
            <a:ext cx="8229600" cy="4525963"/>
          </a:xfrm>
        </p:spPr>
        <p:txBody>
          <a:bodyPr rtlCol="0">
            <a:normAutofit fontScale="70000" lnSpcReduction="20000"/>
          </a:bodyPr>
          <a:lstStyle/>
          <a:p>
            <a:pPr eaLnBrk="1" fontAlgn="auto" hangingPunct="1">
              <a:spcAft>
                <a:spcPts val="0"/>
              </a:spcAft>
              <a:buFont typeface="Arial" pitchFamily="34" charset="0"/>
              <a:buChar char="•"/>
              <a:defRPr/>
            </a:pPr>
            <a:r>
              <a:rPr lang="en-IN" b="1" dirty="0"/>
              <a:t>Service </a:t>
            </a:r>
            <a:r>
              <a:rPr lang="en-IN" b="1" dirty="0" smtClean="0"/>
              <a:t>hijacking - </a:t>
            </a:r>
            <a:r>
              <a:rPr lang="en-IN" dirty="0" smtClean="0"/>
              <a:t>Service </a:t>
            </a:r>
            <a:r>
              <a:rPr lang="en-IN" dirty="0"/>
              <a:t>hijacking may redirect the client to an illegitimate website. User accounts and service instances could in turn make a new base for </a:t>
            </a:r>
            <a:r>
              <a:rPr lang="en-IN" dirty="0" smtClean="0"/>
              <a:t>attackers. </a:t>
            </a:r>
            <a:r>
              <a:rPr lang="en-IN" dirty="0"/>
              <a:t>This threat can affect </a:t>
            </a:r>
            <a:r>
              <a:rPr lang="en-IN" dirty="0" err="1"/>
              <a:t>IaaS</a:t>
            </a:r>
            <a:r>
              <a:rPr lang="en-IN" dirty="0"/>
              <a:t>, </a:t>
            </a:r>
            <a:r>
              <a:rPr lang="en-IN" dirty="0" err="1"/>
              <a:t>PaaS</a:t>
            </a:r>
            <a:r>
              <a:rPr lang="en-IN" dirty="0"/>
              <a:t>, and </a:t>
            </a:r>
            <a:r>
              <a:rPr lang="en-IN" dirty="0" err="1"/>
              <a:t>SaaS</a:t>
            </a:r>
            <a:r>
              <a:rPr lang="en-IN" dirty="0"/>
              <a:t>. </a:t>
            </a:r>
            <a:r>
              <a:rPr lang="en-IN" dirty="0" smtClean="0"/>
              <a:t>(Some </a:t>
            </a:r>
            <a:r>
              <a:rPr lang="en-IN" dirty="0"/>
              <a:t>of the mitigation strategies to address this threat include </a:t>
            </a:r>
            <a:r>
              <a:rPr lang="en-IN" b="1" dirty="0"/>
              <a:t>security policies, strong authentication, and activity monitoring</a:t>
            </a:r>
            <a:r>
              <a:rPr lang="en-IN" dirty="0" smtClean="0"/>
              <a:t>.)</a:t>
            </a:r>
            <a:endParaRPr lang="en-IN" dirty="0"/>
          </a:p>
          <a:p>
            <a:pPr eaLnBrk="1" fontAlgn="auto" hangingPunct="1">
              <a:spcAft>
                <a:spcPts val="0"/>
              </a:spcAft>
              <a:buFont typeface="Arial" pitchFamily="34" charset="0"/>
              <a:buChar char="•"/>
              <a:defRPr/>
            </a:pPr>
            <a:r>
              <a:rPr lang="en-IN" b="1" dirty="0"/>
              <a:t>Risk </a:t>
            </a:r>
            <a:r>
              <a:rPr lang="en-IN" b="1" dirty="0" smtClean="0"/>
              <a:t>profiling - </a:t>
            </a:r>
            <a:r>
              <a:rPr lang="en-IN" dirty="0" smtClean="0"/>
              <a:t>Cloud </a:t>
            </a:r>
            <a:r>
              <a:rPr lang="en-IN" dirty="0"/>
              <a:t>offerings make organizations less involved with ownership and maintenance of hardware and software. This offers significant advantages. However, </a:t>
            </a:r>
            <a:r>
              <a:rPr lang="en-IN" b="1" dirty="0"/>
              <a:t>this makes them unaware of internal security procedures, security compliance, hardening, patching, auditing, and logging process and expose the organization to greater </a:t>
            </a:r>
            <a:r>
              <a:rPr lang="en-IN" b="1" dirty="0" smtClean="0"/>
              <a:t>risk.</a:t>
            </a:r>
            <a:r>
              <a:rPr lang="en-IN" dirty="0" smtClean="0"/>
              <a:t> (To </a:t>
            </a:r>
            <a:r>
              <a:rPr lang="en-IN" dirty="0"/>
              <a:t>avoid this </a:t>
            </a:r>
            <a:r>
              <a:rPr lang="en-IN" b="1" dirty="0"/>
              <a:t>Cloud provider should disclose partial infrastructure details, logs, and data. In addition to this, there should also be a monitoring and alerting system</a:t>
            </a:r>
            <a:r>
              <a:rPr lang="en-IN" dirty="0" smtClean="0"/>
              <a:t>.)</a:t>
            </a:r>
            <a:endParaRPr lang="en-IN" dirty="0"/>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AF7B9783-85FE-4BC0-B273-59C7A4624303}" type="slidenum">
              <a:rPr lang="en-IN" smtClean="0"/>
              <a:pPr>
                <a:defRPr/>
              </a:pPr>
              <a:t>11</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IN" b="1" dirty="0"/>
              <a:t>Identity </a:t>
            </a:r>
            <a:r>
              <a:rPr lang="en-IN" b="1" dirty="0" smtClean="0"/>
              <a:t>theft - </a:t>
            </a:r>
            <a:r>
              <a:rPr lang="en-IN" dirty="0" smtClean="0"/>
              <a:t>Identity </a:t>
            </a:r>
            <a:r>
              <a:rPr lang="en-IN" dirty="0"/>
              <a:t>theft is a form of fraud in which </a:t>
            </a:r>
            <a:r>
              <a:rPr lang="en-IN" b="1" dirty="0"/>
              <a:t>someone pretends to be someone else, to access resources or obtain credit and other benefits. </a:t>
            </a:r>
            <a:r>
              <a:rPr lang="en-IN" dirty="0"/>
              <a:t>The victim (of identity theft) can suffer adverse consequences and losses and held accountable for the perpetrator’s actions. Relevant security risks include weak password recovery workflows, phishing attacks, key loggers, etc. This affects </a:t>
            </a:r>
            <a:r>
              <a:rPr lang="en-IN" dirty="0" err="1"/>
              <a:t>SaaS</a:t>
            </a:r>
            <a:r>
              <a:rPr lang="en-IN" dirty="0"/>
              <a:t>, </a:t>
            </a:r>
            <a:r>
              <a:rPr lang="en-IN" dirty="0" err="1"/>
              <a:t>PaaS</a:t>
            </a:r>
            <a:r>
              <a:rPr lang="en-IN" dirty="0"/>
              <a:t>, and </a:t>
            </a:r>
            <a:r>
              <a:rPr lang="en-IN" dirty="0" err="1"/>
              <a:t>IaaS</a:t>
            </a:r>
            <a:r>
              <a:rPr lang="en-IN" dirty="0"/>
              <a:t>. </a:t>
            </a:r>
            <a:r>
              <a:rPr lang="en-IN" dirty="0" smtClean="0"/>
              <a:t>(The </a:t>
            </a:r>
            <a:r>
              <a:rPr lang="en-IN" dirty="0"/>
              <a:t>solution is to use </a:t>
            </a:r>
            <a:r>
              <a:rPr lang="en-IN" b="1" dirty="0"/>
              <a:t>strong authentication mechanisms</a:t>
            </a:r>
            <a:r>
              <a:rPr lang="en-IN" b="1" dirty="0" smtClean="0"/>
              <a:t>.</a:t>
            </a:r>
            <a:r>
              <a:rPr lang="en-IN" dirty="0" smtClean="0"/>
              <a:t>)</a:t>
            </a:r>
            <a:endParaRPr lang="en-IN" dirty="0"/>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EC0E680D-FBFC-4805-A9B9-5B583C4BCCFD}" type="slidenum">
              <a:rPr lang="en-IN" smtClean="0"/>
              <a:pPr>
                <a:defRPr/>
              </a:pPr>
              <a:t>12</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IN" smtClean="0"/>
              <a:t>Attacks on Cloud computing</a:t>
            </a:r>
          </a:p>
        </p:txBody>
      </p:sp>
      <p:sp>
        <p:nvSpPr>
          <p:cNvPr id="3" name="Content Placeholder 2"/>
          <p:cNvSpPr>
            <a:spLocks noGrp="1"/>
          </p:cNvSpPr>
          <p:nvPr>
            <p:ph idx="1"/>
          </p:nvPr>
        </p:nvSpPr>
        <p:spPr>
          <a:xfrm>
            <a:off x="457200" y="1357313"/>
            <a:ext cx="8229600" cy="5429250"/>
          </a:xfrm>
        </p:spPr>
        <p:txBody>
          <a:bodyPr rtlCol="0">
            <a:normAutofit fontScale="70000" lnSpcReduction="20000"/>
          </a:bodyPr>
          <a:lstStyle/>
          <a:p>
            <a:pPr eaLnBrk="1" fontAlgn="auto" hangingPunct="1">
              <a:spcAft>
                <a:spcPts val="0"/>
              </a:spcAft>
              <a:buFont typeface="Arial" pitchFamily="34" charset="0"/>
              <a:buChar char="•"/>
              <a:defRPr/>
            </a:pPr>
            <a:r>
              <a:rPr lang="en-IN" b="1" dirty="0"/>
              <a:t>Zombie </a:t>
            </a:r>
            <a:r>
              <a:rPr lang="en-IN" b="1" dirty="0" smtClean="0"/>
              <a:t>attack - </a:t>
            </a:r>
            <a:r>
              <a:rPr lang="en-IN" dirty="0" smtClean="0"/>
              <a:t>Through </a:t>
            </a:r>
            <a:r>
              <a:rPr lang="en-IN" dirty="0"/>
              <a:t>the Internet, </a:t>
            </a:r>
            <a:r>
              <a:rPr lang="en-IN" b="1" dirty="0"/>
              <a:t>an attacker tries to flood the victim by sending requests from innocent hosts in the network. These types of hosts are called </a:t>
            </a:r>
            <a:r>
              <a:rPr lang="en-IN" b="1" i="1" dirty="0"/>
              <a:t>zombies</a:t>
            </a:r>
            <a:r>
              <a:rPr lang="en-IN" dirty="0"/>
              <a:t>. </a:t>
            </a:r>
            <a:r>
              <a:rPr lang="en-IN" dirty="0" smtClean="0"/>
              <a:t>The </a:t>
            </a:r>
            <a:r>
              <a:rPr lang="en-IN" dirty="0"/>
              <a:t>Cloud may be overloaded to serve a number of requests, and hence exhausted, which can cause </a:t>
            </a:r>
            <a:r>
              <a:rPr lang="en-IN" dirty="0" err="1"/>
              <a:t>DoS</a:t>
            </a:r>
            <a:r>
              <a:rPr lang="en-IN" dirty="0"/>
              <a:t> (Denial of Service) or </a:t>
            </a:r>
            <a:r>
              <a:rPr lang="en-IN" dirty="0" err="1"/>
              <a:t>DDoS</a:t>
            </a:r>
            <a:r>
              <a:rPr lang="en-IN" dirty="0"/>
              <a:t> (distributed denial of service) to the servers. Cloud in the presence of attacker’s flooded requests cannot serve valid user’s requests. </a:t>
            </a:r>
            <a:r>
              <a:rPr lang="en-IN" dirty="0" smtClean="0"/>
              <a:t>(</a:t>
            </a:r>
            <a:r>
              <a:rPr lang="en-IN" b="1" dirty="0" smtClean="0"/>
              <a:t>Better </a:t>
            </a:r>
            <a:r>
              <a:rPr lang="en-IN" b="1" dirty="0"/>
              <a:t>authentication and authorization and IDS/IPS can provide protection against such an attack</a:t>
            </a:r>
            <a:r>
              <a:rPr lang="en-IN" dirty="0" smtClean="0"/>
              <a:t>.)</a:t>
            </a:r>
          </a:p>
          <a:p>
            <a:pPr eaLnBrk="1" fontAlgn="auto" hangingPunct="1">
              <a:spcAft>
                <a:spcPts val="0"/>
              </a:spcAft>
              <a:buFont typeface="Arial" pitchFamily="34" charset="0"/>
              <a:buChar char="•"/>
              <a:defRPr/>
            </a:pPr>
            <a:r>
              <a:rPr lang="en-IN" b="1" dirty="0"/>
              <a:t>Service injection </a:t>
            </a:r>
            <a:r>
              <a:rPr lang="en-IN" b="1" dirty="0" smtClean="0"/>
              <a:t>attack - </a:t>
            </a:r>
            <a:r>
              <a:rPr lang="en-IN" dirty="0" smtClean="0"/>
              <a:t>Cloud </a:t>
            </a:r>
            <a:r>
              <a:rPr lang="en-IN" dirty="0"/>
              <a:t>system is responsible for determining and eventually instantiating a free-to-use instance of the requested service. The address for accessing that new instance is to be communicated back to the requesting user. An </a:t>
            </a:r>
            <a:r>
              <a:rPr lang="en-IN" b="1" dirty="0"/>
              <a:t>adversary tries to inject a malicious service or new virtual machine into the Cloud system and can provide malicious service to users</a:t>
            </a:r>
            <a:r>
              <a:rPr lang="en-IN" dirty="0"/>
              <a:t>. </a:t>
            </a:r>
            <a:r>
              <a:rPr lang="en-IN" dirty="0" smtClean="0"/>
              <a:t>(</a:t>
            </a:r>
            <a:r>
              <a:rPr lang="en-IN" b="1" dirty="0" smtClean="0"/>
              <a:t>Service </a:t>
            </a:r>
            <a:r>
              <a:rPr lang="en-IN" b="1" dirty="0"/>
              <a:t>integrity checking module should be implemented. Strong isolation between VMs may disable the attacker from injecting malicious code in the </a:t>
            </a:r>
            <a:r>
              <a:rPr lang="en-IN" b="1" dirty="0" smtClean="0"/>
              <a:t>neighbour's </a:t>
            </a:r>
            <a:r>
              <a:rPr lang="en-IN" b="1" dirty="0"/>
              <a:t>VM</a:t>
            </a:r>
            <a:r>
              <a:rPr lang="en-IN" b="1" dirty="0" smtClean="0"/>
              <a:t>.</a:t>
            </a:r>
            <a:r>
              <a:rPr lang="en-IN" dirty="0" smtClean="0"/>
              <a:t>)</a:t>
            </a:r>
            <a:endParaRPr lang="en-IN" dirty="0"/>
          </a:p>
          <a:p>
            <a:pPr eaLnBrk="1" fontAlgn="auto" hangingPunct="1">
              <a:spcAft>
                <a:spcPts val="0"/>
              </a:spcAft>
              <a:buFont typeface="Arial" pitchFamily="34" charset="0"/>
              <a:buChar char="•"/>
              <a:defRPr/>
            </a:pPr>
            <a:endParaRPr lang="en-IN" dirty="0"/>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932BDA68-7A85-488A-AF85-BD34B24DFDAA}" type="slidenum">
              <a:rPr lang="en-IN" smtClean="0"/>
              <a:pPr>
                <a:defRPr/>
              </a:pPr>
              <a:t>13</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62500" lnSpcReduction="20000"/>
          </a:bodyPr>
          <a:lstStyle/>
          <a:p>
            <a:pPr eaLnBrk="1" fontAlgn="auto" hangingPunct="1">
              <a:spcAft>
                <a:spcPts val="0"/>
              </a:spcAft>
              <a:buFont typeface="Arial" pitchFamily="34" charset="0"/>
              <a:buChar char="•"/>
              <a:defRPr/>
            </a:pPr>
            <a:r>
              <a:rPr lang="en-IN" b="1" dirty="0"/>
              <a:t>Attacks on </a:t>
            </a:r>
            <a:r>
              <a:rPr lang="en-IN" b="1" dirty="0" smtClean="0"/>
              <a:t>virtualization - </a:t>
            </a:r>
            <a:r>
              <a:rPr lang="en-IN" dirty="0" smtClean="0"/>
              <a:t>There </a:t>
            </a:r>
            <a:r>
              <a:rPr lang="en-IN" dirty="0"/>
              <a:t>are mainly two types of attacks performed over virtualization: VM Escape and </a:t>
            </a:r>
            <a:r>
              <a:rPr lang="en-IN" dirty="0" err="1"/>
              <a:t>Rootkit</a:t>
            </a:r>
            <a:r>
              <a:rPr lang="en-IN" dirty="0"/>
              <a:t> in hypervisor.</a:t>
            </a:r>
          </a:p>
          <a:p>
            <a:r>
              <a:rPr lang="en-IN" u="sng" dirty="0"/>
              <a:t>VM Escape</a:t>
            </a:r>
            <a:r>
              <a:rPr lang="en-IN" i="1" dirty="0"/>
              <a:t>:</a:t>
            </a:r>
            <a:r>
              <a:rPr lang="en-IN" dirty="0"/>
              <a:t> </a:t>
            </a:r>
            <a:r>
              <a:rPr lang="en-US" dirty="0"/>
              <a:t>Virtual machine escape is an exploit in which the attacker runs code on a VM that allows an operating system running within it to break out and interact directly with the hypervisor</a:t>
            </a:r>
            <a:r>
              <a:rPr lang="en-US" dirty="0" smtClean="0"/>
              <a:t>. Such </a:t>
            </a:r>
            <a:r>
              <a:rPr lang="en-US" dirty="0"/>
              <a:t>an exploit could give the attacker access to the host operating system and all other virtual machines (VMs) running on that host. Although there have been no incidents reported in the wild, VM escape is considered to be the most serious threat to virtual machine security.</a:t>
            </a:r>
          </a:p>
          <a:p>
            <a:pPr eaLnBrk="1" fontAlgn="auto" hangingPunct="1">
              <a:spcAft>
                <a:spcPts val="0"/>
              </a:spcAft>
              <a:buFont typeface="Arial" pitchFamily="34" charset="0"/>
              <a:buChar char="•"/>
              <a:defRPr/>
            </a:pPr>
            <a:endParaRPr lang="en-IN" dirty="0"/>
          </a:p>
          <a:p>
            <a:pPr eaLnBrk="1" fontAlgn="auto" hangingPunct="1">
              <a:spcAft>
                <a:spcPts val="0"/>
              </a:spcAft>
              <a:buFont typeface="Arial" pitchFamily="34" charset="0"/>
              <a:buChar char="•"/>
              <a:defRPr/>
            </a:pPr>
            <a:r>
              <a:rPr lang="en-IN" u="sng" dirty="0" err="1"/>
              <a:t>Rootkit</a:t>
            </a:r>
            <a:r>
              <a:rPr lang="en-IN" u="sng" dirty="0"/>
              <a:t> in Hypervisor</a:t>
            </a:r>
            <a:r>
              <a:rPr lang="en-IN" i="1" dirty="0"/>
              <a:t>:</a:t>
            </a:r>
            <a:r>
              <a:rPr lang="en-IN" dirty="0"/>
              <a:t> </a:t>
            </a:r>
            <a:r>
              <a:rPr lang="en-IN" dirty="0" smtClean="0"/>
              <a:t>A hypervisor </a:t>
            </a:r>
            <a:r>
              <a:rPr lang="en-IN" dirty="0" err="1" smtClean="0"/>
              <a:t>rootkit</a:t>
            </a:r>
            <a:r>
              <a:rPr lang="en-IN" dirty="0" smtClean="0"/>
              <a:t> takes advantage of the hardware virtualization and is installed between the hardware and the kernel acting as the real hardware. Hence, it can intercept the communication/requests between the hardware and the host operating system. Common detection applications that run in user or kernel mode are not effective in this case as the kernel may not know whether it is executed on the legitimate hardware.</a:t>
            </a:r>
            <a:endParaRPr lang="en-IN" dirty="0"/>
          </a:p>
        </p:txBody>
      </p:sp>
      <p:sp>
        <p:nvSpPr>
          <p:cNvPr id="4" name="Slide Number Placeholder 3"/>
          <p:cNvSpPr>
            <a:spLocks noGrp="1"/>
          </p:cNvSpPr>
          <p:nvPr>
            <p:ph type="sldNum" sz="quarter" idx="12"/>
          </p:nvPr>
        </p:nvSpPr>
        <p:spPr/>
        <p:txBody>
          <a:bodyPr/>
          <a:lstStyle/>
          <a:p>
            <a:pPr>
              <a:defRPr/>
            </a:pPr>
            <a:fld id="{2D1C931E-79FD-4112-AA75-6635D21F28AC}" type="slidenum">
              <a:rPr lang="en-IN" smtClean="0"/>
              <a:pPr>
                <a:defRPr/>
              </a:pPr>
              <a:t>14</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Char char="•"/>
              <a:defRPr/>
            </a:pPr>
            <a:r>
              <a:rPr lang="en-IN" b="1" dirty="0"/>
              <a:t>Man-in-the Middle </a:t>
            </a:r>
            <a:r>
              <a:rPr lang="en-IN" b="1" dirty="0" smtClean="0"/>
              <a:t>attack - </a:t>
            </a:r>
            <a:r>
              <a:rPr lang="en-IN" dirty="0" smtClean="0"/>
              <a:t>If </a:t>
            </a:r>
            <a:r>
              <a:rPr lang="en-IN" dirty="0"/>
              <a:t>secure socket layer (SSL) is not properly configured, then any attacker is able to </a:t>
            </a:r>
            <a:r>
              <a:rPr lang="en-IN" b="1" dirty="0"/>
              <a:t>access the data exchange between two parties</a:t>
            </a:r>
            <a:r>
              <a:rPr lang="en-IN" dirty="0"/>
              <a:t>. In Cloud, an attacker is able to access the data communication among data </a:t>
            </a:r>
            <a:r>
              <a:rPr lang="en-IN" dirty="0" smtClean="0"/>
              <a:t>centres. (</a:t>
            </a:r>
            <a:r>
              <a:rPr lang="en-IN" b="1" dirty="0" smtClean="0"/>
              <a:t>Proper </a:t>
            </a:r>
            <a:r>
              <a:rPr lang="en-IN" b="1" dirty="0"/>
              <a:t>SSL configuration and data communication tests between authorized parties can be useful to reduce the risk of Man-in-the-Middle attack</a:t>
            </a:r>
            <a:r>
              <a:rPr lang="en-IN" b="1" dirty="0" smtClean="0"/>
              <a:t>.)</a:t>
            </a:r>
          </a:p>
          <a:p>
            <a:pPr eaLnBrk="1" fontAlgn="auto" hangingPunct="1">
              <a:spcAft>
                <a:spcPts val="0"/>
              </a:spcAft>
              <a:buFont typeface="Arial" pitchFamily="34" charset="0"/>
              <a:buChar char="•"/>
              <a:defRPr/>
            </a:pPr>
            <a:endParaRPr lang="en-IN" dirty="0"/>
          </a:p>
          <a:p>
            <a:pPr eaLnBrk="1" fontAlgn="auto" hangingPunct="1">
              <a:spcAft>
                <a:spcPts val="0"/>
              </a:spcAft>
              <a:buFont typeface="Arial" pitchFamily="34" charset="0"/>
              <a:buChar char="•"/>
              <a:defRPr/>
            </a:pPr>
            <a:r>
              <a:rPr lang="en-IN" b="1" dirty="0"/>
              <a:t>Metadata spoofing </a:t>
            </a:r>
            <a:r>
              <a:rPr lang="en-IN" b="1" dirty="0" smtClean="0"/>
              <a:t>attack - </a:t>
            </a:r>
            <a:r>
              <a:rPr lang="en-IN" dirty="0" smtClean="0"/>
              <a:t>An </a:t>
            </a:r>
            <a:r>
              <a:rPr lang="en-IN" dirty="0"/>
              <a:t>adversary modifies or changes the service’s Web Services Description Language (WSDL) file where </a:t>
            </a:r>
            <a:r>
              <a:rPr lang="en-IN" b="1" dirty="0"/>
              <a:t>descriptions about service instances are stored</a:t>
            </a:r>
            <a:r>
              <a:rPr lang="en-IN" dirty="0"/>
              <a:t>. If the adversary succeeds to interrupt service invocation code from WSDL file at delivering time, then this attack can be possible. </a:t>
            </a:r>
            <a:r>
              <a:rPr lang="en-IN" dirty="0" smtClean="0"/>
              <a:t>(To </a:t>
            </a:r>
            <a:r>
              <a:rPr lang="en-IN" dirty="0"/>
              <a:t>overcome such an attack, </a:t>
            </a:r>
            <a:r>
              <a:rPr lang="en-IN" b="1" dirty="0"/>
              <a:t>information about services and applications should be kept in encrypted form. Strong authentication (and authorization) should be enforced for accessing such critical information</a:t>
            </a:r>
            <a:r>
              <a:rPr lang="en-IN" dirty="0" smtClean="0"/>
              <a:t>.)</a:t>
            </a:r>
            <a:endParaRPr lang="en-IN" dirty="0"/>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43B11521-B918-4E29-99BC-BACEB0DBE844}" type="slidenum">
              <a:rPr lang="en-IN" smtClean="0"/>
              <a:pPr>
                <a:defRPr/>
              </a:pPr>
              <a:t>15</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IN" b="1" dirty="0"/>
              <a:t>Phishing </a:t>
            </a:r>
            <a:r>
              <a:rPr lang="en-IN" b="1" dirty="0" smtClean="0"/>
              <a:t>attack - </a:t>
            </a:r>
            <a:r>
              <a:rPr lang="en-IN" dirty="0" smtClean="0"/>
              <a:t>Phishing </a:t>
            </a:r>
            <a:r>
              <a:rPr lang="en-IN" dirty="0"/>
              <a:t>attacks are well known for manipulating a web link and redirecting a user to a false link to get sensitive data. </a:t>
            </a:r>
            <a:endParaRPr lang="en-IN" dirty="0" smtClean="0"/>
          </a:p>
          <a:p>
            <a:pPr eaLnBrk="1" fontAlgn="auto" hangingPunct="1">
              <a:spcAft>
                <a:spcPts val="0"/>
              </a:spcAft>
              <a:buFont typeface="Arial" pitchFamily="34" charset="0"/>
              <a:buChar char="•"/>
              <a:defRPr/>
            </a:pPr>
            <a:endParaRPr lang="en-IN" dirty="0"/>
          </a:p>
          <a:p>
            <a:pPr eaLnBrk="1" fontAlgn="auto" hangingPunct="1">
              <a:spcAft>
                <a:spcPts val="0"/>
              </a:spcAft>
              <a:buFont typeface="Arial" pitchFamily="34" charset="0"/>
              <a:buChar char="•"/>
              <a:defRPr/>
            </a:pPr>
            <a:r>
              <a:rPr lang="en-IN" b="1" dirty="0"/>
              <a:t>Backdoor channel </a:t>
            </a:r>
            <a:r>
              <a:rPr lang="en-IN" b="1" dirty="0" smtClean="0"/>
              <a:t>attack - </a:t>
            </a:r>
            <a:r>
              <a:rPr lang="en-IN" dirty="0" smtClean="0"/>
              <a:t>It </a:t>
            </a:r>
            <a:r>
              <a:rPr lang="en-IN" dirty="0"/>
              <a:t>is a passive attack, which allows hackers to gain remote access to the compromised system. Using backdoor channels, hackers can be able to control victim’s resources and can make it a </a:t>
            </a:r>
            <a:r>
              <a:rPr lang="en-IN" i="1" dirty="0"/>
              <a:t>zombie</a:t>
            </a:r>
            <a:r>
              <a:rPr lang="en-IN" dirty="0"/>
              <a:t> for attempting a </a:t>
            </a:r>
            <a:r>
              <a:rPr lang="en-IN" dirty="0" err="1"/>
              <a:t>DDoS</a:t>
            </a:r>
            <a:r>
              <a:rPr lang="en-IN" dirty="0"/>
              <a:t> attack. </a:t>
            </a:r>
            <a:r>
              <a:rPr lang="en-IN" dirty="0" smtClean="0"/>
              <a:t>(</a:t>
            </a:r>
            <a:r>
              <a:rPr lang="en-IN" b="1" dirty="0" smtClean="0"/>
              <a:t>Better </a:t>
            </a:r>
            <a:r>
              <a:rPr lang="en-IN" b="1" dirty="0"/>
              <a:t>authentication and isolation between VMs can provide protection against such attacks</a:t>
            </a:r>
            <a:r>
              <a:rPr lang="en-IN" dirty="0" smtClean="0"/>
              <a:t>.)</a:t>
            </a:r>
            <a:endParaRPr lang="en-IN" dirty="0"/>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F6DF64F1-0B8E-4778-8403-B8C4ED7EC4E6}" type="slidenum">
              <a:rPr lang="en-IN" smtClean="0"/>
              <a:pPr>
                <a:defRPr/>
              </a:pPr>
              <a:t>16</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dirty="0"/>
              <a:t>Security issues at different layers in </a:t>
            </a:r>
            <a:r>
              <a:rPr lang="en-IN" dirty="0" smtClean="0"/>
              <a:t>Cloud</a:t>
            </a:r>
            <a:endParaRPr lang="en-IN" dirty="0"/>
          </a:p>
        </p:txBody>
      </p:sp>
      <p:sp>
        <p:nvSpPr>
          <p:cNvPr id="18435" name="Content Placeholder 2"/>
          <p:cNvSpPr>
            <a:spLocks noGrp="1"/>
          </p:cNvSpPr>
          <p:nvPr>
            <p:ph idx="1"/>
          </p:nvPr>
        </p:nvSpPr>
        <p:spPr/>
        <p:txBody>
          <a:bodyPr/>
          <a:lstStyle/>
          <a:p>
            <a:pPr eaLnBrk="1" hangingPunct="1"/>
            <a:r>
              <a:rPr lang="en-IN" smtClean="0"/>
              <a:t>Different layers with associate security concerns in cloud enabled system:</a:t>
            </a:r>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p:txBody>
      </p:sp>
      <p:pic>
        <p:nvPicPr>
          <p:cNvPr id="18436" name="Picture 2" descr="Fig. 1"/>
          <p:cNvPicPr>
            <a:picLocks noChangeAspect="1" noChangeArrowheads="1"/>
          </p:cNvPicPr>
          <p:nvPr/>
        </p:nvPicPr>
        <p:blipFill>
          <a:blip r:embed="rId2"/>
          <a:srcRect/>
          <a:stretch>
            <a:fillRect/>
          </a:stretch>
        </p:blipFill>
        <p:spPr bwMode="auto">
          <a:xfrm>
            <a:off x="428625" y="3357563"/>
            <a:ext cx="2209800" cy="2105025"/>
          </a:xfrm>
          <a:prstGeom prst="rect">
            <a:avLst/>
          </a:prstGeom>
          <a:noFill/>
          <a:ln w="9525">
            <a:noFill/>
            <a:miter lim="800000"/>
            <a:headEnd/>
            <a:tailEnd/>
          </a:ln>
        </p:spPr>
      </p:pic>
      <p:pic>
        <p:nvPicPr>
          <p:cNvPr id="18437" name="Picture 4" descr="figure2"/>
          <p:cNvPicPr>
            <a:picLocks noChangeAspect="1" noChangeArrowheads="1"/>
          </p:cNvPicPr>
          <p:nvPr/>
        </p:nvPicPr>
        <p:blipFill>
          <a:blip r:embed="rId3"/>
          <a:srcRect/>
          <a:stretch>
            <a:fillRect/>
          </a:stretch>
        </p:blipFill>
        <p:spPr bwMode="auto">
          <a:xfrm>
            <a:off x="3143250" y="2857500"/>
            <a:ext cx="5305425" cy="37052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85E0EF44-FAE2-4B8A-8564-75BCB1DC16D6}" type="slidenum">
              <a:rPr lang="en-IN" smtClean="0"/>
              <a:pPr>
                <a:defRPr/>
              </a:pPr>
              <a:t>17</a:t>
            </a:fld>
            <a:endParaRPr lang="en-IN"/>
          </a:p>
        </p:txBody>
      </p:sp>
      <p:sp>
        <p:nvSpPr>
          <p:cNvPr id="7" name="Footer Placeholder 6"/>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IN" smtClean="0"/>
              <a:t>Application level security issues</a:t>
            </a: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Char char="•"/>
              <a:defRPr/>
            </a:pPr>
            <a:r>
              <a:rPr lang="en-IN" dirty="0" smtClean="0"/>
              <a:t>Since </a:t>
            </a:r>
            <a:r>
              <a:rPr lang="en-IN" dirty="0"/>
              <a:t>Web applications and </a:t>
            </a:r>
            <a:r>
              <a:rPr lang="en-IN" dirty="0" err="1"/>
              <a:t>SaaS</a:t>
            </a:r>
            <a:r>
              <a:rPr lang="en-IN" dirty="0"/>
              <a:t> are tightly coupled with providing Cloud services, the </a:t>
            </a:r>
            <a:r>
              <a:rPr lang="en-IN" b="1" dirty="0"/>
              <a:t>security and availability of general cloud services are dependent upon the security of Web browsers, APIs and vulnerability free applications. </a:t>
            </a:r>
            <a:endParaRPr lang="en-IN" b="1" dirty="0" smtClean="0"/>
          </a:p>
          <a:p>
            <a:pPr eaLnBrk="1" fontAlgn="auto" hangingPunct="1">
              <a:spcAft>
                <a:spcPts val="0"/>
              </a:spcAft>
              <a:buFont typeface="Arial" pitchFamily="34" charset="0"/>
              <a:buChar char="•"/>
              <a:defRPr/>
            </a:pPr>
            <a:r>
              <a:rPr lang="en-IN" dirty="0" smtClean="0"/>
              <a:t>A </a:t>
            </a:r>
            <a:r>
              <a:rPr lang="en-IN" dirty="0"/>
              <a:t>Web browser is the platform independent client program that is mostly used to access the Cloud services (</a:t>
            </a:r>
            <a:r>
              <a:rPr lang="en-IN" dirty="0" err="1"/>
              <a:t>SaaS</a:t>
            </a:r>
            <a:r>
              <a:rPr lang="en-IN" dirty="0"/>
              <a:t>), web applications, web pages, or web 2.0. It uses SSL/TLS protocols for secure transmission and authentication of data. </a:t>
            </a:r>
            <a:endParaRPr lang="en-IN" dirty="0" smtClean="0"/>
          </a:p>
          <a:p>
            <a:pPr eaLnBrk="1" fontAlgn="auto" hangingPunct="1">
              <a:spcAft>
                <a:spcPts val="0"/>
              </a:spcAft>
              <a:buFont typeface="Arial" pitchFamily="34" charset="0"/>
              <a:buChar char="•"/>
              <a:defRPr/>
            </a:pPr>
            <a:r>
              <a:rPr lang="en-IN" dirty="0" smtClean="0"/>
              <a:t>Attacks </a:t>
            </a:r>
            <a:r>
              <a:rPr lang="en-IN" dirty="0"/>
              <a:t>on browser based Cloud authentication directly affect the security of Cloud applications. Any attacker can get access to other user’s XML tokens (authentication related credentials in the browser) and accesses the services of the victim. One of the solutions </a:t>
            </a:r>
            <a:r>
              <a:rPr lang="en-IN" dirty="0" err="1"/>
              <a:t>viz</a:t>
            </a:r>
            <a:r>
              <a:rPr lang="en-IN" dirty="0"/>
              <a:t>; </a:t>
            </a:r>
            <a:r>
              <a:rPr lang="en-IN" b="1" dirty="0"/>
              <a:t>XML signature and XML encryption can be used to enhance browser </a:t>
            </a:r>
            <a:r>
              <a:rPr lang="en-IN" b="1" dirty="0" smtClean="0"/>
              <a:t>security.</a:t>
            </a:r>
            <a:endParaRPr lang="en-IN" b="1" dirty="0"/>
          </a:p>
        </p:txBody>
      </p:sp>
      <p:sp>
        <p:nvSpPr>
          <p:cNvPr id="4" name="Slide Number Placeholder 3"/>
          <p:cNvSpPr>
            <a:spLocks noGrp="1"/>
          </p:cNvSpPr>
          <p:nvPr>
            <p:ph type="sldNum" sz="quarter" idx="12"/>
          </p:nvPr>
        </p:nvSpPr>
        <p:spPr/>
        <p:txBody>
          <a:bodyPr/>
          <a:lstStyle/>
          <a:p>
            <a:pPr>
              <a:defRPr/>
            </a:pPr>
            <a:fld id="{FAFB8CA6-29A4-41C6-8B6D-FEE9BCECB4CE}" type="slidenum">
              <a:rPr lang="en-IN" smtClean="0"/>
              <a:pPr>
                <a:defRPr/>
              </a:pPr>
              <a:t>18</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Char char="•"/>
              <a:defRPr/>
            </a:pPr>
            <a:r>
              <a:rPr lang="en-IN" b="1" dirty="0"/>
              <a:t>Service </a:t>
            </a:r>
            <a:r>
              <a:rPr lang="en-IN" b="1" dirty="0" smtClean="0"/>
              <a:t>availability - </a:t>
            </a:r>
            <a:r>
              <a:rPr lang="en-IN" dirty="0" smtClean="0"/>
              <a:t>Temporary </a:t>
            </a:r>
            <a:r>
              <a:rPr lang="en-IN" dirty="0"/>
              <a:t>or permanent loss of services and </a:t>
            </a:r>
            <a:r>
              <a:rPr lang="en-IN" dirty="0" err="1"/>
              <a:t>DoS</a:t>
            </a:r>
            <a:r>
              <a:rPr lang="en-IN" dirty="0"/>
              <a:t>/</a:t>
            </a:r>
            <a:r>
              <a:rPr lang="en-IN" dirty="0" err="1"/>
              <a:t>DDoS</a:t>
            </a:r>
            <a:r>
              <a:rPr lang="en-IN" dirty="0"/>
              <a:t> attacks are the main threats affecting availability of Cloud services. For better </a:t>
            </a:r>
            <a:r>
              <a:rPr lang="en-IN" dirty="0" err="1"/>
              <a:t>QoS</a:t>
            </a:r>
            <a:r>
              <a:rPr lang="en-IN" dirty="0"/>
              <a:t>, services should be available as promised when they are requested. </a:t>
            </a:r>
            <a:endParaRPr lang="en-IN" dirty="0" smtClean="0"/>
          </a:p>
          <a:p>
            <a:pPr eaLnBrk="1" fontAlgn="auto" hangingPunct="1">
              <a:spcAft>
                <a:spcPts val="0"/>
              </a:spcAft>
              <a:buFont typeface="Arial" pitchFamily="34" charset="0"/>
              <a:buChar char="•"/>
              <a:defRPr/>
            </a:pPr>
            <a:r>
              <a:rPr lang="en-IN" dirty="0" smtClean="0"/>
              <a:t>One </a:t>
            </a:r>
            <a:r>
              <a:rPr lang="en-IN" dirty="0"/>
              <a:t>such incident is the database cluster failure caused at </a:t>
            </a:r>
            <a:r>
              <a:rPr lang="en-IN" dirty="0" smtClean="0"/>
              <a:t>Salesforce.com. </a:t>
            </a:r>
          </a:p>
          <a:p>
            <a:pPr eaLnBrk="1" fontAlgn="auto" hangingPunct="1">
              <a:spcAft>
                <a:spcPts val="0"/>
              </a:spcAft>
              <a:buFont typeface="Arial" pitchFamily="34" charset="0"/>
              <a:buChar char="•"/>
              <a:defRPr/>
            </a:pPr>
            <a:r>
              <a:rPr lang="en-IN" dirty="0" smtClean="0"/>
              <a:t>In </a:t>
            </a:r>
            <a:r>
              <a:rPr lang="en-IN" dirty="0"/>
              <a:t>February 2011, Gmail went down for a few hours and due to service disruption, 0.29 % of Gmail users were affected and lost their previous emails and other </a:t>
            </a:r>
            <a:r>
              <a:rPr lang="en-IN" dirty="0" smtClean="0"/>
              <a:t>data. </a:t>
            </a:r>
          </a:p>
          <a:p>
            <a:pPr eaLnBrk="1" fontAlgn="auto" hangingPunct="1">
              <a:spcAft>
                <a:spcPts val="0"/>
              </a:spcAft>
              <a:buFont typeface="Arial" pitchFamily="34" charset="0"/>
              <a:buChar char="•"/>
              <a:defRPr/>
            </a:pPr>
            <a:r>
              <a:rPr lang="en-IN" dirty="0" smtClean="0"/>
              <a:t>On </a:t>
            </a:r>
            <a:r>
              <a:rPr lang="en-IN" dirty="0"/>
              <a:t>March 28, 2011, thousands of users registered at Intuit (which offers financial and tax preparation software and related services) experienced an outage for 2 to 5 days during the network configuration update and scheduled maintenance. As a result, customers were blocked to access offered </a:t>
            </a:r>
            <a:r>
              <a:rPr lang="en-IN" dirty="0" smtClean="0"/>
              <a:t>services. </a:t>
            </a:r>
            <a:r>
              <a:rPr lang="en-IN" dirty="0"/>
              <a:t>To address such issues, proper configuration of an IDS/IPS can be investigated.</a:t>
            </a:r>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E2447533-3069-4B8F-BC1F-2A6194034F73}" type="slidenum">
              <a:rPr lang="en-IN" smtClean="0"/>
              <a:pPr>
                <a:defRPr/>
              </a:pPr>
              <a:t>19</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dirty="0" smtClean="0"/>
              <a:t>Need for Security and Privacy in Cloud</a:t>
            </a:r>
            <a:endParaRPr lang="en-IN" dirty="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IN" dirty="0"/>
              <a:t>Cloud computing </a:t>
            </a:r>
            <a:r>
              <a:rPr lang="en-IN" dirty="0" smtClean="0"/>
              <a:t>- grid + </a:t>
            </a:r>
            <a:r>
              <a:rPr lang="en-IN" dirty="0"/>
              <a:t>distributed computing, utilizing the Internet as a service delivery network. </a:t>
            </a:r>
            <a:endParaRPr lang="en-IN" dirty="0" smtClean="0"/>
          </a:p>
          <a:p>
            <a:pPr eaLnBrk="1" fontAlgn="auto" hangingPunct="1">
              <a:spcAft>
                <a:spcPts val="0"/>
              </a:spcAft>
              <a:buFont typeface="Arial" pitchFamily="34" charset="0"/>
              <a:buChar char="•"/>
              <a:defRPr/>
            </a:pPr>
            <a:r>
              <a:rPr lang="en-IN" dirty="0" smtClean="0"/>
              <a:t>The </a:t>
            </a:r>
            <a:r>
              <a:rPr lang="en-IN" dirty="0"/>
              <a:t>public Cloud environment is extremely complex when compared to a traditional data </a:t>
            </a:r>
            <a:r>
              <a:rPr lang="en-IN" dirty="0" err="1"/>
              <a:t>center</a:t>
            </a:r>
            <a:r>
              <a:rPr lang="en-IN" dirty="0"/>
              <a:t> </a:t>
            </a:r>
            <a:r>
              <a:rPr lang="en-IN" dirty="0" smtClean="0"/>
              <a:t>environment.</a:t>
            </a:r>
          </a:p>
          <a:p>
            <a:pPr eaLnBrk="1" fontAlgn="auto" hangingPunct="1">
              <a:spcAft>
                <a:spcPts val="0"/>
              </a:spcAft>
              <a:buFont typeface="Arial" pitchFamily="34" charset="0"/>
              <a:buChar char="•"/>
              <a:defRPr/>
            </a:pPr>
            <a:r>
              <a:rPr lang="en-IN" dirty="0"/>
              <a:t>Virtual environments are used in Cloud to achieve multi-tenancy. </a:t>
            </a:r>
            <a:endParaRPr lang="en-IN" dirty="0" smtClean="0"/>
          </a:p>
          <a:p>
            <a:pPr eaLnBrk="1" fontAlgn="auto" hangingPunct="1">
              <a:spcAft>
                <a:spcPts val="0"/>
              </a:spcAft>
              <a:buFont typeface="Arial" pitchFamily="34" charset="0"/>
              <a:buChar char="•"/>
              <a:defRPr/>
            </a:pPr>
            <a:r>
              <a:rPr lang="en-IN" dirty="0" smtClean="0"/>
              <a:t>Vulnerabilities </a:t>
            </a:r>
            <a:r>
              <a:rPr lang="en-IN" dirty="0"/>
              <a:t>in virtual machines </a:t>
            </a:r>
            <a:r>
              <a:rPr lang="en-IN" dirty="0" smtClean="0"/>
              <a:t>pose </a:t>
            </a:r>
            <a:r>
              <a:rPr lang="en-IN" dirty="0"/>
              <a:t>direct threat to the privacy and security of the Cloud services. </a:t>
            </a:r>
          </a:p>
        </p:txBody>
      </p:sp>
      <p:sp>
        <p:nvSpPr>
          <p:cNvPr id="4" name="Slide Number Placeholder 3"/>
          <p:cNvSpPr>
            <a:spLocks noGrp="1"/>
          </p:cNvSpPr>
          <p:nvPr>
            <p:ph type="sldNum" sz="quarter" idx="12"/>
          </p:nvPr>
        </p:nvSpPr>
        <p:spPr/>
        <p:txBody>
          <a:bodyPr/>
          <a:lstStyle/>
          <a:p>
            <a:pPr>
              <a:defRPr/>
            </a:pPr>
            <a:fld id="{C9BFFD7E-8F48-48A5-A2E3-ECDDE38D8D20}" type="slidenum">
              <a:rPr lang="en-IN" smtClean="0"/>
              <a:pPr>
                <a:defRPr/>
              </a:pPr>
              <a:t>2</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IN" b="1" dirty="0"/>
              <a:t>Integrity of workload </a:t>
            </a:r>
            <a:r>
              <a:rPr lang="en-IN" b="1" dirty="0" smtClean="0"/>
              <a:t>state - </a:t>
            </a:r>
            <a:r>
              <a:rPr lang="en-IN" dirty="0" smtClean="0"/>
              <a:t>The </a:t>
            </a:r>
            <a:r>
              <a:rPr lang="en-IN" dirty="0"/>
              <a:t>integrity for the state of a workload should be preserved to ensure expected results. Applications involving workflows are required to store temporary results of computation at different levels. There is no standard mechanism used to secure such sensitive files. If these sensitive files are disclosed to an attacker, he/she may be able to threaten the expected </a:t>
            </a:r>
            <a:r>
              <a:rPr lang="en-IN" dirty="0" err="1"/>
              <a:t>behavior</a:t>
            </a:r>
            <a:r>
              <a:rPr lang="en-IN" dirty="0"/>
              <a:t> of the application. </a:t>
            </a:r>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43ACD909-4462-449C-AF46-3CB66B4F9944}" type="slidenum">
              <a:rPr lang="en-IN" smtClean="0"/>
              <a:pPr>
                <a:defRPr/>
              </a:pPr>
              <a:t>20</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IN" smtClean="0"/>
              <a:t>Network level security issues</a:t>
            </a:r>
          </a:p>
        </p:txBody>
      </p:sp>
      <p:sp>
        <p:nvSpPr>
          <p:cNvPr id="3" name="Content Placeholder 2"/>
          <p:cNvSpPr>
            <a:spLocks noGrp="1"/>
          </p:cNvSpPr>
          <p:nvPr>
            <p:ph idx="1"/>
          </p:nvPr>
        </p:nvSpPr>
        <p:spPr>
          <a:xfrm>
            <a:off x="457200" y="1285875"/>
            <a:ext cx="7043738" cy="5429250"/>
          </a:xfrm>
        </p:spPr>
        <p:txBody>
          <a:bodyPr rtlCol="0">
            <a:normAutofit fontScale="77500" lnSpcReduction="20000"/>
          </a:bodyPr>
          <a:lstStyle/>
          <a:p>
            <a:pPr eaLnBrk="1" fontAlgn="auto" hangingPunct="1">
              <a:spcAft>
                <a:spcPts val="0"/>
              </a:spcAft>
              <a:buFont typeface="Arial" pitchFamily="34" charset="0"/>
              <a:buChar char="•"/>
              <a:defRPr/>
            </a:pPr>
            <a:r>
              <a:rPr lang="en-IN" dirty="0"/>
              <a:t>The network is the backbone of Cloud, and hence vulnerabilities in network directly affect the security of Cloud. </a:t>
            </a:r>
            <a:endParaRPr lang="en-IN" dirty="0" smtClean="0"/>
          </a:p>
          <a:p>
            <a:pPr eaLnBrk="1" fontAlgn="auto" hangingPunct="1">
              <a:spcAft>
                <a:spcPts val="0"/>
              </a:spcAft>
              <a:buFont typeface="Arial" pitchFamily="34" charset="0"/>
              <a:buChar char="•"/>
              <a:defRPr/>
            </a:pPr>
            <a:r>
              <a:rPr lang="en-IN" dirty="0" smtClean="0"/>
              <a:t>Security </a:t>
            </a:r>
            <a:r>
              <a:rPr lang="en-IN" dirty="0"/>
              <a:t>issues at network level should be considered in terms of both external and internal networks. </a:t>
            </a:r>
            <a:endParaRPr lang="en-IN" dirty="0" smtClean="0"/>
          </a:p>
          <a:p>
            <a:pPr eaLnBrk="1" fontAlgn="auto" hangingPunct="1">
              <a:spcAft>
                <a:spcPts val="0"/>
              </a:spcAft>
              <a:buFont typeface="Arial" pitchFamily="34" charset="0"/>
              <a:buChar char="•"/>
              <a:defRPr/>
            </a:pPr>
            <a:r>
              <a:rPr lang="en-IN" dirty="0" smtClean="0"/>
              <a:t>An </a:t>
            </a:r>
            <a:r>
              <a:rPr lang="en-IN" dirty="0"/>
              <a:t>adversary outside the Cloud network often performs </a:t>
            </a:r>
            <a:r>
              <a:rPr lang="en-IN" dirty="0" err="1"/>
              <a:t>DoS</a:t>
            </a:r>
            <a:r>
              <a:rPr lang="en-IN" dirty="0"/>
              <a:t> or </a:t>
            </a:r>
            <a:r>
              <a:rPr lang="en-IN" dirty="0" err="1"/>
              <a:t>DDoS</a:t>
            </a:r>
            <a:r>
              <a:rPr lang="en-IN" dirty="0"/>
              <a:t> attacks to affect the availability of Cloud services and resources. </a:t>
            </a:r>
            <a:endParaRPr lang="en-IN" dirty="0" smtClean="0"/>
          </a:p>
          <a:p>
            <a:pPr eaLnBrk="1" fontAlgn="auto" hangingPunct="1">
              <a:spcAft>
                <a:spcPts val="0"/>
              </a:spcAft>
              <a:buFont typeface="Arial" pitchFamily="34" charset="0"/>
              <a:buChar char="•"/>
              <a:defRPr/>
            </a:pPr>
            <a:r>
              <a:rPr lang="en-IN" dirty="0" err="1" smtClean="0"/>
              <a:t>DoS</a:t>
            </a:r>
            <a:r>
              <a:rPr lang="en-IN" dirty="0" smtClean="0"/>
              <a:t>/</a:t>
            </a:r>
            <a:r>
              <a:rPr lang="en-IN" dirty="0" err="1" smtClean="0"/>
              <a:t>DDoS</a:t>
            </a:r>
            <a:r>
              <a:rPr lang="en-IN" dirty="0" smtClean="0"/>
              <a:t> </a:t>
            </a:r>
            <a:r>
              <a:rPr lang="en-IN" dirty="0"/>
              <a:t>attacks reduce the bandwidth and increases the congestion causing poor service to the users. </a:t>
            </a:r>
            <a:endParaRPr lang="en-IN" dirty="0" smtClean="0"/>
          </a:p>
          <a:p>
            <a:pPr eaLnBrk="1" fontAlgn="auto" hangingPunct="1">
              <a:spcAft>
                <a:spcPts val="0"/>
              </a:spcAft>
              <a:buFont typeface="Arial" pitchFamily="34" charset="0"/>
              <a:buChar char="•"/>
              <a:defRPr/>
            </a:pPr>
            <a:r>
              <a:rPr lang="en-IN" dirty="0" smtClean="0"/>
              <a:t>Due </a:t>
            </a:r>
            <a:r>
              <a:rPr lang="en-IN" dirty="0"/>
              <a:t>to the distributed nature of the Cloud, it is hard to prevent </a:t>
            </a:r>
            <a:r>
              <a:rPr lang="en-IN" dirty="0" err="1"/>
              <a:t>DoS</a:t>
            </a:r>
            <a:r>
              <a:rPr lang="en-IN" dirty="0"/>
              <a:t>/</a:t>
            </a:r>
            <a:r>
              <a:rPr lang="en-IN" dirty="0" err="1"/>
              <a:t>DDoS</a:t>
            </a:r>
            <a:r>
              <a:rPr lang="en-IN" dirty="0"/>
              <a:t> and Economic Denial of Sustainability (</a:t>
            </a:r>
            <a:r>
              <a:rPr lang="en-IN" dirty="0" err="1"/>
              <a:t>EDoS</a:t>
            </a:r>
            <a:r>
              <a:rPr lang="en-IN" dirty="0"/>
              <a:t> can be called as HTTP and XML based </a:t>
            </a:r>
            <a:r>
              <a:rPr lang="en-IN" dirty="0" err="1"/>
              <a:t>DDoS</a:t>
            </a:r>
            <a:r>
              <a:rPr lang="en-IN" dirty="0" smtClean="0"/>
              <a:t>) </a:t>
            </a:r>
            <a:r>
              <a:rPr lang="en-IN" dirty="0"/>
              <a:t>attacks.</a:t>
            </a:r>
          </a:p>
        </p:txBody>
      </p:sp>
      <p:pic>
        <p:nvPicPr>
          <p:cNvPr id="22532" name="Picture 2" descr="figure4"/>
          <p:cNvPicPr>
            <a:picLocks noChangeAspect="1" noChangeArrowheads="1"/>
          </p:cNvPicPr>
          <p:nvPr/>
        </p:nvPicPr>
        <p:blipFill>
          <a:blip r:embed="rId2"/>
          <a:srcRect/>
          <a:stretch>
            <a:fillRect/>
          </a:stretch>
        </p:blipFill>
        <p:spPr bwMode="auto">
          <a:xfrm>
            <a:off x="7358063" y="1714500"/>
            <a:ext cx="1571625" cy="235743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8192FC8C-18FB-45F2-B1B8-8F549818D1E6}" type="slidenum">
              <a:rPr lang="en-IN" smtClean="0"/>
              <a:pPr>
                <a:defRPr/>
              </a:pPr>
              <a:t>21</a:t>
            </a:fld>
            <a:endParaRPr lang="en-IN"/>
          </a:p>
        </p:txBody>
      </p:sp>
      <p:sp>
        <p:nvSpPr>
          <p:cNvPr id="6" name="Footer Placeholder 5"/>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a:xfrm>
            <a:off x="457200" y="1428750"/>
            <a:ext cx="8229600" cy="5286375"/>
          </a:xfrm>
        </p:spPr>
        <p:txBody>
          <a:bodyPr rtlCol="0">
            <a:normAutofit fontScale="62500" lnSpcReduction="20000"/>
          </a:bodyPr>
          <a:lstStyle/>
          <a:p>
            <a:pPr eaLnBrk="1" fontAlgn="auto" hangingPunct="1">
              <a:spcAft>
                <a:spcPts val="0"/>
              </a:spcAft>
              <a:buFont typeface="Arial" pitchFamily="34" charset="0"/>
              <a:buChar char="•"/>
              <a:defRPr/>
            </a:pPr>
            <a:r>
              <a:rPr lang="en-IN" dirty="0"/>
              <a:t>Some common attacks at the network layer are DNS poisoning attack, Sniffer attack, Port scanning, Cross site scripting, ARP spoofing, IP spoofing, and phishing attack, which are executed to gain access of Cloud resources. </a:t>
            </a:r>
            <a:endParaRPr lang="en-IN" dirty="0" smtClean="0"/>
          </a:p>
          <a:p>
            <a:pPr eaLnBrk="1" fontAlgn="auto" hangingPunct="1">
              <a:spcAft>
                <a:spcPts val="0"/>
              </a:spcAft>
              <a:buFont typeface="Arial" pitchFamily="34" charset="0"/>
              <a:buChar char="•"/>
              <a:defRPr/>
            </a:pPr>
            <a:r>
              <a:rPr lang="en-IN" dirty="0" smtClean="0"/>
              <a:t>Internal </a:t>
            </a:r>
            <a:r>
              <a:rPr lang="en-IN" dirty="0"/>
              <a:t>network attacker (authorized users or users within the cloud network) can easily get access to other user’s resources without being detected. An insider has higher privileges and knowledge (related to network, security mechanism, and resources to attack) than the external </a:t>
            </a:r>
            <a:r>
              <a:rPr lang="en-IN" dirty="0" smtClean="0"/>
              <a:t>attacker</a:t>
            </a:r>
            <a:endParaRPr lang="en-IN" dirty="0" smtClean="0"/>
          </a:p>
          <a:p>
            <a:pPr eaLnBrk="1" fontAlgn="auto" hangingPunct="1">
              <a:spcAft>
                <a:spcPts val="0"/>
              </a:spcAft>
              <a:buFont typeface="Arial" pitchFamily="34" charset="0"/>
              <a:buChar char="•"/>
              <a:defRPr/>
            </a:pPr>
            <a:r>
              <a:rPr lang="en-IN" dirty="0" smtClean="0"/>
              <a:t>Major </a:t>
            </a:r>
            <a:r>
              <a:rPr lang="en-IN" dirty="0"/>
              <a:t>security issues at network level include vulnerabilities in Internet protocols, authorization, and authentication, intrusions, backdoor attack, session hijacking, and clear data transmission. </a:t>
            </a:r>
            <a:endParaRPr lang="en-IN" dirty="0" smtClean="0"/>
          </a:p>
          <a:p>
            <a:pPr eaLnBrk="1" fontAlgn="auto" hangingPunct="1">
              <a:spcAft>
                <a:spcPts val="0"/>
              </a:spcAft>
              <a:buFont typeface="Arial" pitchFamily="34" charset="0"/>
              <a:buChar char="•"/>
              <a:defRPr/>
            </a:pPr>
            <a:r>
              <a:rPr lang="en-IN" dirty="0" smtClean="0"/>
              <a:t>To </a:t>
            </a:r>
            <a:r>
              <a:rPr lang="en-IN" dirty="0"/>
              <a:t>address some of the issues at the network level, major Cloud providers </a:t>
            </a:r>
            <a:r>
              <a:rPr lang="en-IN" dirty="0" smtClean="0"/>
              <a:t>are </a:t>
            </a:r>
            <a:r>
              <a:rPr lang="en-IN" dirty="0"/>
              <a:t>running their applications behind firewall. </a:t>
            </a:r>
            <a:r>
              <a:rPr lang="en-IN" dirty="0" smtClean="0"/>
              <a:t>It </a:t>
            </a:r>
            <a:r>
              <a:rPr lang="en-IN" dirty="0"/>
              <a:t>only provides security at boundary of network and cannot detect the internal attacks. Network based intrusion detection system (NIDS) can be integrated to address some of the security issues. </a:t>
            </a:r>
            <a:endParaRPr lang="en-IN" dirty="0" smtClean="0"/>
          </a:p>
          <a:p>
            <a:pPr eaLnBrk="1" fontAlgn="auto" hangingPunct="1">
              <a:spcAft>
                <a:spcPts val="0"/>
              </a:spcAft>
              <a:buFont typeface="Arial" pitchFamily="34" charset="0"/>
              <a:buChar char="•"/>
              <a:defRPr/>
            </a:pPr>
            <a:r>
              <a:rPr lang="en-IN" dirty="0" smtClean="0"/>
              <a:t>NIDS </a:t>
            </a:r>
            <a:r>
              <a:rPr lang="en-IN" dirty="0"/>
              <a:t>should be configured for detecting external intrusions as well as internal intrusions. It should also be capable of detecting intrusions from encrypted traffic. </a:t>
            </a:r>
          </a:p>
        </p:txBody>
      </p:sp>
      <p:sp>
        <p:nvSpPr>
          <p:cNvPr id="4" name="Slide Number Placeholder 3"/>
          <p:cNvSpPr>
            <a:spLocks noGrp="1"/>
          </p:cNvSpPr>
          <p:nvPr>
            <p:ph type="sldNum" sz="quarter" idx="12"/>
          </p:nvPr>
        </p:nvSpPr>
        <p:spPr/>
        <p:txBody>
          <a:bodyPr/>
          <a:lstStyle/>
          <a:p>
            <a:pPr>
              <a:defRPr/>
            </a:pPr>
            <a:fld id="{2694795C-25F8-43B0-B5D4-A9776D7744E9}" type="slidenum">
              <a:rPr lang="en-IN" smtClean="0"/>
              <a:pPr>
                <a:defRPr/>
              </a:pPr>
              <a:t>22</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IN" smtClean="0"/>
              <a:t>Data storage level security issues</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IN" dirty="0" smtClean="0"/>
              <a:t>Security issues during data-in-transit</a:t>
            </a:r>
            <a:r>
              <a:rPr lang="en-IN" dirty="0"/>
              <a:t>, data-at-rest, data lineage, data </a:t>
            </a:r>
            <a:r>
              <a:rPr lang="en-IN" dirty="0" smtClean="0"/>
              <a:t>eminence, </a:t>
            </a:r>
            <a:r>
              <a:rPr lang="en-IN" dirty="0"/>
              <a:t>data provenance, data recovery, data location, data breaches, and investigative support</a:t>
            </a:r>
            <a:r>
              <a:rPr lang="en-IN" dirty="0" smtClean="0"/>
              <a:t>.</a:t>
            </a:r>
          </a:p>
          <a:p>
            <a:pPr eaLnBrk="1" fontAlgn="auto" hangingPunct="1">
              <a:spcAft>
                <a:spcPts val="0"/>
              </a:spcAft>
              <a:buFont typeface="Arial" pitchFamily="34" charset="0"/>
              <a:buChar char="•"/>
              <a:defRPr/>
            </a:pPr>
            <a:r>
              <a:rPr lang="en-IN" dirty="0" smtClean="0"/>
              <a:t>In data-in-transit</a:t>
            </a:r>
            <a:r>
              <a:rPr lang="en-IN" dirty="0"/>
              <a:t>, adversary in network affects the confidentiality and integrity of data. The biggest risks for data-in-transit include poor encryption technology and network protocols. </a:t>
            </a:r>
            <a:endParaRPr lang="en-IN" dirty="0" smtClean="0"/>
          </a:p>
          <a:p>
            <a:pPr eaLnBrk="1" fontAlgn="auto" hangingPunct="1">
              <a:spcAft>
                <a:spcPts val="0"/>
              </a:spcAft>
              <a:buFont typeface="Arial" pitchFamily="34" charset="0"/>
              <a:buChar char="•"/>
              <a:defRPr/>
            </a:pPr>
            <a:r>
              <a:rPr lang="en-IN" dirty="0"/>
              <a:t>Data at rest (stored in Cloud storage) needs physical, logical, and personnel access control policies.</a:t>
            </a:r>
          </a:p>
        </p:txBody>
      </p:sp>
      <p:sp>
        <p:nvSpPr>
          <p:cNvPr id="4" name="Slide Number Placeholder 3"/>
          <p:cNvSpPr>
            <a:spLocks noGrp="1"/>
          </p:cNvSpPr>
          <p:nvPr>
            <p:ph type="sldNum" sz="quarter" idx="12"/>
          </p:nvPr>
        </p:nvSpPr>
        <p:spPr/>
        <p:txBody>
          <a:bodyPr/>
          <a:lstStyle/>
          <a:p>
            <a:pPr>
              <a:defRPr/>
            </a:pPr>
            <a:fld id="{970460AA-691F-494B-BA08-E2C830C16073}" type="slidenum">
              <a:rPr lang="en-IN" smtClean="0"/>
              <a:pPr>
                <a:defRPr/>
              </a:pPr>
              <a:t>23</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Char char="•"/>
              <a:defRPr/>
            </a:pPr>
            <a:r>
              <a:rPr lang="en-IN" dirty="0"/>
              <a:t>Tracing the data path is known as data lineage and it is important for auditing purposes in the </a:t>
            </a:r>
            <a:r>
              <a:rPr lang="en-IN" dirty="0" smtClean="0"/>
              <a:t>cloud. Due </a:t>
            </a:r>
            <a:r>
              <a:rPr lang="en-IN" dirty="0"/>
              <a:t>to the shared environment, maintaining the integrity of data is the most challenging task in the Cloud.</a:t>
            </a:r>
          </a:p>
          <a:p>
            <a:pPr eaLnBrk="1" fontAlgn="auto" hangingPunct="1">
              <a:spcAft>
                <a:spcPts val="0"/>
              </a:spcAft>
              <a:buFont typeface="Arial" pitchFamily="34" charset="0"/>
              <a:buChar char="•"/>
              <a:defRPr/>
            </a:pPr>
            <a:r>
              <a:rPr lang="en-IN" dirty="0"/>
              <a:t>Data-</a:t>
            </a:r>
            <a:r>
              <a:rPr lang="en-IN" dirty="0" err="1"/>
              <a:t>Remanence</a:t>
            </a:r>
            <a:r>
              <a:rPr lang="en-IN" dirty="0"/>
              <a:t> refers to the data left out in case of data transfer or data removal. It causes minimal security threats </a:t>
            </a:r>
            <a:r>
              <a:rPr lang="en-IN" dirty="0" err="1"/>
              <a:t>viz</a:t>
            </a:r>
            <a:r>
              <a:rPr lang="en-IN" dirty="0"/>
              <a:t>; disclosure of sensitive information, data sold to others, etc.</a:t>
            </a:r>
          </a:p>
          <a:p>
            <a:pPr eaLnBrk="1" fontAlgn="auto" hangingPunct="1">
              <a:spcAft>
                <a:spcPts val="0"/>
              </a:spcAft>
              <a:buFont typeface="Arial" pitchFamily="34" charset="0"/>
              <a:buChar char="•"/>
              <a:defRPr/>
            </a:pPr>
            <a:r>
              <a:rPr lang="en-IN" dirty="0"/>
              <a:t>Data recovery is one of the most challenging problems. Data can be lost due to accidental damage or natural disaster to storage. It poses a risk to data availability for users.</a:t>
            </a:r>
          </a:p>
          <a:p>
            <a:pPr eaLnBrk="1" fontAlgn="auto" hangingPunct="1">
              <a:spcAft>
                <a:spcPts val="0"/>
              </a:spcAft>
              <a:buFont typeface="Arial" pitchFamily="34" charset="0"/>
              <a:buChar char="•"/>
              <a:defRPr/>
            </a:pPr>
            <a:r>
              <a:rPr lang="en-IN" dirty="0" smtClean="0"/>
              <a:t>Tracing </a:t>
            </a:r>
            <a:r>
              <a:rPr lang="en-IN" dirty="0"/>
              <a:t>location of data is difficult in the Cloud since user’s data are dynamically migrated from one region (</a:t>
            </a:r>
            <a:r>
              <a:rPr lang="en-IN" dirty="0" smtClean="0"/>
              <a:t>or country</a:t>
            </a:r>
            <a:r>
              <a:rPr lang="en-IN" dirty="0"/>
              <a:t>) to another region (or country). It increases risk of data privacy and security since data owner loses the control over his/her data</a:t>
            </a:r>
            <a:r>
              <a:rPr lang="en-IN" dirty="0" smtClean="0"/>
              <a:t>.</a:t>
            </a:r>
            <a:endParaRPr lang="en-IN" dirty="0"/>
          </a:p>
        </p:txBody>
      </p:sp>
      <p:sp>
        <p:nvSpPr>
          <p:cNvPr id="4" name="Slide Number Placeholder 3"/>
          <p:cNvSpPr>
            <a:spLocks noGrp="1"/>
          </p:cNvSpPr>
          <p:nvPr>
            <p:ph type="sldNum" sz="quarter" idx="12"/>
          </p:nvPr>
        </p:nvSpPr>
        <p:spPr/>
        <p:txBody>
          <a:bodyPr/>
          <a:lstStyle/>
          <a:p>
            <a:pPr>
              <a:defRPr/>
            </a:pPr>
            <a:fld id="{53924167-FB18-465F-8444-A3385360B106}" type="slidenum">
              <a:rPr lang="en-IN" smtClean="0"/>
              <a:pPr>
                <a:defRPr/>
              </a:pPr>
              <a:t>24</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IN" smtClean="0"/>
              <a:t>Virtualization level security issues</a:t>
            </a:r>
          </a:p>
        </p:txBody>
      </p:sp>
      <p:sp>
        <p:nvSpPr>
          <p:cNvPr id="3" name="Content Placeholder 2"/>
          <p:cNvSpPr>
            <a:spLocks noGrp="1"/>
          </p:cNvSpPr>
          <p:nvPr>
            <p:ph idx="1"/>
          </p:nvPr>
        </p:nvSpPr>
        <p:spPr>
          <a:xfrm>
            <a:off x="457200" y="1600200"/>
            <a:ext cx="8229600" cy="5043488"/>
          </a:xfrm>
        </p:spPr>
        <p:txBody>
          <a:bodyPr rtlCol="0">
            <a:normAutofit fontScale="92500" lnSpcReduction="20000"/>
          </a:bodyPr>
          <a:lstStyle/>
          <a:p>
            <a:pPr eaLnBrk="1" fontAlgn="auto" hangingPunct="1">
              <a:spcAft>
                <a:spcPts val="0"/>
              </a:spcAft>
              <a:buFont typeface="Arial" pitchFamily="34" charset="0"/>
              <a:buChar char="•"/>
              <a:defRPr/>
            </a:pPr>
            <a:r>
              <a:rPr lang="en-IN" dirty="0"/>
              <a:t>In the virtualized (multi-tenant) environment, multiple OSs run concurrently on a host computer using hypervisor</a:t>
            </a:r>
            <a:r>
              <a:rPr lang="en-IN" dirty="0" smtClean="0"/>
              <a:t>.</a:t>
            </a:r>
          </a:p>
          <a:p>
            <a:pPr eaLnBrk="1" fontAlgn="auto" hangingPunct="1">
              <a:spcAft>
                <a:spcPts val="0"/>
              </a:spcAft>
              <a:buFont typeface="Arial" pitchFamily="34" charset="0"/>
              <a:buChar char="•"/>
              <a:defRPr/>
            </a:pPr>
            <a:r>
              <a:rPr lang="en-IN" dirty="0"/>
              <a:t>As the number of guest operating systems (OSs) running on a hypervisor increase, the security concerns with that newer guest OSs also increase. Because it is not possible to keep track of all guest OSs, and hence maintaining the security of those OSs is difficult. </a:t>
            </a:r>
            <a:endParaRPr lang="en-IN" dirty="0" smtClean="0"/>
          </a:p>
          <a:p>
            <a:pPr eaLnBrk="1" fontAlgn="auto" hangingPunct="1">
              <a:spcAft>
                <a:spcPts val="0"/>
              </a:spcAft>
              <a:buFont typeface="Arial" pitchFamily="34" charset="0"/>
              <a:buChar char="•"/>
              <a:defRPr/>
            </a:pPr>
            <a:r>
              <a:rPr lang="en-IN" dirty="0" smtClean="0"/>
              <a:t>It </a:t>
            </a:r>
            <a:r>
              <a:rPr lang="en-IN" dirty="0"/>
              <a:t>may happen that a guest system tries to run a malicious code on the host system and bring the system down or take full control of the system and block access to other guest OSs. </a:t>
            </a:r>
            <a:endParaRPr lang="en-IN" dirty="0" smtClean="0"/>
          </a:p>
        </p:txBody>
      </p:sp>
      <p:sp>
        <p:nvSpPr>
          <p:cNvPr id="4" name="Slide Number Placeholder 3"/>
          <p:cNvSpPr>
            <a:spLocks noGrp="1"/>
          </p:cNvSpPr>
          <p:nvPr>
            <p:ph type="sldNum" sz="quarter" idx="12"/>
          </p:nvPr>
        </p:nvSpPr>
        <p:spPr/>
        <p:txBody>
          <a:bodyPr/>
          <a:lstStyle/>
          <a:p>
            <a:pPr>
              <a:defRPr/>
            </a:pPr>
            <a:fld id="{DCECA824-8269-4E67-9B63-AB55F86596CD}" type="slidenum">
              <a:rPr lang="en-IN" smtClean="0"/>
              <a:pPr>
                <a:defRPr/>
              </a:pPr>
              <a:t>25</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IN" smtClean="0"/>
              <a:t>Cont..</a:t>
            </a:r>
          </a:p>
        </p:txBody>
      </p:sp>
      <p:sp>
        <p:nvSpPr>
          <p:cNvPr id="27651" name="Content Placeholder 2"/>
          <p:cNvSpPr>
            <a:spLocks noGrp="1"/>
          </p:cNvSpPr>
          <p:nvPr>
            <p:ph idx="1"/>
          </p:nvPr>
        </p:nvSpPr>
        <p:spPr/>
        <p:txBody>
          <a:bodyPr/>
          <a:lstStyle/>
          <a:p>
            <a:pPr eaLnBrk="1" hangingPunct="1"/>
            <a:r>
              <a:rPr lang="en-IN" smtClean="0"/>
              <a:t>Isolation between two VMs is not completely adequate by current virtual machine monitors (VMMs). </a:t>
            </a:r>
          </a:p>
          <a:p>
            <a:pPr eaLnBrk="1" hangingPunct="1"/>
            <a:r>
              <a:rPr lang="en-IN" smtClean="0"/>
              <a:t>By compromising the lower layer hypervisor vulnerabilities, an attacker can gain control over installed VMs, for example, Bluepill, SubVirt, and DKSM are some well-known attacks on the virtual layer.</a:t>
            </a:r>
          </a:p>
        </p:txBody>
      </p:sp>
      <p:sp>
        <p:nvSpPr>
          <p:cNvPr id="4" name="Slide Number Placeholder 3"/>
          <p:cNvSpPr>
            <a:spLocks noGrp="1"/>
          </p:cNvSpPr>
          <p:nvPr>
            <p:ph type="sldNum" sz="quarter" idx="12"/>
          </p:nvPr>
        </p:nvSpPr>
        <p:spPr/>
        <p:txBody>
          <a:bodyPr/>
          <a:lstStyle/>
          <a:p>
            <a:pPr>
              <a:defRPr/>
            </a:pPr>
            <a:fld id="{797DBBAD-FE6C-4713-8FC4-6CA95B19EEEE}" type="slidenum">
              <a:rPr lang="en-IN" smtClean="0"/>
              <a:pPr>
                <a:defRPr/>
              </a:pPr>
              <a:t>26</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IN" dirty="0"/>
              <a:t>Virtualization based malware and </a:t>
            </a:r>
            <a:r>
              <a:rPr lang="en-IN" dirty="0" err="1"/>
              <a:t>rootkit</a:t>
            </a:r>
            <a:r>
              <a:rPr lang="en-IN" dirty="0"/>
              <a:t>: New generation of </a:t>
            </a:r>
            <a:r>
              <a:rPr lang="en-IN" dirty="0" err="1"/>
              <a:t>rootkits</a:t>
            </a:r>
            <a:r>
              <a:rPr lang="en-IN" dirty="0"/>
              <a:t> that benefit from the processor technology that allows an attacker to insert an additional hypervisor between the hardware and the software. </a:t>
            </a:r>
            <a:endParaRPr lang="en-IN" dirty="0" smtClean="0"/>
          </a:p>
          <a:p>
            <a:pPr eaLnBrk="1" fontAlgn="auto" hangingPunct="1">
              <a:spcAft>
                <a:spcPts val="0"/>
              </a:spcAft>
              <a:buFont typeface="Arial" pitchFamily="34" charset="0"/>
              <a:buChar char="•"/>
              <a:defRPr/>
            </a:pPr>
            <a:r>
              <a:rPr lang="en-IN" dirty="0" smtClean="0"/>
              <a:t>The </a:t>
            </a:r>
            <a:r>
              <a:rPr lang="en-IN" dirty="0"/>
              <a:t>hypervisor takes control of the system and converts the original operating system into a virtual guest on the fly. </a:t>
            </a:r>
            <a:endParaRPr lang="en-IN" dirty="0" smtClean="0"/>
          </a:p>
          <a:p>
            <a:pPr eaLnBrk="1" fontAlgn="auto" hangingPunct="1">
              <a:spcAft>
                <a:spcPts val="0"/>
              </a:spcAft>
              <a:buFont typeface="Arial" pitchFamily="34" charset="0"/>
              <a:buChar char="•"/>
              <a:defRPr/>
            </a:pPr>
            <a:r>
              <a:rPr lang="en-IN" dirty="0" smtClean="0"/>
              <a:t>In </a:t>
            </a:r>
            <a:r>
              <a:rPr lang="en-IN" dirty="0"/>
              <a:t>contrast to software-based virtualization, this kind of hijacking does not need a restart, and that makes it all the more difficult to detect the intrusion.</a:t>
            </a:r>
          </a:p>
        </p:txBody>
      </p:sp>
      <p:sp>
        <p:nvSpPr>
          <p:cNvPr id="4" name="Slide Number Placeholder 3"/>
          <p:cNvSpPr>
            <a:spLocks noGrp="1"/>
          </p:cNvSpPr>
          <p:nvPr>
            <p:ph type="sldNum" sz="quarter" idx="12"/>
          </p:nvPr>
        </p:nvSpPr>
        <p:spPr/>
        <p:txBody>
          <a:bodyPr/>
          <a:lstStyle/>
          <a:p>
            <a:pPr>
              <a:defRPr/>
            </a:pPr>
            <a:fld id="{ED43B607-E8FD-4186-845E-3DDF6953DB9A}" type="slidenum">
              <a:rPr lang="en-IN" smtClean="0"/>
              <a:pPr>
                <a:defRPr/>
              </a:pPr>
              <a:t>27</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IN" smtClean="0"/>
              <a:t>Cont..</a:t>
            </a:r>
          </a:p>
        </p:txBody>
      </p:sp>
      <p:sp>
        <p:nvSpPr>
          <p:cNvPr id="29699" name="Content Placeholder 2"/>
          <p:cNvSpPr>
            <a:spLocks noGrp="1"/>
          </p:cNvSpPr>
          <p:nvPr>
            <p:ph idx="1"/>
          </p:nvPr>
        </p:nvSpPr>
        <p:spPr/>
        <p:txBody>
          <a:bodyPr/>
          <a:lstStyle/>
          <a:p>
            <a:pPr eaLnBrk="1" hangingPunct="1"/>
            <a:r>
              <a:rPr lang="en-IN" smtClean="0"/>
              <a:t>Sharing of VM images in Cloud introduces security risks. </a:t>
            </a:r>
          </a:p>
          <a:p>
            <a:pPr eaLnBrk="1" hangingPunct="1"/>
            <a:r>
              <a:rPr lang="en-IN" smtClean="0"/>
              <a:t>The owner of an image is concerned about confidentiality (e.g. unauthorized accesses to the image). The user of an image is concerned about safety (e.g. a malicious image that is capable of corrupting or stealing the user’s own private data).</a:t>
            </a:r>
          </a:p>
          <a:p>
            <a:pPr eaLnBrk="1" hangingPunct="1"/>
            <a:endParaRPr lang="en-IN" smtClean="0"/>
          </a:p>
        </p:txBody>
      </p:sp>
      <p:sp>
        <p:nvSpPr>
          <p:cNvPr id="4" name="Slide Number Placeholder 3"/>
          <p:cNvSpPr>
            <a:spLocks noGrp="1"/>
          </p:cNvSpPr>
          <p:nvPr>
            <p:ph type="sldNum" sz="quarter" idx="12"/>
          </p:nvPr>
        </p:nvSpPr>
        <p:spPr/>
        <p:txBody>
          <a:bodyPr/>
          <a:lstStyle/>
          <a:p>
            <a:pPr>
              <a:defRPr/>
            </a:pPr>
            <a:fld id="{5385F349-F369-4206-BA59-CA9E454D3BE6}" type="slidenum">
              <a:rPr lang="en-IN" smtClean="0"/>
              <a:pPr>
                <a:defRPr/>
              </a:pPr>
              <a:t>28</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dirty="0"/>
              <a:t>Authentication and access control level security </a:t>
            </a:r>
            <a:r>
              <a:rPr lang="en-IN" dirty="0" smtClean="0"/>
              <a:t>issues</a:t>
            </a:r>
            <a:endParaRPr lang="en-IN" dirty="0"/>
          </a:p>
        </p:txBody>
      </p:sp>
      <p:sp>
        <p:nvSpPr>
          <p:cNvPr id="3" name="Content Placeholder 2"/>
          <p:cNvSpPr>
            <a:spLocks noGrp="1"/>
          </p:cNvSpPr>
          <p:nvPr>
            <p:ph idx="1"/>
          </p:nvPr>
        </p:nvSpPr>
        <p:spPr>
          <a:xfrm>
            <a:off x="457200" y="1500188"/>
            <a:ext cx="8229600" cy="5143500"/>
          </a:xfrm>
        </p:spPr>
        <p:txBody>
          <a:bodyPr rtlCol="0">
            <a:normAutofit fontScale="62500" lnSpcReduction="20000"/>
          </a:bodyPr>
          <a:lstStyle/>
          <a:p>
            <a:pPr eaLnBrk="1" fontAlgn="auto" hangingPunct="1">
              <a:spcAft>
                <a:spcPts val="0"/>
              </a:spcAft>
              <a:buFont typeface="Arial" pitchFamily="34" charset="0"/>
              <a:buChar char="•"/>
              <a:defRPr/>
            </a:pPr>
            <a:r>
              <a:rPr lang="en-IN" dirty="0"/>
              <a:t>In </a:t>
            </a:r>
            <a:r>
              <a:rPr lang="en-IN" dirty="0" smtClean="0"/>
              <a:t>Cloud, client’s </a:t>
            </a:r>
            <a:r>
              <a:rPr lang="en-IN" dirty="0"/>
              <a:t>information is transmitted over the Internet, which poses data ownership </a:t>
            </a:r>
            <a:r>
              <a:rPr lang="en-IN" dirty="0" smtClean="0"/>
              <a:t>issues. </a:t>
            </a:r>
            <a:r>
              <a:rPr lang="en-IN" dirty="0"/>
              <a:t>As this information is processed outside the enterprise, it brings an inherent level of risk</a:t>
            </a:r>
            <a:r>
              <a:rPr lang="en-IN" dirty="0" smtClean="0"/>
              <a:t>.</a:t>
            </a:r>
          </a:p>
          <a:p>
            <a:pPr eaLnBrk="1" fontAlgn="auto" hangingPunct="1">
              <a:spcAft>
                <a:spcPts val="0"/>
              </a:spcAft>
              <a:buFont typeface="Arial" pitchFamily="34" charset="0"/>
              <a:buChar char="•"/>
              <a:defRPr/>
            </a:pPr>
            <a:r>
              <a:rPr lang="en-IN" dirty="0"/>
              <a:t>This issue is addressed by providing support for security assertion </a:t>
            </a:r>
            <a:r>
              <a:rPr lang="en-IN" dirty="0" err="1"/>
              <a:t>markup</a:t>
            </a:r>
            <a:r>
              <a:rPr lang="en-IN" dirty="0"/>
              <a:t> language (SAML) federation protocol (which contains authentication credentials in the form of SAML assertions) with their own authentication </a:t>
            </a:r>
            <a:r>
              <a:rPr lang="en-IN" dirty="0" smtClean="0"/>
              <a:t>protocol. </a:t>
            </a:r>
          </a:p>
          <a:p>
            <a:pPr eaLnBrk="1" fontAlgn="auto" hangingPunct="1">
              <a:spcAft>
                <a:spcPts val="0"/>
              </a:spcAft>
              <a:buFont typeface="Arial" pitchFamily="34" charset="0"/>
              <a:buChar char="•"/>
              <a:defRPr/>
            </a:pPr>
            <a:r>
              <a:rPr lang="en-IN" dirty="0" smtClean="0"/>
              <a:t>SAML </a:t>
            </a:r>
            <a:r>
              <a:rPr lang="en-IN" dirty="0"/>
              <a:t>is issued to exchange information, such as assertions related to a subject or authentication information between the cooperating domains. The request and response messages of it are mapped over Simple Object Access Protocol (SOAP) relying on XML. </a:t>
            </a:r>
            <a:r>
              <a:rPr lang="en-IN" dirty="0" smtClean="0"/>
              <a:t> </a:t>
            </a:r>
          </a:p>
          <a:p>
            <a:pPr eaLnBrk="1" fontAlgn="auto" hangingPunct="1">
              <a:spcAft>
                <a:spcPts val="0"/>
              </a:spcAft>
              <a:buFont typeface="Arial" pitchFamily="34" charset="0"/>
              <a:buChar char="•"/>
              <a:defRPr/>
            </a:pPr>
            <a:r>
              <a:rPr lang="en-IN" dirty="0" smtClean="0"/>
              <a:t>Using </a:t>
            </a:r>
            <a:r>
              <a:rPr lang="en-IN" dirty="0"/>
              <a:t>a Signature Wrapping Attack, it is possible to modify an eavesdropped message despite of it being digitally signed. Thus, an attacker may be able to execute arbitrary machine commands on behalf of a legitimate user. </a:t>
            </a:r>
            <a:endParaRPr lang="en-IN" dirty="0" smtClean="0"/>
          </a:p>
          <a:p>
            <a:pPr eaLnBrk="1" fontAlgn="auto" hangingPunct="1">
              <a:spcAft>
                <a:spcPts val="0"/>
              </a:spcAft>
              <a:buFont typeface="Arial" pitchFamily="34" charset="0"/>
              <a:buChar char="•"/>
              <a:defRPr/>
            </a:pPr>
            <a:r>
              <a:rPr lang="en-IN" dirty="0" smtClean="0"/>
              <a:t>To </a:t>
            </a:r>
            <a:r>
              <a:rPr lang="en-IN" dirty="0"/>
              <a:t>address such issues, data should be transmitted via secured channel and fine-grained authentication and authorization techniques can be used for preventing data from unauthorized access.</a:t>
            </a:r>
          </a:p>
        </p:txBody>
      </p:sp>
      <p:sp>
        <p:nvSpPr>
          <p:cNvPr id="4" name="Slide Number Placeholder 3"/>
          <p:cNvSpPr>
            <a:spLocks noGrp="1"/>
          </p:cNvSpPr>
          <p:nvPr>
            <p:ph type="sldNum" sz="quarter" idx="12"/>
          </p:nvPr>
        </p:nvSpPr>
        <p:spPr/>
        <p:txBody>
          <a:bodyPr/>
          <a:lstStyle/>
          <a:p>
            <a:pPr>
              <a:defRPr/>
            </a:pPr>
            <a:fld id="{31A1DB8F-C86A-4969-9E75-A5DCF0F91AD9}" type="slidenum">
              <a:rPr lang="en-IN" smtClean="0"/>
              <a:pPr>
                <a:defRPr/>
              </a:pPr>
              <a:t>29</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IN" dirty="0"/>
              <a:t>Shared and distributed resources in the Cloud systems make it hard to develop a security model for ensuring the data security and privacy. </a:t>
            </a:r>
            <a:endParaRPr lang="en-IN" dirty="0" smtClean="0"/>
          </a:p>
          <a:p>
            <a:pPr eaLnBrk="1" fontAlgn="auto" hangingPunct="1">
              <a:spcAft>
                <a:spcPts val="0"/>
              </a:spcAft>
              <a:buFont typeface="Arial" pitchFamily="34" charset="0"/>
              <a:buChar char="•"/>
              <a:defRPr/>
            </a:pPr>
            <a:r>
              <a:rPr lang="en-IN" dirty="0" smtClean="0"/>
              <a:t>Due </a:t>
            </a:r>
            <a:r>
              <a:rPr lang="en-IN" dirty="0"/>
              <a:t>to transparency issues, no Cloud provider allows its customers to implement intrusion detection or security monitoring systems extending into the management services layer behind virtualized Cloud instances.</a:t>
            </a:r>
          </a:p>
        </p:txBody>
      </p:sp>
      <p:sp>
        <p:nvSpPr>
          <p:cNvPr id="4" name="Slide Number Placeholder 3"/>
          <p:cNvSpPr>
            <a:spLocks noGrp="1"/>
          </p:cNvSpPr>
          <p:nvPr>
            <p:ph type="sldNum" sz="quarter" idx="12"/>
          </p:nvPr>
        </p:nvSpPr>
        <p:spPr/>
        <p:txBody>
          <a:bodyPr/>
          <a:lstStyle/>
          <a:p>
            <a:pPr>
              <a:defRPr/>
            </a:pPr>
            <a:fld id="{DF70E155-EB3A-4166-82CF-D03429775671}" type="slidenum">
              <a:rPr lang="en-IN" smtClean="0"/>
              <a:pPr>
                <a:defRPr/>
              </a:pPr>
              <a:t>3</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IN" smtClean="0"/>
              <a:t>Trust level security issues</a:t>
            </a:r>
          </a:p>
        </p:txBody>
      </p:sp>
      <p:sp>
        <p:nvSpPr>
          <p:cNvPr id="3" name="Content Placeholder 2"/>
          <p:cNvSpPr>
            <a:spLocks noGrp="1"/>
          </p:cNvSpPr>
          <p:nvPr>
            <p:ph idx="1"/>
          </p:nvPr>
        </p:nvSpPr>
        <p:spPr>
          <a:xfrm>
            <a:off x="285750" y="1285875"/>
            <a:ext cx="8401050" cy="5429250"/>
          </a:xfrm>
        </p:spPr>
        <p:txBody>
          <a:bodyPr rtlCol="0">
            <a:normAutofit fontScale="70000" lnSpcReduction="20000"/>
          </a:bodyPr>
          <a:lstStyle/>
          <a:p>
            <a:pPr eaLnBrk="1" fontAlgn="auto" hangingPunct="1">
              <a:spcAft>
                <a:spcPts val="0"/>
              </a:spcAft>
              <a:buFont typeface="Arial" pitchFamily="34" charset="0"/>
              <a:buChar char="•"/>
              <a:defRPr/>
            </a:pPr>
            <a:r>
              <a:rPr lang="en-IN" dirty="0"/>
              <a:t>This is one of the serious problems in the Cloud. </a:t>
            </a:r>
            <a:endParaRPr lang="en-IN" dirty="0" smtClean="0"/>
          </a:p>
          <a:p>
            <a:pPr eaLnBrk="1" fontAlgn="auto" hangingPunct="1">
              <a:spcAft>
                <a:spcPts val="0"/>
              </a:spcAft>
              <a:buFont typeface="Arial" pitchFamily="34" charset="0"/>
              <a:buChar char="•"/>
              <a:defRPr/>
            </a:pPr>
            <a:r>
              <a:rPr lang="en-IN" dirty="0" smtClean="0"/>
              <a:t>Since </a:t>
            </a:r>
            <a:r>
              <a:rPr lang="en-IN" dirty="0"/>
              <a:t>users have lack of control over resources, they have to rely on trust mechanisms and contracts in conjunction with mechanisms that provide a compensation. </a:t>
            </a:r>
            <a:endParaRPr lang="en-IN" dirty="0" smtClean="0"/>
          </a:p>
          <a:p>
            <a:pPr eaLnBrk="1" fontAlgn="auto" hangingPunct="1">
              <a:spcAft>
                <a:spcPts val="0"/>
              </a:spcAft>
              <a:buFont typeface="Arial" pitchFamily="34" charset="0"/>
              <a:buChar char="•"/>
              <a:defRPr/>
            </a:pPr>
            <a:r>
              <a:rPr lang="en-IN" dirty="0" smtClean="0"/>
              <a:t>Trust </a:t>
            </a:r>
            <a:r>
              <a:rPr lang="en-IN" dirty="0"/>
              <a:t>is a very fuzzy concept and very difficult to calculate in a heterogeneous environment that is assessed by a human or social trust. </a:t>
            </a:r>
            <a:endParaRPr lang="en-IN" dirty="0" smtClean="0"/>
          </a:p>
          <a:p>
            <a:pPr eaLnBrk="1" fontAlgn="auto" hangingPunct="1">
              <a:spcAft>
                <a:spcPts val="0"/>
              </a:spcAft>
              <a:buFont typeface="Arial" pitchFamily="34" charset="0"/>
              <a:buChar char="•"/>
              <a:defRPr/>
            </a:pPr>
            <a:r>
              <a:rPr lang="en-IN" dirty="0" smtClean="0"/>
              <a:t>Contractors </a:t>
            </a:r>
            <a:r>
              <a:rPr lang="en-IN" dirty="0"/>
              <a:t>may be sub-contracting without user’s knowledge. </a:t>
            </a:r>
            <a:endParaRPr lang="en-IN" dirty="0" smtClean="0"/>
          </a:p>
          <a:p>
            <a:pPr eaLnBrk="1" fontAlgn="auto" hangingPunct="1">
              <a:spcAft>
                <a:spcPts val="0"/>
              </a:spcAft>
              <a:buFont typeface="Arial" pitchFamily="34" charset="0"/>
              <a:buChar char="•"/>
              <a:defRPr/>
            </a:pPr>
            <a:r>
              <a:rPr lang="en-IN" dirty="0" smtClean="0"/>
              <a:t>Limiting </a:t>
            </a:r>
            <a:r>
              <a:rPr lang="en-IN" dirty="0"/>
              <a:t>visibility of network and system monitoring to user poses major trust issues. </a:t>
            </a:r>
            <a:endParaRPr lang="en-IN" dirty="0" smtClean="0"/>
          </a:p>
          <a:p>
            <a:pPr eaLnBrk="1" fontAlgn="auto" hangingPunct="1">
              <a:spcAft>
                <a:spcPts val="0"/>
              </a:spcAft>
              <a:buFont typeface="Arial" pitchFamily="34" charset="0"/>
              <a:buChar char="•"/>
              <a:defRPr/>
            </a:pPr>
            <a:r>
              <a:rPr lang="en-IN" dirty="0" smtClean="0"/>
              <a:t>Contract </a:t>
            </a:r>
            <a:r>
              <a:rPr lang="en-IN" dirty="0"/>
              <a:t>requirements may not be propagated down the sub-contract chain. </a:t>
            </a:r>
            <a:endParaRPr lang="en-IN" dirty="0" smtClean="0"/>
          </a:p>
          <a:p>
            <a:pPr eaLnBrk="1" fontAlgn="auto" hangingPunct="1">
              <a:spcAft>
                <a:spcPts val="0"/>
              </a:spcAft>
              <a:buFont typeface="Arial" pitchFamily="34" charset="0"/>
              <a:buChar char="•"/>
              <a:defRPr/>
            </a:pPr>
            <a:r>
              <a:rPr lang="en-IN" dirty="0" smtClean="0"/>
              <a:t>Employees </a:t>
            </a:r>
            <a:r>
              <a:rPr lang="en-IN" dirty="0"/>
              <a:t>(authorized users) or malicious insiders of organizations often perform attacks that affect the confidentiality and privacy of other users’ data as well as resources. </a:t>
            </a:r>
            <a:endParaRPr lang="en-IN" dirty="0" smtClean="0"/>
          </a:p>
        </p:txBody>
      </p:sp>
      <p:sp>
        <p:nvSpPr>
          <p:cNvPr id="4" name="Slide Number Placeholder 3"/>
          <p:cNvSpPr>
            <a:spLocks noGrp="1"/>
          </p:cNvSpPr>
          <p:nvPr>
            <p:ph type="sldNum" sz="quarter" idx="12"/>
          </p:nvPr>
        </p:nvSpPr>
        <p:spPr/>
        <p:txBody>
          <a:bodyPr/>
          <a:lstStyle/>
          <a:p>
            <a:pPr>
              <a:defRPr/>
            </a:pPr>
            <a:fld id="{5F731EF6-62D3-49F9-B889-1D09BA21EDFA}" type="slidenum">
              <a:rPr lang="en-IN" smtClean="0"/>
              <a:pPr>
                <a:defRPr/>
              </a:pPr>
              <a:t>30</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a:xfrm>
            <a:off x="457200" y="1214438"/>
            <a:ext cx="8229600" cy="5357812"/>
          </a:xfrm>
        </p:spPr>
        <p:txBody>
          <a:bodyPr rtlCol="0">
            <a:normAutofit fontScale="85000" lnSpcReduction="20000"/>
          </a:bodyPr>
          <a:lstStyle/>
          <a:p>
            <a:pPr eaLnBrk="1" fontAlgn="auto" hangingPunct="1">
              <a:spcAft>
                <a:spcPts val="0"/>
              </a:spcAft>
              <a:buFont typeface="Arial" pitchFamily="34" charset="0"/>
              <a:buChar char="•"/>
              <a:defRPr/>
            </a:pPr>
            <a:r>
              <a:rPr lang="en-IN" dirty="0" smtClean="0"/>
              <a:t>Lack of public relations poses a trust issue. </a:t>
            </a:r>
          </a:p>
          <a:p>
            <a:pPr eaLnBrk="1" fontAlgn="auto" hangingPunct="1">
              <a:spcAft>
                <a:spcPts val="0"/>
              </a:spcAft>
              <a:buFont typeface="Arial" pitchFamily="34" charset="0"/>
              <a:buChar char="•"/>
              <a:defRPr/>
            </a:pPr>
            <a:r>
              <a:rPr lang="en-IN" dirty="0" smtClean="0"/>
              <a:t>Data processing outside the organizations poses an inherent level of risk. There is no direct control on some service components outside the organization. </a:t>
            </a:r>
          </a:p>
          <a:p>
            <a:pPr eaLnBrk="1" fontAlgn="auto" hangingPunct="1">
              <a:spcAft>
                <a:spcPts val="0"/>
              </a:spcAft>
              <a:buFont typeface="Arial" pitchFamily="34" charset="0"/>
              <a:buChar char="•"/>
              <a:defRPr/>
            </a:pPr>
            <a:r>
              <a:rPr lang="en-IN" dirty="0" smtClean="0"/>
              <a:t>Limiting visibility of network and system monitoring to user may also pose a trust issue. </a:t>
            </a:r>
          </a:p>
          <a:p>
            <a:pPr eaLnBrk="1" fontAlgn="auto" hangingPunct="1">
              <a:spcAft>
                <a:spcPts val="0"/>
              </a:spcAft>
              <a:buFont typeface="Arial" pitchFamily="34" charset="0"/>
              <a:buChar char="•"/>
              <a:defRPr/>
            </a:pPr>
            <a:r>
              <a:rPr lang="en-IN" dirty="0" smtClean="0"/>
              <a:t>This issue can be addressed by providing an adequate means of visibility of the monitoring system. </a:t>
            </a:r>
          </a:p>
          <a:p>
            <a:pPr eaLnBrk="1" fontAlgn="auto" hangingPunct="1">
              <a:spcAft>
                <a:spcPts val="0"/>
              </a:spcAft>
              <a:buFont typeface="Arial" pitchFamily="34" charset="0"/>
              <a:buChar char="•"/>
              <a:defRPr/>
            </a:pPr>
            <a:r>
              <a:rPr lang="en-IN" dirty="0" smtClean="0"/>
              <a:t>Cross-site scripting, access control weaknesses, insecure storage, and insecure configuration are some of the threat examples. </a:t>
            </a:r>
          </a:p>
          <a:p>
            <a:pPr eaLnBrk="1" fontAlgn="auto" hangingPunct="1">
              <a:spcAft>
                <a:spcPts val="0"/>
              </a:spcAft>
              <a:buFont typeface="Arial" pitchFamily="34" charset="0"/>
              <a:buChar char="•"/>
              <a:defRPr/>
            </a:pPr>
            <a:r>
              <a:rPr lang="en-IN" dirty="0" smtClean="0"/>
              <a:t>Advanced cryptographic techniques and signature techniques can be used to address trust issues when outsourcing data. </a:t>
            </a:r>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52D9AAA4-991D-4753-9A3D-F9F674FA1A34}" type="slidenum">
              <a:rPr lang="en-IN" smtClean="0"/>
              <a:pPr>
                <a:defRPr/>
              </a:pPr>
              <a:t>31</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dirty="0"/>
              <a:t>Security issues related to auditing, regulatory compliance and </a:t>
            </a:r>
            <a:r>
              <a:rPr lang="en-IN" dirty="0" smtClean="0"/>
              <a:t>laws</a:t>
            </a:r>
            <a:endParaRPr lang="en-IN" dirty="0"/>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IN" dirty="0"/>
              <a:t>Audit and compliance to internal processes and external processes must be met with classified requirement and customer agreements, laws, and regulations. </a:t>
            </a:r>
            <a:r>
              <a:rPr lang="en-IN" dirty="0" smtClean="0"/>
              <a:t>Therefore</a:t>
            </a:r>
            <a:r>
              <a:rPr lang="en-IN" dirty="0"/>
              <a:t>, such policies should be monitored. </a:t>
            </a:r>
            <a:endParaRPr lang="en-IN" dirty="0" smtClean="0"/>
          </a:p>
          <a:p>
            <a:pPr eaLnBrk="1" fontAlgn="auto" hangingPunct="1">
              <a:spcAft>
                <a:spcPts val="0"/>
              </a:spcAft>
              <a:buFont typeface="Arial" pitchFamily="34" charset="0"/>
              <a:buChar char="•"/>
              <a:defRPr/>
            </a:pPr>
            <a:r>
              <a:rPr lang="en-IN" dirty="0" smtClean="0"/>
              <a:t>The </a:t>
            </a:r>
            <a:r>
              <a:rPr lang="en-IN" dirty="0"/>
              <a:t>multi-tenancy nature of Cloud increases the difficulty of monitoring and logging process of VMs. </a:t>
            </a:r>
            <a:endParaRPr lang="en-IN" dirty="0" smtClean="0"/>
          </a:p>
          <a:p>
            <a:pPr eaLnBrk="1" fontAlgn="auto" hangingPunct="1">
              <a:spcAft>
                <a:spcPts val="0"/>
              </a:spcAft>
              <a:buFont typeface="Arial" pitchFamily="34" charset="0"/>
              <a:buChar char="•"/>
              <a:defRPr/>
            </a:pPr>
            <a:r>
              <a:rPr lang="en-IN" dirty="0" smtClean="0"/>
              <a:t>Due </a:t>
            </a:r>
            <a:r>
              <a:rPr lang="en-IN" dirty="0"/>
              <a:t>to the dynamic nature of the Cloud, it is difficult to audit and manage compliance by coordination with external auditing and regulatory bodies. </a:t>
            </a:r>
            <a:endParaRPr lang="en-IN" dirty="0" smtClean="0"/>
          </a:p>
          <a:p>
            <a:pPr eaLnBrk="1" fontAlgn="auto" hangingPunct="1">
              <a:spcAft>
                <a:spcPts val="0"/>
              </a:spcAft>
              <a:buFont typeface="Arial" pitchFamily="34" charset="0"/>
              <a:buChar char="•"/>
              <a:defRPr/>
            </a:pPr>
            <a:r>
              <a:rPr lang="en-IN" dirty="0" smtClean="0"/>
              <a:t>There </a:t>
            </a:r>
            <a:r>
              <a:rPr lang="en-IN" dirty="0"/>
              <a:t>are different types of compliance. </a:t>
            </a:r>
          </a:p>
        </p:txBody>
      </p:sp>
      <p:sp>
        <p:nvSpPr>
          <p:cNvPr id="4" name="Slide Number Placeholder 3"/>
          <p:cNvSpPr>
            <a:spLocks noGrp="1"/>
          </p:cNvSpPr>
          <p:nvPr>
            <p:ph type="sldNum" sz="quarter" idx="12"/>
          </p:nvPr>
        </p:nvSpPr>
        <p:spPr/>
        <p:txBody>
          <a:bodyPr/>
          <a:lstStyle/>
          <a:p>
            <a:pPr>
              <a:defRPr/>
            </a:pPr>
            <a:fld id="{DCA4AFD4-E18F-4A70-B9EB-76A05C479430}" type="slidenum">
              <a:rPr lang="en-IN" smtClean="0"/>
              <a:pPr>
                <a:defRPr/>
              </a:pPr>
              <a:t>32</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a:xfrm>
            <a:off x="457200" y="1214438"/>
            <a:ext cx="8229600" cy="5429250"/>
          </a:xfrm>
        </p:spPr>
        <p:txBody>
          <a:bodyPr rtlCol="0">
            <a:normAutofit fontScale="55000" lnSpcReduction="20000"/>
          </a:bodyPr>
          <a:lstStyle/>
          <a:p>
            <a:pPr eaLnBrk="1" fontAlgn="auto" hangingPunct="1">
              <a:spcAft>
                <a:spcPts val="0"/>
              </a:spcAft>
              <a:buFont typeface="Arial" pitchFamily="34" charset="0"/>
              <a:buChar char="•"/>
              <a:defRPr/>
            </a:pPr>
            <a:r>
              <a:rPr lang="en-IN" sz="3500" u="sng" dirty="0"/>
              <a:t>Privacy compliance</a:t>
            </a:r>
            <a:r>
              <a:rPr lang="en-IN" sz="3500" i="1" dirty="0"/>
              <a:t>:</a:t>
            </a:r>
            <a:r>
              <a:rPr lang="en-IN" sz="3500" dirty="0"/>
              <a:t> Only owners of the data are responsible for the security and privacy of their outsourced data even if the data is held by a service provider. This is due to the various laws and regulations in different countries. It poses a risk of data security, confidentiality, and availability. This is an open problem for providing transparency and controlled environment to owners about their data</a:t>
            </a:r>
            <a:r>
              <a:rPr lang="en-IN" sz="3500" dirty="0" smtClean="0"/>
              <a:t>.</a:t>
            </a:r>
          </a:p>
          <a:p>
            <a:pPr eaLnBrk="1" fontAlgn="auto" hangingPunct="1">
              <a:spcAft>
                <a:spcPts val="0"/>
              </a:spcAft>
              <a:buFont typeface="Arial" pitchFamily="34" charset="0"/>
              <a:buChar char="•"/>
              <a:defRPr/>
            </a:pPr>
            <a:endParaRPr lang="en-IN" sz="3500" dirty="0"/>
          </a:p>
          <a:p>
            <a:pPr eaLnBrk="1" fontAlgn="auto" hangingPunct="1">
              <a:spcAft>
                <a:spcPts val="0"/>
              </a:spcAft>
              <a:buFont typeface="Arial" pitchFamily="34" charset="0"/>
              <a:buChar char="•"/>
              <a:defRPr/>
            </a:pPr>
            <a:r>
              <a:rPr lang="en-IN" sz="3500" u="sng" dirty="0"/>
              <a:t>Geographic compliance</a:t>
            </a:r>
            <a:r>
              <a:rPr lang="en-IN" sz="3500" i="1" dirty="0"/>
              <a:t>:</a:t>
            </a:r>
            <a:r>
              <a:rPr lang="en-IN" sz="3500" dirty="0"/>
              <a:t> If the tenant or cloud customer operates in the United States, Canada, or the European Union, they are subject to numerous regulatory requirements. These include control objectives for information and related technology. These laws might relate to where the data is stored or transferred, as well as how well this data is protected from a confidentiality aspect</a:t>
            </a:r>
            <a:r>
              <a:rPr lang="en-IN" sz="3500" dirty="0" smtClean="0"/>
              <a:t>.</a:t>
            </a:r>
          </a:p>
          <a:p>
            <a:pPr eaLnBrk="1" fontAlgn="auto" hangingPunct="1">
              <a:spcAft>
                <a:spcPts val="0"/>
              </a:spcAft>
              <a:buFont typeface="Arial" pitchFamily="34" charset="0"/>
              <a:buChar char="•"/>
              <a:defRPr/>
            </a:pPr>
            <a:endParaRPr lang="en-IN" sz="3500" dirty="0" smtClean="0"/>
          </a:p>
          <a:p>
            <a:pPr eaLnBrk="1" fontAlgn="auto" hangingPunct="1">
              <a:spcAft>
                <a:spcPts val="0"/>
              </a:spcAft>
              <a:buFont typeface="Arial" pitchFamily="34" charset="0"/>
              <a:buChar char="•"/>
              <a:defRPr/>
            </a:pPr>
            <a:r>
              <a:rPr lang="en-IN" sz="3500" u="sng" dirty="0"/>
              <a:t>Industry compliance</a:t>
            </a:r>
            <a:r>
              <a:rPr lang="en-IN" sz="3500" i="1" dirty="0"/>
              <a:t>:</a:t>
            </a:r>
            <a:r>
              <a:rPr lang="en-IN" sz="3500" dirty="0"/>
              <a:t> Industry compliance considerations are typically seen as an area where many Cloud migrations flounder. Typical regulatory requirements can include: Payment Card Industry Data Security Standard (PCI-DSS), Health Insurance Portability and Accountability Act (HIPAA), Family Educational Rights and Privacy Act (FERPA), Federal Information Processing Standard (FIPS) 140-2, and Trusted Internet Connections (TIC) compliance.</a:t>
            </a:r>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DA4FDC2B-4151-40A8-A17C-0020A86C7C17}" type="slidenum">
              <a:rPr lang="en-IN" smtClean="0"/>
              <a:pPr>
                <a:defRPr/>
              </a:pPr>
              <a:t>33</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IN" smtClean="0"/>
              <a:t>Security standards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IN" dirty="0" smtClean="0"/>
              <a:t>It defines   the   processes,   procedures,   and   practices   necessary   for implementing a security program. </a:t>
            </a:r>
          </a:p>
          <a:p>
            <a:pPr eaLnBrk="1" fontAlgn="auto" hangingPunct="1">
              <a:spcAft>
                <a:spcPts val="0"/>
              </a:spcAft>
              <a:buFont typeface="Arial" pitchFamily="34" charset="0"/>
              <a:buChar char="•"/>
              <a:defRPr/>
            </a:pPr>
            <a:r>
              <a:rPr lang="en-IN" dirty="0" smtClean="0"/>
              <a:t>These standards also apply to cloud related IT activities and include specific steps that should be taken to ensure a secure environment is maintained that provides privacy and security of confidential information in a cloud environment.</a:t>
            </a:r>
            <a:endParaRPr lang="en-IN" dirty="0"/>
          </a:p>
        </p:txBody>
      </p:sp>
      <p:sp>
        <p:nvSpPr>
          <p:cNvPr id="4" name="Slide Number Placeholder 3"/>
          <p:cNvSpPr>
            <a:spLocks noGrp="1"/>
          </p:cNvSpPr>
          <p:nvPr>
            <p:ph type="sldNum" sz="quarter" idx="12"/>
          </p:nvPr>
        </p:nvSpPr>
        <p:spPr/>
        <p:txBody>
          <a:bodyPr/>
          <a:lstStyle/>
          <a:p>
            <a:pPr>
              <a:defRPr/>
            </a:pPr>
            <a:fld id="{776ABB1A-D225-4359-98FF-B42AD8B299E6}" type="slidenum">
              <a:rPr lang="en-IN" smtClean="0"/>
              <a:pPr>
                <a:defRPr/>
              </a:pPr>
              <a:t>34</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dirty="0" smtClean="0"/>
              <a:t>Security Assertion </a:t>
            </a:r>
            <a:r>
              <a:rPr lang="en-IN" dirty="0" err="1" smtClean="0"/>
              <a:t>Markup</a:t>
            </a:r>
            <a:r>
              <a:rPr lang="en-IN" dirty="0" smtClean="0"/>
              <a:t> Language (SAML)</a:t>
            </a:r>
            <a:endParaRPr lang="en-IN" dirty="0"/>
          </a:p>
        </p:txBody>
      </p:sp>
      <p:sp>
        <p:nvSpPr>
          <p:cNvPr id="3" name="Content Placeholder 2"/>
          <p:cNvSpPr>
            <a:spLocks noGrp="1"/>
          </p:cNvSpPr>
          <p:nvPr>
            <p:ph idx="1"/>
          </p:nvPr>
        </p:nvSpPr>
        <p:spPr/>
        <p:txBody>
          <a:bodyPr rtlCol="0">
            <a:normAutofit fontScale="62500" lnSpcReduction="20000"/>
          </a:bodyPr>
          <a:lstStyle/>
          <a:p>
            <a:pPr eaLnBrk="1" fontAlgn="auto" hangingPunct="1">
              <a:spcAft>
                <a:spcPts val="0"/>
              </a:spcAft>
              <a:buFont typeface="Arial" pitchFamily="34" charset="0"/>
              <a:buChar char="•"/>
              <a:defRPr/>
            </a:pPr>
            <a:r>
              <a:rPr lang="en-IN" dirty="0" smtClean="0"/>
              <a:t>SAML   is   an   </a:t>
            </a:r>
            <a:r>
              <a:rPr lang="en-IN" dirty="0" err="1" smtClean="0"/>
              <a:t>XML­based</a:t>
            </a:r>
            <a:r>
              <a:rPr lang="en-IN" dirty="0" smtClean="0"/>
              <a:t>   standard   for   communicating authentication,   authorization,   and attribute information among online partners. </a:t>
            </a:r>
          </a:p>
          <a:p>
            <a:pPr eaLnBrk="1" fontAlgn="auto" hangingPunct="1">
              <a:spcAft>
                <a:spcPts val="0"/>
              </a:spcAft>
              <a:buFont typeface="Arial" pitchFamily="34" charset="0"/>
              <a:buChar char="•"/>
              <a:defRPr/>
            </a:pPr>
            <a:r>
              <a:rPr lang="en-IN" dirty="0" smtClean="0"/>
              <a:t>It allows businesses to securely send assertions between partner  organizations  regarding  the identity  and entitlements  of  a principal. </a:t>
            </a:r>
          </a:p>
          <a:p>
            <a:pPr eaLnBrk="1" fontAlgn="auto" hangingPunct="1">
              <a:spcAft>
                <a:spcPts val="0"/>
              </a:spcAft>
              <a:buFont typeface="Arial" pitchFamily="34" charset="0"/>
              <a:buChar char="•"/>
              <a:defRPr/>
            </a:pPr>
            <a:r>
              <a:rPr lang="en-IN" dirty="0" smtClean="0"/>
              <a:t>The Organization for  the Advancement of Structured Information Standards (OASIS) Security Services Technical Committee is in charge of  defining, enhancing,  and  maintaining  the SAML specifications.</a:t>
            </a:r>
          </a:p>
          <a:p>
            <a:pPr eaLnBrk="1" fontAlgn="auto" hangingPunct="1">
              <a:spcAft>
                <a:spcPts val="0"/>
              </a:spcAft>
              <a:buFont typeface="Arial" pitchFamily="34" charset="0"/>
              <a:buChar char="•"/>
              <a:defRPr/>
            </a:pPr>
            <a:r>
              <a:rPr lang="en-IN" dirty="0" smtClean="0"/>
              <a:t>SAML is built on a number of existing standards, namely, SOAP, HTTP, and XML. </a:t>
            </a:r>
          </a:p>
          <a:p>
            <a:pPr eaLnBrk="1" fontAlgn="auto" hangingPunct="1">
              <a:spcAft>
                <a:spcPts val="0"/>
              </a:spcAft>
              <a:buFont typeface="Arial" pitchFamily="34" charset="0"/>
              <a:buChar char="•"/>
              <a:defRPr/>
            </a:pPr>
            <a:r>
              <a:rPr lang="en-IN" dirty="0" smtClean="0"/>
              <a:t>SAML relies on HTTP as its communications protocol and specifies the use of SOAP. </a:t>
            </a:r>
          </a:p>
          <a:p>
            <a:pPr eaLnBrk="1" fontAlgn="auto" hangingPunct="1">
              <a:spcAft>
                <a:spcPts val="0"/>
              </a:spcAft>
              <a:buFont typeface="Arial" pitchFamily="34" charset="0"/>
              <a:buChar char="•"/>
              <a:defRPr/>
            </a:pPr>
            <a:r>
              <a:rPr lang="en-IN" dirty="0" smtClean="0"/>
              <a:t>SAML assertions and protocols are specified using XML schema.</a:t>
            </a:r>
          </a:p>
          <a:p>
            <a:pPr eaLnBrk="1" fontAlgn="auto" hangingPunct="1">
              <a:spcAft>
                <a:spcPts val="0"/>
              </a:spcAft>
              <a:buFont typeface="Arial" pitchFamily="34" charset="0"/>
              <a:buChar char="•"/>
              <a:defRPr/>
            </a:pPr>
            <a:r>
              <a:rPr lang="en-IN" dirty="0" smtClean="0"/>
              <a:t>Both SAML 1.1   and   SAML   2.0 use digital signatures(based   on   the   </a:t>
            </a:r>
            <a:r>
              <a:rPr lang="en-IN" dirty="0" err="1" smtClean="0"/>
              <a:t>XMLSignature</a:t>
            </a:r>
            <a:r>
              <a:rPr lang="en-IN" dirty="0" smtClean="0"/>
              <a:t>   standard)  for authentication and message integrity.</a:t>
            </a:r>
            <a:endParaRPr lang="en-IN" dirty="0"/>
          </a:p>
        </p:txBody>
      </p:sp>
      <p:sp>
        <p:nvSpPr>
          <p:cNvPr id="4" name="Slide Number Placeholder 3"/>
          <p:cNvSpPr>
            <a:spLocks noGrp="1"/>
          </p:cNvSpPr>
          <p:nvPr>
            <p:ph type="sldNum" sz="quarter" idx="12"/>
          </p:nvPr>
        </p:nvSpPr>
        <p:spPr/>
        <p:txBody>
          <a:bodyPr/>
          <a:lstStyle/>
          <a:p>
            <a:pPr>
              <a:defRPr/>
            </a:pPr>
            <a:fld id="{07151A1C-D694-46E5-868E-678ACC275D02}" type="slidenum">
              <a:rPr lang="en-IN" smtClean="0"/>
              <a:pPr>
                <a:defRPr/>
              </a:pPr>
              <a:t>35</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IN" smtClean="0"/>
              <a:t>Open Authentication (OAuth)</a:t>
            </a:r>
          </a:p>
        </p:txBody>
      </p:sp>
      <p:sp>
        <p:nvSpPr>
          <p:cNvPr id="3" name="Content Placeholder 2"/>
          <p:cNvSpPr>
            <a:spLocks noGrp="1"/>
          </p:cNvSpPr>
          <p:nvPr>
            <p:ph idx="1"/>
          </p:nvPr>
        </p:nvSpPr>
        <p:spPr>
          <a:xfrm>
            <a:off x="457200" y="1214438"/>
            <a:ext cx="8229600" cy="5500687"/>
          </a:xfrm>
        </p:spPr>
        <p:txBody>
          <a:bodyPr rtlCol="0">
            <a:normAutofit fontScale="70000" lnSpcReduction="20000"/>
          </a:bodyPr>
          <a:lstStyle/>
          <a:p>
            <a:pPr eaLnBrk="1" fontAlgn="auto" hangingPunct="1">
              <a:spcAft>
                <a:spcPts val="0"/>
              </a:spcAft>
              <a:buFont typeface="Arial" pitchFamily="34" charset="0"/>
              <a:buChar char="•"/>
              <a:defRPr/>
            </a:pPr>
            <a:r>
              <a:rPr lang="en-IN" dirty="0" err="1" smtClean="0"/>
              <a:t>OAuth</a:t>
            </a:r>
            <a:r>
              <a:rPr lang="en-IN" dirty="0" smtClean="0"/>
              <a:t> is an open protocol, initiated by Blaine Cook and Chris Messina, to allow secure API authorization in a simple, standardized method for various types of web applications. </a:t>
            </a:r>
          </a:p>
          <a:p>
            <a:pPr eaLnBrk="1" fontAlgn="auto" hangingPunct="1">
              <a:spcAft>
                <a:spcPts val="0"/>
              </a:spcAft>
              <a:buFont typeface="Arial" pitchFamily="34" charset="0"/>
              <a:buChar char="•"/>
              <a:defRPr/>
            </a:pPr>
            <a:r>
              <a:rPr lang="en-IN" dirty="0" err="1" smtClean="0"/>
              <a:t>OAuth</a:t>
            </a:r>
            <a:r>
              <a:rPr lang="en-IN" dirty="0" smtClean="0"/>
              <a:t> is a method   for   publishing   and   interacting   with   protected   data.   </a:t>
            </a:r>
          </a:p>
          <a:p>
            <a:pPr eaLnBrk="1" fontAlgn="auto" hangingPunct="1">
              <a:spcAft>
                <a:spcPts val="0"/>
              </a:spcAft>
              <a:buFont typeface="Arial" pitchFamily="34" charset="0"/>
              <a:buChar char="•"/>
              <a:defRPr/>
            </a:pPr>
            <a:r>
              <a:rPr lang="en-IN" dirty="0" smtClean="0"/>
              <a:t>For   developers, </a:t>
            </a:r>
            <a:r>
              <a:rPr lang="en-IN" dirty="0" err="1" smtClean="0"/>
              <a:t>OAuth</a:t>
            </a:r>
            <a:r>
              <a:rPr lang="en-IN" dirty="0" smtClean="0"/>
              <a:t> provides users access to their data while protecting account credentials. </a:t>
            </a:r>
          </a:p>
          <a:p>
            <a:pPr eaLnBrk="1" fontAlgn="auto" hangingPunct="1">
              <a:spcAft>
                <a:spcPts val="0"/>
              </a:spcAft>
              <a:buFont typeface="Arial" pitchFamily="34" charset="0"/>
              <a:buChar char="•"/>
              <a:defRPr/>
            </a:pPr>
            <a:r>
              <a:rPr lang="en-IN" dirty="0" err="1" smtClean="0"/>
              <a:t>OAuth</a:t>
            </a:r>
            <a:r>
              <a:rPr lang="en-IN" dirty="0" smtClean="0"/>
              <a:t> allows users to grant access to their information, which is shared by the service provider and consumers without sharing all of their identity. </a:t>
            </a:r>
          </a:p>
          <a:p>
            <a:pPr eaLnBrk="1" fontAlgn="auto" hangingPunct="1">
              <a:spcAft>
                <a:spcPts val="0"/>
              </a:spcAft>
              <a:buFont typeface="Arial" pitchFamily="34" charset="0"/>
              <a:buChar char="•"/>
              <a:defRPr/>
            </a:pPr>
            <a:r>
              <a:rPr lang="en-IN" dirty="0" smtClean="0"/>
              <a:t>The Core designation is used to stress that this is the baseline, and other extensions and protocols can build on it. </a:t>
            </a:r>
          </a:p>
          <a:p>
            <a:pPr eaLnBrk="1" fontAlgn="auto" hangingPunct="1">
              <a:spcAft>
                <a:spcPts val="0"/>
              </a:spcAft>
              <a:buFont typeface="Arial" pitchFamily="34" charset="0"/>
              <a:buChar char="•"/>
              <a:defRPr/>
            </a:pPr>
            <a:r>
              <a:rPr lang="en-IN" dirty="0" err="1" smtClean="0"/>
              <a:t>OAuth</a:t>
            </a:r>
            <a:r>
              <a:rPr lang="en-IN" dirty="0" smtClean="0"/>
              <a:t> by itself provides no privacy at all and depends on other protocols such as  SSL to accomplish that. </a:t>
            </a:r>
          </a:p>
          <a:p>
            <a:pPr eaLnBrk="1" fontAlgn="auto" hangingPunct="1">
              <a:spcAft>
                <a:spcPts val="0"/>
              </a:spcAft>
              <a:buFont typeface="Arial" pitchFamily="34" charset="0"/>
              <a:buChar char="•"/>
              <a:defRPr/>
            </a:pPr>
            <a:r>
              <a:rPr lang="en-IN" dirty="0" smtClean="0"/>
              <a:t>With </a:t>
            </a:r>
            <a:r>
              <a:rPr lang="en-IN" dirty="0" err="1" smtClean="0"/>
              <a:t>Oauth</a:t>
            </a:r>
            <a:r>
              <a:rPr lang="en-IN" dirty="0" smtClean="0"/>
              <a:t>, sites use tokens coupled with shared secrets to access resources. </a:t>
            </a:r>
          </a:p>
          <a:p>
            <a:pPr eaLnBrk="1" fontAlgn="auto" hangingPunct="1">
              <a:spcAft>
                <a:spcPts val="0"/>
              </a:spcAft>
              <a:buFont typeface="Arial" pitchFamily="34" charset="0"/>
              <a:buChar char="•"/>
              <a:defRPr/>
            </a:pPr>
            <a:r>
              <a:rPr lang="en-IN" dirty="0" smtClean="0"/>
              <a:t>Secrets, just like passwords, must be protected.</a:t>
            </a:r>
            <a:endParaRPr lang="en-IN" dirty="0"/>
          </a:p>
        </p:txBody>
      </p:sp>
      <p:sp>
        <p:nvSpPr>
          <p:cNvPr id="4" name="Slide Number Placeholder 3"/>
          <p:cNvSpPr>
            <a:spLocks noGrp="1"/>
          </p:cNvSpPr>
          <p:nvPr>
            <p:ph type="sldNum" sz="quarter" idx="12"/>
          </p:nvPr>
        </p:nvSpPr>
        <p:spPr/>
        <p:txBody>
          <a:bodyPr/>
          <a:lstStyle/>
          <a:p>
            <a:pPr>
              <a:defRPr/>
            </a:pPr>
            <a:fld id="{A016AA41-B772-46C8-BF4A-1E3DF7CEF78A}" type="slidenum">
              <a:rPr lang="en-IN" smtClean="0"/>
              <a:pPr>
                <a:defRPr/>
              </a:pPr>
              <a:t>36</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IN" smtClean="0"/>
              <a:t>OpenID</a:t>
            </a:r>
          </a:p>
        </p:txBody>
      </p:sp>
      <p:sp>
        <p:nvSpPr>
          <p:cNvPr id="3" name="Content Placeholder 2"/>
          <p:cNvSpPr>
            <a:spLocks noGrp="1"/>
          </p:cNvSpPr>
          <p:nvPr>
            <p:ph idx="1"/>
          </p:nvPr>
        </p:nvSpPr>
        <p:spPr>
          <a:xfrm>
            <a:off x="457200" y="1214438"/>
            <a:ext cx="8229600" cy="5429250"/>
          </a:xfrm>
        </p:spPr>
        <p:txBody>
          <a:bodyPr rtlCol="0">
            <a:normAutofit fontScale="55000" lnSpcReduction="20000"/>
          </a:bodyPr>
          <a:lstStyle/>
          <a:p>
            <a:pPr eaLnBrk="1" fontAlgn="auto" hangingPunct="1">
              <a:spcAft>
                <a:spcPts val="0"/>
              </a:spcAft>
              <a:buFont typeface="Arial" pitchFamily="34" charset="0"/>
              <a:buChar char="•"/>
              <a:defRPr/>
            </a:pPr>
            <a:r>
              <a:rPr lang="en-IN" dirty="0" err="1" smtClean="0"/>
              <a:t>OpenID</a:t>
            </a:r>
            <a:r>
              <a:rPr lang="en-IN" dirty="0" smtClean="0"/>
              <a:t> is an open, decentralized standard for  user  authentication and access control that allows users to log onto many services using the same digital identity. </a:t>
            </a:r>
          </a:p>
          <a:p>
            <a:pPr eaLnBrk="1" fontAlgn="auto" hangingPunct="1">
              <a:spcAft>
                <a:spcPts val="0"/>
              </a:spcAft>
              <a:buFont typeface="Arial" pitchFamily="34" charset="0"/>
              <a:buChar char="•"/>
              <a:defRPr/>
            </a:pPr>
            <a:r>
              <a:rPr lang="en-IN" dirty="0" smtClean="0"/>
              <a:t>It is a </a:t>
            </a:r>
            <a:r>
              <a:rPr lang="en-IN" dirty="0" err="1" smtClean="0"/>
              <a:t>single­sign­on</a:t>
            </a:r>
            <a:r>
              <a:rPr lang="en-IN" dirty="0" smtClean="0"/>
              <a:t> (SSO) method of access control. </a:t>
            </a:r>
          </a:p>
          <a:p>
            <a:pPr eaLnBrk="1" fontAlgn="auto" hangingPunct="1">
              <a:spcAft>
                <a:spcPts val="0"/>
              </a:spcAft>
              <a:buFont typeface="Arial" pitchFamily="34" charset="0"/>
              <a:buChar char="•"/>
              <a:defRPr/>
            </a:pPr>
            <a:r>
              <a:rPr lang="en-IN" dirty="0" smtClean="0"/>
              <a:t>It replaces the common log­in process (i.e., a log­in name and a password) by allowing users to log in once and gain access to resources across participating systems.</a:t>
            </a:r>
          </a:p>
          <a:p>
            <a:pPr eaLnBrk="1" fontAlgn="auto" hangingPunct="1">
              <a:spcAft>
                <a:spcPts val="0"/>
              </a:spcAft>
              <a:buFont typeface="Arial" pitchFamily="34" charset="0"/>
              <a:buChar char="•"/>
              <a:defRPr/>
            </a:pPr>
            <a:r>
              <a:rPr lang="en-IN" dirty="0" smtClean="0"/>
              <a:t>An </a:t>
            </a:r>
            <a:r>
              <a:rPr lang="en-IN" dirty="0" err="1" smtClean="0"/>
              <a:t>OpenID</a:t>
            </a:r>
            <a:r>
              <a:rPr lang="en-IN" dirty="0" smtClean="0"/>
              <a:t> is in the form of a unique URL and is authenticated by the entity hosting the </a:t>
            </a:r>
            <a:r>
              <a:rPr lang="en-IN" dirty="0" err="1" smtClean="0"/>
              <a:t>OpenID</a:t>
            </a:r>
            <a:r>
              <a:rPr lang="en-IN" dirty="0" smtClean="0"/>
              <a:t> URL. </a:t>
            </a:r>
          </a:p>
          <a:p>
            <a:pPr eaLnBrk="1" fontAlgn="auto" hangingPunct="1">
              <a:spcAft>
                <a:spcPts val="0"/>
              </a:spcAft>
              <a:buFont typeface="Arial" pitchFamily="34" charset="0"/>
              <a:buChar char="•"/>
              <a:defRPr/>
            </a:pPr>
            <a:r>
              <a:rPr lang="en-IN" dirty="0" smtClean="0"/>
              <a:t>The </a:t>
            </a:r>
            <a:r>
              <a:rPr lang="en-IN" dirty="0" err="1" smtClean="0"/>
              <a:t>OpenID</a:t>
            </a:r>
            <a:r>
              <a:rPr lang="en-IN" dirty="0" smtClean="0"/>
              <a:t> protocol does not rely on a central authority to authenticate a user’s identity. </a:t>
            </a:r>
          </a:p>
          <a:p>
            <a:pPr eaLnBrk="1" fontAlgn="auto" hangingPunct="1">
              <a:spcAft>
                <a:spcPts val="0"/>
              </a:spcAft>
              <a:buFont typeface="Arial" pitchFamily="34" charset="0"/>
              <a:buChar char="•"/>
              <a:defRPr/>
            </a:pPr>
            <a:r>
              <a:rPr lang="en-IN" dirty="0" smtClean="0"/>
              <a:t>Neither the </a:t>
            </a:r>
            <a:r>
              <a:rPr lang="en-IN" dirty="0" err="1" smtClean="0"/>
              <a:t>OpenID</a:t>
            </a:r>
            <a:r>
              <a:rPr lang="en-IN" dirty="0" smtClean="0"/>
              <a:t> protocol nor any web sites requiring identification can mandate that a specific type of authentication be used; nonstandard forms of authentication such as smart cards, biometrics, or ordinary passwords are allowed. </a:t>
            </a:r>
          </a:p>
          <a:p>
            <a:pPr eaLnBrk="1" fontAlgn="auto" hangingPunct="1">
              <a:spcAft>
                <a:spcPts val="0"/>
              </a:spcAft>
              <a:buFont typeface="Arial" pitchFamily="34" charset="0"/>
              <a:buChar char="•"/>
              <a:defRPr/>
            </a:pPr>
            <a:r>
              <a:rPr lang="en-IN" dirty="0" smtClean="0"/>
              <a:t>A typical scenario for using </a:t>
            </a:r>
            <a:r>
              <a:rPr lang="en-IN" dirty="0" err="1" smtClean="0"/>
              <a:t>OpenID</a:t>
            </a:r>
            <a:r>
              <a:rPr lang="en-IN" dirty="0" smtClean="0"/>
              <a:t> might be something like this: A user visits a web site that displays an </a:t>
            </a:r>
            <a:r>
              <a:rPr lang="en-IN" dirty="0" err="1" smtClean="0"/>
              <a:t>OpenID</a:t>
            </a:r>
            <a:r>
              <a:rPr lang="en-IN" dirty="0" smtClean="0"/>
              <a:t> log­in form somewhere on the page. Unlike a typical log­in form, which has fields for user name and password, the </a:t>
            </a:r>
            <a:r>
              <a:rPr lang="en-IN" dirty="0" err="1" smtClean="0"/>
              <a:t>OpenID</a:t>
            </a:r>
            <a:r>
              <a:rPr lang="en-IN" dirty="0" smtClean="0"/>
              <a:t> log­in form has only one field for the </a:t>
            </a:r>
            <a:r>
              <a:rPr lang="en-IN" dirty="0" err="1" smtClean="0"/>
              <a:t>OpenID</a:t>
            </a:r>
            <a:r>
              <a:rPr lang="en-IN" dirty="0" smtClean="0"/>
              <a:t> identifier (which is an </a:t>
            </a:r>
            <a:r>
              <a:rPr lang="en-IN" dirty="0" err="1" smtClean="0"/>
              <a:t>OpenID</a:t>
            </a:r>
            <a:r>
              <a:rPr lang="en-IN" dirty="0" smtClean="0"/>
              <a:t> URL). This form is connected to an implementation of an </a:t>
            </a:r>
            <a:r>
              <a:rPr lang="en-IN" dirty="0" err="1" smtClean="0"/>
              <a:t>OpenID</a:t>
            </a:r>
            <a:r>
              <a:rPr lang="en-IN" dirty="0" smtClean="0"/>
              <a:t> client library. A user will have previously registered an </a:t>
            </a:r>
            <a:r>
              <a:rPr lang="en-IN" dirty="0" err="1" smtClean="0"/>
              <a:t>OpenID</a:t>
            </a:r>
            <a:r>
              <a:rPr lang="en-IN" dirty="0" smtClean="0"/>
              <a:t> identifier with an </a:t>
            </a:r>
            <a:r>
              <a:rPr lang="en-IN" dirty="0" err="1" smtClean="0"/>
              <a:t>OpenID</a:t>
            </a:r>
            <a:r>
              <a:rPr lang="en-IN" dirty="0" smtClean="0"/>
              <a:t> identity provider. The user </a:t>
            </a:r>
            <a:r>
              <a:rPr lang="en-IN" smtClean="0"/>
              <a:t>types this </a:t>
            </a:r>
            <a:r>
              <a:rPr lang="en-IN" dirty="0" err="1" smtClean="0"/>
              <a:t>OpenID</a:t>
            </a:r>
            <a:r>
              <a:rPr lang="en-IN" dirty="0" smtClean="0"/>
              <a:t> identifier into the </a:t>
            </a:r>
            <a:r>
              <a:rPr lang="en-IN" dirty="0" err="1" smtClean="0"/>
              <a:t>OpenID</a:t>
            </a:r>
            <a:r>
              <a:rPr lang="en-IN" dirty="0" smtClean="0"/>
              <a:t> log­in form.</a:t>
            </a:r>
            <a:endParaRPr lang="en-IN" dirty="0"/>
          </a:p>
        </p:txBody>
      </p:sp>
      <p:sp>
        <p:nvSpPr>
          <p:cNvPr id="4" name="Slide Number Placeholder 3"/>
          <p:cNvSpPr>
            <a:spLocks noGrp="1"/>
          </p:cNvSpPr>
          <p:nvPr>
            <p:ph type="sldNum" sz="quarter" idx="12"/>
          </p:nvPr>
        </p:nvSpPr>
        <p:spPr/>
        <p:txBody>
          <a:bodyPr/>
          <a:lstStyle/>
          <a:p>
            <a:pPr>
              <a:defRPr/>
            </a:pPr>
            <a:fld id="{2D12D403-60D5-44DD-B7A6-C4AFF8F577E9}" type="slidenum">
              <a:rPr lang="en-IN" smtClean="0"/>
              <a:pPr>
                <a:defRPr/>
              </a:pPr>
              <a:t>37</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57188" y="214313"/>
            <a:ext cx="8229600" cy="1143000"/>
          </a:xfrm>
        </p:spPr>
        <p:txBody>
          <a:bodyPr/>
          <a:lstStyle/>
          <a:p>
            <a:pPr eaLnBrk="1" hangingPunct="1"/>
            <a:r>
              <a:rPr lang="en-IN" smtClean="0"/>
              <a:t>Security issues in cloud computing</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IN" u="sng" dirty="0"/>
              <a:t>Vulnerabilities</a:t>
            </a:r>
            <a:r>
              <a:rPr lang="en-IN" dirty="0"/>
              <a:t> </a:t>
            </a:r>
            <a:r>
              <a:rPr lang="en-IN" dirty="0" smtClean="0"/>
              <a:t> - the </a:t>
            </a:r>
            <a:r>
              <a:rPr lang="en-IN" dirty="0"/>
              <a:t>loopholes in the security architecture of Cloud, which can be exploited by an adversary via sophisticated techniques to gain access to the network and other infrastructure resources. </a:t>
            </a:r>
            <a:endParaRPr lang="en-IN" dirty="0" smtClean="0"/>
          </a:p>
          <a:p>
            <a:pPr eaLnBrk="1" fontAlgn="auto" hangingPunct="1">
              <a:spcAft>
                <a:spcPts val="0"/>
              </a:spcAft>
              <a:buFont typeface="Arial" pitchFamily="34" charset="0"/>
              <a:buChar char="•"/>
              <a:defRPr/>
            </a:pPr>
            <a:r>
              <a:rPr lang="en-IN" dirty="0" smtClean="0"/>
              <a:t>A </a:t>
            </a:r>
            <a:r>
              <a:rPr lang="en-IN" u="sng" dirty="0"/>
              <a:t>threat</a:t>
            </a:r>
            <a:r>
              <a:rPr lang="en-IN" dirty="0"/>
              <a:t> </a:t>
            </a:r>
            <a:r>
              <a:rPr lang="en-IN" dirty="0" smtClean="0"/>
              <a:t>- a </a:t>
            </a:r>
            <a:r>
              <a:rPr lang="en-IN" dirty="0"/>
              <a:t>potential (or actual adverse) event that may be malicious or incidental (i.e. failure of a storage device), compromising Cloud </a:t>
            </a:r>
            <a:r>
              <a:rPr lang="en-IN" dirty="0" smtClean="0"/>
              <a:t>resources. </a:t>
            </a:r>
          </a:p>
          <a:p>
            <a:pPr eaLnBrk="1" fontAlgn="auto" hangingPunct="1">
              <a:spcAft>
                <a:spcPts val="0"/>
              </a:spcAft>
              <a:buFont typeface="Arial" pitchFamily="34" charset="0"/>
              <a:buChar char="•"/>
              <a:defRPr/>
            </a:pPr>
            <a:r>
              <a:rPr lang="en-IN" dirty="0" smtClean="0"/>
              <a:t>An </a:t>
            </a:r>
            <a:r>
              <a:rPr lang="en-IN" u="sng" dirty="0"/>
              <a:t>attack</a:t>
            </a:r>
            <a:r>
              <a:rPr lang="en-IN" dirty="0"/>
              <a:t> </a:t>
            </a:r>
            <a:r>
              <a:rPr lang="en-IN" dirty="0" smtClean="0"/>
              <a:t>- </a:t>
            </a:r>
            <a:r>
              <a:rPr lang="en-IN" dirty="0"/>
              <a:t>an action to harm Cloud resources. </a:t>
            </a:r>
            <a:endParaRPr lang="en-IN" dirty="0" smtClean="0"/>
          </a:p>
          <a:p>
            <a:pPr eaLnBrk="1" fontAlgn="auto" hangingPunct="1">
              <a:spcAft>
                <a:spcPts val="0"/>
              </a:spcAft>
              <a:buFont typeface="Arial" pitchFamily="34" charset="0"/>
              <a:buChar char="•"/>
              <a:defRPr/>
            </a:pPr>
            <a:r>
              <a:rPr lang="en-IN" dirty="0" smtClean="0"/>
              <a:t>Exploitation </a:t>
            </a:r>
            <a:r>
              <a:rPr lang="en-IN" dirty="0"/>
              <a:t>of vulnerabilities would affect the availability and economic benefit of Cloud computing.</a:t>
            </a:r>
          </a:p>
        </p:txBody>
      </p:sp>
      <p:sp>
        <p:nvSpPr>
          <p:cNvPr id="4" name="Slide Number Placeholder 3"/>
          <p:cNvSpPr>
            <a:spLocks noGrp="1"/>
          </p:cNvSpPr>
          <p:nvPr>
            <p:ph type="sldNum" sz="quarter" idx="12"/>
          </p:nvPr>
        </p:nvSpPr>
        <p:spPr/>
        <p:txBody>
          <a:bodyPr/>
          <a:lstStyle/>
          <a:p>
            <a:pPr>
              <a:defRPr/>
            </a:pPr>
            <a:fld id="{7E634B60-787E-4091-A80B-DD4E0D374BC8}" type="slidenum">
              <a:rPr lang="en-IN" smtClean="0"/>
              <a:pPr>
                <a:defRPr/>
              </a:pPr>
              <a:t>4</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IN" smtClean="0"/>
              <a:t>Vulnerabilities in Cloud computing</a:t>
            </a:r>
          </a:p>
        </p:txBody>
      </p:sp>
      <p:sp>
        <p:nvSpPr>
          <p:cNvPr id="3" name="Content Placeholder 2"/>
          <p:cNvSpPr>
            <a:spLocks noGrp="1"/>
          </p:cNvSpPr>
          <p:nvPr>
            <p:ph idx="1"/>
          </p:nvPr>
        </p:nvSpPr>
        <p:spPr/>
        <p:txBody>
          <a:bodyPr rtlCol="0">
            <a:normAutofit fontScale="55000" lnSpcReduction="20000"/>
          </a:bodyPr>
          <a:lstStyle/>
          <a:p>
            <a:pPr eaLnBrk="1" fontAlgn="auto" hangingPunct="1">
              <a:spcAft>
                <a:spcPts val="0"/>
              </a:spcAft>
              <a:buFont typeface="Arial" pitchFamily="34" charset="0"/>
              <a:buChar char="•"/>
              <a:defRPr/>
            </a:pPr>
            <a:r>
              <a:rPr lang="en-IN" dirty="0"/>
              <a:t>Virtualization/multi-tenancy </a:t>
            </a:r>
            <a:r>
              <a:rPr lang="en-IN" dirty="0" smtClean="0"/>
              <a:t>is the </a:t>
            </a:r>
            <a:r>
              <a:rPr lang="en-IN" dirty="0"/>
              <a:t>basis for Cloud computing architecture. </a:t>
            </a:r>
            <a:endParaRPr lang="en-IN" dirty="0" smtClean="0"/>
          </a:p>
          <a:p>
            <a:pPr eaLnBrk="1" fontAlgn="auto" hangingPunct="1">
              <a:spcAft>
                <a:spcPts val="0"/>
              </a:spcAft>
              <a:buFont typeface="Arial" pitchFamily="34" charset="0"/>
              <a:buChar char="•"/>
              <a:defRPr/>
            </a:pPr>
            <a:r>
              <a:rPr lang="en-IN" dirty="0" smtClean="0"/>
              <a:t>Mainly </a:t>
            </a:r>
            <a:r>
              <a:rPr lang="en-IN" dirty="0"/>
              <a:t>three types of virtualization </a:t>
            </a:r>
            <a:r>
              <a:rPr lang="en-IN" dirty="0" smtClean="0"/>
              <a:t>: </a:t>
            </a:r>
            <a:r>
              <a:rPr lang="en-IN" dirty="0"/>
              <a:t>OS </a:t>
            </a:r>
            <a:r>
              <a:rPr lang="en-IN" dirty="0" smtClean="0"/>
              <a:t>level, </a:t>
            </a:r>
            <a:r>
              <a:rPr lang="en-IN" dirty="0"/>
              <a:t>application </a:t>
            </a:r>
            <a:r>
              <a:rPr lang="en-IN" dirty="0" smtClean="0"/>
              <a:t>level, </a:t>
            </a:r>
            <a:r>
              <a:rPr lang="en-IN" dirty="0"/>
              <a:t>and Hypervisor </a:t>
            </a:r>
            <a:r>
              <a:rPr lang="en-IN" dirty="0" smtClean="0"/>
              <a:t>level. </a:t>
            </a:r>
          </a:p>
          <a:p>
            <a:pPr eaLnBrk="1" fontAlgn="auto" hangingPunct="1">
              <a:spcAft>
                <a:spcPts val="0"/>
              </a:spcAft>
              <a:buFont typeface="Arial" pitchFamily="34" charset="0"/>
              <a:buChar char="•"/>
              <a:defRPr/>
            </a:pPr>
            <a:r>
              <a:rPr lang="en-IN" dirty="0" smtClean="0"/>
              <a:t>In </a:t>
            </a:r>
            <a:r>
              <a:rPr lang="en-IN" dirty="0"/>
              <a:t>OS level virtualization, multiple guest OSs are running on </a:t>
            </a:r>
            <a:r>
              <a:rPr lang="en-IN" dirty="0" smtClean="0"/>
              <a:t>host OS </a:t>
            </a:r>
            <a:r>
              <a:rPr lang="en-IN" dirty="0"/>
              <a:t>that has visibility and control on each guest OS. In </a:t>
            </a:r>
            <a:r>
              <a:rPr lang="en-IN" dirty="0" smtClean="0"/>
              <a:t>this, </a:t>
            </a:r>
            <a:r>
              <a:rPr lang="en-IN" dirty="0"/>
              <a:t>an attacker can get control on the entire guest OSs by compromising the host OS. </a:t>
            </a:r>
            <a:endParaRPr lang="en-IN" dirty="0" smtClean="0"/>
          </a:p>
          <a:p>
            <a:pPr eaLnBrk="1" fontAlgn="auto" hangingPunct="1">
              <a:spcAft>
                <a:spcPts val="0"/>
              </a:spcAft>
              <a:buFont typeface="Arial" pitchFamily="34" charset="0"/>
              <a:buChar char="•"/>
              <a:defRPr/>
            </a:pPr>
            <a:r>
              <a:rPr lang="en-IN" dirty="0" smtClean="0"/>
              <a:t>In </a:t>
            </a:r>
            <a:r>
              <a:rPr lang="en-IN" dirty="0"/>
              <a:t>application based virtualization, virtualization is enabled on the top layer of the host OS. In </a:t>
            </a:r>
            <a:r>
              <a:rPr lang="en-IN" dirty="0" smtClean="0"/>
              <a:t>this, </a:t>
            </a:r>
            <a:r>
              <a:rPr lang="en-IN" dirty="0"/>
              <a:t>each VM has its guest OS and related applications. Application based virtualization also suffers from the same vulnerability as in OS based vulnerabilities. </a:t>
            </a:r>
            <a:endParaRPr lang="en-IN" dirty="0" smtClean="0"/>
          </a:p>
          <a:p>
            <a:pPr eaLnBrk="1" fontAlgn="auto" hangingPunct="1">
              <a:spcAft>
                <a:spcPts val="0"/>
              </a:spcAft>
              <a:buFont typeface="Arial" pitchFamily="34" charset="0"/>
              <a:buChar char="•"/>
              <a:defRPr/>
            </a:pPr>
            <a:r>
              <a:rPr lang="en-IN" dirty="0" smtClean="0"/>
              <a:t>Hypervisor </a:t>
            </a:r>
            <a:r>
              <a:rPr lang="en-IN" dirty="0"/>
              <a:t>or virtual machine monitor (VMM) is just like code embedded to host OS. Such code may contain native errors. This code is available at boot time of the host OS to control multiple guest OSs. If the hypervisor is compromised, then the entire controlled guest OSs can be compromised. </a:t>
            </a:r>
            <a:endParaRPr lang="en-IN" dirty="0" smtClean="0"/>
          </a:p>
          <a:p>
            <a:pPr eaLnBrk="1" fontAlgn="auto" hangingPunct="1">
              <a:spcAft>
                <a:spcPts val="0"/>
              </a:spcAft>
              <a:buFont typeface="Arial" pitchFamily="34" charset="0"/>
              <a:buChar char="•"/>
              <a:defRPr/>
            </a:pPr>
            <a:r>
              <a:rPr lang="en-IN" dirty="0" smtClean="0"/>
              <a:t>Vulnerabilities </a:t>
            </a:r>
            <a:r>
              <a:rPr lang="en-IN" dirty="0"/>
              <a:t>in virtualization or hypervisor allows an attacker to perform cross-VM side-channel attacks and </a:t>
            </a:r>
            <a:r>
              <a:rPr lang="en-IN" dirty="0" err="1"/>
              <a:t>DoS</a:t>
            </a:r>
            <a:r>
              <a:rPr lang="en-IN" dirty="0"/>
              <a:t> attacks. For instance, a malformed code in Microsoft’s Hyper-V run by an authenticated user in one of the VM caused a </a:t>
            </a:r>
            <a:r>
              <a:rPr lang="en-IN" dirty="0" err="1"/>
              <a:t>DoS</a:t>
            </a:r>
            <a:r>
              <a:rPr lang="en-IN" dirty="0"/>
              <a:t> </a:t>
            </a:r>
            <a:r>
              <a:rPr lang="en-IN" dirty="0" smtClean="0"/>
              <a:t>attack.</a:t>
            </a:r>
            <a:endParaRPr lang="en-IN" dirty="0"/>
          </a:p>
        </p:txBody>
      </p:sp>
      <p:sp>
        <p:nvSpPr>
          <p:cNvPr id="4" name="Slide Number Placeholder 3"/>
          <p:cNvSpPr>
            <a:spLocks noGrp="1"/>
          </p:cNvSpPr>
          <p:nvPr>
            <p:ph type="sldNum" sz="quarter" idx="12"/>
          </p:nvPr>
        </p:nvSpPr>
        <p:spPr/>
        <p:txBody>
          <a:bodyPr/>
          <a:lstStyle/>
          <a:p>
            <a:pPr>
              <a:defRPr/>
            </a:pPr>
            <a:fld id="{9381A88D-337F-4DEF-8399-86F33C09417B}" type="slidenum">
              <a:rPr lang="en-IN" smtClean="0"/>
              <a:pPr>
                <a:defRPr/>
              </a:pPr>
              <a:t>5</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IN" dirty="0"/>
              <a:t>Vulnerabilities in Internet protocols may prove to be an implicit way of attacking the Cloud system that include common types of attacks like man-in-the-middle attack, IP spoofing, ARP spoofing, DNS poisoning, RIP attacks, and flooding</a:t>
            </a:r>
            <a:r>
              <a:rPr lang="en-IN" dirty="0" smtClean="0"/>
              <a:t>.</a:t>
            </a:r>
          </a:p>
          <a:p>
            <a:pPr eaLnBrk="1" fontAlgn="auto" hangingPunct="1">
              <a:spcAft>
                <a:spcPts val="0"/>
              </a:spcAft>
              <a:buFont typeface="Arial" pitchFamily="34" charset="0"/>
              <a:buChar char="•"/>
              <a:defRPr/>
            </a:pPr>
            <a:r>
              <a:rPr lang="en-IN" dirty="0"/>
              <a:t>Vulnerabilities like SQL injection flaw, OS injection flaw, and Lightweight Directory Access Protocol (LDAP) injection flaw are used to disclose application components. Such vulnerabilities are the outcomes of defects in design and architecture of applications. These data may be the organization’s applications or private data of other organization’s applications residing on the same Cloud.</a:t>
            </a:r>
          </a:p>
        </p:txBody>
      </p:sp>
      <p:sp>
        <p:nvSpPr>
          <p:cNvPr id="4" name="Slide Number Placeholder 3"/>
          <p:cNvSpPr>
            <a:spLocks noGrp="1"/>
          </p:cNvSpPr>
          <p:nvPr>
            <p:ph type="sldNum" sz="quarter" idx="12"/>
          </p:nvPr>
        </p:nvSpPr>
        <p:spPr/>
        <p:txBody>
          <a:bodyPr/>
          <a:lstStyle/>
          <a:p>
            <a:pPr>
              <a:defRPr/>
            </a:pPr>
            <a:fld id="{6B1B335E-6252-4E8C-BBDD-B36B9110B766}" type="slidenum">
              <a:rPr lang="en-IN" smtClean="0"/>
              <a:pPr>
                <a:defRPr/>
              </a:pPr>
              <a:t>6</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IN" dirty="0"/>
              <a:t>Cloud providers publish a set of software interfaces (or APIs) that customers can use to manage and interact with Cloud services. Service provisioning, management, orchestration, and monitoring are performed using these interfaces via clients (e.g. Web browser). </a:t>
            </a:r>
            <a:endParaRPr lang="en-IN" dirty="0" smtClean="0"/>
          </a:p>
          <a:p>
            <a:pPr eaLnBrk="1" fontAlgn="auto" hangingPunct="1">
              <a:spcAft>
                <a:spcPts val="0"/>
              </a:spcAft>
              <a:buFont typeface="Arial" pitchFamily="34" charset="0"/>
              <a:buChar char="•"/>
              <a:defRPr/>
            </a:pPr>
            <a:r>
              <a:rPr lang="en-IN" dirty="0" smtClean="0"/>
              <a:t>Security </a:t>
            </a:r>
            <a:r>
              <a:rPr lang="en-IN" dirty="0"/>
              <a:t>and availability of Cloud services depend on the security of these APIs. </a:t>
            </a:r>
            <a:endParaRPr lang="en-IN" dirty="0" smtClean="0"/>
          </a:p>
          <a:p>
            <a:pPr eaLnBrk="1" fontAlgn="auto" hangingPunct="1">
              <a:spcAft>
                <a:spcPts val="0"/>
              </a:spcAft>
              <a:buFont typeface="Arial" pitchFamily="34" charset="0"/>
              <a:buChar char="•"/>
              <a:defRPr/>
            </a:pPr>
            <a:r>
              <a:rPr lang="en-IN" dirty="0" smtClean="0"/>
              <a:t>Examples </a:t>
            </a:r>
            <a:r>
              <a:rPr lang="en-IN" dirty="0"/>
              <a:t>of browser based attacks (HTML based services) are SSL certificate spoofing, attacks on browser caches and phishing attacks on mail clients </a:t>
            </a:r>
          </a:p>
        </p:txBody>
      </p:sp>
      <p:sp>
        <p:nvSpPr>
          <p:cNvPr id="4" name="Slide Number Placeholder 3"/>
          <p:cNvSpPr>
            <a:spLocks noGrp="1"/>
          </p:cNvSpPr>
          <p:nvPr>
            <p:ph type="sldNum" sz="quarter" idx="12"/>
          </p:nvPr>
        </p:nvSpPr>
        <p:spPr/>
        <p:txBody>
          <a:bodyPr/>
          <a:lstStyle/>
          <a:p>
            <a:pPr>
              <a:defRPr/>
            </a:pPr>
            <a:fld id="{1F35054F-8102-4933-B1B6-3BDE02D06ABF}" type="slidenum">
              <a:rPr lang="en-IN" smtClean="0"/>
              <a:pPr>
                <a:defRPr/>
              </a:pPr>
              <a:t>7</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N" smtClean="0"/>
              <a:t>Threats to cloud computing</a:t>
            </a:r>
          </a:p>
        </p:txBody>
      </p:sp>
      <p:sp>
        <p:nvSpPr>
          <p:cNvPr id="3" name="Content Placeholder 2"/>
          <p:cNvSpPr>
            <a:spLocks noGrp="1"/>
          </p:cNvSpPr>
          <p:nvPr>
            <p:ph idx="1"/>
          </p:nvPr>
        </p:nvSpPr>
        <p:spPr>
          <a:xfrm>
            <a:off x="457200" y="1600200"/>
            <a:ext cx="8229600" cy="5114925"/>
          </a:xfrm>
        </p:spPr>
        <p:txBody>
          <a:bodyPr rtlCol="0">
            <a:normAutofit fontScale="62500" lnSpcReduction="20000"/>
          </a:bodyPr>
          <a:lstStyle/>
          <a:p>
            <a:pPr eaLnBrk="1" fontAlgn="auto" hangingPunct="1">
              <a:spcAft>
                <a:spcPts val="0"/>
              </a:spcAft>
              <a:buFont typeface="Arial" pitchFamily="34" charset="0"/>
              <a:buChar char="•"/>
              <a:defRPr/>
            </a:pPr>
            <a:r>
              <a:rPr lang="en-IN" b="1" dirty="0"/>
              <a:t>Changes to business </a:t>
            </a:r>
            <a:r>
              <a:rPr lang="en-IN" b="1" dirty="0" smtClean="0"/>
              <a:t>model - </a:t>
            </a:r>
            <a:r>
              <a:rPr lang="en-IN" dirty="0" smtClean="0"/>
              <a:t>Cloud computing changes the way in which IT services are delivered. As servers, storage and applications are provided by </a:t>
            </a:r>
            <a:r>
              <a:rPr lang="en-IN" b="1" dirty="0" smtClean="0"/>
              <a:t>off-site external service providers</a:t>
            </a:r>
            <a:r>
              <a:rPr lang="en-IN" dirty="0" smtClean="0"/>
              <a:t>, organizations need to evaluate the risks associated with the loss of control over the infrastructure. (</a:t>
            </a:r>
            <a:r>
              <a:rPr lang="en-IN" b="1" dirty="0" smtClean="0"/>
              <a:t>A reliable end-to-end encryption and appropriate trust management scheme can simplify such a threat to some extent.</a:t>
            </a:r>
            <a:r>
              <a:rPr lang="en-IN" dirty="0" smtClean="0"/>
              <a:t>)</a:t>
            </a:r>
          </a:p>
          <a:p>
            <a:pPr eaLnBrk="1" fontAlgn="auto" hangingPunct="1">
              <a:spcAft>
                <a:spcPts val="0"/>
              </a:spcAft>
              <a:buFont typeface="Arial" pitchFamily="34" charset="0"/>
              <a:buChar char="•"/>
              <a:defRPr/>
            </a:pPr>
            <a:r>
              <a:rPr lang="en-IN" b="1" dirty="0"/>
              <a:t>Abusive use of Cloud </a:t>
            </a:r>
            <a:r>
              <a:rPr lang="en-IN" b="1" dirty="0" smtClean="0"/>
              <a:t>computing - </a:t>
            </a:r>
            <a:r>
              <a:rPr lang="en-IN" dirty="0" smtClean="0"/>
              <a:t>Cloud computing provides several utilities including bandwidth and storage capacities. Some </a:t>
            </a:r>
            <a:r>
              <a:rPr lang="en-IN" dirty="0"/>
              <a:t>vendors also give a </a:t>
            </a:r>
            <a:r>
              <a:rPr lang="en-IN" b="1" dirty="0"/>
              <a:t>predefined trial period </a:t>
            </a:r>
            <a:r>
              <a:rPr lang="en-IN" dirty="0"/>
              <a:t>to use their services. However, they do not have sufficient control over the attackers, malicious users or spammers that can take advantages of the trials. These can often allow an intruder to plant a malicious attack and prove to be a platform for serious attacks. Areas of concern include password and key cracking, launching dynamic attack points, </a:t>
            </a:r>
            <a:r>
              <a:rPr lang="en-IN" dirty="0" err="1"/>
              <a:t>DDoS</a:t>
            </a:r>
            <a:r>
              <a:rPr lang="en-IN" dirty="0"/>
              <a:t>, </a:t>
            </a:r>
            <a:r>
              <a:rPr lang="en-IN" dirty="0" err="1"/>
              <a:t>Captcha</a:t>
            </a:r>
            <a:r>
              <a:rPr lang="en-IN" dirty="0"/>
              <a:t> solving farms, etc. Such threats affect the </a:t>
            </a:r>
            <a:r>
              <a:rPr lang="en-IN" dirty="0" err="1"/>
              <a:t>IaaS</a:t>
            </a:r>
            <a:r>
              <a:rPr lang="en-IN" dirty="0"/>
              <a:t> and </a:t>
            </a:r>
            <a:r>
              <a:rPr lang="en-IN" dirty="0" err="1"/>
              <a:t>PaaS</a:t>
            </a:r>
            <a:r>
              <a:rPr lang="en-IN" dirty="0"/>
              <a:t> service models. </a:t>
            </a:r>
            <a:r>
              <a:rPr lang="en-IN" dirty="0" smtClean="0"/>
              <a:t>(For </a:t>
            </a:r>
            <a:r>
              <a:rPr lang="en-IN" dirty="0"/>
              <a:t>protection, </a:t>
            </a:r>
            <a:r>
              <a:rPr lang="en-IN" b="1" dirty="0"/>
              <a:t>initial registration should be through proper validation/verification and through stronger authentication. In addition to this, the user’s network traffic should be monitored comprehensively</a:t>
            </a:r>
            <a:r>
              <a:rPr lang="en-IN" b="1" dirty="0" smtClean="0"/>
              <a:t>.)</a:t>
            </a:r>
            <a:endParaRPr lang="en-IN" b="1" dirty="0"/>
          </a:p>
          <a:p>
            <a:pPr eaLnBrk="1" fontAlgn="auto" hangingPunct="1">
              <a:spcAft>
                <a:spcPts val="0"/>
              </a:spcAft>
              <a:buFont typeface="Arial" pitchFamily="34" charset="0"/>
              <a:buChar char="•"/>
              <a:defRPr/>
            </a:pPr>
            <a:endParaRPr lang="en-IN" dirty="0"/>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1DE3240A-8BF7-4C07-9C63-A7DE1C77B746}" type="slidenum">
              <a:rPr lang="en-IN" smtClean="0"/>
              <a:pPr>
                <a:defRPr/>
              </a:pPr>
              <a:t>8</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IN" smtClean="0"/>
              <a:t>Cont..</a:t>
            </a:r>
          </a:p>
        </p:txBody>
      </p:sp>
      <p:sp>
        <p:nvSpPr>
          <p:cNvPr id="3" name="Content Placeholder 2"/>
          <p:cNvSpPr>
            <a:spLocks noGrp="1"/>
          </p:cNvSpPr>
          <p:nvPr>
            <p:ph idx="1"/>
          </p:nvPr>
        </p:nvSpPr>
        <p:spPr>
          <a:xfrm>
            <a:off x="457200" y="1285875"/>
            <a:ext cx="8229600" cy="5357813"/>
          </a:xfrm>
        </p:spPr>
        <p:txBody>
          <a:bodyPr rtlCol="0">
            <a:normAutofit fontScale="70000" lnSpcReduction="20000"/>
          </a:bodyPr>
          <a:lstStyle/>
          <a:p>
            <a:pPr eaLnBrk="1" fontAlgn="auto" hangingPunct="1">
              <a:spcAft>
                <a:spcPts val="0"/>
              </a:spcAft>
              <a:buFont typeface="Arial" pitchFamily="34" charset="0"/>
              <a:buChar char="•"/>
              <a:defRPr/>
            </a:pPr>
            <a:r>
              <a:rPr lang="en-IN" b="1" dirty="0"/>
              <a:t>Insecure interfaces and </a:t>
            </a:r>
            <a:r>
              <a:rPr lang="en-IN" b="1" dirty="0" smtClean="0"/>
              <a:t>API - </a:t>
            </a:r>
            <a:r>
              <a:rPr lang="en-IN" dirty="0" smtClean="0"/>
              <a:t>Cloud </a:t>
            </a:r>
            <a:r>
              <a:rPr lang="en-IN" dirty="0"/>
              <a:t>providers often publish a set of APIs to allow their customers to design an interface for interacting with Cloud services. </a:t>
            </a:r>
            <a:r>
              <a:rPr lang="en-IN" b="1" dirty="0"/>
              <a:t>These interfaces often add a layer on top of the framework, which in turn would increase the complexity of Cloud</a:t>
            </a:r>
            <a:r>
              <a:rPr lang="en-IN" dirty="0"/>
              <a:t>. </a:t>
            </a:r>
            <a:r>
              <a:rPr lang="en-IN" dirty="0" smtClean="0"/>
              <a:t>Such </a:t>
            </a:r>
            <a:r>
              <a:rPr lang="en-IN" dirty="0"/>
              <a:t>type of threat may affect the </a:t>
            </a:r>
            <a:r>
              <a:rPr lang="en-IN" dirty="0" err="1"/>
              <a:t>IaaS</a:t>
            </a:r>
            <a:r>
              <a:rPr lang="en-IN" dirty="0"/>
              <a:t>, </a:t>
            </a:r>
            <a:r>
              <a:rPr lang="en-IN" dirty="0" err="1"/>
              <a:t>PaaS</a:t>
            </a:r>
            <a:r>
              <a:rPr lang="en-IN" dirty="0"/>
              <a:t>, and </a:t>
            </a:r>
            <a:r>
              <a:rPr lang="en-IN" dirty="0" err="1"/>
              <a:t>SaaS</a:t>
            </a:r>
            <a:r>
              <a:rPr lang="en-IN" dirty="0"/>
              <a:t> service models. </a:t>
            </a:r>
            <a:r>
              <a:rPr lang="en-IN" dirty="0" smtClean="0"/>
              <a:t>(</a:t>
            </a:r>
            <a:r>
              <a:rPr lang="en-IN" b="1" dirty="0" smtClean="0"/>
              <a:t>This </a:t>
            </a:r>
            <a:r>
              <a:rPr lang="en-IN" b="1" dirty="0"/>
              <a:t>can be avoided by using a proper security model for Cloud provider’s interface and ensuring strong authentication and access control mechanism with encrypted transmission</a:t>
            </a:r>
            <a:r>
              <a:rPr lang="en-IN" b="1" dirty="0" smtClean="0"/>
              <a:t>.)</a:t>
            </a:r>
          </a:p>
          <a:p>
            <a:pPr eaLnBrk="1" fontAlgn="auto" hangingPunct="1">
              <a:spcAft>
                <a:spcPts val="0"/>
              </a:spcAft>
              <a:buFont typeface="Arial" pitchFamily="34" charset="0"/>
              <a:buChar char="•"/>
              <a:defRPr/>
            </a:pPr>
            <a:endParaRPr lang="en-IN" dirty="0" smtClean="0"/>
          </a:p>
          <a:p>
            <a:pPr eaLnBrk="1" fontAlgn="auto" hangingPunct="1">
              <a:spcAft>
                <a:spcPts val="0"/>
              </a:spcAft>
              <a:buFont typeface="Arial" pitchFamily="34" charset="0"/>
              <a:buChar char="•"/>
              <a:defRPr/>
            </a:pPr>
            <a:r>
              <a:rPr lang="en-IN" b="1" dirty="0"/>
              <a:t>Malicious </a:t>
            </a:r>
            <a:r>
              <a:rPr lang="en-IN" b="1" dirty="0" smtClean="0"/>
              <a:t>insiders - </a:t>
            </a:r>
            <a:r>
              <a:rPr lang="en-IN" dirty="0" smtClean="0"/>
              <a:t>Most </a:t>
            </a:r>
            <a:r>
              <a:rPr lang="en-IN" dirty="0"/>
              <a:t>of the organizations hide their policies regarding the level of access to employees and their recruitment procedure for employees. However, </a:t>
            </a:r>
            <a:r>
              <a:rPr lang="en-IN" b="1" dirty="0"/>
              <a:t>using a higher level of access, an employee can gain access to confidential data and </a:t>
            </a:r>
            <a:r>
              <a:rPr lang="en-IN" b="1" dirty="0" smtClean="0"/>
              <a:t>services</a:t>
            </a:r>
            <a:r>
              <a:rPr lang="en-IN" dirty="0" smtClean="0"/>
              <a:t>. This </a:t>
            </a:r>
            <a:r>
              <a:rPr lang="en-IN" dirty="0"/>
              <a:t>type of threat may be relevant to </a:t>
            </a:r>
            <a:r>
              <a:rPr lang="en-IN" dirty="0" err="1"/>
              <a:t>SaaS</a:t>
            </a:r>
            <a:r>
              <a:rPr lang="en-IN" dirty="0"/>
              <a:t>, </a:t>
            </a:r>
            <a:r>
              <a:rPr lang="en-IN" dirty="0" err="1"/>
              <a:t>PaaS</a:t>
            </a:r>
            <a:r>
              <a:rPr lang="en-IN" dirty="0"/>
              <a:t>, and </a:t>
            </a:r>
            <a:r>
              <a:rPr lang="en-IN" dirty="0" err="1"/>
              <a:t>IaaS</a:t>
            </a:r>
            <a:r>
              <a:rPr lang="en-IN" dirty="0"/>
              <a:t>. </a:t>
            </a:r>
            <a:r>
              <a:rPr lang="en-IN" dirty="0" smtClean="0"/>
              <a:t>(To </a:t>
            </a:r>
            <a:r>
              <a:rPr lang="en-IN" dirty="0"/>
              <a:t>avoid this risk, </a:t>
            </a:r>
            <a:r>
              <a:rPr lang="en-IN" b="1" dirty="0"/>
              <a:t>more transparency is required in security and management process including compliance reporting and breach notification</a:t>
            </a:r>
            <a:r>
              <a:rPr lang="en-IN" dirty="0" smtClean="0"/>
              <a:t>.)</a:t>
            </a:r>
            <a:endParaRPr lang="en-IN" dirty="0"/>
          </a:p>
          <a:p>
            <a:pPr eaLnBrk="1" fontAlgn="auto" hangingPunct="1">
              <a:spcAft>
                <a:spcPts val="0"/>
              </a:spcAft>
              <a:buFont typeface="Arial" pitchFamily="34" charset="0"/>
              <a:buChar char="•"/>
              <a:defRPr/>
            </a:pPr>
            <a:endParaRPr lang="en-IN" dirty="0"/>
          </a:p>
          <a:p>
            <a:pPr eaLnBrk="1" fontAlgn="auto" hangingPunct="1">
              <a:spcAft>
                <a:spcPts val="0"/>
              </a:spcAft>
              <a:buFont typeface="Arial" pitchFamily="34" charset="0"/>
              <a:buChar char="•"/>
              <a:defRPr/>
            </a:pPr>
            <a:endParaRPr lang="en-IN" dirty="0"/>
          </a:p>
        </p:txBody>
      </p:sp>
      <p:sp>
        <p:nvSpPr>
          <p:cNvPr id="4" name="Slide Number Placeholder 3"/>
          <p:cNvSpPr>
            <a:spLocks noGrp="1"/>
          </p:cNvSpPr>
          <p:nvPr>
            <p:ph type="sldNum" sz="quarter" idx="12"/>
          </p:nvPr>
        </p:nvSpPr>
        <p:spPr/>
        <p:txBody>
          <a:bodyPr/>
          <a:lstStyle/>
          <a:p>
            <a:pPr>
              <a:defRPr/>
            </a:pPr>
            <a:fld id="{D638A7CD-69BE-4CDF-82C4-F70AD1130D3A}" type="slidenum">
              <a:rPr lang="en-IN" smtClean="0"/>
              <a:pPr>
                <a:defRPr/>
              </a:pPr>
              <a:t>9</a:t>
            </a:fld>
            <a:endParaRPr lang="en-IN"/>
          </a:p>
        </p:txBody>
      </p:sp>
      <p:sp>
        <p:nvSpPr>
          <p:cNvPr id="5" name="Footer Placeholder 4"/>
          <p:cNvSpPr>
            <a:spLocks noGrp="1"/>
          </p:cNvSpPr>
          <p:nvPr>
            <p:ph type="ftr" sz="quarter" idx="11"/>
          </p:nvPr>
        </p:nvSpPr>
        <p:spPr/>
        <p:txBody>
          <a:bodyPr/>
          <a:lstStyle/>
          <a:p>
            <a:pPr>
              <a:defRPr/>
            </a:pPr>
            <a:r>
              <a:rPr lang="en-IN"/>
              <a:t>Dr. B.N.Gohil - SVNIT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3920</Words>
  <Application>Microsoft Office PowerPoint</Application>
  <PresentationFormat>On-screen Show (4:3)</PresentationFormat>
  <Paragraphs>245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Security issues in Cloud</vt:lpstr>
      <vt:lpstr>Need for Security and Privacy in Cloud</vt:lpstr>
      <vt:lpstr>Cont..</vt:lpstr>
      <vt:lpstr>Security issues in cloud computing</vt:lpstr>
      <vt:lpstr>Vulnerabilities in Cloud computing</vt:lpstr>
      <vt:lpstr>Cont..</vt:lpstr>
      <vt:lpstr>Cont..</vt:lpstr>
      <vt:lpstr>Threats to cloud computing</vt:lpstr>
      <vt:lpstr>Cont..</vt:lpstr>
      <vt:lpstr>Cont..</vt:lpstr>
      <vt:lpstr>Cont..</vt:lpstr>
      <vt:lpstr>Cont..</vt:lpstr>
      <vt:lpstr>Attacks on Cloud computing</vt:lpstr>
      <vt:lpstr>Cont..</vt:lpstr>
      <vt:lpstr>Cont..</vt:lpstr>
      <vt:lpstr>Cont..</vt:lpstr>
      <vt:lpstr>Security issues at different layers in Cloud</vt:lpstr>
      <vt:lpstr>Application level security issues</vt:lpstr>
      <vt:lpstr>Cont..</vt:lpstr>
      <vt:lpstr>Cont..</vt:lpstr>
      <vt:lpstr>Network level security issues</vt:lpstr>
      <vt:lpstr>Cont..</vt:lpstr>
      <vt:lpstr>Data storage level security issues</vt:lpstr>
      <vt:lpstr>Cont..</vt:lpstr>
      <vt:lpstr>Virtualization level security issues</vt:lpstr>
      <vt:lpstr>Cont..</vt:lpstr>
      <vt:lpstr>Cont..</vt:lpstr>
      <vt:lpstr>Cont..</vt:lpstr>
      <vt:lpstr>Authentication and access control level security issues</vt:lpstr>
      <vt:lpstr>Trust level security issues</vt:lpstr>
      <vt:lpstr>Cont..</vt:lpstr>
      <vt:lpstr>Security issues related to auditing, regulatory compliance and laws</vt:lpstr>
      <vt:lpstr>Cont..</vt:lpstr>
      <vt:lpstr>Security standards</vt:lpstr>
      <vt:lpstr>Security Assertion Markup Language (SAML)</vt:lpstr>
      <vt:lpstr>Open Authentication (OAuth)</vt:lpstr>
      <vt:lpstr>OpenID</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issues in Cloud</dc:title>
  <dc:creator>Bhaveshgohil</dc:creator>
  <cp:lastModifiedBy>Bhaveshgohil</cp:lastModifiedBy>
  <cp:revision>111</cp:revision>
  <dcterms:created xsi:type="dcterms:W3CDTF">2020-04-26T09:30:53Z</dcterms:created>
  <dcterms:modified xsi:type="dcterms:W3CDTF">2022-04-20T04:38:36Z</dcterms:modified>
</cp:coreProperties>
</file>