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83" r:id="rId2"/>
    <p:sldId id="410" r:id="rId3"/>
    <p:sldId id="455" r:id="rId4"/>
    <p:sldId id="497" r:id="rId5"/>
    <p:sldId id="499" r:id="rId6"/>
    <p:sldId id="501" r:id="rId7"/>
    <p:sldId id="498" r:id="rId8"/>
    <p:sldId id="503" r:id="rId9"/>
    <p:sldId id="502" r:id="rId10"/>
    <p:sldId id="500" r:id="rId11"/>
    <p:sldId id="505" r:id="rId12"/>
    <p:sldId id="504" r:id="rId13"/>
    <p:sldId id="433" r:id="rId14"/>
    <p:sldId id="508" r:id="rId15"/>
    <p:sldId id="514" r:id="rId16"/>
    <p:sldId id="509" r:id="rId17"/>
    <p:sldId id="515" r:id="rId18"/>
    <p:sldId id="511" r:id="rId19"/>
    <p:sldId id="512" r:id="rId20"/>
    <p:sldId id="434" r:id="rId21"/>
    <p:sldId id="522" r:id="rId22"/>
    <p:sldId id="523" r:id="rId23"/>
    <p:sldId id="524" r:id="rId24"/>
    <p:sldId id="525" r:id="rId25"/>
    <p:sldId id="526" r:id="rId26"/>
    <p:sldId id="527" r:id="rId27"/>
    <p:sldId id="528" r:id="rId28"/>
    <p:sldId id="529" r:id="rId29"/>
    <p:sldId id="531" r:id="rId30"/>
    <p:sldId id="532" r:id="rId31"/>
    <p:sldId id="534" r:id="rId32"/>
    <p:sldId id="435" r:id="rId33"/>
    <p:sldId id="541" r:id="rId34"/>
    <p:sldId id="437" r:id="rId35"/>
    <p:sldId id="542" r:id="rId36"/>
    <p:sldId id="543" r:id="rId37"/>
    <p:sldId id="536" r:id="rId38"/>
    <p:sldId id="544" r:id="rId39"/>
    <p:sldId id="537" r:id="rId40"/>
    <p:sldId id="553" r:id="rId41"/>
    <p:sldId id="538" r:id="rId42"/>
    <p:sldId id="554" r:id="rId43"/>
    <p:sldId id="545" r:id="rId44"/>
    <p:sldId id="546" r:id="rId45"/>
    <p:sldId id="547" r:id="rId46"/>
    <p:sldId id="549" r:id="rId47"/>
    <p:sldId id="446" r:id="rId48"/>
    <p:sldId id="550" r:id="rId49"/>
    <p:sldId id="552" r:id="rId50"/>
    <p:sldId id="551" r:id="rId51"/>
    <p:sldId id="557" r:id="rId52"/>
    <p:sldId id="566" r:id="rId53"/>
    <p:sldId id="558" r:id="rId54"/>
    <p:sldId id="559" r:id="rId55"/>
    <p:sldId id="572" r:id="rId56"/>
    <p:sldId id="555" r:id="rId57"/>
    <p:sldId id="573" r:id="rId58"/>
    <p:sldId id="561" r:id="rId59"/>
    <p:sldId id="644" r:id="rId60"/>
    <p:sldId id="562" r:id="rId61"/>
    <p:sldId id="565" r:id="rId62"/>
    <p:sldId id="567" r:id="rId63"/>
    <p:sldId id="563" r:id="rId64"/>
    <p:sldId id="568" r:id="rId65"/>
    <p:sldId id="569" r:id="rId66"/>
    <p:sldId id="570" r:id="rId67"/>
    <p:sldId id="574" r:id="rId68"/>
    <p:sldId id="440" r:id="rId69"/>
    <p:sldId id="577" r:id="rId70"/>
    <p:sldId id="576" r:id="rId71"/>
    <p:sldId id="640" r:id="rId72"/>
    <p:sldId id="641" r:id="rId73"/>
    <p:sldId id="642" r:id="rId74"/>
    <p:sldId id="575" r:id="rId75"/>
    <p:sldId id="58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064"/>
    <a:srgbClr val="0E3755"/>
    <a:srgbClr val="1D9A78"/>
    <a:srgbClr val="7D5008"/>
    <a:srgbClr val="8BCBBA"/>
    <a:srgbClr val="BAD3CB"/>
    <a:srgbClr val="0000FF"/>
    <a:srgbClr val="FFFF00"/>
    <a:srgbClr val="C00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8D05B-F90A-4148-B79B-4290B620DB9E}" type="doc">
      <dgm:prSet loTypeId="urn:microsoft.com/office/officeart/2005/8/layout/venn2" loCatId="relationship" qsTypeId="urn:microsoft.com/office/officeart/2005/8/quickstyle/simple1" qsCatId="simple" csTypeId="urn:microsoft.com/office/officeart/2005/8/colors/accent1_4" csCatId="accent1" phldr="1"/>
      <dgm:spPr/>
      <dgm:t>
        <a:bodyPr/>
        <a:lstStyle/>
        <a:p>
          <a:endParaRPr lang="en-US"/>
        </a:p>
      </dgm:t>
    </dgm:pt>
    <dgm:pt modelId="{9F3F7CC2-E187-4B1A-A0FD-DD23C97D2970}">
      <dgm:prSet phldrT="[Text]"/>
      <dgm:spPr>
        <a:solidFill>
          <a:schemeClr val="bg1">
            <a:lumMod val="85000"/>
          </a:schemeClr>
        </a:solidFill>
        <a:ln>
          <a:noFill/>
        </a:ln>
      </dgm:spPr>
      <dgm:t>
        <a:bodyPr/>
        <a:lstStyle/>
        <a:p>
          <a:endParaRPr lang="en-US" dirty="0">
            <a:solidFill>
              <a:schemeClr val="tx1"/>
            </a:solidFill>
          </a:endParaRPr>
        </a:p>
      </dgm:t>
    </dgm:pt>
    <dgm:pt modelId="{46679A68-AA6A-467E-8872-D57E6EB4AA8A}" type="parTrans" cxnId="{598FB50F-F5DE-419A-84E0-4AB8A5C94D19}">
      <dgm:prSet/>
      <dgm:spPr/>
      <dgm:t>
        <a:bodyPr/>
        <a:lstStyle/>
        <a:p>
          <a:endParaRPr lang="en-US"/>
        </a:p>
      </dgm:t>
    </dgm:pt>
    <dgm:pt modelId="{DB5EF74B-23CA-4DB0-B9E7-9C7A6DB98339}" type="sibTrans" cxnId="{598FB50F-F5DE-419A-84E0-4AB8A5C94D19}">
      <dgm:prSet/>
      <dgm:spPr/>
      <dgm:t>
        <a:bodyPr/>
        <a:lstStyle/>
        <a:p>
          <a:endParaRPr lang="en-US"/>
        </a:p>
      </dgm:t>
    </dgm:pt>
    <dgm:pt modelId="{71133EEF-3401-4EB7-B8F3-F32C1A2BF083}">
      <dgm:prSet phldrT="[Text]"/>
      <dgm:spPr>
        <a:solidFill>
          <a:schemeClr val="accent6"/>
        </a:solidFill>
        <a:ln>
          <a:noFill/>
        </a:ln>
      </dgm:spPr>
      <dgm:t>
        <a:bodyPr/>
        <a:lstStyle/>
        <a:p>
          <a:endParaRPr lang="en-US" dirty="0"/>
        </a:p>
      </dgm:t>
    </dgm:pt>
    <dgm:pt modelId="{2D106C94-9893-4928-8530-7701E7A12560}" type="parTrans" cxnId="{EFE53075-072D-4E0A-B0D2-AD760E7B0E20}">
      <dgm:prSet/>
      <dgm:spPr/>
      <dgm:t>
        <a:bodyPr/>
        <a:lstStyle/>
        <a:p>
          <a:endParaRPr lang="en-US"/>
        </a:p>
      </dgm:t>
    </dgm:pt>
    <dgm:pt modelId="{328ACD63-95F1-4821-8B85-F6514575A149}" type="sibTrans" cxnId="{EFE53075-072D-4E0A-B0D2-AD760E7B0E20}">
      <dgm:prSet/>
      <dgm:spPr/>
      <dgm:t>
        <a:bodyPr/>
        <a:lstStyle/>
        <a:p>
          <a:endParaRPr lang="en-US"/>
        </a:p>
      </dgm:t>
    </dgm:pt>
    <dgm:pt modelId="{169A0A7E-C4B3-4779-B378-E5FE48C69F88}">
      <dgm:prSet phldrT="[Text]" custT="1"/>
      <dgm:spPr>
        <a:solidFill>
          <a:srgbClr val="0E3755"/>
        </a:solidFill>
        <a:ln>
          <a:noFill/>
        </a:ln>
      </dgm:spPr>
      <dgm:t>
        <a:bodyPr/>
        <a:lstStyle/>
        <a:p>
          <a:r>
            <a:rPr lang="en-US" sz="2000" dirty="0">
              <a:solidFill>
                <a:schemeClr val="bg1"/>
              </a:solidFill>
            </a:rPr>
            <a:t>Permanent Replicas</a:t>
          </a:r>
        </a:p>
      </dgm:t>
    </dgm:pt>
    <dgm:pt modelId="{FAD1F651-7A98-4A10-A9D6-04A69C4086DC}" type="parTrans" cxnId="{66B94A9F-69F7-4BEA-8FAB-1715A4332F63}">
      <dgm:prSet/>
      <dgm:spPr/>
      <dgm:t>
        <a:bodyPr/>
        <a:lstStyle/>
        <a:p>
          <a:endParaRPr lang="en-US"/>
        </a:p>
      </dgm:t>
    </dgm:pt>
    <dgm:pt modelId="{A195D99C-908B-4A5D-B9CE-F91B2036C317}" type="sibTrans" cxnId="{66B94A9F-69F7-4BEA-8FAB-1715A4332F63}">
      <dgm:prSet/>
      <dgm:spPr/>
      <dgm:t>
        <a:bodyPr/>
        <a:lstStyle/>
        <a:p>
          <a:endParaRPr lang="en-US"/>
        </a:p>
      </dgm:t>
    </dgm:pt>
    <dgm:pt modelId="{0DBB3347-722B-466D-9B87-3601004A9C85}">
      <dgm:prSet phldrT="[Text]"/>
      <dgm:spPr>
        <a:solidFill>
          <a:schemeClr val="accent6">
            <a:lumMod val="40000"/>
            <a:lumOff val="60000"/>
          </a:schemeClr>
        </a:solidFill>
        <a:ln>
          <a:noFill/>
        </a:ln>
      </dgm:spPr>
      <dgm:t>
        <a:bodyPr/>
        <a:lstStyle/>
        <a:p>
          <a:endParaRPr lang="en-US" dirty="0"/>
        </a:p>
      </dgm:t>
    </dgm:pt>
    <dgm:pt modelId="{E3ECE294-618A-46E3-82C7-405B70796E52}" type="parTrans" cxnId="{3DBFD12A-1297-4860-8AF9-AE2FBB0C946F}">
      <dgm:prSet/>
      <dgm:spPr/>
      <dgm:t>
        <a:bodyPr/>
        <a:lstStyle/>
        <a:p>
          <a:endParaRPr lang="en-US"/>
        </a:p>
      </dgm:t>
    </dgm:pt>
    <dgm:pt modelId="{42E07235-E88C-4BBB-8741-4B0FCDCFAABA}" type="sibTrans" cxnId="{3DBFD12A-1297-4860-8AF9-AE2FBB0C946F}">
      <dgm:prSet/>
      <dgm:spPr/>
      <dgm:t>
        <a:bodyPr/>
        <a:lstStyle/>
        <a:p>
          <a:endParaRPr lang="en-US"/>
        </a:p>
      </dgm:t>
    </dgm:pt>
    <dgm:pt modelId="{C2F6CACA-65BE-4DC4-9A0B-5643D6565ABF}" type="pres">
      <dgm:prSet presAssocID="{0B18D05B-F90A-4148-B79B-4290B620DB9E}" presName="Name0" presStyleCnt="0">
        <dgm:presLayoutVars>
          <dgm:chMax val="7"/>
          <dgm:resizeHandles val="exact"/>
        </dgm:presLayoutVars>
      </dgm:prSet>
      <dgm:spPr/>
    </dgm:pt>
    <dgm:pt modelId="{D094E5F3-038A-4C57-9469-3C1F9255C697}" type="pres">
      <dgm:prSet presAssocID="{0B18D05B-F90A-4148-B79B-4290B620DB9E}" presName="comp1" presStyleCnt="0"/>
      <dgm:spPr/>
    </dgm:pt>
    <dgm:pt modelId="{F69B1C43-575A-4CE4-A95C-DD71547AB895}" type="pres">
      <dgm:prSet presAssocID="{0B18D05B-F90A-4148-B79B-4290B620DB9E}" presName="circle1" presStyleLbl="node1" presStyleIdx="0" presStyleCnt="4" custScaleX="149529" custLinFactNeighborX="5642" custLinFactNeighborY="18664"/>
      <dgm:spPr/>
    </dgm:pt>
    <dgm:pt modelId="{0091369F-94D2-4E6E-A213-4C4ED98B980F}" type="pres">
      <dgm:prSet presAssocID="{0B18D05B-F90A-4148-B79B-4290B620DB9E}" presName="c1text" presStyleLbl="node1" presStyleIdx="0" presStyleCnt="4">
        <dgm:presLayoutVars>
          <dgm:bulletEnabled val="1"/>
        </dgm:presLayoutVars>
      </dgm:prSet>
      <dgm:spPr/>
    </dgm:pt>
    <dgm:pt modelId="{8440868B-B274-4535-AF39-BFB45641365B}" type="pres">
      <dgm:prSet presAssocID="{0B18D05B-F90A-4148-B79B-4290B620DB9E}" presName="comp2" presStyleCnt="0"/>
      <dgm:spPr/>
    </dgm:pt>
    <dgm:pt modelId="{5431F390-ECF7-4DEB-BD35-E0B54A456603}" type="pres">
      <dgm:prSet presAssocID="{0B18D05B-F90A-4148-B79B-4290B620DB9E}" presName="circle2" presStyleLbl="node1" presStyleIdx="1" presStyleCnt="4" custScaleX="144856" custScaleY="93618" custLinFactNeighborY="-10269"/>
      <dgm:spPr/>
    </dgm:pt>
    <dgm:pt modelId="{D12470AE-CD33-447E-B643-911A928E4C43}" type="pres">
      <dgm:prSet presAssocID="{0B18D05B-F90A-4148-B79B-4290B620DB9E}" presName="c2text" presStyleLbl="node1" presStyleIdx="1" presStyleCnt="4">
        <dgm:presLayoutVars>
          <dgm:bulletEnabled val="1"/>
        </dgm:presLayoutVars>
      </dgm:prSet>
      <dgm:spPr/>
    </dgm:pt>
    <dgm:pt modelId="{EA0938E6-71A7-4045-8F59-1F914AF9DE5A}" type="pres">
      <dgm:prSet presAssocID="{0B18D05B-F90A-4148-B79B-4290B620DB9E}" presName="comp3" presStyleCnt="0"/>
      <dgm:spPr/>
    </dgm:pt>
    <dgm:pt modelId="{B447C88F-7DCA-4226-AF7A-C595CCB7661F}" type="pres">
      <dgm:prSet presAssocID="{0B18D05B-F90A-4148-B79B-4290B620DB9E}" presName="circle3" presStyleLbl="node1" presStyleIdx="2" presStyleCnt="4" custScaleX="130837" custScaleY="83164" custLinFactNeighborY="-29171"/>
      <dgm:spPr/>
    </dgm:pt>
    <dgm:pt modelId="{3CD2C7A1-1852-4277-B599-EB66B0684265}" type="pres">
      <dgm:prSet presAssocID="{0B18D05B-F90A-4148-B79B-4290B620DB9E}" presName="c3text" presStyleLbl="node1" presStyleIdx="2" presStyleCnt="4">
        <dgm:presLayoutVars>
          <dgm:bulletEnabled val="1"/>
        </dgm:presLayoutVars>
      </dgm:prSet>
      <dgm:spPr/>
    </dgm:pt>
    <dgm:pt modelId="{5E0AD815-9E23-4B29-868E-C484C6B2F4E2}" type="pres">
      <dgm:prSet presAssocID="{0B18D05B-F90A-4148-B79B-4290B620DB9E}" presName="comp4" presStyleCnt="0"/>
      <dgm:spPr/>
    </dgm:pt>
    <dgm:pt modelId="{AD820EF7-7E27-4BDD-9B34-645889EFFC80}" type="pres">
      <dgm:prSet presAssocID="{0B18D05B-F90A-4148-B79B-4290B620DB9E}" presName="circle4" presStyleLbl="node1" presStyleIdx="3" presStyleCnt="4" custScaleX="111017" custScaleY="57910" custLinFactNeighborY="-73220"/>
      <dgm:spPr/>
    </dgm:pt>
    <dgm:pt modelId="{F9B32B5A-08BB-4293-AA5E-11391A9DBB72}" type="pres">
      <dgm:prSet presAssocID="{0B18D05B-F90A-4148-B79B-4290B620DB9E}" presName="c4text" presStyleLbl="node1" presStyleIdx="3" presStyleCnt="4">
        <dgm:presLayoutVars>
          <dgm:bulletEnabled val="1"/>
        </dgm:presLayoutVars>
      </dgm:prSet>
      <dgm:spPr/>
    </dgm:pt>
  </dgm:ptLst>
  <dgm:cxnLst>
    <dgm:cxn modelId="{598FB50F-F5DE-419A-84E0-4AB8A5C94D19}" srcId="{0B18D05B-F90A-4148-B79B-4290B620DB9E}" destId="{9F3F7CC2-E187-4B1A-A0FD-DD23C97D2970}" srcOrd="0" destOrd="0" parTransId="{46679A68-AA6A-467E-8872-D57E6EB4AA8A}" sibTransId="{DB5EF74B-23CA-4DB0-B9E7-9C7A6DB98339}"/>
    <dgm:cxn modelId="{B49D1A19-0852-42E4-ABD5-4F65F1573D1A}" type="presOf" srcId="{0DBB3347-722B-466D-9B87-3601004A9C85}" destId="{D12470AE-CD33-447E-B643-911A928E4C43}" srcOrd="1" destOrd="0" presId="urn:microsoft.com/office/officeart/2005/8/layout/venn2"/>
    <dgm:cxn modelId="{9FC33528-59D4-442A-B2CD-B86886454AE8}" type="presOf" srcId="{9F3F7CC2-E187-4B1A-A0FD-DD23C97D2970}" destId="{0091369F-94D2-4E6E-A213-4C4ED98B980F}" srcOrd="1" destOrd="0" presId="urn:microsoft.com/office/officeart/2005/8/layout/venn2"/>
    <dgm:cxn modelId="{3DBFD12A-1297-4860-8AF9-AE2FBB0C946F}" srcId="{0B18D05B-F90A-4148-B79B-4290B620DB9E}" destId="{0DBB3347-722B-466D-9B87-3601004A9C85}" srcOrd="1" destOrd="0" parTransId="{E3ECE294-618A-46E3-82C7-405B70796E52}" sibTransId="{42E07235-E88C-4BBB-8741-4B0FCDCFAABA}"/>
    <dgm:cxn modelId="{EFAD253D-4E2D-41BF-907C-107D714455EA}" type="presOf" srcId="{9F3F7CC2-E187-4B1A-A0FD-DD23C97D2970}" destId="{F69B1C43-575A-4CE4-A95C-DD71547AB895}" srcOrd="0" destOrd="0" presId="urn:microsoft.com/office/officeart/2005/8/layout/venn2"/>
    <dgm:cxn modelId="{21F9455E-D66D-4D88-913F-EB9F71E40222}" type="presOf" srcId="{0B18D05B-F90A-4148-B79B-4290B620DB9E}" destId="{C2F6CACA-65BE-4DC4-9A0B-5643D6565ABF}" srcOrd="0" destOrd="0" presId="urn:microsoft.com/office/officeart/2005/8/layout/venn2"/>
    <dgm:cxn modelId="{146C2C63-BA30-45A8-AFA4-DAC261EAE40A}" type="presOf" srcId="{71133EEF-3401-4EB7-B8F3-F32C1A2BF083}" destId="{3CD2C7A1-1852-4277-B599-EB66B0684265}" srcOrd="1" destOrd="0" presId="urn:microsoft.com/office/officeart/2005/8/layout/venn2"/>
    <dgm:cxn modelId="{EFE53075-072D-4E0A-B0D2-AD760E7B0E20}" srcId="{0B18D05B-F90A-4148-B79B-4290B620DB9E}" destId="{71133EEF-3401-4EB7-B8F3-F32C1A2BF083}" srcOrd="2" destOrd="0" parTransId="{2D106C94-9893-4928-8530-7701E7A12560}" sibTransId="{328ACD63-95F1-4821-8B85-F6514575A149}"/>
    <dgm:cxn modelId="{D09E6484-9755-4013-A032-AFAA99CB4BD1}" type="presOf" srcId="{0DBB3347-722B-466D-9B87-3601004A9C85}" destId="{5431F390-ECF7-4DEB-BD35-E0B54A456603}" srcOrd="0" destOrd="0" presId="urn:microsoft.com/office/officeart/2005/8/layout/venn2"/>
    <dgm:cxn modelId="{66B94A9F-69F7-4BEA-8FAB-1715A4332F63}" srcId="{0B18D05B-F90A-4148-B79B-4290B620DB9E}" destId="{169A0A7E-C4B3-4779-B378-E5FE48C69F88}" srcOrd="3" destOrd="0" parTransId="{FAD1F651-7A98-4A10-A9D6-04A69C4086DC}" sibTransId="{A195D99C-908B-4A5D-B9CE-F91B2036C317}"/>
    <dgm:cxn modelId="{99E07DA7-3718-4AED-BF51-81E38E25FA25}" type="presOf" srcId="{169A0A7E-C4B3-4779-B378-E5FE48C69F88}" destId="{F9B32B5A-08BB-4293-AA5E-11391A9DBB72}" srcOrd="1" destOrd="0" presId="urn:microsoft.com/office/officeart/2005/8/layout/venn2"/>
    <dgm:cxn modelId="{FEF0A7CB-3B83-45DB-BB5C-5A45177F5100}" type="presOf" srcId="{169A0A7E-C4B3-4779-B378-E5FE48C69F88}" destId="{AD820EF7-7E27-4BDD-9B34-645889EFFC80}" srcOrd="0" destOrd="0" presId="urn:microsoft.com/office/officeart/2005/8/layout/venn2"/>
    <dgm:cxn modelId="{385140ED-D594-472C-9F39-D982F2D15D21}" type="presOf" srcId="{71133EEF-3401-4EB7-B8F3-F32C1A2BF083}" destId="{B447C88F-7DCA-4226-AF7A-C595CCB7661F}" srcOrd="0" destOrd="0" presId="urn:microsoft.com/office/officeart/2005/8/layout/venn2"/>
    <dgm:cxn modelId="{AF374544-A086-44EF-BFE6-C07CBEB05027}" type="presParOf" srcId="{C2F6CACA-65BE-4DC4-9A0B-5643D6565ABF}" destId="{D094E5F3-038A-4C57-9469-3C1F9255C697}" srcOrd="0" destOrd="0" presId="urn:microsoft.com/office/officeart/2005/8/layout/venn2"/>
    <dgm:cxn modelId="{A209E960-92AE-4C38-B873-255D04D91763}" type="presParOf" srcId="{D094E5F3-038A-4C57-9469-3C1F9255C697}" destId="{F69B1C43-575A-4CE4-A95C-DD71547AB895}" srcOrd="0" destOrd="0" presId="urn:microsoft.com/office/officeart/2005/8/layout/venn2"/>
    <dgm:cxn modelId="{E6C1929A-957F-4DFC-9960-DC6EC55126EF}" type="presParOf" srcId="{D094E5F3-038A-4C57-9469-3C1F9255C697}" destId="{0091369F-94D2-4E6E-A213-4C4ED98B980F}" srcOrd="1" destOrd="0" presId="urn:microsoft.com/office/officeart/2005/8/layout/venn2"/>
    <dgm:cxn modelId="{A117B527-A073-4183-832C-8CE2EB021242}" type="presParOf" srcId="{C2F6CACA-65BE-4DC4-9A0B-5643D6565ABF}" destId="{8440868B-B274-4535-AF39-BFB45641365B}" srcOrd="1" destOrd="0" presId="urn:microsoft.com/office/officeart/2005/8/layout/venn2"/>
    <dgm:cxn modelId="{2D7C58D9-68DC-4CC6-BA53-B4A4B8681D26}" type="presParOf" srcId="{8440868B-B274-4535-AF39-BFB45641365B}" destId="{5431F390-ECF7-4DEB-BD35-E0B54A456603}" srcOrd="0" destOrd="0" presId="urn:microsoft.com/office/officeart/2005/8/layout/venn2"/>
    <dgm:cxn modelId="{E62A934C-CB19-4557-8181-938682556365}" type="presParOf" srcId="{8440868B-B274-4535-AF39-BFB45641365B}" destId="{D12470AE-CD33-447E-B643-911A928E4C43}" srcOrd="1" destOrd="0" presId="urn:microsoft.com/office/officeart/2005/8/layout/venn2"/>
    <dgm:cxn modelId="{C47E3987-D669-4277-AB84-5D9353655C1D}" type="presParOf" srcId="{C2F6CACA-65BE-4DC4-9A0B-5643D6565ABF}" destId="{EA0938E6-71A7-4045-8F59-1F914AF9DE5A}" srcOrd="2" destOrd="0" presId="urn:microsoft.com/office/officeart/2005/8/layout/venn2"/>
    <dgm:cxn modelId="{3C9247D5-F019-4A2B-9BF8-B6419B9BB279}" type="presParOf" srcId="{EA0938E6-71A7-4045-8F59-1F914AF9DE5A}" destId="{B447C88F-7DCA-4226-AF7A-C595CCB7661F}" srcOrd="0" destOrd="0" presId="urn:microsoft.com/office/officeart/2005/8/layout/venn2"/>
    <dgm:cxn modelId="{A55B768A-1D86-4A53-9C00-86F027DAB798}" type="presParOf" srcId="{EA0938E6-71A7-4045-8F59-1F914AF9DE5A}" destId="{3CD2C7A1-1852-4277-B599-EB66B0684265}" srcOrd="1" destOrd="0" presId="urn:microsoft.com/office/officeart/2005/8/layout/venn2"/>
    <dgm:cxn modelId="{383B85DA-1BC0-44E0-88F0-A4ABC93583E9}" type="presParOf" srcId="{C2F6CACA-65BE-4DC4-9A0B-5643D6565ABF}" destId="{5E0AD815-9E23-4B29-868E-C484C6B2F4E2}" srcOrd="3" destOrd="0" presId="urn:microsoft.com/office/officeart/2005/8/layout/venn2"/>
    <dgm:cxn modelId="{494323A4-8A80-45A0-A71A-5D32375B2E1D}" type="presParOf" srcId="{5E0AD815-9E23-4B29-868E-C484C6B2F4E2}" destId="{AD820EF7-7E27-4BDD-9B34-645889EFFC80}" srcOrd="0" destOrd="0" presId="urn:microsoft.com/office/officeart/2005/8/layout/venn2"/>
    <dgm:cxn modelId="{CBDA75CB-8421-49FC-A27C-84950A0D9F50}" type="presParOf" srcId="{5E0AD815-9E23-4B29-868E-C484C6B2F4E2}" destId="{F9B32B5A-08BB-4293-AA5E-11391A9DBB7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B1C43-575A-4CE4-A95C-DD71547AB895}">
      <dsp:nvSpPr>
        <dsp:cNvPr id="0" name=""/>
        <dsp:cNvSpPr/>
      </dsp:nvSpPr>
      <dsp:spPr>
        <a:xfrm>
          <a:off x="567241" y="0"/>
          <a:ext cx="6767627" cy="4525963"/>
        </a:xfrm>
        <a:prstGeom prst="ellipse">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004940" y="226298"/>
        <a:ext cx="1892228" cy="678894"/>
      </dsp:txXfrm>
    </dsp:sp>
    <dsp:sp modelId="{5431F390-ECF7-4DEB-BD35-E0B54A456603}">
      <dsp:nvSpPr>
        <dsp:cNvPr id="0" name=""/>
        <dsp:cNvSpPr/>
      </dsp:nvSpPr>
      <dsp:spPr>
        <a:xfrm>
          <a:off x="1073248" y="648914"/>
          <a:ext cx="5244903" cy="3389692"/>
        </a:xfrm>
        <a:prstGeom prst="ellipse">
          <a:avLst/>
        </a:prstGeom>
        <a:solidFill>
          <a:schemeClr val="accent6">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2779153" y="852296"/>
        <a:ext cx="1833093" cy="610144"/>
      </dsp:txXfrm>
    </dsp:sp>
    <dsp:sp modelId="{B447C88F-7DCA-4226-AF7A-C595CCB7661F}">
      <dsp:nvSpPr>
        <dsp:cNvPr id="0" name=""/>
        <dsp:cNvSpPr/>
      </dsp:nvSpPr>
      <dsp:spPr>
        <a:xfrm>
          <a:off x="1919209" y="1246821"/>
          <a:ext cx="3552980" cy="2258383"/>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2867855" y="1416200"/>
        <a:ext cx="1655688" cy="508136"/>
      </dsp:txXfrm>
    </dsp:sp>
    <dsp:sp modelId="{AD820EF7-7E27-4BDD-9B34-645889EFFC80}">
      <dsp:nvSpPr>
        <dsp:cNvPr id="0" name=""/>
        <dsp:cNvSpPr/>
      </dsp:nvSpPr>
      <dsp:spPr>
        <a:xfrm>
          <a:off x="2690782" y="1771009"/>
          <a:ext cx="2009835" cy="1048394"/>
        </a:xfrm>
        <a:prstGeom prst="ellipse">
          <a:avLst/>
        </a:prstGeom>
        <a:solidFill>
          <a:srgbClr val="0E375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Permanent Replicas</a:t>
          </a:r>
        </a:p>
      </dsp:txBody>
      <dsp:txXfrm>
        <a:off x="2985115" y="2033107"/>
        <a:ext cx="1421168" cy="52419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42001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C79BDEF-6165-4E72-B1A6-6E8034CEC248}" type="slidenum">
              <a:rPr lang="en-US" smtClean="0"/>
              <a:t>61</a:t>
            </a:fld>
            <a:endParaRPr lang="en-US"/>
          </a:p>
        </p:txBody>
      </p:sp>
    </p:spTree>
    <p:extLst>
      <p:ext uri="{BB962C8B-B14F-4D97-AF65-F5344CB8AC3E}">
        <p14:creationId xmlns:p14="http://schemas.microsoft.com/office/powerpoint/2010/main" val="119306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C79BDEF-6165-4E72-B1A6-6E8034CEC248}" type="slidenum">
              <a:rPr lang="en-US" smtClean="0"/>
              <a:t>62</a:t>
            </a:fld>
            <a:endParaRPr lang="en-US"/>
          </a:p>
        </p:txBody>
      </p:sp>
    </p:spTree>
    <p:extLst>
      <p:ext uri="{BB962C8B-B14F-4D97-AF65-F5344CB8AC3E}">
        <p14:creationId xmlns:p14="http://schemas.microsoft.com/office/powerpoint/2010/main" val="22616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8.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ebdings" panose="05030102010509060703"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4/26/2022</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2373966" y="1680537"/>
            <a:ext cx="7060510" cy="2497450"/>
          </a:xfrm>
        </p:spPr>
        <p:txBody>
          <a:bodyPr/>
          <a:lstStyle/>
          <a:p>
            <a:pPr lvl="0">
              <a:lnSpc>
                <a:spcPct val="100000"/>
              </a:lnSpc>
              <a:spcBef>
                <a:spcPts val="0"/>
              </a:spcBef>
            </a:pPr>
            <a:r>
              <a:rPr lang="en-US" dirty="0"/>
              <a:t> </a:t>
            </a:r>
            <a:br>
              <a:rPr lang="en-US" dirty="0"/>
            </a:br>
            <a:r>
              <a:rPr lang="en-US" sz="4800" b="0" dirty="0"/>
              <a:t>Consistency and Replication</a:t>
            </a:r>
            <a:br>
              <a:rPr lang="en-US" sz="4800" dirty="0"/>
            </a:br>
            <a:br>
              <a:rPr lang="en-US" sz="2400" b="0" dirty="0">
                <a:solidFill>
                  <a:srgbClr val="212121">
                    <a:lumMod val="90000"/>
                    <a:lumOff val="10000"/>
                  </a:srgbClr>
                </a:solidFill>
              </a:rPr>
            </a:br>
            <a:endParaRPr lang="en-US" dirty="0"/>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Consistency Model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consistency model is a contract between: </a:t>
            </a:r>
          </a:p>
          <a:p>
            <a:pPr lvl="2"/>
            <a:r>
              <a:rPr lang="en-US" sz="2400" dirty="0"/>
              <a:t>The process that wants to use the data</a:t>
            </a:r>
          </a:p>
          <a:p>
            <a:pPr lvl="2"/>
            <a:r>
              <a:rPr lang="en-US" sz="2400" dirty="0"/>
              <a:t>and the data-store</a:t>
            </a:r>
          </a:p>
          <a:p>
            <a:pPr lvl="2"/>
            <a:endParaRPr lang="en-US" sz="2400" dirty="0"/>
          </a:p>
          <a:p>
            <a:pPr marL="265113" lvl="2" indent="-265113">
              <a:spcBef>
                <a:spcPts val="1000"/>
              </a:spcBef>
              <a:buFont typeface="Webdings" panose="05030102010509060703" pitchFamily="18" charset="2"/>
              <a:buChar char=""/>
            </a:pPr>
            <a:r>
              <a:rPr lang="en-US" sz="2400" dirty="0"/>
              <a:t>A consistency model states the level (or degree) of consistency provided by the data-store to the processes while reading and writing data</a:t>
            </a:r>
          </a:p>
          <a:p>
            <a:pPr marL="0" indent="0">
              <a:buNone/>
            </a:pPr>
            <a:endParaRPr lang="en-US" dirty="0"/>
          </a:p>
        </p:txBody>
      </p:sp>
    </p:spTree>
    <p:extLst>
      <p:ext uri="{BB962C8B-B14F-4D97-AF65-F5344CB8AC3E}">
        <p14:creationId xmlns:p14="http://schemas.microsoft.com/office/powerpoint/2010/main" val="191636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Consistency Models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0" indent="0">
              <a:buNone/>
            </a:pPr>
            <a:r>
              <a:rPr lang="en-US" b="1" dirty="0">
                <a:solidFill>
                  <a:srgbClr val="1D3064"/>
                </a:solidFill>
              </a:rPr>
              <a:t>Consistency models can be divided into two types:</a:t>
            </a:r>
          </a:p>
          <a:p>
            <a:pPr marL="457200" indent="-457200">
              <a:buFont typeface="+mj-lt"/>
              <a:buAutoNum type="arabicPeriod"/>
            </a:pPr>
            <a:r>
              <a:rPr lang="en-US" dirty="0">
                <a:solidFill>
                  <a:schemeClr val="accent6"/>
                </a:solidFill>
              </a:rPr>
              <a:t>Data-Centric Consistency Models </a:t>
            </a:r>
            <a:r>
              <a:rPr lang="en-US" dirty="0"/>
              <a:t>: These models define how updates are propagated across the replicas to keep them consistent</a:t>
            </a:r>
          </a:p>
          <a:p>
            <a:pPr marL="457200" indent="-457200">
              <a:buFont typeface="+mj-lt"/>
              <a:buAutoNum type="arabicPeriod"/>
            </a:pPr>
            <a:r>
              <a:rPr lang="en-US" dirty="0">
                <a:solidFill>
                  <a:schemeClr val="accent6"/>
                </a:solidFill>
              </a:rPr>
              <a:t>Client-Centric Consistency Models </a:t>
            </a:r>
            <a:r>
              <a:rPr lang="en-US" dirty="0"/>
              <a:t>: These models assume that clients connect to different replicas at different times.</a:t>
            </a:r>
          </a:p>
          <a:p>
            <a:pPr lvl="2"/>
            <a:r>
              <a:rPr lang="en-US" sz="2400" dirty="0"/>
              <a:t>They ensure that whenever a client connects to a replica, the replica is brought up to date with the replica that the client accessed previously</a:t>
            </a:r>
          </a:p>
          <a:p>
            <a:pPr marL="0" indent="0">
              <a:buNone/>
            </a:pPr>
            <a:endParaRPr lang="en-US" dirty="0"/>
          </a:p>
        </p:txBody>
      </p:sp>
    </p:spTree>
    <p:extLst>
      <p:ext uri="{BB962C8B-B14F-4D97-AF65-F5344CB8AC3E}">
        <p14:creationId xmlns:p14="http://schemas.microsoft.com/office/powerpoint/2010/main" val="36199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Data-centric consistency models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data-store can be read from or written to by any process in a distributed system.</a:t>
            </a:r>
          </a:p>
          <a:p>
            <a:r>
              <a:rPr lang="en-US" dirty="0"/>
              <a:t>A local copy of the data-store (replica) can support “fast reads”.</a:t>
            </a:r>
          </a:p>
          <a:p>
            <a:r>
              <a:rPr lang="en-US" dirty="0"/>
              <a:t>However, a </a:t>
            </a:r>
            <a:r>
              <a:rPr lang="en-US" dirty="0">
                <a:solidFill>
                  <a:schemeClr val="accent6"/>
                </a:solidFill>
              </a:rPr>
              <a:t>write</a:t>
            </a:r>
            <a:r>
              <a:rPr lang="en-US" dirty="0"/>
              <a:t> to a local replica needs to </a:t>
            </a:r>
            <a:r>
              <a:rPr lang="en-US" dirty="0">
                <a:solidFill>
                  <a:schemeClr val="accent6"/>
                </a:solidFill>
              </a:rPr>
              <a:t>be propagated to all remote replicas</a:t>
            </a:r>
            <a:r>
              <a:rPr lang="en-US" dirty="0"/>
              <a:t>.</a:t>
            </a:r>
          </a:p>
          <a:p>
            <a:pPr marL="0" indent="0">
              <a:buNone/>
            </a:pPr>
            <a:endParaRPr lang="en-US" dirty="0"/>
          </a:p>
        </p:txBody>
      </p:sp>
      <p:grpSp>
        <p:nvGrpSpPr>
          <p:cNvPr id="4" name="Group 3"/>
          <p:cNvGrpSpPr/>
          <p:nvPr/>
        </p:nvGrpSpPr>
        <p:grpSpPr>
          <a:xfrm>
            <a:off x="1340224" y="3198980"/>
            <a:ext cx="7239000" cy="3057520"/>
            <a:chOff x="1340224" y="3198980"/>
            <a:chExt cx="7239000" cy="3057520"/>
          </a:xfrm>
        </p:grpSpPr>
        <p:sp>
          <p:nvSpPr>
            <p:cNvPr id="6" name="TextBox 5"/>
            <p:cNvSpPr txBox="1"/>
            <p:nvPr/>
          </p:nvSpPr>
          <p:spPr>
            <a:xfrm>
              <a:off x="1895234" y="5548614"/>
              <a:ext cx="6494930" cy="707886"/>
            </a:xfrm>
            <a:prstGeom prst="rect">
              <a:avLst/>
            </a:prstGeom>
            <a:solidFill>
              <a:srgbClr val="1D3064"/>
            </a:solidFill>
          </p:spPr>
          <p:txBody>
            <a:bodyPr wrap="square" rtlCol="0">
              <a:spAutoFit/>
            </a:bodyPr>
            <a:lstStyle/>
            <a:p>
              <a:r>
                <a:rPr lang="en-US" sz="2000" dirty="0">
                  <a:solidFill>
                    <a:schemeClr val="bg1"/>
                  </a:solidFill>
                </a:rPr>
                <a:t>The general organization of a logical data store, physically distributed and replicated across multiple processes.</a:t>
              </a:r>
            </a:p>
          </p:txBody>
        </p:sp>
        <p:sp>
          <p:nvSpPr>
            <p:cNvPr id="7" name="Can 6"/>
            <p:cNvSpPr/>
            <p:nvPr/>
          </p:nvSpPr>
          <p:spPr>
            <a:xfrm>
              <a:off x="3455821" y="4052253"/>
              <a:ext cx="3142203" cy="841968"/>
            </a:xfrm>
            <a:prstGeom prst="can">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3702424" y="4132221"/>
              <a:ext cx="493207" cy="38100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4769224" y="4132221"/>
              <a:ext cx="493207" cy="38100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5836024" y="4132221"/>
              <a:ext cx="493207" cy="38100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3949027" y="4741821"/>
              <a:ext cx="2133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3"/>
            </p:cNvCxnSpPr>
            <p:nvPr/>
          </p:nvCxnSpPr>
          <p:spPr>
            <a:xfrm>
              <a:off x="3949028" y="4513221"/>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p:cNvCxnSpPr>
            <p:nvPr/>
          </p:nvCxnSpPr>
          <p:spPr>
            <a:xfrm>
              <a:off x="5015828" y="4513221"/>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082627" y="4513221"/>
              <a:ext cx="1"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43679" y="3198980"/>
              <a:ext cx="1010696"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Process 1</a:t>
              </a:r>
            </a:p>
          </p:txBody>
        </p:sp>
        <p:sp>
          <p:nvSpPr>
            <p:cNvPr id="16" name="Rectangle 15"/>
            <p:cNvSpPr/>
            <p:nvPr/>
          </p:nvSpPr>
          <p:spPr>
            <a:xfrm>
              <a:off x="4521574" y="3207354"/>
              <a:ext cx="1010696"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Process 2</a:t>
              </a:r>
            </a:p>
          </p:txBody>
        </p:sp>
        <p:sp>
          <p:nvSpPr>
            <p:cNvPr id="17" name="Rectangle 16"/>
            <p:cNvSpPr/>
            <p:nvPr/>
          </p:nvSpPr>
          <p:spPr>
            <a:xfrm>
              <a:off x="5577279" y="3207354"/>
              <a:ext cx="1010696"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Process 3</a:t>
              </a:r>
            </a:p>
          </p:txBody>
        </p:sp>
        <p:cxnSp>
          <p:nvCxnSpPr>
            <p:cNvPr id="18" name="Straight Connector 17"/>
            <p:cNvCxnSpPr>
              <a:endCxn id="9" idx="1"/>
            </p:cNvCxnSpPr>
            <p:nvPr/>
          </p:nvCxnSpPr>
          <p:spPr>
            <a:xfrm>
              <a:off x="5015827" y="3512154"/>
              <a:ext cx="1" cy="620067"/>
            </a:xfrm>
            <a:prstGeom prst="line">
              <a:avLst/>
            </a:prstGeom>
            <a:ln w="28575">
              <a:solidFill>
                <a:srgbClr val="1D306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8" idx="1"/>
            </p:cNvCxnSpPr>
            <p:nvPr/>
          </p:nvCxnSpPr>
          <p:spPr>
            <a:xfrm>
              <a:off x="3949027" y="3512154"/>
              <a:ext cx="1" cy="620067"/>
            </a:xfrm>
            <a:prstGeom prst="line">
              <a:avLst/>
            </a:prstGeom>
            <a:ln w="28575">
              <a:solidFill>
                <a:srgbClr val="1D306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1"/>
            </p:cNvCxnSpPr>
            <p:nvPr/>
          </p:nvCxnSpPr>
          <p:spPr>
            <a:xfrm>
              <a:off x="6082628" y="3512154"/>
              <a:ext cx="0" cy="620067"/>
            </a:xfrm>
            <a:prstGeom prst="line">
              <a:avLst/>
            </a:prstGeom>
            <a:ln w="28575">
              <a:solidFill>
                <a:srgbClr val="1D306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p:cNvCxnSpPr>
            <p:nvPr/>
          </p:nvCxnSpPr>
          <p:spPr>
            <a:xfrm flipV="1">
              <a:off x="6329231" y="3671253"/>
              <a:ext cx="878393" cy="651468"/>
            </a:xfrm>
            <a:prstGeom prst="line">
              <a:avLst/>
            </a:prstGeom>
            <a:ln w="63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07624" y="3530576"/>
              <a:ext cx="1371600" cy="400110"/>
            </a:xfrm>
            <a:prstGeom prst="rect">
              <a:avLst/>
            </a:prstGeom>
            <a:noFill/>
          </p:spPr>
          <p:txBody>
            <a:bodyPr wrap="square" rtlCol="0">
              <a:spAutoFit/>
            </a:bodyPr>
            <a:lstStyle/>
            <a:p>
              <a:r>
                <a:rPr lang="en-US" sz="2000" dirty="0"/>
                <a:t>Local Copy</a:t>
              </a:r>
            </a:p>
          </p:txBody>
        </p:sp>
        <p:sp>
          <p:nvSpPr>
            <p:cNvPr id="23" name="TextBox 22"/>
            <p:cNvSpPr txBox="1"/>
            <p:nvPr/>
          </p:nvSpPr>
          <p:spPr>
            <a:xfrm>
              <a:off x="1340224" y="4258189"/>
              <a:ext cx="1371600" cy="707886"/>
            </a:xfrm>
            <a:prstGeom prst="rect">
              <a:avLst/>
            </a:prstGeom>
            <a:noFill/>
          </p:spPr>
          <p:txBody>
            <a:bodyPr wrap="square" rtlCol="0">
              <a:spAutoFit/>
            </a:bodyPr>
            <a:lstStyle/>
            <a:p>
              <a:r>
                <a:rPr lang="en-US" sz="2000" dirty="0"/>
                <a:t>Distributed data-store</a:t>
              </a:r>
            </a:p>
          </p:txBody>
        </p:sp>
        <p:cxnSp>
          <p:nvCxnSpPr>
            <p:cNvPr id="24" name="Straight Connector 23"/>
            <p:cNvCxnSpPr>
              <a:stCxn id="7" idx="2"/>
            </p:cNvCxnSpPr>
            <p:nvPr/>
          </p:nvCxnSpPr>
          <p:spPr>
            <a:xfrm flipH="1">
              <a:off x="2559426" y="4473237"/>
              <a:ext cx="896395" cy="108117"/>
            </a:xfrm>
            <a:prstGeom prst="line">
              <a:avLst/>
            </a:prstGeom>
            <a:ln w="63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66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Data-Centric Consistency Models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b="1" dirty="0">
                <a:solidFill>
                  <a:schemeClr val="accent6"/>
                </a:solidFill>
              </a:rPr>
              <a:t>Strong consistency models</a:t>
            </a:r>
            <a:r>
              <a:rPr lang="en-US" b="1" dirty="0">
                <a:solidFill>
                  <a:srgbClr val="1D3064"/>
                </a:solidFill>
              </a:rPr>
              <a:t>: </a:t>
            </a:r>
            <a:r>
              <a:rPr lang="en-US" dirty="0"/>
              <a:t>Operations on shared data are synchronized</a:t>
            </a:r>
          </a:p>
          <a:p>
            <a:pPr lvl="1"/>
            <a:r>
              <a:rPr lang="en-US" sz="2400" dirty="0">
                <a:ea typeface="ＭＳ Ｐゴシック" charset="-128"/>
              </a:rPr>
              <a:t>Strict consistency (related to time)</a:t>
            </a:r>
          </a:p>
          <a:p>
            <a:pPr lvl="1"/>
            <a:r>
              <a:rPr lang="en-US" sz="2400" dirty="0">
                <a:ea typeface="ＭＳ Ｐゴシック" charset="-128"/>
              </a:rPr>
              <a:t>Sequential consistency (what we are used to)</a:t>
            </a:r>
          </a:p>
          <a:p>
            <a:pPr lvl="1"/>
            <a:r>
              <a:rPr lang="en-US" sz="2400" dirty="0">
                <a:ea typeface="ＭＳ Ｐゴシック" charset="-128"/>
              </a:rPr>
              <a:t>Causal consistency (maintains only causal relations)</a:t>
            </a:r>
          </a:p>
          <a:p>
            <a:pPr lvl="1"/>
            <a:r>
              <a:rPr lang="en-US" sz="2400" dirty="0">
                <a:ea typeface="ＭＳ Ｐゴシック" charset="-128"/>
              </a:rPr>
              <a:t>FIFO consistency (maintains only individual ordering)</a:t>
            </a:r>
          </a:p>
          <a:p>
            <a:pPr marL="457200" lvl="1" indent="0">
              <a:buNone/>
            </a:pPr>
            <a:endParaRPr lang="en-US" sz="2400" dirty="0">
              <a:ea typeface="ＭＳ Ｐゴシック" charset="-128"/>
            </a:endParaRPr>
          </a:p>
          <a:p>
            <a:pPr>
              <a:lnSpc>
                <a:spcPct val="100000"/>
              </a:lnSpc>
            </a:pPr>
            <a:r>
              <a:rPr lang="en-US" b="1" dirty="0">
                <a:solidFill>
                  <a:schemeClr val="accent6"/>
                </a:solidFill>
              </a:rPr>
              <a:t>Weak consistency models</a:t>
            </a:r>
            <a:r>
              <a:rPr lang="en-US" dirty="0"/>
              <a:t>: Synchronization occurs only when shared data is locked and unlocked</a:t>
            </a:r>
          </a:p>
          <a:p>
            <a:pPr lvl="1"/>
            <a:r>
              <a:rPr lang="en-US" sz="2400" dirty="0">
                <a:ea typeface="ＭＳ Ｐゴシック" charset="-128"/>
              </a:rPr>
              <a:t>General weak consistency,</a:t>
            </a:r>
          </a:p>
          <a:p>
            <a:pPr lvl="1"/>
            <a:r>
              <a:rPr lang="en-US" sz="2400" dirty="0">
                <a:ea typeface="ＭＳ Ｐゴシック" charset="-128"/>
              </a:rPr>
              <a:t>Release consistency,</a:t>
            </a:r>
          </a:p>
          <a:p>
            <a:pPr lvl="1"/>
            <a:r>
              <a:rPr lang="en-US" sz="2400" dirty="0">
                <a:ea typeface="ＭＳ Ｐゴシック" charset="-128"/>
              </a:rPr>
              <a:t>Entry consistency.</a:t>
            </a:r>
          </a:p>
        </p:txBody>
      </p:sp>
    </p:spTree>
    <p:extLst>
      <p:ext uri="{BB962C8B-B14F-4D97-AF65-F5344CB8AC3E}">
        <p14:creationId xmlns:p14="http://schemas.microsoft.com/office/powerpoint/2010/main" val="329095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Strict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Value returned by a read operation on a memory address is always same as the most recent write operation to that address.</a:t>
            </a:r>
          </a:p>
          <a:p>
            <a:r>
              <a:rPr lang="en-US" dirty="0"/>
              <a:t>All writes instantaneously become visible to all processes.</a:t>
            </a:r>
          </a:p>
          <a:p>
            <a:r>
              <a:rPr lang="en-US" dirty="0"/>
              <a:t>Implementation of this model for a DSM system is practically impossible.</a:t>
            </a:r>
          </a:p>
          <a:p>
            <a:endParaRPr lang="en-US" dirty="0"/>
          </a:p>
          <a:p>
            <a:endParaRPr lang="en-US" dirty="0"/>
          </a:p>
          <a:p>
            <a:endParaRPr lang="en-US" dirty="0"/>
          </a:p>
          <a:p>
            <a:endParaRPr lang="en-US" dirty="0"/>
          </a:p>
          <a:p>
            <a:endParaRPr lang="en-US" dirty="0"/>
          </a:p>
          <a:p>
            <a:endParaRPr lang="en-US" dirty="0"/>
          </a:p>
          <a:p>
            <a:r>
              <a:rPr lang="en-US" dirty="0"/>
              <a:t>Practically impossible because absolute synchronization of clock of all the nodes of a distributed system is not possible.</a:t>
            </a:r>
          </a:p>
          <a:p>
            <a:endParaRPr lang="en-US" dirty="0"/>
          </a:p>
        </p:txBody>
      </p:sp>
      <p:cxnSp>
        <p:nvCxnSpPr>
          <p:cNvPr id="4" name="Straight Arrow Connector 3"/>
          <p:cNvCxnSpPr/>
          <p:nvPr/>
        </p:nvCxnSpPr>
        <p:spPr>
          <a:xfrm>
            <a:off x="1981200" y="4332843"/>
            <a:ext cx="5943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05000" y="3904129"/>
            <a:ext cx="450764" cy="400110"/>
          </a:xfrm>
          <a:prstGeom prst="rect">
            <a:avLst/>
          </a:prstGeom>
          <a:noFill/>
        </p:spPr>
        <p:txBody>
          <a:bodyPr wrap="none" rtlCol="0">
            <a:spAutoFit/>
          </a:bodyPr>
          <a:lstStyle/>
          <a:p>
            <a:r>
              <a:rPr lang="en-US" sz="2000" b="1" dirty="0"/>
              <a:t>P1</a:t>
            </a:r>
          </a:p>
        </p:txBody>
      </p:sp>
      <p:sp>
        <p:nvSpPr>
          <p:cNvPr id="6" name="TextBox 5"/>
          <p:cNvSpPr txBox="1"/>
          <p:nvPr/>
        </p:nvSpPr>
        <p:spPr>
          <a:xfrm>
            <a:off x="1905000" y="4313734"/>
            <a:ext cx="450764" cy="400110"/>
          </a:xfrm>
          <a:prstGeom prst="rect">
            <a:avLst/>
          </a:prstGeom>
          <a:noFill/>
        </p:spPr>
        <p:txBody>
          <a:bodyPr wrap="none" rtlCol="0">
            <a:spAutoFit/>
          </a:bodyPr>
          <a:lstStyle/>
          <a:p>
            <a:r>
              <a:rPr lang="en-US" sz="2000" b="1" dirty="0"/>
              <a:t>P2</a:t>
            </a:r>
          </a:p>
        </p:txBody>
      </p:sp>
      <p:sp>
        <p:nvSpPr>
          <p:cNvPr id="7" name="TextBox 6"/>
          <p:cNvSpPr txBox="1"/>
          <p:nvPr/>
        </p:nvSpPr>
        <p:spPr>
          <a:xfrm>
            <a:off x="2705100" y="3937496"/>
            <a:ext cx="950901" cy="400110"/>
          </a:xfrm>
          <a:prstGeom prst="rect">
            <a:avLst/>
          </a:prstGeom>
          <a:noFill/>
        </p:spPr>
        <p:txBody>
          <a:bodyPr wrap="none" rtlCol="0">
            <a:spAutoFit/>
          </a:bodyPr>
          <a:lstStyle/>
          <a:p>
            <a:r>
              <a:rPr lang="en-US" sz="2000" b="1" dirty="0"/>
              <a:t>W(x=a)</a:t>
            </a:r>
          </a:p>
        </p:txBody>
      </p:sp>
      <p:sp>
        <p:nvSpPr>
          <p:cNvPr id="8" name="TextBox 7"/>
          <p:cNvSpPr txBox="1"/>
          <p:nvPr/>
        </p:nvSpPr>
        <p:spPr>
          <a:xfrm>
            <a:off x="3551971" y="3942199"/>
            <a:ext cx="862737" cy="400110"/>
          </a:xfrm>
          <a:prstGeom prst="rect">
            <a:avLst/>
          </a:prstGeom>
          <a:noFill/>
        </p:spPr>
        <p:txBody>
          <a:bodyPr wrap="none" rtlCol="0">
            <a:spAutoFit/>
          </a:bodyPr>
          <a:lstStyle/>
          <a:p>
            <a:r>
              <a:rPr lang="en-US" sz="2000" b="1" dirty="0"/>
              <a:t>R(x=a)</a:t>
            </a:r>
          </a:p>
        </p:txBody>
      </p:sp>
      <p:sp>
        <p:nvSpPr>
          <p:cNvPr id="9" name="TextBox 8"/>
          <p:cNvSpPr txBox="1"/>
          <p:nvPr/>
        </p:nvSpPr>
        <p:spPr>
          <a:xfrm>
            <a:off x="5586898" y="3945242"/>
            <a:ext cx="873957" cy="400110"/>
          </a:xfrm>
          <a:prstGeom prst="rect">
            <a:avLst/>
          </a:prstGeom>
          <a:noFill/>
        </p:spPr>
        <p:txBody>
          <a:bodyPr wrap="none" rtlCol="0">
            <a:spAutoFit/>
          </a:bodyPr>
          <a:lstStyle/>
          <a:p>
            <a:r>
              <a:rPr lang="en-US" sz="2000" b="1" dirty="0"/>
              <a:t>R(x=b)</a:t>
            </a:r>
          </a:p>
        </p:txBody>
      </p:sp>
      <p:sp>
        <p:nvSpPr>
          <p:cNvPr id="10" name="TextBox 9"/>
          <p:cNvSpPr txBox="1"/>
          <p:nvPr/>
        </p:nvSpPr>
        <p:spPr>
          <a:xfrm>
            <a:off x="5051187" y="4294595"/>
            <a:ext cx="962123" cy="400110"/>
          </a:xfrm>
          <a:prstGeom prst="rect">
            <a:avLst/>
          </a:prstGeom>
          <a:noFill/>
        </p:spPr>
        <p:txBody>
          <a:bodyPr wrap="none" rtlCol="0">
            <a:spAutoFit/>
          </a:bodyPr>
          <a:lstStyle/>
          <a:p>
            <a:r>
              <a:rPr lang="en-US" sz="2000" b="1" dirty="0"/>
              <a:t>W(x=b)</a:t>
            </a:r>
          </a:p>
        </p:txBody>
      </p:sp>
      <p:sp>
        <p:nvSpPr>
          <p:cNvPr id="11" name="TextBox 10"/>
          <p:cNvSpPr txBox="1"/>
          <p:nvPr/>
        </p:nvSpPr>
        <p:spPr>
          <a:xfrm>
            <a:off x="6022736" y="4294595"/>
            <a:ext cx="873957" cy="400110"/>
          </a:xfrm>
          <a:prstGeom prst="rect">
            <a:avLst/>
          </a:prstGeom>
          <a:noFill/>
        </p:spPr>
        <p:txBody>
          <a:bodyPr wrap="none" rtlCol="0">
            <a:spAutoFit/>
          </a:bodyPr>
          <a:lstStyle/>
          <a:p>
            <a:r>
              <a:rPr lang="en-US" sz="2000" b="1" dirty="0"/>
              <a:t>R(x=b)</a:t>
            </a:r>
          </a:p>
        </p:txBody>
      </p:sp>
      <p:cxnSp>
        <p:nvCxnSpPr>
          <p:cNvPr id="12" name="Straight Arrow Connector 11"/>
          <p:cNvCxnSpPr/>
          <p:nvPr/>
        </p:nvCxnSpPr>
        <p:spPr>
          <a:xfrm>
            <a:off x="1956748" y="3366533"/>
            <a:ext cx="5943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80548" y="2937819"/>
            <a:ext cx="450764" cy="400110"/>
          </a:xfrm>
          <a:prstGeom prst="rect">
            <a:avLst/>
          </a:prstGeom>
          <a:noFill/>
        </p:spPr>
        <p:txBody>
          <a:bodyPr wrap="none" rtlCol="0">
            <a:spAutoFit/>
          </a:bodyPr>
          <a:lstStyle/>
          <a:p>
            <a:r>
              <a:rPr lang="en-US" sz="2000" b="1" dirty="0"/>
              <a:t>P1</a:t>
            </a:r>
          </a:p>
        </p:txBody>
      </p:sp>
      <p:sp>
        <p:nvSpPr>
          <p:cNvPr id="14" name="TextBox 13"/>
          <p:cNvSpPr txBox="1"/>
          <p:nvPr/>
        </p:nvSpPr>
        <p:spPr>
          <a:xfrm>
            <a:off x="1880548" y="3347424"/>
            <a:ext cx="450764" cy="400110"/>
          </a:xfrm>
          <a:prstGeom prst="rect">
            <a:avLst/>
          </a:prstGeom>
          <a:noFill/>
        </p:spPr>
        <p:txBody>
          <a:bodyPr wrap="none" rtlCol="0">
            <a:spAutoFit/>
          </a:bodyPr>
          <a:lstStyle/>
          <a:p>
            <a:r>
              <a:rPr lang="en-US" sz="2000" b="1" dirty="0"/>
              <a:t>P2</a:t>
            </a:r>
          </a:p>
        </p:txBody>
      </p:sp>
      <p:sp>
        <p:nvSpPr>
          <p:cNvPr id="15" name="TextBox 14"/>
          <p:cNvSpPr txBox="1"/>
          <p:nvPr/>
        </p:nvSpPr>
        <p:spPr>
          <a:xfrm>
            <a:off x="2680648" y="2971186"/>
            <a:ext cx="950901" cy="400110"/>
          </a:xfrm>
          <a:prstGeom prst="rect">
            <a:avLst/>
          </a:prstGeom>
          <a:noFill/>
        </p:spPr>
        <p:txBody>
          <a:bodyPr wrap="none" rtlCol="0">
            <a:spAutoFit/>
          </a:bodyPr>
          <a:lstStyle/>
          <a:p>
            <a:r>
              <a:rPr lang="en-US" sz="2000" b="1" dirty="0"/>
              <a:t>W(x=a)</a:t>
            </a:r>
          </a:p>
        </p:txBody>
      </p:sp>
      <p:sp>
        <p:nvSpPr>
          <p:cNvPr id="16" name="TextBox 15"/>
          <p:cNvSpPr txBox="1"/>
          <p:nvPr/>
        </p:nvSpPr>
        <p:spPr>
          <a:xfrm>
            <a:off x="5753010" y="2978932"/>
            <a:ext cx="873957" cy="400110"/>
          </a:xfrm>
          <a:prstGeom prst="rect">
            <a:avLst/>
          </a:prstGeom>
          <a:noFill/>
        </p:spPr>
        <p:txBody>
          <a:bodyPr wrap="none" rtlCol="0">
            <a:spAutoFit/>
          </a:bodyPr>
          <a:lstStyle/>
          <a:p>
            <a:r>
              <a:rPr lang="en-US" sz="2000" b="1" dirty="0"/>
              <a:t>R(x=b)</a:t>
            </a:r>
          </a:p>
        </p:txBody>
      </p:sp>
      <p:sp>
        <p:nvSpPr>
          <p:cNvPr id="17" name="TextBox 16"/>
          <p:cNvSpPr txBox="1"/>
          <p:nvPr/>
        </p:nvSpPr>
        <p:spPr>
          <a:xfrm>
            <a:off x="3302645" y="3328285"/>
            <a:ext cx="962123" cy="400110"/>
          </a:xfrm>
          <a:prstGeom prst="rect">
            <a:avLst/>
          </a:prstGeom>
          <a:noFill/>
        </p:spPr>
        <p:txBody>
          <a:bodyPr wrap="none" rtlCol="0">
            <a:spAutoFit/>
          </a:bodyPr>
          <a:lstStyle/>
          <a:p>
            <a:r>
              <a:rPr lang="en-US" sz="2000" b="1" dirty="0"/>
              <a:t>W(x=b)</a:t>
            </a:r>
          </a:p>
        </p:txBody>
      </p:sp>
      <p:sp>
        <p:nvSpPr>
          <p:cNvPr id="18" name="TextBox 17"/>
          <p:cNvSpPr txBox="1"/>
          <p:nvPr/>
        </p:nvSpPr>
        <p:spPr>
          <a:xfrm>
            <a:off x="5998284" y="3328285"/>
            <a:ext cx="873957" cy="400110"/>
          </a:xfrm>
          <a:prstGeom prst="rect">
            <a:avLst/>
          </a:prstGeom>
          <a:noFill/>
        </p:spPr>
        <p:txBody>
          <a:bodyPr wrap="none" rtlCol="0">
            <a:spAutoFit/>
          </a:bodyPr>
          <a:lstStyle/>
          <a:p>
            <a:r>
              <a:rPr lang="en-US" sz="2000" b="1" dirty="0"/>
              <a:t>R(x=b)</a:t>
            </a:r>
          </a:p>
        </p:txBody>
      </p:sp>
      <p:sp>
        <p:nvSpPr>
          <p:cNvPr id="19" name="TextBox 18"/>
          <p:cNvSpPr txBox="1"/>
          <p:nvPr/>
        </p:nvSpPr>
        <p:spPr>
          <a:xfrm>
            <a:off x="4841299" y="2975889"/>
            <a:ext cx="862737" cy="400110"/>
          </a:xfrm>
          <a:prstGeom prst="rect">
            <a:avLst/>
          </a:prstGeom>
          <a:noFill/>
        </p:spPr>
        <p:txBody>
          <a:bodyPr wrap="none" rtlCol="0">
            <a:spAutoFit/>
          </a:bodyPr>
          <a:lstStyle/>
          <a:p>
            <a:r>
              <a:rPr lang="en-US" sz="2000" b="1" dirty="0"/>
              <a:t>R(x=a)</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770" y="3987260"/>
            <a:ext cx="710098" cy="710098"/>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0484" y="3090291"/>
            <a:ext cx="552484" cy="552484"/>
          </a:xfrm>
          <a:prstGeom prst="rect">
            <a:avLst/>
          </a:prstGeom>
        </p:spPr>
      </p:pic>
      <p:sp>
        <p:nvSpPr>
          <p:cNvPr id="22" name="Oval 21"/>
          <p:cNvSpPr/>
          <p:nvPr/>
        </p:nvSpPr>
        <p:spPr>
          <a:xfrm>
            <a:off x="4859237" y="2872634"/>
            <a:ext cx="848005" cy="61270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1415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lef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500"/>
                                        <p:tgtEl>
                                          <p:spTgt spid="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left)">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3" grpId="0"/>
      <p:bldP spid="14" grpId="0"/>
      <p:bldP spid="15" grpId="0"/>
      <p:bldP spid="16" grpId="0"/>
      <p:bldP spid="17" grpId="0"/>
      <p:bldP spid="18" grpId="0"/>
      <p:bldP spid="19"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Strict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Practically impossible because absolute synchronization of clock of all the nodes of a distributed system is not possible.</a:t>
            </a:r>
          </a:p>
          <a:p>
            <a:r>
              <a:rPr lang="en-US" dirty="0"/>
              <a:t>In a single processor system strict consistency is for free, it’s the behavior of main memory with atomic reads and writes</a:t>
            </a:r>
          </a:p>
          <a:p>
            <a:r>
              <a:rPr lang="en-US" dirty="0"/>
              <a:t>However, in a DSM without the notion of a global time it is hard to determine what is the most recent write</a:t>
            </a:r>
          </a:p>
          <a:p>
            <a:endParaRPr lang="en-US" dirty="0"/>
          </a:p>
        </p:txBody>
      </p:sp>
    </p:spTree>
    <p:extLst>
      <p:ext uri="{BB962C8B-B14F-4D97-AF65-F5344CB8AC3E}">
        <p14:creationId xmlns:p14="http://schemas.microsoft.com/office/powerpoint/2010/main" val="29936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Sequential Consistency</a:t>
            </a:r>
          </a:p>
        </p:txBody>
      </p:sp>
      <p:sp>
        <p:nvSpPr>
          <p:cNvPr id="5" name="Content Placeholder 4"/>
          <p:cNvSpPr>
            <a:spLocks noGrp="1"/>
          </p:cNvSpPr>
          <p:nvPr>
            <p:ph idx="1"/>
          </p:nvPr>
        </p:nvSpPr>
        <p:spPr>
          <a:xfrm>
            <a:off x="131180" y="881374"/>
            <a:ext cx="11929641" cy="5590565"/>
          </a:xfrm>
        </p:spPr>
        <p:txBody>
          <a:bodyPr/>
          <a:lstStyle/>
          <a:p>
            <a:r>
              <a:rPr lang="en-US" dirty="0"/>
              <a:t>A shared memory system is said to support the sequential consistency model if all processes see the same order.</a:t>
            </a:r>
          </a:p>
          <a:p>
            <a:r>
              <a:rPr lang="en-US" dirty="0"/>
              <a:t>Exact order of access operations are interleaved does not matter.</a:t>
            </a:r>
          </a:p>
          <a:p>
            <a:r>
              <a:rPr lang="en-US" dirty="0"/>
              <a:t>The consistency requirement of the sequential consistency model is weaker than that of the strict consistency model.</a:t>
            </a:r>
          </a:p>
          <a:p>
            <a:r>
              <a:rPr lang="en-US" dirty="0"/>
              <a:t>It is Time independent process.</a:t>
            </a:r>
          </a:p>
          <a:p>
            <a:r>
              <a:rPr lang="en-US" dirty="0"/>
              <a:t>reads and writes of different processes occur in some sequential order as long as interleaving of concurrent accesses is valid.</a:t>
            </a:r>
          </a:p>
          <a:p>
            <a:r>
              <a:rPr lang="en-US" dirty="0"/>
              <a:t>Sequential consistency is weaker than strict consistency</a:t>
            </a:r>
          </a:p>
          <a:p>
            <a:endParaRPr lang="en-IN" dirty="0"/>
          </a:p>
        </p:txBody>
      </p:sp>
    </p:spTree>
    <p:extLst>
      <p:ext uri="{BB962C8B-B14F-4D97-AF65-F5344CB8AC3E}">
        <p14:creationId xmlns:p14="http://schemas.microsoft.com/office/powerpoint/2010/main" val="337931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Sequential Consistency</a:t>
            </a:r>
          </a:p>
        </p:txBody>
      </p:sp>
      <p:sp>
        <p:nvSpPr>
          <p:cNvPr id="23" name="Content Placeholder 3"/>
          <p:cNvSpPr txBox="1">
            <a:spLocks/>
          </p:cNvSpPr>
          <p:nvPr/>
        </p:nvSpPr>
        <p:spPr>
          <a:xfrm>
            <a:off x="298080" y="3460464"/>
            <a:ext cx="4905932" cy="278276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4000"/>
              </a:lnSpc>
              <a:spcBef>
                <a:spcPts val="576"/>
              </a:spcBef>
              <a:buFont typeface="+mj-lt"/>
              <a:buAutoNum type="arabicPeriod"/>
            </a:pPr>
            <a:r>
              <a:rPr lang="en-US" sz="2000" dirty="0"/>
              <a:t>P1 performs W(x=a).</a:t>
            </a:r>
          </a:p>
          <a:p>
            <a:pPr marL="457200" indent="-457200">
              <a:lnSpc>
                <a:spcPct val="104000"/>
              </a:lnSpc>
              <a:spcBef>
                <a:spcPts val="576"/>
              </a:spcBef>
              <a:buFont typeface="+mj-lt"/>
              <a:buAutoNum type="arabicPeriod"/>
            </a:pPr>
            <a:r>
              <a:rPr lang="en-US" sz="2000" dirty="0"/>
              <a:t>Later (in absolute time), P2 performs W(x=b).</a:t>
            </a:r>
          </a:p>
          <a:p>
            <a:pPr marL="457200" indent="-457200">
              <a:lnSpc>
                <a:spcPct val="104000"/>
              </a:lnSpc>
              <a:spcBef>
                <a:spcPts val="576"/>
              </a:spcBef>
              <a:buFont typeface="+mj-lt"/>
              <a:buAutoNum type="arabicPeriod"/>
            </a:pPr>
            <a:r>
              <a:rPr lang="en-US" sz="2000" dirty="0"/>
              <a:t>Both P3 and P4 first read value b and later value a.</a:t>
            </a:r>
          </a:p>
          <a:p>
            <a:pPr marL="457200" indent="-457200">
              <a:lnSpc>
                <a:spcPct val="104000"/>
              </a:lnSpc>
              <a:spcBef>
                <a:spcPts val="576"/>
              </a:spcBef>
              <a:buFont typeface="+mj-lt"/>
              <a:buAutoNum type="arabicPeriod"/>
            </a:pPr>
            <a:r>
              <a:rPr lang="en-US" sz="2000" dirty="0"/>
              <a:t>Write operation of process P2 appears to have taken place before that of P1.</a:t>
            </a:r>
          </a:p>
          <a:p>
            <a:pPr>
              <a:lnSpc>
                <a:spcPct val="104000"/>
              </a:lnSpc>
              <a:spcBef>
                <a:spcPts val="576"/>
              </a:spcBef>
            </a:pPr>
            <a:endParaRPr lang="en-US" sz="2000" dirty="0"/>
          </a:p>
        </p:txBody>
      </p:sp>
      <p:cxnSp>
        <p:nvCxnSpPr>
          <p:cNvPr id="24" name="Straight Arrow Connector 23"/>
          <p:cNvCxnSpPr/>
          <p:nvPr/>
        </p:nvCxnSpPr>
        <p:spPr>
          <a:xfrm flipV="1">
            <a:off x="778670" y="1525373"/>
            <a:ext cx="3628171" cy="187"/>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2470" y="1098264"/>
            <a:ext cx="460382" cy="400110"/>
          </a:xfrm>
          <a:prstGeom prst="rect">
            <a:avLst/>
          </a:prstGeom>
          <a:noFill/>
        </p:spPr>
        <p:txBody>
          <a:bodyPr wrap="none" rtlCol="0">
            <a:spAutoFit/>
          </a:bodyPr>
          <a:lstStyle/>
          <a:p>
            <a:r>
              <a:rPr lang="en-US" sz="2000" b="1" dirty="0">
                <a:solidFill>
                  <a:schemeClr val="accent6"/>
                </a:solidFill>
              </a:rPr>
              <a:t>P1</a:t>
            </a:r>
          </a:p>
        </p:txBody>
      </p:sp>
      <p:sp>
        <p:nvSpPr>
          <p:cNvPr id="26" name="TextBox 25"/>
          <p:cNvSpPr txBox="1"/>
          <p:nvPr/>
        </p:nvSpPr>
        <p:spPr>
          <a:xfrm>
            <a:off x="704858" y="1555225"/>
            <a:ext cx="460382" cy="400110"/>
          </a:xfrm>
          <a:prstGeom prst="rect">
            <a:avLst/>
          </a:prstGeom>
          <a:noFill/>
        </p:spPr>
        <p:txBody>
          <a:bodyPr wrap="none" rtlCol="0">
            <a:spAutoFit/>
          </a:bodyPr>
          <a:lstStyle/>
          <a:p>
            <a:r>
              <a:rPr lang="en-US" sz="2000" b="1" dirty="0">
                <a:solidFill>
                  <a:schemeClr val="accent6"/>
                </a:solidFill>
              </a:rPr>
              <a:t>P2</a:t>
            </a:r>
          </a:p>
        </p:txBody>
      </p:sp>
      <p:sp>
        <p:nvSpPr>
          <p:cNvPr id="27" name="TextBox 26"/>
          <p:cNvSpPr txBox="1"/>
          <p:nvPr/>
        </p:nvSpPr>
        <p:spPr>
          <a:xfrm>
            <a:off x="1130241" y="1117396"/>
            <a:ext cx="950901" cy="400110"/>
          </a:xfrm>
          <a:prstGeom prst="rect">
            <a:avLst/>
          </a:prstGeom>
          <a:noFill/>
        </p:spPr>
        <p:txBody>
          <a:bodyPr wrap="none" rtlCol="0">
            <a:spAutoFit/>
          </a:bodyPr>
          <a:lstStyle/>
          <a:p>
            <a:r>
              <a:rPr lang="en-US" sz="2000" b="1" dirty="0"/>
              <a:t>W(x=a)</a:t>
            </a:r>
          </a:p>
        </p:txBody>
      </p:sp>
      <p:sp>
        <p:nvSpPr>
          <p:cNvPr id="28" name="TextBox 27"/>
          <p:cNvSpPr txBox="1"/>
          <p:nvPr/>
        </p:nvSpPr>
        <p:spPr>
          <a:xfrm>
            <a:off x="3358191" y="2023374"/>
            <a:ext cx="862737" cy="400110"/>
          </a:xfrm>
          <a:prstGeom prst="rect">
            <a:avLst/>
          </a:prstGeom>
          <a:noFill/>
        </p:spPr>
        <p:txBody>
          <a:bodyPr wrap="none" rtlCol="0">
            <a:spAutoFit/>
          </a:bodyPr>
          <a:lstStyle/>
          <a:p>
            <a:r>
              <a:rPr lang="en-US" sz="2000" b="1" dirty="0"/>
              <a:t>R(x=a)</a:t>
            </a:r>
          </a:p>
        </p:txBody>
      </p:sp>
      <p:sp>
        <p:nvSpPr>
          <p:cNvPr id="29" name="TextBox 28"/>
          <p:cNvSpPr txBox="1"/>
          <p:nvPr/>
        </p:nvSpPr>
        <p:spPr>
          <a:xfrm>
            <a:off x="1589389" y="1551993"/>
            <a:ext cx="962123" cy="400110"/>
          </a:xfrm>
          <a:prstGeom prst="rect">
            <a:avLst/>
          </a:prstGeom>
          <a:noFill/>
        </p:spPr>
        <p:txBody>
          <a:bodyPr wrap="none" rtlCol="0">
            <a:spAutoFit/>
          </a:bodyPr>
          <a:lstStyle/>
          <a:p>
            <a:r>
              <a:rPr lang="en-US" sz="2000" b="1" dirty="0"/>
              <a:t>W(x=b)</a:t>
            </a:r>
          </a:p>
        </p:txBody>
      </p:sp>
      <p:sp>
        <p:nvSpPr>
          <p:cNvPr id="30" name="TextBox 29"/>
          <p:cNvSpPr txBox="1"/>
          <p:nvPr/>
        </p:nvSpPr>
        <p:spPr>
          <a:xfrm>
            <a:off x="701164" y="2442118"/>
            <a:ext cx="460382" cy="400110"/>
          </a:xfrm>
          <a:prstGeom prst="rect">
            <a:avLst/>
          </a:prstGeom>
          <a:noFill/>
        </p:spPr>
        <p:txBody>
          <a:bodyPr wrap="none" rtlCol="0">
            <a:spAutoFit/>
          </a:bodyPr>
          <a:lstStyle/>
          <a:p>
            <a:r>
              <a:rPr lang="en-US" sz="2000" b="1" dirty="0">
                <a:solidFill>
                  <a:schemeClr val="accent6"/>
                </a:solidFill>
              </a:rPr>
              <a:t>P4</a:t>
            </a:r>
          </a:p>
        </p:txBody>
      </p:sp>
      <p:sp>
        <p:nvSpPr>
          <p:cNvPr id="31" name="TextBox 30"/>
          <p:cNvSpPr txBox="1"/>
          <p:nvPr/>
        </p:nvSpPr>
        <p:spPr>
          <a:xfrm>
            <a:off x="2120841" y="2014751"/>
            <a:ext cx="873957" cy="400110"/>
          </a:xfrm>
          <a:prstGeom prst="rect">
            <a:avLst/>
          </a:prstGeom>
          <a:noFill/>
        </p:spPr>
        <p:txBody>
          <a:bodyPr wrap="none" rtlCol="0">
            <a:spAutoFit/>
          </a:bodyPr>
          <a:lstStyle/>
          <a:p>
            <a:r>
              <a:rPr lang="en-US" sz="2000" b="1" dirty="0"/>
              <a:t>R(x=b)</a:t>
            </a:r>
          </a:p>
        </p:txBody>
      </p:sp>
      <p:cxnSp>
        <p:nvCxnSpPr>
          <p:cNvPr id="32" name="Straight Arrow Connector 31"/>
          <p:cNvCxnSpPr/>
          <p:nvPr/>
        </p:nvCxnSpPr>
        <p:spPr>
          <a:xfrm flipV="1">
            <a:off x="759587" y="1982761"/>
            <a:ext cx="3647254" cy="1332"/>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37223" y="2441054"/>
            <a:ext cx="3669618" cy="12509"/>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164" y="2017200"/>
            <a:ext cx="460382" cy="400110"/>
          </a:xfrm>
          <a:prstGeom prst="rect">
            <a:avLst/>
          </a:prstGeom>
          <a:noFill/>
        </p:spPr>
        <p:txBody>
          <a:bodyPr wrap="none" rtlCol="0">
            <a:spAutoFit/>
          </a:bodyPr>
          <a:lstStyle/>
          <a:p>
            <a:r>
              <a:rPr lang="en-US" sz="2000" b="1" dirty="0">
                <a:solidFill>
                  <a:schemeClr val="accent6"/>
                </a:solidFill>
              </a:rPr>
              <a:t>P3</a:t>
            </a:r>
          </a:p>
        </p:txBody>
      </p:sp>
      <p:sp>
        <p:nvSpPr>
          <p:cNvPr id="35" name="TextBox 34"/>
          <p:cNvSpPr txBox="1"/>
          <p:nvPr/>
        </p:nvSpPr>
        <p:spPr>
          <a:xfrm>
            <a:off x="3434391" y="2445519"/>
            <a:ext cx="862737" cy="400110"/>
          </a:xfrm>
          <a:prstGeom prst="rect">
            <a:avLst/>
          </a:prstGeom>
          <a:noFill/>
        </p:spPr>
        <p:txBody>
          <a:bodyPr wrap="none" rtlCol="0">
            <a:spAutoFit/>
          </a:bodyPr>
          <a:lstStyle/>
          <a:p>
            <a:r>
              <a:rPr lang="en-US" sz="2000" b="1" dirty="0"/>
              <a:t>R(x=a)</a:t>
            </a:r>
          </a:p>
        </p:txBody>
      </p:sp>
      <p:sp>
        <p:nvSpPr>
          <p:cNvPr id="36" name="TextBox 35"/>
          <p:cNvSpPr txBox="1"/>
          <p:nvPr/>
        </p:nvSpPr>
        <p:spPr>
          <a:xfrm>
            <a:off x="2678539" y="2436896"/>
            <a:ext cx="873957" cy="400110"/>
          </a:xfrm>
          <a:prstGeom prst="rect">
            <a:avLst/>
          </a:prstGeom>
          <a:noFill/>
        </p:spPr>
        <p:txBody>
          <a:bodyPr wrap="none" rtlCol="0">
            <a:spAutoFit/>
          </a:bodyPr>
          <a:lstStyle/>
          <a:p>
            <a:r>
              <a:rPr lang="en-US" sz="2000" b="1" dirty="0"/>
              <a:t>R(x=b)</a:t>
            </a:r>
          </a:p>
        </p:txBody>
      </p:sp>
      <p:cxnSp>
        <p:nvCxnSpPr>
          <p:cNvPr id="37" name="Straight Arrow Connector 36"/>
          <p:cNvCxnSpPr/>
          <p:nvPr/>
        </p:nvCxnSpPr>
        <p:spPr>
          <a:xfrm flipV="1">
            <a:off x="6851566" y="1525373"/>
            <a:ext cx="3628171" cy="187"/>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75366" y="1098264"/>
            <a:ext cx="460382" cy="400110"/>
          </a:xfrm>
          <a:prstGeom prst="rect">
            <a:avLst/>
          </a:prstGeom>
          <a:noFill/>
        </p:spPr>
        <p:txBody>
          <a:bodyPr wrap="none" rtlCol="0">
            <a:spAutoFit/>
          </a:bodyPr>
          <a:lstStyle/>
          <a:p>
            <a:r>
              <a:rPr lang="en-US" sz="2000" b="1" dirty="0">
                <a:solidFill>
                  <a:schemeClr val="accent6"/>
                </a:solidFill>
              </a:rPr>
              <a:t>P1</a:t>
            </a:r>
          </a:p>
        </p:txBody>
      </p:sp>
      <p:sp>
        <p:nvSpPr>
          <p:cNvPr id="39" name="TextBox 38"/>
          <p:cNvSpPr txBox="1"/>
          <p:nvPr/>
        </p:nvSpPr>
        <p:spPr>
          <a:xfrm>
            <a:off x="6777754" y="1555225"/>
            <a:ext cx="460382" cy="400110"/>
          </a:xfrm>
          <a:prstGeom prst="rect">
            <a:avLst/>
          </a:prstGeom>
          <a:noFill/>
        </p:spPr>
        <p:txBody>
          <a:bodyPr wrap="none" rtlCol="0">
            <a:spAutoFit/>
          </a:bodyPr>
          <a:lstStyle/>
          <a:p>
            <a:r>
              <a:rPr lang="en-US" sz="2000" b="1" dirty="0">
                <a:solidFill>
                  <a:schemeClr val="accent6"/>
                </a:solidFill>
              </a:rPr>
              <a:t>P2</a:t>
            </a:r>
          </a:p>
        </p:txBody>
      </p:sp>
      <p:sp>
        <p:nvSpPr>
          <p:cNvPr id="40" name="TextBox 39"/>
          <p:cNvSpPr txBox="1"/>
          <p:nvPr/>
        </p:nvSpPr>
        <p:spPr>
          <a:xfrm>
            <a:off x="7203137" y="1117396"/>
            <a:ext cx="950901" cy="400110"/>
          </a:xfrm>
          <a:prstGeom prst="rect">
            <a:avLst/>
          </a:prstGeom>
          <a:noFill/>
        </p:spPr>
        <p:txBody>
          <a:bodyPr wrap="none" rtlCol="0">
            <a:spAutoFit/>
          </a:bodyPr>
          <a:lstStyle/>
          <a:p>
            <a:r>
              <a:rPr lang="en-US" sz="2000" b="1" dirty="0"/>
              <a:t>W(x=a)</a:t>
            </a:r>
          </a:p>
        </p:txBody>
      </p:sp>
      <p:sp>
        <p:nvSpPr>
          <p:cNvPr id="41" name="TextBox 40"/>
          <p:cNvSpPr txBox="1"/>
          <p:nvPr/>
        </p:nvSpPr>
        <p:spPr>
          <a:xfrm>
            <a:off x="9382630" y="2023374"/>
            <a:ext cx="862737" cy="400110"/>
          </a:xfrm>
          <a:prstGeom prst="rect">
            <a:avLst/>
          </a:prstGeom>
          <a:noFill/>
        </p:spPr>
        <p:txBody>
          <a:bodyPr wrap="none" rtlCol="0">
            <a:spAutoFit/>
          </a:bodyPr>
          <a:lstStyle/>
          <a:p>
            <a:r>
              <a:rPr lang="en-US" sz="2000" b="1" dirty="0"/>
              <a:t>R(x=a)</a:t>
            </a:r>
          </a:p>
        </p:txBody>
      </p:sp>
      <p:sp>
        <p:nvSpPr>
          <p:cNvPr id="42" name="TextBox 41"/>
          <p:cNvSpPr txBox="1"/>
          <p:nvPr/>
        </p:nvSpPr>
        <p:spPr>
          <a:xfrm>
            <a:off x="7662285" y="1551993"/>
            <a:ext cx="962123" cy="400110"/>
          </a:xfrm>
          <a:prstGeom prst="rect">
            <a:avLst/>
          </a:prstGeom>
          <a:noFill/>
        </p:spPr>
        <p:txBody>
          <a:bodyPr wrap="none" rtlCol="0">
            <a:spAutoFit/>
          </a:bodyPr>
          <a:lstStyle/>
          <a:p>
            <a:r>
              <a:rPr lang="en-US" sz="2000" b="1" dirty="0"/>
              <a:t>W(x=b)</a:t>
            </a:r>
          </a:p>
        </p:txBody>
      </p:sp>
      <p:sp>
        <p:nvSpPr>
          <p:cNvPr id="43" name="TextBox 42"/>
          <p:cNvSpPr txBox="1"/>
          <p:nvPr/>
        </p:nvSpPr>
        <p:spPr>
          <a:xfrm>
            <a:off x="6774060" y="2442118"/>
            <a:ext cx="460382" cy="400110"/>
          </a:xfrm>
          <a:prstGeom prst="rect">
            <a:avLst/>
          </a:prstGeom>
          <a:noFill/>
        </p:spPr>
        <p:txBody>
          <a:bodyPr wrap="none" rtlCol="0">
            <a:spAutoFit/>
          </a:bodyPr>
          <a:lstStyle/>
          <a:p>
            <a:r>
              <a:rPr lang="en-US" sz="2000" b="1" dirty="0">
                <a:solidFill>
                  <a:schemeClr val="accent6"/>
                </a:solidFill>
              </a:rPr>
              <a:t>P4</a:t>
            </a:r>
          </a:p>
        </p:txBody>
      </p:sp>
      <p:sp>
        <p:nvSpPr>
          <p:cNvPr id="44" name="TextBox 43"/>
          <p:cNvSpPr txBox="1"/>
          <p:nvPr/>
        </p:nvSpPr>
        <p:spPr>
          <a:xfrm>
            <a:off x="8193737" y="2014751"/>
            <a:ext cx="873957" cy="400110"/>
          </a:xfrm>
          <a:prstGeom prst="rect">
            <a:avLst/>
          </a:prstGeom>
          <a:noFill/>
        </p:spPr>
        <p:txBody>
          <a:bodyPr wrap="none" rtlCol="0">
            <a:spAutoFit/>
          </a:bodyPr>
          <a:lstStyle/>
          <a:p>
            <a:r>
              <a:rPr lang="en-US" sz="2000" b="1" dirty="0"/>
              <a:t>R(x=b)</a:t>
            </a:r>
          </a:p>
        </p:txBody>
      </p:sp>
      <p:cxnSp>
        <p:nvCxnSpPr>
          <p:cNvPr id="45" name="Straight Arrow Connector 44"/>
          <p:cNvCxnSpPr/>
          <p:nvPr/>
        </p:nvCxnSpPr>
        <p:spPr>
          <a:xfrm flipV="1">
            <a:off x="6832483" y="1982761"/>
            <a:ext cx="3647254" cy="1332"/>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6810119" y="2441054"/>
            <a:ext cx="3669618" cy="12509"/>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74060" y="2017200"/>
            <a:ext cx="460382" cy="400110"/>
          </a:xfrm>
          <a:prstGeom prst="rect">
            <a:avLst/>
          </a:prstGeom>
          <a:noFill/>
        </p:spPr>
        <p:txBody>
          <a:bodyPr wrap="none" rtlCol="0">
            <a:spAutoFit/>
          </a:bodyPr>
          <a:lstStyle/>
          <a:p>
            <a:r>
              <a:rPr lang="en-US" sz="2000" b="1" dirty="0">
                <a:solidFill>
                  <a:schemeClr val="accent6"/>
                </a:solidFill>
              </a:rPr>
              <a:t>P3</a:t>
            </a:r>
          </a:p>
        </p:txBody>
      </p:sp>
      <p:sp>
        <p:nvSpPr>
          <p:cNvPr id="48" name="TextBox 47"/>
          <p:cNvSpPr txBox="1"/>
          <p:nvPr/>
        </p:nvSpPr>
        <p:spPr>
          <a:xfrm>
            <a:off x="9479125" y="2445519"/>
            <a:ext cx="873957" cy="400110"/>
          </a:xfrm>
          <a:prstGeom prst="rect">
            <a:avLst/>
          </a:prstGeom>
          <a:noFill/>
        </p:spPr>
        <p:txBody>
          <a:bodyPr wrap="none" rtlCol="0">
            <a:spAutoFit/>
          </a:bodyPr>
          <a:lstStyle/>
          <a:p>
            <a:r>
              <a:rPr lang="en-US" sz="2000" b="1" dirty="0"/>
              <a:t>R(x=b)</a:t>
            </a:r>
          </a:p>
        </p:txBody>
      </p:sp>
      <p:sp>
        <p:nvSpPr>
          <p:cNvPr id="49" name="TextBox 48"/>
          <p:cNvSpPr txBox="1"/>
          <p:nvPr/>
        </p:nvSpPr>
        <p:spPr>
          <a:xfrm>
            <a:off x="8751435" y="2436896"/>
            <a:ext cx="862737" cy="400110"/>
          </a:xfrm>
          <a:prstGeom prst="rect">
            <a:avLst/>
          </a:prstGeom>
          <a:noFill/>
        </p:spPr>
        <p:txBody>
          <a:bodyPr wrap="none" rtlCol="0">
            <a:spAutoFit/>
          </a:bodyPr>
          <a:lstStyle/>
          <a:p>
            <a:r>
              <a:rPr lang="en-US" sz="2000" b="1" dirty="0"/>
              <a:t>R(x=a)</a:t>
            </a:r>
          </a:p>
        </p:txBody>
      </p:sp>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168" y="2863199"/>
            <a:ext cx="710098" cy="710098"/>
          </a:xfrm>
          <a:prstGeom prst="rect">
            <a:avLst/>
          </a:prstGeom>
        </p:spPr>
      </p:pic>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193" y="2920939"/>
            <a:ext cx="552484" cy="552484"/>
          </a:xfrm>
          <a:prstGeom prst="rect">
            <a:avLst/>
          </a:prstGeom>
        </p:spPr>
      </p:pic>
      <p:sp>
        <p:nvSpPr>
          <p:cNvPr id="52" name="Oval 51"/>
          <p:cNvSpPr/>
          <p:nvPr/>
        </p:nvSpPr>
        <p:spPr>
          <a:xfrm>
            <a:off x="8537064" y="2414861"/>
            <a:ext cx="1942673" cy="43550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Content Placeholder 3"/>
          <p:cNvSpPr txBox="1">
            <a:spLocks/>
          </p:cNvSpPr>
          <p:nvPr/>
        </p:nvSpPr>
        <p:spPr>
          <a:xfrm>
            <a:off x="6301155" y="3573296"/>
            <a:ext cx="5370892" cy="288071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24000"/>
              </a:lnSpc>
              <a:spcBef>
                <a:spcPts val="576"/>
              </a:spcBef>
              <a:buFont typeface="+mj-lt"/>
              <a:buAutoNum type="arabicPeriod"/>
            </a:pPr>
            <a:r>
              <a:rPr lang="en-US" dirty="0">
                <a:latin typeface="+mn-lt"/>
              </a:rPr>
              <a:t>Violates sequential consistency - not all processes see the same interleaving of write operations.</a:t>
            </a:r>
          </a:p>
          <a:p>
            <a:pPr marL="457200" indent="-457200" algn="just">
              <a:lnSpc>
                <a:spcPct val="124000"/>
              </a:lnSpc>
              <a:spcBef>
                <a:spcPts val="576"/>
              </a:spcBef>
              <a:buFont typeface="+mj-lt"/>
              <a:buAutoNum type="arabicPeriod"/>
            </a:pPr>
            <a:r>
              <a:rPr lang="en-US" dirty="0">
                <a:latin typeface="+mn-lt"/>
              </a:rPr>
              <a:t>To process P3, it appears as if the data item has first been changed to b and later to a.</a:t>
            </a:r>
          </a:p>
          <a:p>
            <a:pPr marL="457200" indent="-457200" algn="just">
              <a:lnSpc>
                <a:spcPct val="124000"/>
              </a:lnSpc>
              <a:spcBef>
                <a:spcPts val="576"/>
              </a:spcBef>
              <a:buFont typeface="+mj-lt"/>
              <a:buAutoNum type="arabicPeriod"/>
            </a:pPr>
            <a:r>
              <a:rPr lang="en-US" dirty="0">
                <a:latin typeface="+mn-lt"/>
              </a:rPr>
              <a:t>BUT, P4 will conclude that the final value is b.</a:t>
            </a:r>
          </a:p>
        </p:txBody>
      </p:sp>
    </p:spTree>
    <p:extLst>
      <p:ext uri="{BB962C8B-B14F-4D97-AF65-F5344CB8AC3E}">
        <p14:creationId xmlns:p14="http://schemas.microsoft.com/office/powerpoint/2010/main" val="20177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par>
                                <p:cTn id="68" presetID="22" presetClass="entr" presetSubtype="8"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500"/>
                                        <p:tgtEl>
                                          <p:spTgt spid="3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500"/>
                                        <p:tgtEl>
                                          <p:spTgt spid="4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left)">
                                      <p:cBhvr>
                                        <p:cTn id="76" dur="500"/>
                                        <p:tgtEl>
                                          <p:spTgt spid="39"/>
                                        </p:tgtEl>
                                      </p:cBhvr>
                                    </p:animEffect>
                                  </p:childTnLst>
                                </p:cTn>
                              </p:par>
                              <p:par>
                                <p:cTn id="77" presetID="22" presetClass="entr" presetSubtype="8"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left)">
                                      <p:cBhvr>
                                        <p:cTn id="79" dur="500"/>
                                        <p:tgtEl>
                                          <p:spTgt spid="4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left)">
                                      <p:cBhvr>
                                        <p:cTn id="85" dur="500"/>
                                        <p:tgtEl>
                                          <p:spTgt spid="4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wipe(left)">
                                      <p:cBhvr>
                                        <p:cTn id="88" dur="500"/>
                                        <p:tgtEl>
                                          <p:spTgt spid="41"/>
                                        </p:tgtEl>
                                      </p:cBhvr>
                                    </p:animEffect>
                                  </p:childTnLst>
                                </p:cTn>
                              </p:par>
                              <p:par>
                                <p:cTn id="89" presetID="22" presetClass="entr" presetSubtype="8"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wipe(left)">
                                      <p:cBhvr>
                                        <p:cTn id="91" dur="500"/>
                                        <p:tgtEl>
                                          <p:spTgt spid="4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wipe(left)">
                                      <p:cBhvr>
                                        <p:cTn id="94" dur="500"/>
                                        <p:tgtEl>
                                          <p:spTgt spid="43"/>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left)">
                                      <p:cBhvr>
                                        <p:cTn id="97" dur="500"/>
                                        <p:tgtEl>
                                          <p:spTgt spid="49"/>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wipe(left)">
                                      <p:cBhvr>
                                        <p:cTn id="100" dur="500"/>
                                        <p:tgtEl>
                                          <p:spTgt spid="48"/>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left)">
                                      <p:cBhvr>
                                        <p:cTn id="117" dur="500"/>
                                        <p:tgtEl>
                                          <p:spTgt spid="5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wipe(left)">
                                      <p:cBhvr>
                                        <p:cTn id="122" dur="500"/>
                                        <p:tgtEl>
                                          <p:spTgt spid="51"/>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wipe(left)">
                                      <p:cBhvr>
                                        <p:cTn id="12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4" grpId="0"/>
      <p:bldP spid="35" grpId="0"/>
      <p:bldP spid="36" grpId="0"/>
      <p:bldP spid="38" grpId="0"/>
      <p:bldP spid="39" grpId="0"/>
      <p:bldP spid="40" grpId="0"/>
      <p:bldP spid="41" grpId="0"/>
      <p:bldP spid="42" grpId="0"/>
      <p:bldP spid="43" grpId="0"/>
      <p:bldP spid="44" grpId="0"/>
      <p:bldP spid="47" grpId="0"/>
      <p:bldP spid="48" grpId="0"/>
      <p:bldP spid="49" grpId="0"/>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Causal Consistency</a:t>
            </a:r>
          </a:p>
        </p:txBody>
      </p:sp>
      <p:sp>
        <p:nvSpPr>
          <p:cNvPr id="4" name="Content Placeholder 3"/>
          <p:cNvSpPr>
            <a:spLocks noGrp="1"/>
          </p:cNvSpPr>
          <p:nvPr>
            <p:ph idx="1"/>
          </p:nvPr>
        </p:nvSpPr>
        <p:spPr/>
        <p:txBody>
          <a:bodyPr/>
          <a:lstStyle/>
          <a:p>
            <a:r>
              <a:rPr lang="en-US" dirty="0"/>
              <a:t>All write operations that are potentially causally related are seen by all processes in the same(correct) order. </a:t>
            </a:r>
          </a:p>
          <a:p>
            <a:r>
              <a:rPr lang="en-US" dirty="0"/>
              <a:t>Write operations that are not potentially causally related may be seen by different processes in different orders. </a:t>
            </a:r>
          </a:p>
          <a:p>
            <a:r>
              <a:rPr lang="en-US" dirty="0"/>
              <a:t>If a write operation (w2) is causally related to another write operation (w1), the acceptable order is (w1, w2) because the value written by w2 might have been influenced in some way by the value written by w1.</a:t>
            </a:r>
          </a:p>
          <a:p>
            <a:r>
              <a:rPr lang="en-US" dirty="0"/>
              <a:t>Therefore, (w2, w1) is not an acceptable order.</a:t>
            </a:r>
          </a:p>
          <a:p>
            <a:r>
              <a:rPr lang="en-US" dirty="0"/>
              <a:t>If two processes spontaneously and simultaneously write two different data items, these are not causally related.</a:t>
            </a:r>
          </a:p>
          <a:p>
            <a:r>
              <a:rPr lang="en-US" dirty="0"/>
              <a:t>Operations that are not causally related are said to be concurrent.</a:t>
            </a:r>
          </a:p>
          <a:p>
            <a:endParaRPr lang="en-US" dirty="0"/>
          </a:p>
          <a:p>
            <a:endParaRPr lang="en-IN" dirty="0"/>
          </a:p>
        </p:txBody>
      </p:sp>
    </p:spTree>
    <p:extLst>
      <p:ext uri="{BB962C8B-B14F-4D97-AF65-F5344CB8AC3E}">
        <p14:creationId xmlns:p14="http://schemas.microsoft.com/office/powerpoint/2010/main" val="119122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solidFill>
                  <a:schemeClr val="tx1"/>
                </a:solidFill>
              </a:rPr>
              <a:t>Causal Consistency</a:t>
            </a:r>
          </a:p>
        </p:txBody>
      </p:sp>
      <p:cxnSp>
        <p:nvCxnSpPr>
          <p:cNvPr id="5" name="Straight Arrow Connector 4"/>
          <p:cNvCxnSpPr/>
          <p:nvPr/>
        </p:nvCxnSpPr>
        <p:spPr>
          <a:xfrm flipV="1">
            <a:off x="696070" y="1337027"/>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9870" y="909918"/>
            <a:ext cx="460382" cy="400110"/>
          </a:xfrm>
          <a:prstGeom prst="rect">
            <a:avLst/>
          </a:prstGeom>
          <a:noFill/>
        </p:spPr>
        <p:txBody>
          <a:bodyPr wrap="none" rtlCol="0">
            <a:spAutoFit/>
          </a:bodyPr>
          <a:lstStyle/>
          <a:p>
            <a:r>
              <a:rPr lang="en-US" sz="2000" b="1" dirty="0">
                <a:solidFill>
                  <a:schemeClr val="accent6"/>
                </a:solidFill>
              </a:rPr>
              <a:t>P1</a:t>
            </a:r>
          </a:p>
        </p:txBody>
      </p:sp>
      <p:sp>
        <p:nvSpPr>
          <p:cNvPr id="7" name="TextBox 6"/>
          <p:cNvSpPr txBox="1"/>
          <p:nvPr/>
        </p:nvSpPr>
        <p:spPr>
          <a:xfrm>
            <a:off x="622258" y="1366879"/>
            <a:ext cx="460382" cy="400110"/>
          </a:xfrm>
          <a:prstGeom prst="rect">
            <a:avLst/>
          </a:prstGeom>
          <a:noFill/>
        </p:spPr>
        <p:txBody>
          <a:bodyPr wrap="none" rtlCol="0">
            <a:spAutoFit/>
          </a:bodyPr>
          <a:lstStyle/>
          <a:p>
            <a:r>
              <a:rPr lang="en-US" sz="2000" b="1" dirty="0">
                <a:solidFill>
                  <a:schemeClr val="accent6"/>
                </a:solidFill>
              </a:rPr>
              <a:t>P2</a:t>
            </a:r>
          </a:p>
        </p:txBody>
      </p:sp>
      <p:sp>
        <p:nvSpPr>
          <p:cNvPr id="8" name="TextBox 7"/>
          <p:cNvSpPr txBox="1"/>
          <p:nvPr/>
        </p:nvSpPr>
        <p:spPr>
          <a:xfrm>
            <a:off x="1047641" y="929050"/>
            <a:ext cx="950901" cy="400110"/>
          </a:xfrm>
          <a:prstGeom prst="rect">
            <a:avLst/>
          </a:prstGeom>
          <a:noFill/>
        </p:spPr>
        <p:txBody>
          <a:bodyPr wrap="none" rtlCol="0">
            <a:spAutoFit/>
          </a:bodyPr>
          <a:lstStyle/>
          <a:p>
            <a:r>
              <a:rPr lang="en-US" sz="2000" b="1" dirty="0"/>
              <a:t>W(x=a)</a:t>
            </a:r>
          </a:p>
        </p:txBody>
      </p:sp>
      <p:sp>
        <p:nvSpPr>
          <p:cNvPr id="9" name="TextBox 8"/>
          <p:cNvSpPr txBox="1"/>
          <p:nvPr/>
        </p:nvSpPr>
        <p:spPr>
          <a:xfrm>
            <a:off x="3337227" y="1835028"/>
            <a:ext cx="862737" cy="400110"/>
          </a:xfrm>
          <a:prstGeom prst="rect">
            <a:avLst/>
          </a:prstGeom>
          <a:noFill/>
        </p:spPr>
        <p:txBody>
          <a:bodyPr wrap="none" rtlCol="0">
            <a:spAutoFit/>
          </a:bodyPr>
          <a:lstStyle/>
          <a:p>
            <a:r>
              <a:rPr lang="en-US" sz="2000" b="1" dirty="0"/>
              <a:t>R(x=a)</a:t>
            </a:r>
          </a:p>
        </p:txBody>
      </p:sp>
      <p:sp>
        <p:nvSpPr>
          <p:cNvPr id="10" name="TextBox 9"/>
          <p:cNvSpPr txBox="1"/>
          <p:nvPr/>
        </p:nvSpPr>
        <p:spPr>
          <a:xfrm>
            <a:off x="2171041" y="1363647"/>
            <a:ext cx="962123" cy="400110"/>
          </a:xfrm>
          <a:prstGeom prst="rect">
            <a:avLst/>
          </a:prstGeom>
          <a:noFill/>
        </p:spPr>
        <p:txBody>
          <a:bodyPr wrap="none" rtlCol="0">
            <a:spAutoFit/>
          </a:bodyPr>
          <a:lstStyle/>
          <a:p>
            <a:r>
              <a:rPr lang="en-US" sz="2000" b="1" dirty="0"/>
              <a:t>W(x=b)</a:t>
            </a:r>
          </a:p>
        </p:txBody>
      </p:sp>
      <p:sp>
        <p:nvSpPr>
          <p:cNvPr id="11" name="TextBox 10"/>
          <p:cNvSpPr txBox="1"/>
          <p:nvPr/>
        </p:nvSpPr>
        <p:spPr>
          <a:xfrm>
            <a:off x="618564" y="2253772"/>
            <a:ext cx="460382" cy="400110"/>
          </a:xfrm>
          <a:prstGeom prst="rect">
            <a:avLst/>
          </a:prstGeom>
          <a:noFill/>
        </p:spPr>
        <p:txBody>
          <a:bodyPr wrap="none" rtlCol="0">
            <a:spAutoFit/>
          </a:bodyPr>
          <a:lstStyle/>
          <a:p>
            <a:r>
              <a:rPr lang="en-US" sz="2000" b="1" dirty="0">
                <a:solidFill>
                  <a:schemeClr val="accent6"/>
                </a:solidFill>
              </a:rPr>
              <a:t>P4</a:t>
            </a:r>
          </a:p>
        </p:txBody>
      </p:sp>
      <p:sp>
        <p:nvSpPr>
          <p:cNvPr id="12" name="TextBox 11"/>
          <p:cNvSpPr txBox="1"/>
          <p:nvPr/>
        </p:nvSpPr>
        <p:spPr>
          <a:xfrm>
            <a:off x="2578123" y="1826405"/>
            <a:ext cx="873957" cy="400110"/>
          </a:xfrm>
          <a:prstGeom prst="rect">
            <a:avLst/>
          </a:prstGeom>
          <a:noFill/>
        </p:spPr>
        <p:txBody>
          <a:bodyPr wrap="none" rtlCol="0">
            <a:spAutoFit/>
          </a:bodyPr>
          <a:lstStyle/>
          <a:p>
            <a:r>
              <a:rPr lang="en-US" sz="2000" b="1" dirty="0"/>
              <a:t>R(x=b)</a:t>
            </a:r>
          </a:p>
        </p:txBody>
      </p:sp>
      <p:cxnSp>
        <p:nvCxnSpPr>
          <p:cNvPr id="13" name="Straight Arrow Connector 12"/>
          <p:cNvCxnSpPr/>
          <p:nvPr/>
        </p:nvCxnSpPr>
        <p:spPr>
          <a:xfrm flipV="1">
            <a:off x="676987" y="1794415"/>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54623" y="2252708"/>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8564" y="1828854"/>
            <a:ext cx="460382" cy="400110"/>
          </a:xfrm>
          <a:prstGeom prst="rect">
            <a:avLst/>
          </a:prstGeom>
          <a:noFill/>
        </p:spPr>
        <p:txBody>
          <a:bodyPr wrap="none" rtlCol="0">
            <a:spAutoFit/>
          </a:bodyPr>
          <a:lstStyle/>
          <a:p>
            <a:r>
              <a:rPr lang="en-US" sz="2000" b="1" dirty="0">
                <a:solidFill>
                  <a:schemeClr val="accent6"/>
                </a:solidFill>
              </a:rPr>
              <a:t>P3</a:t>
            </a:r>
          </a:p>
        </p:txBody>
      </p:sp>
      <p:sp>
        <p:nvSpPr>
          <p:cNvPr id="16" name="TextBox 15"/>
          <p:cNvSpPr txBox="1"/>
          <p:nvPr/>
        </p:nvSpPr>
        <p:spPr>
          <a:xfrm>
            <a:off x="3326007" y="2257173"/>
            <a:ext cx="873957" cy="400110"/>
          </a:xfrm>
          <a:prstGeom prst="rect">
            <a:avLst/>
          </a:prstGeom>
          <a:noFill/>
        </p:spPr>
        <p:txBody>
          <a:bodyPr wrap="none" rtlCol="0">
            <a:spAutoFit/>
          </a:bodyPr>
          <a:lstStyle/>
          <a:p>
            <a:r>
              <a:rPr lang="en-US" sz="2000" b="1" dirty="0"/>
              <a:t>R(x=b)</a:t>
            </a:r>
          </a:p>
        </p:txBody>
      </p:sp>
      <p:sp>
        <p:nvSpPr>
          <p:cNvPr id="17" name="TextBox 16"/>
          <p:cNvSpPr txBox="1"/>
          <p:nvPr/>
        </p:nvSpPr>
        <p:spPr>
          <a:xfrm>
            <a:off x="2595939" y="2248550"/>
            <a:ext cx="862737" cy="400110"/>
          </a:xfrm>
          <a:prstGeom prst="rect">
            <a:avLst/>
          </a:prstGeom>
          <a:noFill/>
        </p:spPr>
        <p:txBody>
          <a:bodyPr wrap="none" rtlCol="0">
            <a:spAutoFit/>
          </a:bodyPr>
          <a:lstStyle/>
          <a:p>
            <a:r>
              <a:rPr lang="en-US" sz="2000" b="1" dirty="0"/>
              <a:t>R(x=a)</a:t>
            </a:r>
          </a:p>
        </p:txBody>
      </p:sp>
      <p:sp>
        <p:nvSpPr>
          <p:cNvPr id="18" name="Oval 17"/>
          <p:cNvSpPr/>
          <p:nvPr/>
        </p:nvSpPr>
        <p:spPr>
          <a:xfrm>
            <a:off x="1249019" y="1401697"/>
            <a:ext cx="974084" cy="32799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1355507" y="1343062"/>
            <a:ext cx="863257" cy="400110"/>
          </a:xfrm>
          <a:prstGeom prst="rect">
            <a:avLst/>
          </a:prstGeom>
          <a:noFill/>
        </p:spPr>
        <p:txBody>
          <a:bodyPr wrap="square" rtlCol="0">
            <a:spAutoFit/>
          </a:bodyPr>
          <a:lstStyle/>
          <a:p>
            <a:r>
              <a:rPr lang="en-US" sz="2000" b="1" dirty="0"/>
              <a:t>R(x=a)</a:t>
            </a:r>
          </a:p>
        </p:txBody>
      </p:sp>
      <p:sp>
        <p:nvSpPr>
          <p:cNvPr id="20" name="Oval 19"/>
          <p:cNvSpPr/>
          <p:nvPr/>
        </p:nvSpPr>
        <p:spPr>
          <a:xfrm>
            <a:off x="2429907" y="1856072"/>
            <a:ext cx="1874973" cy="37289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Curved Connector 20"/>
          <p:cNvCxnSpPr>
            <a:stCxn id="19" idx="2"/>
            <a:endCxn id="20" idx="2"/>
          </p:cNvCxnSpPr>
          <p:nvPr/>
        </p:nvCxnSpPr>
        <p:spPr>
          <a:xfrm rot="16200000" flipH="1">
            <a:off x="1955118" y="1567729"/>
            <a:ext cx="299346" cy="650231"/>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765" y="2665125"/>
            <a:ext cx="671621" cy="552484"/>
          </a:xfrm>
          <a:prstGeom prst="rect">
            <a:avLst/>
          </a:prstGeom>
        </p:spPr>
      </p:pic>
      <p:sp>
        <p:nvSpPr>
          <p:cNvPr id="23" name="Content Placeholder 3"/>
          <p:cNvSpPr txBox="1">
            <a:spLocks/>
          </p:cNvSpPr>
          <p:nvPr/>
        </p:nvSpPr>
        <p:spPr>
          <a:xfrm>
            <a:off x="654622" y="3195918"/>
            <a:ext cx="5141059" cy="3130674"/>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4000"/>
              </a:lnSpc>
              <a:spcBef>
                <a:spcPts val="576"/>
              </a:spcBef>
            </a:pPr>
            <a:r>
              <a:rPr lang="en-US" sz="2000" dirty="0">
                <a:latin typeface="+mn-lt"/>
              </a:rPr>
              <a:t>W(x=b) potentially depending on W(x=a) because b may result from a computation involving the value read by R(x=a).</a:t>
            </a:r>
          </a:p>
          <a:p>
            <a:pPr algn="just">
              <a:lnSpc>
                <a:spcPct val="124000"/>
              </a:lnSpc>
              <a:spcBef>
                <a:spcPts val="576"/>
              </a:spcBef>
            </a:pPr>
            <a:r>
              <a:rPr lang="en-US" sz="2000" dirty="0">
                <a:latin typeface="+mn-lt"/>
              </a:rPr>
              <a:t>The two writes are causally related, so all processes must see them in the same order.</a:t>
            </a:r>
          </a:p>
          <a:p>
            <a:pPr algn="just">
              <a:lnSpc>
                <a:spcPct val="124000"/>
              </a:lnSpc>
              <a:spcBef>
                <a:spcPts val="576"/>
              </a:spcBef>
            </a:pPr>
            <a:r>
              <a:rPr lang="en-US" sz="2000" dirty="0">
                <a:latin typeface="+mn-lt"/>
              </a:rPr>
              <a:t>It is incorrect.</a:t>
            </a:r>
          </a:p>
        </p:txBody>
      </p:sp>
      <p:sp>
        <p:nvSpPr>
          <p:cNvPr id="24" name="Content Placeholder 3"/>
          <p:cNvSpPr>
            <a:spLocks noGrp="1"/>
          </p:cNvSpPr>
          <p:nvPr>
            <p:ph idx="1"/>
          </p:nvPr>
        </p:nvSpPr>
        <p:spPr>
          <a:xfrm>
            <a:off x="6777317" y="3195918"/>
            <a:ext cx="4840942" cy="3072371"/>
          </a:xfrm>
        </p:spPr>
        <p:txBody>
          <a:bodyPr>
            <a:normAutofit/>
          </a:bodyPr>
          <a:lstStyle/>
          <a:p>
            <a:pPr algn="just">
              <a:spcBef>
                <a:spcPts val="576"/>
              </a:spcBef>
            </a:pPr>
            <a:r>
              <a:rPr lang="en-US" sz="2000" dirty="0">
                <a:latin typeface="+mn-lt"/>
              </a:rPr>
              <a:t>Read has been removed, so W(x=a) and W(x=b) are now concurrent writes.</a:t>
            </a:r>
          </a:p>
          <a:p>
            <a:pPr algn="just">
              <a:spcBef>
                <a:spcPts val="576"/>
              </a:spcBef>
            </a:pPr>
            <a:r>
              <a:rPr lang="en-US" sz="2000" dirty="0">
                <a:latin typeface="+mn-lt"/>
              </a:rPr>
              <a:t>A causally consistent store does not require concurrent writes to be globally ordered.</a:t>
            </a:r>
          </a:p>
          <a:p>
            <a:pPr algn="just">
              <a:spcBef>
                <a:spcPts val="576"/>
              </a:spcBef>
            </a:pPr>
            <a:r>
              <a:rPr lang="en-US" sz="2000" dirty="0">
                <a:latin typeface="+mn-lt"/>
              </a:rPr>
              <a:t>It is correct.</a:t>
            </a:r>
          </a:p>
        </p:txBody>
      </p:sp>
      <p:cxnSp>
        <p:nvCxnSpPr>
          <p:cNvPr id="25" name="Straight Arrow Connector 24"/>
          <p:cNvCxnSpPr/>
          <p:nvPr/>
        </p:nvCxnSpPr>
        <p:spPr>
          <a:xfrm flipV="1">
            <a:off x="7017918" y="1337029"/>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41718" y="909920"/>
            <a:ext cx="460382" cy="400110"/>
          </a:xfrm>
          <a:prstGeom prst="rect">
            <a:avLst/>
          </a:prstGeom>
          <a:noFill/>
        </p:spPr>
        <p:txBody>
          <a:bodyPr wrap="none" rtlCol="0">
            <a:spAutoFit/>
          </a:bodyPr>
          <a:lstStyle/>
          <a:p>
            <a:r>
              <a:rPr lang="en-US" sz="2000" b="1" dirty="0">
                <a:solidFill>
                  <a:schemeClr val="accent6"/>
                </a:solidFill>
              </a:rPr>
              <a:t>P1</a:t>
            </a:r>
          </a:p>
        </p:txBody>
      </p:sp>
      <p:sp>
        <p:nvSpPr>
          <p:cNvPr id="27" name="TextBox 26"/>
          <p:cNvSpPr txBox="1"/>
          <p:nvPr/>
        </p:nvSpPr>
        <p:spPr>
          <a:xfrm>
            <a:off x="6944106" y="1366881"/>
            <a:ext cx="460382" cy="400110"/>
          </a:xfrm>
          <a:prstGeom prst="rect">
            <a:avLst/>
          </a:prstGeom>
          <a:noFill/>
        </p:spPr>
        <p:txBody>
          <a:bodyPr wrap="none" rtlCol="0">
            <a:spAutoFit/>
          </a:bodyPr>
          <a:lstStyle/>
          <a:p>
            <a:r>
              <a:rPr lang="en-US" sz="2000" b="1" dirty="0">
                <a:solidFill>
                  <a:schemeClr val="accent6"/>
                </a:solidFill>
              </a:rPr>
              <a:t>P2</a:t>
            </a:r>
          </a:p>
        </p:txBody>
      </p:sp>
      <p:sp>
        <p:nvSpPr>
          <p:cNvPr id="28" name="TextBox 27"/>
          <p:cNvSpPr txBox="1"/>
          <p:nvPr/>
        </p:nvSpPr>
        <p:spPr>
          <a:xfrm>
            <a:off x="7369489" y="929052"/>
            <a:ext cx="950901" cy="400110"/>
          </a:xfrm>
          <a:prstGeom prst="rect">
            <a:avLst/>
          </a:prstGeom>
          <a:noFill/>
        </p:spPr>
        <p:txBody>
          <a:bodyPr wrap="none" rtlCol="0">
            <a:spAutoFit/>
          </a:bodyPr>
          <a:lstStyle/>
          <a:p>
            <a:r>
              <a:rPr lang="en-US" sz="2000" b="1" dirty="0"/>
              <a:t>W(x=a)</a:t>
            </a:r>
          </a:p>
        </p:txBody>
      </p:sp>
      <p:sp>
        <p:nvSpPr>
          <p:cNvPr id="29" name="TextBox 28"/>
          <p:cNvSpPr txBox="1"/>
          <p:nvPr/>
        </p:nvSpPr>
        <p:spPr>
          <a:xfrm>
            <a:off x="9706644" y="1835030"/>
            <a:ext cx="862737" cy="400110"/>
          </a:xfrm>
          <a:prstGeom prst="rect">
            <a:avLst/>
          </a:prstGeom>
          <a:noFill/>
        </p:spPr>
        <p:txBody>
          <a:bodyPr wrap="none" rtlCol="0">
            <a:spAutoFit/>
          </a:bodyPr>
          <a:lstStyle/>
          <a:p>
            <a:r>
              <a:rPr lang="en-US" sz="2000" b="1" dirty="0"/>
              <a:t>R(x=a)</a:t>
            </a:r>
          </a:p>
        </p:txBody>
      </p:sp>
      <p:sp>
        <p:nvSpPr>
          <p:cNvPr id="30" name="TextBox 29"/>
          <p:cNvSpPr txBox="1"/>
          <p:nvPr/>
        </p:nvSpPr>
        <p:spPr>
          <a:xfrm>
            <a:off x="8077968" y="1363649"/>
            <a:ext cx="962123" cy="400110"/>
          </a:xfrm>
          <a:prstGeom prst="rect">
            <a:avLst/>
          </a:prstGeom>
          <a:noFill/>
        </p:spPr>
        <p:txBody>
          <a:bodyPr wrap="none" rtlCol="0">
            <a:spAutoFit/>
          </a:bodyPr>
          <a:lstStyle/>
          <a:p>
            <a:r>
              <a:rPr lang="en-US" sz="2000" b="1" dirty="0"/>
              <a:t>W(x=b)</a:t>
            </a:r>
          </a:p>
        </p:txBody>
      </p:sp>
      <p:sp>
        <p:nvSpPr>
          <p:cNvPr id="31" name="TextBox 30"/>
          <p:cNvSpPr txBox="1"/>
          <p:nvPr/>
        </p:nvSpPr>
        <p:spPr>
          <a:xfrm>
            <a:off x="6940412" y="2253774"/>
            <a:ext cx="460382" cy="400110"/>
          </a:xfrm>
          <a:prstGeom prst="rect">
            <a:avLst/>
          </a:prstGeom>
          <a:noFill/>
        </p:spPr>
        <p:txBody>
          <a:bodyPr wrap="none" rtlCol="0">
            <a:spAutoFit/>
          </a:bodyPr>
          <a:lstStyle/>
          <a:p>
            <a:r>
              <a:rPr lang="en-US" sz="2000" b="1" dirty="0">
                <a:solidFill>
                  <a:schemeClr val="accent6"/>
                </a:solidFill>
              </a:rPr>
              <a:t>P4</a:t>
            </a:r>
          </a:p>
        </p:txBody>
      </p:sp>
      <p:sp>
        <p:nvSpPr>
          <p:cNvPr id="32" name="TextBox 31"/>
          <p:cNvSpPr txBox="1"/>
          <p:nvPr/>
        </p:nvSpPr>
        <p:spPr>
          <a:xfrm>
            <a:off x="8928133" y="1826407"/>
            <a:ext cx="873957" cy="400110"/>
          </a:xfrm>
          <a:prstGeom prst="rect">
            <a:avLst/>
          </a:prstGeom>
          <a:noFill/>
        </p:spPr>
        <p:txBody>
          <a:bodyPr wrap="none" rtlCol="0">
            <a:spAutoFit/>
          </a:bodyPr>
          <a:lstStyle/>
          <a:p>
            <a:r>
              <a:rPr lang="en-US" sz="2000" b="1" dirty="0"/>
              <a:t>R(x=b)</a:t>
            </a:r>
          </a:p>
        </p:txBody>
      </p:sp>
      <p:cxnSp>
        <p:nvCxnSpPr>
          <p:cNvPr id="33" name="Straight Arrow Connector 32"/>
          <p:cNvCxnSpPr/>
          <p:nvPr/>
        </p:nvCxnSpPr>
        <p:spPr>
          <a:xfrm flipV="1">
            <a:off x="6998835" y="1794417"/>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976471" y="2252710"/>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40412" y="1828856"/>
            <a:ext cx="460382" cy="400110"/>
          </a:xfrm>
          <a:prstGeom prst="rect">
            <a:avLst/>
          </a:prstGeom>
          <a:noFill/>
        </p:spPr>
        <p:txBody>
          <a:bodyPr wrap="none" rtlCol="0">
            <a:spAutoFit/>
          </a:bodyPr>
          <a:lstStyle/>
          <a:p>
            <a:r>
              <a:rPr lang="en-US" sz="2000" b="1" dirty="0">
                <a:solidFill>
                  <a:schemeClr val="accent6"/>
                </a:solidFill>
              </a:rPr>
              <a:t>P3</a:t>
            </a:r>
          </a:p>
        </p:txBody>
      </p:sp>
      <p:sp>
        <p:nvSpPr>
          <p:cNvPr id="36" name="TextBox 35"/>
          <p:cNvSpPr txBox="1"/>
          <p:nvPr/>
        </p:nvSpPr>
        <p:spPr>
          <a:xfrm>
            <a:off x="9771624" y="2246091"/>
            <a:ext cx="873957" cy="400110"/>
          </a:xfrm>
          <a:prstGeom prst="rect">
            <a:avLst/>
          </a:prstGeom>
          <a:noFill/>
        </p:spPr>
        <p:txBody>
          <a:bodyPr wrap="none" rtlCol="0">
            <a:spAutoFit/>
          </a:bodyPr>
          <a:lstStyle/>
          <a:p>
            <a:r>
              <a:rPr lang="en-US" sz="2000" b="1" dirty="0"/>
              <a:t>R(x=b)</a:t>
            </a:r>
          </a:p>
        </p:txBody>
      </p:sp>
      <p:sp>
        <p:nvSpPr>
          <p:cNvPr id="37" name="TextBox 36"/>
          <p:cNvSpPr txBox="1"/>
          <p:nvPr/>
        </p:nvSpPr>
        <p:spPr>
          <a:xfrm>
            <a:off x="8944644" y="2248552"/>
            <a:ext cx="862737" cy="400110"/>
          </a:xfrm>
          <a:prstGeom prst="rect">
            <a:avLst/>
          </a:prstGeom>
          <a:noFill/>
        </p:spPr>
        <p:txBody>
          <a:bodyPr wrap="none" rtlCol="0">
            <a:spAutoFit/>
          </a:bodyPr>
          <a:lstStyle/>
          <a:p>
            <a:r>
              <a:rPr lang="en-US" sz="2000" b="1" dirty="0"/>
              <a:t>R(x=a)</a:t>
            </a:r>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432" y="2586320"/>
            <a:ext cx="710098" cy="710098"/>
          </a:xfrm>
          <a:prstGeom prst="rect">
            <a:avLst/>
          </a:prstGeom>
        </p:spPr>
      </p:pic>
    </p:spTree>
    <p:extLst>
      <p:ext uri="{BB962C8B-B14F-4D97-AF65-F5344CB8AC3E}">
        <p14:creationId xmlns:p14="http://schemas.microsoft.com/office/powerpoint/2010/main" val="42321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par>
                                <p:cTn id="29" presetID="2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500"/>
                                        <p:tgtEl>
                                          <p:spTgt spid="29"/>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22" presetClass="entr" presetSubtype="8"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500"/>
                                        <p:tgtEl>
                                          <p:spTgt spid="33"/>
                                        </p:tgtEl>
                                      </p:cBhvr>
                                    </p:animEffect>
                                  </p:childTnLst>
                                </p:cTn>
                              </p:par>
                              <p:par>
                                <p:cTn id="88" presetID="22" presetClass="entr" presetSubtype="8"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left)">
                                      <p:cBhvr>
                                        <p:cTn id="90" dur="500"/>
                                        <p:tgtEl>
                                          <p:spTgt spid="34"/>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left)">
                                      <p:cBhvr>
                                        <p:cTn id="93" dur="500"/>
                                        <p:tgtEl>
                                          <p:spTgt spid="35"/>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wipe(left)">
                                      <p:cBhvr>
                                        <p:cTn id="96" dur="500"/>
                                        <p:tgtEl>
                                          <p:spTgt spid="36"/>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wipe(left)">
                                      <p:cBhvr>
                                        <p:cTn id="99" dur="500"/>
                                        <p:tgtEl>
                                          <p:spTgt spid="37"/>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wipe(left)">
                                      <p:cBhvr>
                                        <p:cTn id="116" dur="500"/>
                                        <p:tgtEl>
                                          <p:spTgt spid="3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wipe(left)">
                                      <p:cBhvr>
                                        <p:cTn id="121" dur="500"/>
                                        <p:tgtEl>
                                          <p:spTgt spid="22"/>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wipe(left)">
                                      <p:cBhvr>
                                        <p:cTn id="124" dur="500"/>
                                        <p:tgtEl>
                                          <p:spTgt spid="20"/>
                                        </p:tgtEl>
                                      </p:cBhvr>
                                    </p:animEffect>
                                  </p:childTnLst>
                                </p:cTn>
                              </p:par>
                              <p:par>
                                <p:cTn id="125" presetID="22" presetClass="entr" presetSubtype="8" fill="hold" nodeType="withEffect">
                                  <p:stCondLst>
                                    <p:cond delay="0"/>
                                  </p:stCondLst>
                                  <p:childTnLst>
                                    <p:set>
                                      <p:cBhvr>
                                        <p:cTn id="126" dur="1" fill="hold">
                                          <p:stCondLst>
                                            <p:cond delay="0"/>
                                          </p:stCondLst>
                                        </p:cTn>
                                        <p:tgtEl>
                                          <p:spTgt spid="21"/>
                                        </p:tgtEl>
                                        <p:attrNameLst>
                                          <p:attrName>style.visibility</p:attrName>
                                        </p:attrNameLst>
                                      </p:cBhvr>
                                      <p:to>
                                        <p:strVal val="visible"/>
                                      </p:to>
                                    </p:set>
                                    <p:animEffect transition="in" filter="wipe(left)">
                                      <p:cBhvr>
                                        <p:cTn id="127" dur="500"/>
                                        <p:tgtEl>
                                          <p:spTgt spid="21"/>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wipe(down)">
                                      <p:cBhvr>
                                        <p:cTn id="1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5" grpId="0"/>
      <p:bldP spid="16" grpId="0"/>
      <p:bldP spid="17" grpId="0"/>
      <p:bldP spid="18" grpId="0" animBg="1"/>
      <p:bldP spid="19" grpId="0"/>
      <p:bldP spid="20" grpId="0" animBg="1"/>
      <p:bldP spid="26" grpId="0"/>
      <p:bldP spid="27" grpId="0"/>
      <p:bldP spid="28" grpId="0"/>
      <p:bldP spid="29" grpId="0"/>
      <p:bldP spid="30" grpId="0"/>
      <p:bldP spid="31" grpId="0"/>
      <p:bldP spid="32" grpId="0"/>
      <p:bldP spid="35"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grpSp>
        <p:nvGrpSpPr>
          <p:cNvPr id="2" name="Group 1"/>
          <p:cNvGrpSpPr/>
          <p:nvPr/>
        </p:nvGrpSpPr>
        <p:grpSpPr>
          <a:xfrm>
            <a:off x="954165" y="0"/>
            <a:ext cx="474562" cy="6858000"/>
            <a:chOff x="954165" y="0"/>
            <a:chExt cx="474562" cy="685800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solidFill>
              <a:schemeClr val="tx2"/>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8810452" cy="2718693"/>
          </a:xfrm>
          <a:prstGeom prst="rect">
            <a:avLst/>
          </a:prstGeom>
          <a:noFill/>
        </p:spPr>
        <p:txBody>
          <a:bodyPr wrap="square" rtlCol="0">
            <a:spAutoFit/>
          </a:bodyPr>
          <a:lstStyle/>
          <a:p>
            <a:r>
              <a:rPr lang="en-US" sz="2400" b="1" dirty="0"/>
              <a:t>Topics to be covered</a:t>
            </a:r>
          </a:p>
          <a:p>
            <a:pPr marL="742950" lvl="1" indent="-285750">
              <a:lnSpc>
                <a:spcPct val="150000"/>
              </a:lnSpc>
              <a:buFont typeface="Arial" panose="020B0604020202020204" pitchFamily="34" charset="0"/>
              <a:buChar char="•"/>
            </a:pPr>
            <a:r>
              <a:rPr lang="en-US" sz="2000" dirty="0">
                <a:solidFill>
                  <a:schemeClr val="accent6"/>
                </a:solidFill>
              </a:rPr>
              <a:t>Introduction To Replication</a:t>
            </a:r>
          </a:p>
          <a:p>
            <a:pPr marL="742950" lvl="1" indent="-285750">
              <a:lnSpc>
                <a:spcPct val="150000"/>
              </a:lnSpc>
              <a:buFont typeface="Arial" panose="020B0604020202020204" pitchFamily="34" charset="0"/>
              <a:buChar char="•"/>
            </a:pPr>
            <a:r>
              <a:rPr lang="en-US" sz="2000" dirty="0">
                <a:solidFill>
                  <a:schemeClr val="accent6"/>
                </a:solidFill>
              </a:rPr>
              <a:t>Data-Centric Consistency Models</a:t>
            </a:r>
          </a:p>
          <a:p>
            <a:pPr marL="742950" lvl="1" indent="-285750">
              <a:lnSpc>
                <a:spcPct val="150000"/>
              </a:lnSpc>
              <a:buFont typeface="Arial" panose="020B0604020202020204" pitchFamily="34" charset="0"/>
              <a:buChar char="•"/>
            </a:pPr>
            <a:r>
              <a:rPr lang="en-US" sz="2000" dirty="0">
                <a:solidFill>
                  <a:schemeClr val="accent6"/>
                </a:solidFill>
              </a:rPr>
              <a:t>Client-Centric Consistency Models</a:t>
            </a:r>
          </a:p>
          <a:p>
            <a:pPr marL="742950" lvl="1" indent="-285750">
              <a:lnSpc>
                <a:spcPct val="150000"/>
              </a:lnSpc>
              <a:buFont typeface="Arial" panose="020B0604020202020204" pitchFamily="34" charset="0"/>
              <a:buChar char="•"/>
            </a:pPr>
            <a:r>
              <a:rPr lang="en-US" sz="2000" dirty="0">
                <a:solidFill>
                  <a:schemeClr val="accent6"/>
                </a:solidFill>
              </a:rPr>
              <a:t>Replica Management</a:t>
            </a:r>
          </a:p>
          <a:p>
            <a:pPr marL="742950" lvl="1" indent="-285750">
              <a:lnSpc>
                <a:spcPct val="150000"/>
              </a:lnSpc>
              <a:buFont typeface="Arial" panose="020B0604020202020204" pitchFamily="34" charset="0"/>
              <a:buChar char="•"/>
            </a:pPr>
            <a:r>
              <a:rPr lang="en-US" sz="2000" dirty="0">
                <a:solidFill>
                  <a:schemeClr val="accent6"/>
                </a:solidFill>
              </a:rPr>
              <a:t>Consistency Protocols</a:t>
            </a:r>
          </a:p>
        </p:txBody>
      </p:sp>
    </p:spTree>
    <p:extLst>
      <p:ext uri="{BB962C8B-B14F-4D97-AF65-F5344CB8AC3E}">
        <p14:creationId xmlns:p14="http://schemas.microsoft.com/office/powerpoint/2010/main" val="58527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1"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FIFO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This is also called “</a:t>
            </a:r>
            <a:r>
              <a:rPr lang="en-US" dirty="0">
                <a:solidFill>
                  <a:schemeClr val="accent6"/>
                </a:solidFill>
              </a:rPr>
              <a:t>PRAM Consistency</a:t>
            </a:r>
            <a:r>
              <a:rPr lang="en-US" dirty="0"/>
              <a:t>” – Pipelined RAM.</a:t>
            </a:r>
          </a:p>
          <a:p>
            <a:r>
              <a:rPr lang="en-US" dirty="0"/>
              <a:t>Program order must be respected</a:t>
            </a:r>
          </a:p>
          <a:p>
            <a:r>
              <a:rPr lang="en-US" dirty="0"/>
              <a:t>In FIFO consistency, writes done by a single process are seen by all other processes in the order in which whey were issued, but writes from different processes may be seen in a different order by different processes.</a:t>
            </a:r>
          </a:p>
          <a:p>
            <a:r>
              <a:rPr lang="en-US" dirty="0"/>
              <a:t>It is weaker than causal consistency.</a:t>
            </a:r>
          </a:p>
          <a:p>
            <a:r>
              <a:rPr lang="en-US" dirty="0"/>
              <a:t>This model is simple and easy to implement having good performance because processes are ready in the pipeline.</a:t>
            </a:r>
          </a:p>
          <a:p>
            <a:r>
              <a:rPr lang="en-US" dirty="0"/>
              <a:t>Implementation is done by sequencing write operations performed at each node independently of the operations performed on other nodes.</a:t>
            </a:r>
          </a:p>
          <a:p>
            <a:r>
              <a:rPr lang="en-US" dirty="0"/>
              <a:t>Example: If (w11) and (w12) are write operations performed by p1 in that order and (w21),(w22) by p2. A process p3 can see them as [(w11,w12),(w21,w22)] while p4 can view them as [(w21,w22),(w11,w12)].</a:t>
            </a:r>
          </a:p>
          <a:p>
            <a:pPr marL="0" indent="0">
              <a:buNone/>
            </a:pPr>
            <a:endParaRPr lang="en-US" dirty="0"/>
          </a:p>
        </p:txBody>
      </p:sp>
    </p:spTree>
    <p:extLst>
      <p:ext uri="{BB962C8B-B14F-4D97-AF65-F5344CB8AC3E}">
        <p14:creationId xmlns:p14="http://schemas.microsoft.com/office/powerpoint/2010/main" val="144952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Grouping operations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The read/write operation level of granularity used in sequential and causal consistency originates from </a:t>
            </a:r>
            <a:r>
              <a:rPr lang="en-US" b="1" dirty="0"/>
              <a:t>shared-memory multiprocessor systems</a:t>
            </a:r>
          </a:p>
          <a:p>
            <a:r>
              <a:rPr lang="en-US" dirty="0"/>
              <a:t>Applications have coarser level of granularity enforced by </a:t>
            </a:r>
            <a:r>
              <a:rPr lang="en-US" b="1" dirty="0"/>
              <a:t>mutual exclusion and transactions</a:t>
            </a:r>
          </a:p>
          <a:p>
            <a:pPr lvl="2"/>
            <a:r>
              <a:rPr lang="en-US" sz="2400" dirty="0"/>
              <a:t>Group of read and write operations is bracketed by ENTER_CS and LEAVE_CS operations (CS = critical section) into atomic unit</a:t>
            </a:r>
          </a:p>
          <a:p>
            <a:pPr lvl="2"/>
            <a:r>
              <a:rPr lang="en-US" sz="2400" dirty="0"/>
              <a:t>Data operated on within a critical section is protected against concurrent access</a:t>
            </a:r>
          </a:p>
          <a:p>
            <a:pPr marL="265113" lvl="2" indent="-265113">
              <a:spcBef>
                <a:spcPts val="1000"/>
              </a:spcBef>
              <a:buFont typeface="Webdings" panose="05030102010509060703" pitchFamily="18" charset="2"/>
              <a:buChar char=""/>
            </a:pPr>
            <a:r>
              <a:rPr lang="en-US" sz="2400" dirty="0">
                <a:solidFill>
                  <a:schemeClr val="accent6"/>
                </a:solidFill>
              </a:rPr>
              <a:t>Convention</a:t>
            </a:r>
            <a:r>
              <a:rPr lang="en-US" sz="2400" dirty="0"/>
              <a:t>: when a process enters its critical section it should acquire the relevant synchronization variables, and likewise when it leaves the critical section, it releases these variables.</a:t>
            </a:r>
          </a:p>
          <a:p>
            <a:pPr marL="265113" lvl="2" indent="-265113">
              <a:spcBef>
                <a:spcPts val="1000"/>
              </a:spcBef>
              <a:buFont typeface="Webdings" panose="05030102010509060703" pitchFamily="18" charset="2"/>
              <a:buChar char=""/>
            </a:pPr>
            <a:r>
              <a:rPr lang="en-US" sz="2400" dirty="0">
                <a:solidFill>
                  <a:schemeClr val="accent6"/>
                </a:solidFill>
              </a:rPr>
              <a:t>Critical section</a:t>
            </a:r>
            <a:r>
              <a:rPr lang="en-US" sz="2400" dirty="0"/>
              <a:t>: a piece of code that accesses a shared resource (data structure or            device) that must not be concurrently accessed by more than one thread of execution.</a:t>
            </a:r>
          </a:p>
          <a:p>
            <a:pPr marL="265113" lvl="2" indent="-265113">
              <a:spcBef>
                <a:spcPts val="1000"/>
              </a:spcBef>
              <a:buFont typeface="Webdings" panose="05030102010509060703" pitchFamily="18" charset="2"/>
              <a:buChar char=""/>
            </a:pPr>
            <a:r>
              <a:rPr lang="en-US" sz="2400" dirty="0">
                <a:solidFill>
                  <a:schemeClr val="accent6"/>
                </a:solidFill>
              </a:rPr>
              <a:t>Synchronization</a:t>
            </a:r>
            <a:r>
              <a:rPr lang="en-US" sz="2400" dirty="0"/>
              <a:t> </a:t>
            </a:r>
            <a:r>
              <a:rPr lang="en-US" sz="2400" dirty="0">
                <a:solidFill>
                  <a:schemeClr val="accent6"/>
                </a:solidFill>
              </a:rPr>
              <a:t>variables</a:t>
            </a:r>
            <a:r>
              <a:rPr lang="en-US" sz="2400" dirty="0"/>
              <a:t>: are synchronization primitives that are used to coordinate the execution of processes.</a:t>
            </a:r>
          </a:p>
        </p:txBody>
      </p:sp>
    </p:spTree>
    <p:extLst>
      <p:ext uri="{BB962C8B-B14F-4D97-AF65-F5344CB8AC3E}">
        <p14:creationId xmlns:p14="http://schemas.microsoft.com/office/powerpoint/2010/main" val="220556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Grouping operations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Semantics of </a:t>
            </a:r>
            <a:r>
              <a:rPr lang="en-US" dirty="0">
                <a:solidFill>
                  <a:schemeClr val="accent6"/>
                </a:solidFill>
              </a:rPr>
              <a:t>ENTER_CS</a:t>
            </a:r>
            <a:r>
              <a:rPr lang="en-US" dirty="0"/>
              <a:t> and </a:t>
            </a:r>
            <a:r>
              <a:rPr lang="en-US" dirty="0">
                <a:solidFill>
                  <a:schemeClr val="accent6"/>
                </a:solidFill>
              </a:rPr>
              <a:t>LEAVE_CS</a:t>
            </a:r>
            <a:r>
              <a:rPr lang="en-US" dirty="0"/>
              <a:t> are formulated in form of </a:t>
            </a:r>
            <a:r>
              <a:rPr lang="en-US" dirty="0">
                <a:solidFill>
                  <a:schemeClr val="accent6"/>
                </a:solidFill>
              </a:rPr>
              <a:t>synchronization variables</a:t>
            </a:r>
          </a:p>
          <a:p>
            <a:pPr lvl="2"/>
            <a:r>
              <a:rPr lang="en-US" sz="2400" dirty="0"/>
              <a:t>Process entering critical section </a:t>
            </a:r>
            <a:r>
              <a:rPr lang="en-US" sz="2400" dirty="0">
                <a:solidFill>
                  <a:schemeClr val="accent6"/>
                </a:solidFill>
              </a:rPr>
              <a:t>acquires</a:t>
            </a:r>
            <a:r>
              <a:rPr lang="en-US" sz="2400" dirty="0"/>
              <a:t> synchronization variables </a:t>
            </a:r>
          </a:p>
          <a:p>
            <a:pPr lvl="2"/>
            <a:r>
              <a:rPr lang="en-US" sz="2400" dirty="0"/>
              <a:t>Process leaving critical section </a:t>
            </a:r>
            <a:r>
              <a:rPr lang="en-US" sz="2400" dirty="0">
                <a:solidFill>
                  <a:schemeClr val="accent6"/>
                </a:solidFill>
              </a:rPr>
              <a:t>releases</a:t>
            </a:r>
            <a:r>
              <a:rPr lang="en-US" sz="2400" dirty="0"/>
              <a:t> synchronization variables</a:t>
            </a:r>
          </a:p>
          <a:p>
            <a:pPr marL="0" lvl="2" indent="0">
              <a:spcBef>
                <a:spcPts val="1000"/>
              </a:spcBef>
              <a:buNone/>
            </a:pPr>
            <a:r>
              <a:rPr lang="en-US" sz="2400" b="1" dirty="0">
                <a:solidFill>
                  <a:srgbClr val="1D3064"/>
                </a:solidFill>
              </a:rPr>
              <a:t>The following three criteria must be met</a:t>
            </a:r>
          </a:p>
          <a:p>
            <a:pPr marL="457200" lvl="2" indent="-457200">
              <a:spcBef>
                <a:spcPts val="1000"/>
              </a:spcBef>
              <a:buFont typeface="+mj-lt"/>
              <a:buAutoNum type="arabicPeriod"/>
            </a:pPr>
            <a:r>
              <a:rPr lang="en-US" sz="2400" dirty="0"/>
              <a:t>An acquire access of a synchronization variable is not allowed to perform with respect to a process until all updates to the guarded shared data have been performed with respect to that process.</a:t>
            </a:r>
          </a:p>
          <a:p>
            <a:pPr marL="457200" lvl="2" indent="-457200">
              <a:spcBef>
                <a:spcPts val="1000"/>
              </a:spcBef>
              <a:buFont typeface="+mj-lt"/>
              <a:buAutoNum type="arabicPeriod"/>
            </a:pPr>
            <a:r>
              <a:rPr lang="en-US" sz="2400" dirty="0"/>
              <a:t>Before an exclusive mode access to a synchronization variable by a process is Allowed to perform with respect to that process, no other process may hold the synchronization variable, not even in nonexclusive mode.</a:t>
            </a:r>
          </a:p>
          <a:p>
            <a:pPr marL="457200" lvl="2" indent="-457200">
              <a:spcBef>
                <a:spcPts val="1000"/>
              </a:spcBef>
              <a:buFont typeface="+mj-lt"/>
              <a:buAutoNum type="arabicPeriod"/>
            </a:pPr>
            <a:r>
              <a:rPr lang="en-US" sz="2400" dirty="0"/>
              <a:t>After an exclusive mode access to a synchronization variable has been performed, any other process' next nonexclusive mode access to that synchronization variable may not be performed until it has performed with respect to that variable's owner.</a:t>
            </a:r>
          </a:p>
        </p:txBody>
      </p:sp>
    </p:spTree>
    <p:extLst>
      <p:ext uri="{BB962C8B-B14F-4D97-AF65-F5344CB8AC3E}">
        <p14:creationId xmlns:p14="http://schemas.microsoft.com/office/powerpoint/2010/main" val="139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Grouping operations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Consistency models enforced with synchronization variables</a:t>
            </a:r>
          </a:p>
          <a:p>
            <a:r>
              <a:rPr lang="en-US" dirty="0">
                <a:solidFill>
                  <a:schemeClr val="accent6"/>
                </a:solidFill>
              </a:rPr>
              <a:t>Weak consistency</a:t>
            </a:r>
            <a:r>
              <a:rPr lang="en-US" dirty="0"/>
              <a:t>: shared data can be counted to be consistent only after a synchronization is done</a:t>
            </a:r>
          </a:p>
          <a:p>
            <a:r>
              <a:rPr lang="en-US" dirty="0">
                <a:solidFill>
                  <a:schemeClr val="accent6"/>
                </a:solidFill>
              </a:rPr>
              <a:t>Release consistency</a:t>
            </a:r>
            <a:r>
              <a:rPr lang="en-US" dirty="0"/>
              <a:t>: shared data are made consistent when a critical region is exited</a:t>
            </a:r>
          </a:p>
          <a:p>
            <a:r>
              <a:rPr lang="en-US" dirty="0">
                <a:solidFill>
                  <a:schemeClr val="accent6"/>
                </a:solidFill>
              </a:rPr>
              <a:t>Entry consistency</a:t>
            </a:r>
            <a:r>
              <a:rPr lang="en-US" dirty="0"/>
              <a:t>: shared data pertaining to a critical region are made consistent when a critical region is entered</a:t>
            </a:r>
            <a:endParaRPr lang="en-US" sz="2400" dirty="0"/>
          </a:p>
        </p:txBody>
      </p:sp>
    </p:spTree>
    <p:extLst>
      <p:ext uri="{BB962C8B-B14F-4D97-AF65-F5344CB8AC3E}">
        <p14:creationId xmlns:p14="http://schemas.microsoft.com/office/powerpoint/2010/main" val="129825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Weak Consistency Model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solidFill>
                  <a:schemeClr val="accent6"/>
                </a:solidFill>
              </a:rPr>
              <a:t>Changes in memory can be made after a set of changes has happened</a:t>
            </a:r>
            <a:r>
              <a:rPr lang="en-US" dirty="0"/>
              <a:t> (Example: critical section).</a:t>
            </a:r>
          </a:p>
          <a:p>
            <a:r>
              <a:rPr lang="en-US" dirty="0"/>
              <a:t>Isolated access to variable is usually rare, usually there will be several accesses and then none at all.</a:t>
            </a:r>
          </a:p>
          <a:p>
            <a:r>
              <a:rPr lang="en-US" dirty="0"/>
              <a:t>Difficulty is the system would not know when to show the changes.</a:t>
            </a:r>
          </a:p>
          <a:p>
            <a:r>
              <a:rPr lang="en-US" dirty="0"/>
              <a:t>Application programmers can take care of this through a synchronization variable.</a:t>
            </a:r>
          </a:p>
          <a:p>
            <a:r>
              <a:rPr lang="en-US" dirty="0"/>
              <a:t>For supporting weak consistency, the following requirements is must:</a:t>
            </a:r>
          </a:p>
          <a:p>
            <a:pPr marL="1371600" lvl="2" indent="-457200">
              <a:buFont typeface="+mj-lt"/>
              <a:buAutoNum type="arabicPeriod"/>
            </a:pPr>
            <a:r>
              <a:rPr lang="en-US" sz="2400" dirty="0"/>
              <a:t>Accesses to synchronization variables associated with a data-store are </a:t>
            </a:r>
            <a:r>
              <a:rPr lang="en-US" sz="2400" dirty="0">
                <a:solidFill>
                  <a:schemeClr val="accent6"/>
                </a:solidFill>
              </a:rPr>
              <a:t>sequentially consistent.</a:t>
            </a:r>
          </a:p>
          <a:p>
            <a:pPr marL="1371600" lvl="2" indent="-457200">
              <a:buFont typeface="+mj-lt"/>
              <a:buAutoNum type="arabicPeriod"/>
            </a:pPr>
            <a:r>
              <a:rPr lang="en-US" sz="2400" dirty="0">
                <a:solidFill>
                  <a:schemeClr val="accent6"/>
                </a:solidFill>
              </a:rPr>
              <a:t>No operation on a synchronization variable is allowed </a:t>
            </a:r>
            <a:r>
              <a:rPr lang="en-US" sz="2400" dirty="0"/>
              <a:t>to be performed until all previous writes have been completed everywhere.</a:t>
            </a:r>
          </a:p>
          <a:p>
            <a:pPr marL="1371600" lvl="2" indent="-457200">
              <a:buFont typeface="+mj-lt"/>
              <a:buAutoNum type="arabicPeriod"/>
            </a:pPr>
            <a:r>
              <a:rPr lang="en-US" sz="2400" dirty="0"/>
              <a:t>No read or write operation on data items are allowed to be performed until all previous operations to synchronization variables have been performed.</a:t>
            </a:r>
          </a:p>
        </p:txBody>
      </p:sp>
    </p:spTree>
    <p:extLst>
      <p:ext uri="{BB962C8B-B14F-4D97-AF65-F5344CB8AC3E}">
        <p14:creationId xmlns:p14="http://schemas.microsoft.com/office/powerpoint/2010/main" val="214660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Weak Consistency Model</a:t>
            </a:r>
          </a:p>
        </p:txBody>
      </p:sp>
      <p:cxnSp>
        <p:nvCxnSpPr>
          <p:cNvPr id="5" name="Straight Arrow Connector 4">
            <a:extLst>
              <a:ext uri="{FF2B5EF4-FFF2-40B4-BE49-F238E27FC236}">
                <a16:creationId xmlns:a16="http://schemas.microsoft.com/office/drawing/2014/main" id="{2A0B5EA6-2092-4346-8EA5-212B8EC4DCCE}"/>
              </a:ext>
            </a:extLst>
          </p:cNvPr>
          <p:cNvCxnSpPr/>
          <p:nvPr/>
        </p:nvCxnSpPr>
        <p:spPr>
          <a:xfrm flipV="1">
            <a:off x="771361" y="1644118"/>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7333C12-E72D-42F9-AD27-0ADB4FCE76E4}"/>
              </a:ext>
            </a:extLst>
          </p:cNvPr>
          <p:cNvSpPr txBox="1"/>
          <p:nvPr/>
        </p:nvSpPr>
        <p:spPr>
          <a:xfrm>
            <a:off x="695161" y="1219200"/>
            <a:ext cx="450764" cy="400110"/>
          </a:xfrm>
          <a:prstGeom prst="rect">
            <a:avLst/>
          </a:prstGeom>
          <a:noFill/>
        </p:spPr>
        <p:txBody>
          <a:bodyPr wrap="none" rtlCol="0">
            <a:spAutoFit/>
          </a:bodyPr>
          <a:lstStyle/>
          <a:p>
            <a:r>
              <a:rPr lang="en-US" sz="2000" b="1" dirty="0"/>
              <a:t>P1</a:t>
            </a:r>
          </a:p>
        </p:txBody>
      </p:sp>
      <p:sp>
        <p:nvSpPr>
          <p:cNvPr id="7" name="TextBox 6">
            <a:extLst>
              <a:ext uri="{FF2B5EF4-FFF2-40B4-BE49-F238E27FC236}">
                <a16:creationId xmlns:a16="http://schemas.microsoft.com/office/drawing/2014/main" id="{16536357-6319-4A45-8E62-A5A1F554D5DD}"/>
              </a:ext>
            </a:extLst>
          </p:cNvPr>
          <p:cNvSpPr txBox="1"/>
          <p:nvPr/>
        </p:nvSpPr>
        <p:spPr>
          <a:xfrm>
            <a:off x="697549" y="1676161"/>
            <a:ext cx="450764" cy="400110"/>
          </a:xfrm>
          <a:prstGeom prst="rect">
            <a:avLst/>
          </a:prstGeom>
          <a:noFill/>
        </p:spPr>
        <p:txBody>
          <a:bodyPr wrap="none" rtlCol="0">
            <a:spAutoFit/>
          </a:bodyPr>
          <a:lstStyle/>
          <a:p>
            <a:r>
              <a:rPr lang="en-US" sz="2000" b="1" dirty="0"/>
              <a:t>P2</a:t>
            </a:r>
          </a:p>
        </p:txBody>
      </p:sp>
      <p:sp>
        <p:nvSpPr>
          <p:cNvPr id="8" name="TextBox 7">
            <a:extLst>
              <a:ext uri="{FF2B5EF4-FFF2-40B4-BE49-F238E27FC236}">
                <a16:creationId xmlns:a16="http://schemas.microsoft.com/office/drawing/2014/main" id="{5F7F2335-3937-4FCE-B092-D9BDE83ED863}"/>
              </a:ext>
            </a:extLst>
          </p:cNvPr>
          <p:cNvSpPr txBox="1"/>
          <p:nvPr/>
        </p:nvSpPr>
        <p:spPr>
          <a:xfrm>
            <a:off x="1122932" y="1238332"/>
            <a:ext cx="873957" cy="369332"/>
          </a:xfrm>
          <a:prstGeom prst="rect">
            <a:avLst/>
          </a:prstGeom>
          <a:noFill/>
        </p:spPr>
        <p:txBody>
          <a:bodyPr wrap="none" rtlCol="0">
            <a:spAutoFit/>
          </a:bodyPr>
          <a:lstStyle/>
          <a:p>
            <a:r>
              <a:rPr lang="en-US" b="1" dirty="0"/>
              <a:t>W(x=a)</a:t>
            </a:r>
          </a:p>
        </p:txBody>
      </p:sp>
      <p:sp>
        <p:nvSpPr>
          <p:cNvPr id="9" name="TextBox 8">
            <a:extLst>
              <a:ext uri="{FF2B5EF4-FFF2-40B4-BE49-F238E27FC236}">
                <a16:creationId xmlns:a16="http://schemas.microsoft.com/office/drawing/2014/main" id="{55E1274A-D1A3-4E97-A487-47795280E744}"/>
              </a:ext>
            </a:extLst>
          </p:cNvPr>
          <p:cNvSpPr txBox="1"/>
          <p:nvPr/>
        </p:nvSpPr>
        <p:spPr>
          <a:xfrm>
            <a:off x="3600391" y="2095988"/>
            <a:ext cx="793807" cy="369332"/>
          </a:xfrm>
          <a:prstGeom prst="rect">
            <a:avLst/>
          </a:prstGeom>
          <a:noFill/>
        </p:spPr>
        <p:txBody>
          <a:bodyPr wrap="none" rtlCol="0">
            <a:spAutoFit/>
          </a:bodyPr>
          <a:lstStyle/>
          <a:p>
            <a:r>
              <a:rPr lang="en-US" b="1" dirty="0"/>
              <a:t>R(x=a)</a:t>
            </a:r>
          </a:p>
        </p:txBody>
      </p:sp>
      <p:cxnSp>
        <p:nvCxnSpPr>
          <p:cNvPr id="10" name="Straight Arrow Connector 9">
            <a:extLst>
              <a:ext uri="{FF2B5EF4-FFF2-40B4-BE49-F238E27FC236}">
                <a16:creationId xmlns:a16="http://schemas.microsoft.com/office/drawing/2014/main" id="{DFAD86C7-9094-4D64-B127-E98A8F3DC181}"/>
              </a:ext>
            </a:extLst>
          </p:cNvPr>
          <p:cNvCxnSpPr/>
          <p:nvPr/>
        </p:nvCxnSpPr>
        <p:spPr>
          <a:xfrm flipV="1">
            <a:off x="752278" y="2103697"/>
            <a:ext cx="3959100"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A5A8207-1D8C-4480-8710-4B79FB2D8750}"/>
              </a:ext>
            </a:extLst>
          </p:cNvPr>
          <p:cNvSpPr txBox="1"/>
          <p:nvPr/>
        </p:nvSpPr>
        <p:spPr>
          <a:xfrm>
            <a:off x="693855" y="2138136"/>
            <a:ext cx="450764" cy="400110"/>
          </a:xfrm>
          <a:prstGeom prst="rect">
            <a:avLst/>
          </a:prstGeom>
          <a:noFill/>
        </p:spPr>
        <p:txBody>
          <a:bodyPr wrap="none" rtlCol="0">
            <a:spAutoFit/>
          </a:bodyPr>
          <a:lstStyle/>
          <a:p>
            <a:r>
              <a:rPr lang="en-US" sz="2000" b="1" dirty="0"/>
              <a:t>P3</a:t>
            </a:r>
          </a:p>
        </p:txBody>
      </p:sp>
      <p:sp>
        <p:nvSpPr>
          <p:cNvPr id="12" name="TextBox 11">
            <a:extLst>
              <a:ext uri="{FF2B5EF4-FFF2-40B4-BE49-F238E27FC236}">
                <a16:creationId xmlns:a16="http://schemas.microsoft.com/office/drawing/2014/main" id="{95788DD4-E488-4702-A29B-82CAAD9E3722}"/>
              </a:ext>
            </a:extLst>
          </p:cNvPr>
          <p:cNvSpPr txBox="1"/>
          <p:nvPr/>
        </p:nvSpPr>
        <p:spPr>
          <a:xfrm>
            <a:off x="2885065" y="1677087"/>
            <a:ext cx="793807" cy="369332"/>
          </a:xfrm>
          <a:prstGeom prst="rect">
            <a:avLst/>
          </a:prstGeom>
          <a:noFill/>
        </p:spPr>
        <p:txBody>
          <a:bodyPr wrap="none" rtlCol="0">
            <a:spAutoFit/>
          </a:bodyPr>
          <a:lstStyle/>
          <a:p>
            <a:r>
              <a:rPr lang="en-US" b="1" dirty="0"/>
              <a:t>R(x=a)</a:t>
            </a:r>
          </a:p>
        </p:txBody>
      </p:sp>
      <p:sp>
        <p:nvSpPr>
          <p:cNvPr id="13" name="TextBox 12">
            <a:extLst>
              <a:ext uri="{FF2B5EF4-FFF2-40B4-BE49-F238E27FC236}">
                <a16:creationId xmlns:a16="http://schemas.microsoft.com/office/drawing/2014/main" id="{5FD0FFEB-A217-47D6-A389-5B983C34A4CB}"/>
              </a:ext>
            </a:extLst>
          </p:cNvPr>
          <p:cNvSpPr txBox="1"/>
          <p:nvPr/>
        </p:nvSpPr>
        <p:spPr>
          <a:xfrm>
            <a:off x="1898200" y="1233538"/>
            <a:ext cx="883575" cy="369332"/>
          </a:xfrm>
          <a:prstGeom prst="rect">
            <a:avLst/>
          </a:prstGeom>
          <a:noFill/>
        </p:spPr>
        <p:txBody>
          <a:bodyPr wrap="none" rtlCol="0">
            <a:spAutoFit/>
          </a:bodyPr>
          <a:lstStyle/>
          <a:p>
            <a:r>
              <a:rPr lang="en-US" b="1" dirty="0"/>
              <a:t>W(x=b)</a:t>
            </a:r>
          </a:p>
        </p:txBody>
      </p:sp>
      <p:sp>
        <p:nvSpPr>
          <p:cNvPr id="14" name="TextBox 13">
            <a:extLst>
              <a:ext uri="{FF2B5EF4-FFF2-40B4-BE49-F238E27FC236}">
                <a16:creationId xmlns:a16="http://schemas.microsoft.com/office/drawing/2014/main" id="{AE73F33F-70FB-45C6-A9A4-75FC7B71C2C2}"/>
              </a:ext>
            </a:extLst>
          </p:cNvPr>
          <p:cNvSpPr txBox="1"/>
          <p:nvPr/>
        </p:nvSpPr>
        <p:spPr>
          <a:xfrm>
            <a:off x="2877670" y="2095988"/>
            <a:ext cx="803425" cy="369332"/>
          </a:xfrm>
          <a:prstGeom prst="rect">
            <a:avLst/>
          </a:prstGeom>
          <a:noFill/>
        </p:spPr>
        <p:txBody>
          <a:bodyPr wrap="none" rtlCol="0">
            <a:spAutoFit/>
          </a:bodyPr>
          <a:lstStyle/>
          <a:p>
            <a:r>
              <a:rPr lang="en-US" b="1" dirty="0"/>
              <a:t>R(x=b)</a:t>
            </a:r>
          </a:p>
        </p:txBody>
      </p:sp>
      <p:cxnSp>
        <p:nvCxnSpPr>
          <p:cNvPr id="15" name="Straight Arrow Connector 14">
            <a:extLst>
              <a:ext uri="{FF2B5EF4-FFF2-40B4-BE49-F238E27FC236}">
                <a16:creationId xmlns:a16="http://schemas.microsoft.com/office/drawing/2014/main" id="{97268BE2-1B98-4C0D-AF53-8D88A4BDF881}"/>
              </a:ext>
            </a:extLst>
          </p:cNvPr>
          <p:cNvCxnSpPr/>
          <p:nvPr/>
        </p:nvCxnSpPr>
        <p:spPr>
          <a:xfrm flipV="1">
            <a:off x="6553006" y="1627678"/>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D0E493E-1DB3-40B5-A272-8EFC6AC725D1}"/>
              </a:ext>
            </a:extLst>
          </p:cNvPr>
          <p:cNvSpPr txBox="1"/>
          <p:nvPr/>
        </p:nvSpPr>
        <p:spPr>
          <a:xfrm>
            <a:off x="6476806" y="1202760"/>
            <a:ext cx="450764" cy="400110"/>
          </a:xfrm>
          <a:prstGeom prst="rect">
            <a:avLst/>
          </a:prstGeom>
          <a:noFill/>
        </p:spPr>
        <p:txBody>
          <a:bodyPr wrap="none" rtlCol="0">
            <a:spAutoFit/>
          </a:bodyPr>
          <a:lstStyle/>
          <a:p>
            <a:r>
              <a:rPr lang="en-US" sz="2000" b="1" dirty="0"/>
              <a:t>P1</a:t>
            </a:r>
          </a:p>
        </p:txBody>
      </p:sp>
      <p:sp>
        <p:nvSpPr>
          <p:cNvPr id="17" name="TextBox 16">
            <a:extLst>
              <a:ext uri="{FF2B5EF4-FFF2-40B4-BE49-F238E27FC236}">
                <a16:creationId xmlns:a16="http://schemas.microsoft.com/office/drawing/2014/main" id="{101CB523-1D09-4044-9C26-BB324F3FB3E6}"/>
              </a:ext>
            </a:extLst>
          </p:cNvPr>
          <p:cNvSpPr txBox="1"/>
          <p:nvPr/>
        </p:nvSpPr>
        <p:spPr>
          <a:xfrm>
            <a:off x="6479194" y="1659721"/>
            <a:ext cx="450764" cy="400110"/>
          </a:xfrm>
          <a:prstGeom prst="rect">
            <a:avLst/>
          </a:prstGeom>
          <a:noFill/>
        </p:spPr>
        <p:txBody>
          <a:bodyPr wrap="none" rtlCol="0">
            <a:spAutoFit/>
          </a:bodyPr>
          <a:lstStyle/>
          <a:p>
            <a:r>
              <a:rPr lang="en-US" sz="2000" b="1" dirty="0"/>
              <a:t>P2</a:t>
            </a:r>
          </a:p>
        </p:txBody>
      </p:sp>
      <p:sp>
        <p:nvSpPr>
          <p:cNvPr id="18" name="TextBox 17">
            <a:extLst>
              <a:ext uri="{FF2B5EF4-FFF2-40B4-BE49-F238E27FC236}">
                <a16:creationId xmlns:a16="http://schemas.microsoft.com/office/drawing/2014/main" id="{7B3101E1-290D-4923-86E2-05AEB7AD3B28}"/>
              </a:ext>
            </a:extLst>
          </p:cNvPr>
          <p:cNvSpPr txBox="1"/>
          <p:nvPr/>
        </p:nvSpPr>
        <p:spPr>
          <a:xfrm>
            <a:off x="6904577" y="1221892"/>
            <a:ext cx="873957" cy="369332"/>
          </a:xfrm>
          <a:prstGeom prst="rect">
            <a:avLst/>
          </a:prstGeom>
          <a:noFill/>
        </p:spPr>
        <p:txBody>
          <a:bodyPr wrap="none" rtlCol="0">
            <a:spAutoFit/>
          </a:bodyPr>
          <a:lstStyle/>
          <a:p>
            <a:r>
              <a:rPr lang="en-US" b="1" dirty="0"/>
              <a:t>W(x=a)</a:t>
            </a:r>
          </a:p>
        </p:txBody>
      </p:sp>
      <p:sp>
        <p:nvSpPr>
          <p:cNvPr id="19" name="TextBox 18">
            <a:extLst>
              <a:ext uri="{FF2B5EF4-FFF2-40B4-BE49-F238E27FC236}">
                <a16:creationId xmlns:a16="http://schemas.microsoft.com/office/drawing/2014/main" id="{E4F04C83-77BC-4A9D-B11C-1260778C8B8A}"/>
              </a:ext>
            </a:extLst>
          </p:cNvPr>
          <p:cNvSpPr txBox="1"/>
          <p:nvPr/>
        </p:nvSpPr>
        <p:spPr>
          <a:xfrm>
            <a:off x="9759552" y="1661257"/>
            <a:ext cx="793807" cy="369332"/>
          </a:xfrm>
          <a:prstGeom prst="rect">
            <a:avLst/>
          </a:prstGeom>
          <a:noFill/>
        </p:spPr>
        <p:txBody>
          <a:bodyPr wrap="none" rtlCol="0">
            <a:spAutoFit/>
          </a:bodyPr>
          <a:lstStyle/>
          <a:p>
            <a:r>
              <a:rPr lang="en-US" b="1" dirty="0"/>
              <a:t>R(x=a)</a:t>
            </a:r>
          </a:p>
        </p:txBody>
      </p:sp>
      <p:sp>
        <p:nvSpPr>
          <p:cNvPr id="20" name="TextBox 19">
            <a:extLst>
              <a:ext uri="{FF2B5EF4-FFF2-40B4-BE49-F238E27FC236}">
                <a16:creationId xmlns:a16="http://schemas.microsoft.com/office/drawing/2014/main" id="{33A344ED-9677-4599-AC35-B5F791BFC07F}"/>
              </a:ext>
            </a:extLst>
          </p:cNvPr>
          <p:cNvSpPr txBox="1"/>
          <p:nvPr/>
        </p:nvSpPr>
        <p:spPr>
          <a:xfrm>
            <a:off x="7646351" y="1217098"/>
            <a:ext cx="883575" cy="369332"/>
          </a:xfrm>
          <a:prstGeom prst="rect">
            <a:avLst/>
          </a:prstGeom>
          <a:noFill/>
        </p:spPr>
        <p:txBody>
          <a:bodyPr wrap="none" rtlCol="0">
            <a:spAutoFit/>
          </a:bodyPr>
          <a:lstStyle/>
          <a:p>
            <a:r>
              <a:rPr lang="en-US" b="1" dirty="0"/>
              <a:t>W(x=b)</a:t>
            </a:r>
          </a:p>
        </p:txBody>
      </p:sp>
      <p:sp>
        <p:nvSpPr>
          <p:cNvPr id="21" name="Oval 20">
            <a:extLst>
              <a:ext uri="{FF2B5EF4-FFF2-40B4-BE49-F238E27FC236}">
                <a16:creationId xmlns:a16="http://schemas.microsoft.com/office/drawing/2014/main" id="{A5BBDE35-C65B-4D3C-A4C3-837DEB585454}"/>
              </a:ext>
            </a:extLst>
          </p:cNvPr>
          <p:cNvSpPr/>
          <p:nvPr/>
        </p:nvSpPr>
        <p:spPr>
          <a:xfrm>
            <a:off x="9043421" y="1640243"/>
            <a:ext cx="1650930" cy="4627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4F349169-016C-4876-8795-39CC4518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987" y="2707709"/>
            <a:ext cx="710098" cy="710098"/>
          </a:xfrm>
          <a:prstGeom prst="rect">
            <a:avLst/>
          </a:prstGeom>
        </p:spPr>
      </p:pic>
      <p:pic>
        <p:nvPicPr>
          <p:cNvPr id="23" name="Picture 22">
            <a:extLst>
              <a:ext uri="{FF2B5EF4-FFF2-40B4-BE49-F238E27FC236}">
                <a16:creationId xmlns:a16="http://schemas.microsoft.com/office/drawing/2014/main" id="{90C4B603-621C-462E-9C43-1058E7F4E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984" y="2687411"/>
            <a:ext cx="552484" cy="552484"/>
          </a:xfrm>
          <a:prstGeom prst="rect">
            <a:avLst/>
          </a:prstGeom>
        </p:spPr>
      </p:pic>
      <p:sp>
        <p:nvSpPr>
          <p:cNvPr id="24" name="TextBox 23">
            <a:extLst>
              <a:ext uri="{FF2B5EF4-FFF2-40B4-BE49-F238E27FC236}">
                <a16:creationId xmlns:a16="http://schemas.microsoft.com/office/drawing/2014/main" id="{187FEE9C-D55A-404A-A4F4-6526AEAFC2E2}"/>
              </a:ext>
            </a:extLst>
          </p:cNvPr>
          <p:cNvSpPr txBox="1"/>
          <p:nvPr/>
        </p:nvSpPr>
        <p:spPr>
          <a:xfrm>
            <a:off x="2725270" y="1240045"/>
            <a:ext cx="293670" cy="369332"/>
          </a:xfrm>
          <a:prstGeom prst="rect">
            <a:avLst/>
          </a:prstGeom>
          <a:noFill/>
        </p:spPr>
        <p:txBody>
          <a:bodyPr wrap="none" rtlCol="0">
            <a:spAutoFit/>
          </a:bodyPr>
          <a:lstStyle/>
          <a:p>
            <a:r>
              <a:rPr lang="en-US" b="1" dirty="0"/>
              <a:t>S</a:t>
            </a:r>
          </a:p>
        </p:txBody>
      </p:sp>
      <p:sp>
        <p:nvSpPr>
          <p:cNvPr id="25" name="TextBox 24">
            <a:extLst>
              <a:ext uri="{FF2B5EF4-FFF2-40B4-BE49-F238E27FC236}">
                <a16:creationId xmlns:a16="http://schemas.microsoft.com/office/drawing/2014/main" id="{8662D826-EB14-47C5-A991-227393FC55A5}"/>
              </a:ext>
            </a:extLst>
          </p:cNvPr>
          <p:cNvSpPr txBox="1"/>
          <p:nvPr/>
        </p:nvSpPr>
        <p:spPr>
          <a:xfrm>
            <a:off x="3590773" y="1679358"/>
            <a:ext cx="803425" cy="369332"/>
          </a:xfrm>
          <a:prstGeom prst="rect">
            <a:avLst/>
          </a:prstGeom>
          <a:noFill/>
        </p:spPr>
        <p:txBody>
          <a:bodyPr wrap="none" rtlCol="0">
            <a:spAutoFit/>
          </a:bodyPr>
          <a:lstStyle/>
          <a:p>
            <a:r>
              <a:rPr lang="en-US" b="1" dirty="0"/>
              <a:t>R(x=b)</a:t>
            </a:r>
          </a:p>
        </p:txBody>
      </p:sp>
      <p:sp>
        <p:nvSpPr>
          <p:cNvPr id="26" name="TextBox 25">
            <a:extLst>
              <a:ext uri="{FF2B5EF4-FFF2-40B4-BE49-F238E27FC236}">
                <a16:creationId xmlns:a16="http://schemas.microsoft.com/office/drawing/2014/main" id="{F0992CD5-35D0-49B8-BFA4-9CF7FF1DE15A}"/>
              </a:ext>
            </a:extLst>
          </p:cNvPr>
          <p:cNvSpPr txBox="1"/>
          <p:nvPr/>
        </p:nvSpPr>
        <p:spPr>
          <a:xfrm>
            <a:off x="4334481" y="2081809"/>
            <a:ext cx="293670" cy="369332"/>
          </a:xfrm>
          <a:prstGeom prst="rect">
            <a:avLst/>
          </a:prstGeom>
          <a:noFill/>
        </p:spPr>
        <p:txBody>
          <a:bodyPr wrap="none" rtlCol="0">
            <a:spAutoFit/>
          </a:bodyPr>
          <a:lstStyle/>
          <a:p>
            <a:r>
              <a:rPr lang="en-US" b="1" dirty="0"/>
              <a:t>S</a:t>
            </a:r>
          </a:p>
        </p:txBody>
      </p:sp>
      <p:sp>
        <p:nvSpPr>
          <p:cNvPr id="27" name="TextBox 26">
            <a:extLst>
              <a:ext uri="{FF2B5EF4-FFF2-40B4-BE49-F238E27FC236}">
                <a16:creationId xmlns:a16="http://schemas.microsoft.com/office/drawing/2014/main" id="{C15C8B0D-EFB7-49EF-ACEC-E6E628386F5C}"/>
              </a:ext>
            </a:extLst>
          </p:cNvPr>
          <p:cNvSpPr txBox="1"/>
          <p:nvPr/>
        </p:nvSpPr>
        <p:spPr>
          <a:xfrm>
            <a:off x="4334481" y="1688068"/>
            <a:ext cx="293670" cy="369332"/>
          </a:xfrm>
          <a:prstGeom prst="rect">
            <a:avLst/>
          </a:prstGeom>
          <a:noFill/>
        </p:spPr>
        <p:txBody>
          <a:bodyPr wrap="none" rtlCol="0">
            <a:spAutoFit/>
          </a:bodyPr>
          <a:lstStyle/>
          <a:p>
            <a:r>
              <a:rPr lang="en-US" b="1" dirty="0"/>
              <a:t>S</a:t>
            </a:r>
          </a:p>
        </p:txBody>
      </p:sp>
      <p:sp>
        <p:nvSpPr>
          <p:cNvPr id="28" name="TextBox 27">
            <a:extLst>
              <a:ext uri="{FF2B5EF4-FFF2-40B4-BE49-F238E27FC236}">
                <a16:creationId xmlns:a16="http://schemas.microsoft.com/office/drawing/2014/main" id="{852CE9FC-292F-4C25-9847-002BD49D4269}"/>
              </a:ext>
            </a:extLst>
          </p:cNvPr>
          <p:cNvSpPr txBox="1"/>
          <p:nvPr/>
        </p:nvSpPr>
        <p:spPr>
          <a:xfrm>
            <a:off x="9526043" y="1659885"/>
            <a:ext cx="293670" cy="369332"/>
          </a:xfrm>
          <a:prstGeom prst="rect">
            <a:avLst/>
          </a:prstGeom>
          <a:noFill/>
        </p:spPr>
        <p:txBody>
          <a:bodyPr wrap="none" rtlCol="0">
            <a:spAutoFit/>
          </a:bodyPr>
          <a:lstStyle/>
          <a:p>
            <a:r>
              <a:rPr lang="en-US" b="1" dirty="0"/>
              <a:t>S</a:t>
            </a:r>
          </a:p>
        </p:txBody>
      </p:sp>
      <p:sp>
        <p:nvSpPr>
          <p:cNvPr id="29" name="TextBox 28">
            <a:extLst>
              <a:ext uri="{FF2B5EF4-FFF2-40B4-BE49-F238E27FC236}">
                <a16:creationId xmlns:a16="http://schemas.microsoft.com/office/drawing/2014/main" id="{F8B59488-E4D0-487A-BDC4-0B2B4C93C966}"/>
              </a:ext>
            </a:extLst>
          </p:cNvPr>
          <p:cNvSpPr txBox="1"/>
          <p:nvPr/>
        </p:nvSpPr>
        <p:spPr>
          <a:xfrm>
            <a:off x="8430984" y="1216448"/>
            <a:ext cx="293670" cy="369332"/>
          </a:xfrm>
          <a:prstGeom prst="rect">
            <a:avLst/>
          </a:prstGeom>
          <a:noFill/>
        </p:spPr>
        <p:txBody>
          <a:bodyPr wrap="none" rtlCol="0">
            <a:spAutoFit/>
          </a:bodyPr>
          <a:lstStyle/>
          <a:p>
            <a:r>
              <a:rPr lang="en-US" b="1" dirty="0"/>
              <a:t>S</a:t>
            </a:r>
          </a:p>
        </p:txBody>
      </p:sp>
      <p:sp>
        <p:nvSpPr>
          <p:cNvPr id="3" name="TextBox 2"/>
          <p:cNvSpPr txBox="1"/>
          <p:nvPr/>
        </p:nvSpPr>
        <p:spPr>
          <a:xfrm>
            <a:off x="403213" y="3892255"/>
            <a:ext cx="5392469" cy="1015663"/>
          </a:xfrm>
          <a:prstGeom prst="rect">
            <a:avLst/>
          </a:prstGeom>
          <a:noFill/>
          <a:ln>
            <a:solidFill>
              <a:srgbClr val="1D3064"/>
            </a:solidFill>
          </a:ln>
        </p:spPr>
        <p:txBody>
          <a:bodyPr wrap="square" rtlCol="0">
            <a:spAutoFit/>
          </a:bodyPr>
          <a:lstStyle/>
          <a:p>
            <a:r>
              <a:rPr lang="en-US" sz="2000" dirty="0">
                <a:solidFill>
                  <a:srgbClr val="1D3064"/>
                </a:solidFill>
              </a:rPr>
              <a:t>A valid sequence of events for weak consistency. This is because P2 and P3 have yet to synchronize, so there’s no guarantees about the value in ‘x’.</a:t>
            </a:r>
          </a:p>
        </p:txBody>
      </p:sp>
      <p:sp>
        <p:nvSpPr>
          <p:cNvPr id="30" name="TextBox 29"/>
          <p:cNvSpPr txBox="1"/>
          <p:nvPr/>
        </p:nvSpPr>
        <p:spPr>
          <a:xfrm>
            <a:off x="6363532" y="3892255"/>
            <a:ext cx="5239871" cy="1015663"/>
          </a:xfrm>
          <a:prstGeom prst="rect">
            <a:avLst/>
          </a:prstGeom>
          <a:noFill/>
          <a:ln>
            <a:solidFill>
              <a:srgbClr val="1D3064"/>
            </a:solidFill>
          </a:ln>
        </p:spPr>
        <p:txBody>
          <a:bodyPr wrap="square" rtlCol="0">
            <a:spAutoFit/>
          </a:bodyPr>
          <a:lstStyle/>
          <a:p>
            <a:r>
              <a:rPr lang="en-US" sz="2000" dirty="0">
                <a:solidFill>
                  <a:srgbClr val="1D3064"/>
                </a:solidFill>
              </a:rPr>
              <a:t>An invalid sequence for weak consistency. P2 has synchronized, so it cannot read ‘a’ from ‘x’ – it should be getting ‘b’.</a:t>
            </a:r>
          </a:p>
        </p:txBody>
      </p:sp>
      <p:cxnSp>
        <p:nvCxnSpPr>
          <p:cNvPr id="31" name="Straight Connector 30"/>
          <p:cNvCxnSpPr/>
          <p:nvPr/>
        </p:nvCxnSpPr>
        <p:spPr>
          <a:xfrm>
            <a:off x="6096000" y="968188"/>
            <a:ext cx="0" cy="50964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6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down)">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left)">
                                      <p:cBhvr>
                                        <p:cTn id="84" dur="500"/>
                                        <p:tgtEl>
                                          <p:spTgt spid="2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left)">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2" grpId="0"/>
      <p:bldP spid="13" grpId="0"/>
      <p:bldP spid="14" grpId="0"/>
      <p:bldP spid="16" grpId="0"/>
      <p:bldP spid="17" grpId="0"/>
      <p:bldP spid="18" grpId="0"/>
      <p:bldP spid="19" grpId="0"/>
      <p:bldP spid="20" grpId="0"/>
      <p:bldP spid="21" grpId="0" animBg="1"/>
      <p:bldP spid="24" grpId="0"/>
      <p:bldP spid="25" grpId="0"/>
      <p:bldP spid="26" grpId="0"/>
      <p:bldP spid="27" grpId="0"/>
      <p:bldP spid="28" grpId="0"/>
      <p:bldP spid="29" grpId="0"/>
      <p:bldP spid="3"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Release Consistency Model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Enhancement of weak consistency model.</a:t>
            </a:r>
          </a:p>
          <a:p>
            <a:r>
              <a:rPr lang="en-US" dirty="0"/>
              <a:t>Use of two synchronization variables</a:t>
            </a:r>
          </a:p>
          <a:p>
            <a:pPr marL="1371600" lvl="2" indent="-457200">
              <a:buFont typeface="+mj-lt"/>
              <a:buAutoNum type="arabicPeriod"/>
            </a:pPr>
            <a:r>
              <a:rPr lang="en-US" sz="2400" dirty="0">
                <a:solidFill>
                  <a:schemeClr val="accent6"/>
                </a:solidFill>
              </a:rPr>
              <a:t>Acquire</a:t>
            </a:r>
            <a:r>
              <a:rPr lang="en-US" sz="2400" dirty="0"/>
              <a:t> (used to tell the system it is entering CR) </a:t>
            </a:r>
          </a:p>
          <a:p>
            <a:pPr marL="1371600" lvl="2" indent="-457200">
              <a:buFont typeface="+mj-lt"/>
              <a:buAutoNum type="arabicPeriod"/>
            </a:pPr>
            <a:r>
              <a:rPr lang="en-US" sz="2400" dirty="0">
                <a:solidFill>
                  <a:schemeClr val="accent6"/>
                </a:solidFill>
              </a:rPr>
              <a:t>Release</a:t>
            </a:r>
            <a:r>
              <a:rPr lang="en-US" sz="2400" dirty="0"/>
              <a:t> (used to tell the system it has just exited CR)</a:t>
            </a:r>
          </a:p>
          <a:p>
            <a:r>
              <a:rPr lang="en-US" dirty="0"/>
              <a:t>Acquire results in propagating changes made by other nodes to process’s node.</a:t>
            </a:r>
          </a:p>
          <a:p>
            <a:r>
              <a:rPr lang="en-US" dirty="0"/>
              <a:t>Release results in propagating changes made by the process to other nodes.</a:t>
            </a:r>
          </a:p>
          <a:p>
            <a:r>
              <a:rPr lang="en-US" dirty="0"/>
              <a:t>Release consistency can be viewed as synchronization mechanism based on barriers instead of critical sections.</a:t>
            </a:r>
          </a:p>
          <a:p>
            <a:r>
              <a:rPr lang="en-US" dirty="0"/>
              <a:t>Barrier defines the end of a phase of execution of a group of concurrently executing processes.</a:t>
            </a:r>
          </a:p>
          <a:p>
            <a:r>
              <a:rPr lang="en-US" dirty="0"/>
              <a:t>Barrier can be implemented by using a centralized barrier server.</a:t>
            </a:r>
          </a:p>
        </p:txBody>
      </p:sp>
    </p:spTree>
    <p:extLst>
      <p:ext uri="{BB962C8B-B14F-4D97-AF65-F5344CB8AC3E}">
        <p14:creationId xmlns:p14="http://schemas.microsoft.com/office/powerpoint/2010/main" val="251798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Release Consistency Model</a:t>
            </a:r>
          </a:p>
        </p:txBody>
      </p:sp>
      <p:sp>
        <p:nvSpPr>
          <p:cNvPr id="32" name="Content Placeholder 31"/>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r>
              <a:rPr lang="en-US" dirty="0"/>
              <a:t>A distributed data-store is “Release Consistent” if it obeys the following rules:</a:t>
            </a:r>
          </a:p>
          <a:p>
            <a:pPr marL="1371600" lvl="2" indent="-457200">
              <a:buFont typeface="+mj-lt"/>
              <a:buAutoNum type="arabicPeriod"/>
            </a:pPr>
            <a:r>
              <a:rPr lang="en-US" sz="2400" dirty="0"/>
              <a:t>Before a read or write operation on shared data is performed, all previous acquires done by the process must have completed successfully.</a:t>
            </a:r>
          </a:p>
          <a:p>
            <a:pPr marL="1371600" lvl="2" indent="-457200">
              <a:buFont typeface="+mj-lt"/>
              <a:buAutoNum type="arabicPeriod"/>
            </a:pPr>
            <a:r>
              <a:rPr lang="en-US" sz="2400" dirty="0"/>
              <a:t>Before a release is allowed to be performed, all previous reads and writes by the process must have completed.</a:t>
            </a:r>
          </a:p>
          <a:p>
            <a:pPr marL="1371600" lvl="2" indent="-457200">
              <a:buFont typeface="+mj-lt"/>
              <a:buAutoNum type="arabicPeriod"/>
            </a:pPr>
            <a:r>
              <a:rPr lang="en-US" sz="2400" dirty="0"/>
              <a:t>Accesses to synchronization variables are FIFO consistent (sequential consistency is not required).</a:t>
            </a:r>
            <a:endParaRPr lang="en-IN" sz="2400" dirty="0"/>
          </a:p>
        </p:txBody>
      </p:sp>
      <p:cxnSp>
        <p:nvCxnSpPr>
          <p:cNvPr id="18" name="Straight Arrow Connector 17">
            <a:extLst>
              <a:ext uri="{FF2B5EF4-FFF2-40B4-BE49-F238E27FC236}">
                <a16:creationId xmlns:a16="http://schemas.microsoft.com/office/drawing/2014/main" id="{516CD63B-83A6-48E8-8A8E-B072BE7D6BBA}"/>
              </a:ext>
            </a:extLst>
          </p:cNvPr>
          <p:cNvCxnSpPr>
            <a:cxnSpLocks/>
          </p:cNvCxnSpPr>
          <p:nvPr/>
        </p:nvCxnSpPr>
        <p:spPr>
          <a:xfrm>
            <a:off x="618900" y="1646498"/>
            <a:ext cx="66963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199FAB-CB52-475A-A9CD-01F6CADD14B9}"/>
              </a:ext>
            </a:extLst>
          </p:cNvPr>
          <p:cNvSpPr txBox="1"/>
          <p:nvPr/>
        </p:nvSpPr>
        <p:spPr>
          <a:xfrm>
            <a:off x="560691" y="1219200"/>
            <a:ext cx="450764" cy="400110"/>
          </a:xfrm>
          <a:prstGeom prst="rect">
            <a:avLst/>
          </a:prstGeom>
          <a:noFill/>
        </p:spPr>
        <p:txBody>
          <a:bodyPr wrap="none" rtlCol="0">
            <a:spAutoFit/>
          </a:bodyPr>
          <a:lstStyle/>
          <a:p>
            <a:r>
              <a:rPr lang="en-US" sz="2000" b="1" dirty="0"/>
              <a:t>P1</a:t>
            </a:r>
          </a:p>
        </p:txBody>
      </p:sp>
      <p:sp>
        <p:nvSpPr>
          <p:cNvPr id="20" name="TextBox 19">
            <a:extLst>
              <a:ext uri="{FF2B5EF4-FFF2-40B4-BE49-F238E27FC236}">
                <a16:creationId xmlns:a16="http://schemas.microsoft.com/office/drawing/2014/main" id="{93DAD7F3-CBB1-4A96-A628-3781458AF50F}"/>
              </a:ext>
            </a:extLst>
          </p:cNvPr>
          <p:cNvSpPr txBox="1"/>
          <p:nvPr/>
        </p:nvSpPr>
        <p:spPr>
          <a:xfrm>
            <a:off x="563079" y="1676161"/>
            <a:ext cx="450764" cy="400110"/>
          </a:xfrm>
          <a:prstGeom prst="rect">
            <a:avLst/>
          </a:prstGeom>
          <a:noFill/>
        </p:spPr>
        <p:txBody>
          <a:bodyPr wrap="none" rtlCol="0">
            <a:spAutoFit/>
          </a:bodyPr>
          <a:lstStyle/>
          <a:p>
            <a:r>
              <a:rPr lang="en-US" sz="2000" b="1" dirty="0"/>
              <a:t>P2</a:t>
            </a:r>
          </a:p>
        </p:txBody>
      </p:sp>
      <p:sp>
        <p:nvSpPr>
          <p:cNvPr id="21" name="TextBox 20">
            <a:extLst>
              <a:ext uri="{FF2B5EF4-FFF2-40B4-BE49-F238E27FC236}">
                <a16:creationId xmlns:a16="http://schemas.microsoft.com/office/drawing/2014/main" id="{AB5EDB59-1739-4613-870F-A440CCDC7CE3}"/>
              </a:ext>
            </a:extLst>
          </p:cNvPr>
          <p:cNvSpPr txBox="1"/>
          <p:nvPr/>
        </p:nvSpPr>
        <p:spPr>
          <a:xfrm>
            <a:off x="1711576" y="1238332"/>
            <a:ext cx="873957" cy="369332"/>
          </a:xfrm>
          <a:prstGeom prst="rect">
            <a:avLst/>
          </a:prstGeom>
          <a:noFill/>
        </p:spPr>
        <p:txBody>
          <a:bodyPr wrap="none" rtlCol="0">
            <a:spAutoFit/>
          </a:bodyPr>
          <a:lstStyle/>
          <a:p>
            <a:r>
              <a:rPr lang="en-US" b="1" dirty="0"/>
              <a:t>W(x=a)</a:t>
            </a:r>
          </a:p>
        </p:txBody>
      </p:sp>
      <p:sp>
        <p:nvSpPr>
          <p:cNvPr id="22" name="TextBox 21">
            <a:extLst>
              <a:ext uri="{FF2B5EF4-FFF2-40B4-BE49-F238E27FC236}">
                <a16:creationId xmlns:a16="http://schemas.microsoft.com/office/drawing/2014/main" id="{C1419190-0B6F-41FD-8447-5E586E12D6C1}"/>
              </a:ext>
            </a:extLst>
          </p:cNvPr>
          <p:cNvSpPr txBox="1"/>
          <p:nvPr/>
        </p:nvSpPr>
        <p:spPr>
          <a:xfrm>
            <a:off x="6292793" y="2095988"/>
            <a:ext cx="793807" cy="369332"/>
          </a:xfrm>
          <a:prstGeom prst="rect">
            <a:avLst/>
          </a:prstGeom>
          <a:noFill/>
        </p:spPr>
        <p:txBody>
          <a:bodyPr wrap="none" rtlCol="0">
            <a:spAutoFit/>
          </a:bodyPr>
          <a:lstStyle/>
          <a:p>
            <a:r>
              <a:rPr lang="en-US" b="1" dirty="0"/>
              <a:t>R(x=a)</a:t>
            </a:r>
          </a:p>
        </p:txBody>
      </p:sp>
      <p:cxnSp>
        <p:nvCxnSpPr>
          <p:cNvPr id="23" name="Straight Arrow Connector 22">
            <a:extLst>
              <a:ext uri="{FF2B5EF4-FFF2-40B4-BE49-F238E27FC236}">
                <a16:creationId xmlns:a16="http://schemas.microsoft.com/office/drawing/2014/main" id="{E46B6E16-0012-4DC2-9E27-0AB0D8237751}"/>
              </a:ext>
            </a:extLst>
          </p:cNvPr>
          <p:cNvCxnSpPr>
            <a:cxnSpLocks/>
          </p:cNvCxnSpPr>
          <p:nvPr/>
        </p:nvCxnSpPr>
        <p:spPr>
          <a:xfrm>
            <a:off x="604282" y="2105029"/>
            <a:ext cx="67109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4833966-C65C-4563-AF4D-D5C4A16107F6}"/>
              </a:ext>
            </a:extLst>
          </p:cNvPr>
          <p:cNvSpPr txBox="1"/>
          <p:nvPr/>
        </p:nvSpPr>
        <p:spPr>
          <a:xfrm>
            <a:off x="559385" y="2138136"/>
            <a:ext cx="450764" cy="400110"/>
          </a:xfrm>
          <a:prstGeom prst="rect">
            <a:avLst/>
          </a:prstGeom>
          <a:noFill/>
        </p:spPr>
        <p:txBody>
          <a:bodyPr wrap="none" rtlCol="0">
            <a:spAutoFit/>
          </a:bodyPr>
          <a:lstStyle/>
          <a:p>
            <a:r>
              <a:rPr lang="en-US" sz="2000" b="1" dirty="0"/>
              <a:t>P3</a:t>
            </a:r>
          </a:p>
        </p:txBody>
      </p:sp>
      <p:sp>
        <p:nvSpPr>
          <p:cNvPr id="25" name="TextBox 24">
            <a:extLst>
              <a:ext uri="{FF2B5EF4-FFF2-40B4-BE49-F238E27FC236}">
                <a16:creationId xmlns:a16="http://schemas.microsoft.com/office/drawing/2014/main" id="{94E8A690-ADA5-42E4-B094-C26500AB3A6C}"/>
              </a:ext>
            </a:extLst>
          </p:cNvPr>
          <p:cNvSpPr txBox="1"/>
          <p:nvPr/>
        </p:nvSpPr>
        <p:spPr>
          <a:xfrm>
            <a:off x="2486844" y="1233538"/>
            <a:ext cx="883575" cy="369332"/>
          </a:xfrm>
          <a:prstGeom prst="rect">
            <a:avLst/>
          </a:prstGeom>
          <a:noFill/>
        </p:spPr>
        <p:txBody>
          <a:bodyPr wrap="none" rtlCol="0">
            <a:spAutoFit/>
          </a:bodyPr>
          <a:lstStyle/>
          <a:p>
            <a:r>
              <a:rPr lang="en-US" b="1" dirty="0"/>
              <a:t>W(x=b)</a:t>
            </a:r>
          </a:p>
        </p:txBody>
      </p:sp>
      <p:pic>
        <p:nvPicPr>
          <p:cNvPr id="26" name="Picture 25">
            <a:extLst>
              <a:ext uri="{FF2B5EF4-FFF2-40B4-BE49-F238E27FC236}">
                <a16:creationId xmlns:a16="http://schemas.microsoft.com/office/drawing/2014/main" id="{B73F2690-7606-44B2-B50A-BD9F444FB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517" y="2707709"/>
            <a:ext cx="710098" cy="710098"/>
          </a:xfrm>
          <a:prstGeom prst="rect">
            <a:avLst/>
          </a:prstGeom>
        </p:spPr>
      </p:pic>
      <p:sp>
        <p:nvSpPr>
          <p:cNvPr id="27" name="TextBox 26">
            <a:extLst>
              <a:ext uri="{FF2B5EF4-FFF2-40B4-BE49-F238E27FC236}">
                <a16:creationId xmlns:a16="http://schemas.microsoft.com/office/drawing/2014/main" id="{02D36BA8-F9EE-48DA-95B4-C7F7D22BD78D}"/>
              </a:ext>
            </a:extLst>
          </p:cNvPr>
          <p:cNvSpPr txBox="1"/>
          <p:nvPr/>
        </p:nvSpPr>
        <p:spPr>
          <a:xfrm>
            <a:off x="3313914" y="1240045"/>
            <a:ext cx="724686" cy="369332"/>
          </a:xfrm>
          <a:prstGeom prst="rect">
            <a:avLst/>
          </a:prstGeom>
          <a:noFill/>
        </p:spPr>
        <p:txBody>
          <a:bodyPr wrap="none" rtlCol="0">
            <a:spAutoFit/>
          </a:bodyPr>
          <a:lstStyle/>
          <a:p>
            <a:r>
              <a:rPr lang="en-US" b="1" dirty="0"/>
              <a:t>Rel(L)</a:t>
            </a:r>
          </a:p>
        </p:txBody>
      </p:sp>
      <p:sp>
        <p:nvSpPr>
          <p:cNvPr id="28" name="TextBox 27">
            <a:extLst>
              <a:ext uri="{FF2B5EF4-FFF2-40B4-BE49-F238E27FC236}">
                <a16:creationId xmlns:a16="http://schemas.microsoft.com/office/drawing/2014/main" id="{E45797A2-AE38-4E0E-8007-53E760768978}"/>
              </a:ext>
            </a:extLst>
          </p:cNvPr>
          <p:cNvSpPr txBox="1"/>
          <p:nvPr/>
        </p:nvSpPr>
        <p:spPr>
          <a:xfrm>
            <a:off x="4835375" y="1688068"/>
            <a:ext cx="803425" cy="369332"/>
          </a:xfrm>
          <a:prstGeom prst="rect">
            <a:avLst/>
          </a:prstGeom>
          <a:noFill/>
        </p:spPr>
        <p:txBody>
          <a:bodyPr wrap="none" rtlCol="0">
            <a:spAutoFit/>
          </a:bodyPr>
          <a:lstStyle/>
          <a:p>
            <a:r>
              <a:rPr lang="en-US" b="1" dirty="0"/>
              <a:t>R(x=b)</a:t>
            </a:r>
          </a:p>
        </p:txBody>
      </p:sp>
      <p:sp>
        <p:nvSpPr>
          <p:cNvPr id="29" name="TextBox 28">
            <a:extLst>
              <a:ext uri="{FF2B5EF4-FFF2-40B4-BE49-F238E27FC236}">
                <a16:creationId xmlns:a16="http://schemas.microsoft.com/office/drawing/2014/main" id="{1B3B624D-73FD-48B8-AAAA-312104F5A0CE}"/>
              </a:ext>
            </a:extLst>
          </p:cNvPr>
          <p:cNvSpPr txBox="1"/>
          <p:nvPr/>
        </p:nvSpPr>
        <p:spPr>
          <a:xfrm>
            <a:off x="1015150" y="1230853"/>
            <a:ext cx="785793" cy="369332"/>
          </a:xfrm>
          <a:prstGeom prst="rect">
            <a:avLst/>
          </a:prstGeom>
          <a:noFill/>
        </p:spPr>
        <p:txBody>
          <a:bodyPr wrap="none" rtlCol="0">
            <a:spAutoFit/>
          </a:bodyPr>
          <a:lstStyle/>
          <a:p>
            <a:r>
              <a:rPr lang="en-US" b="1" dirty="0"/>
              <a:t>Acq(L)</a:t>
            </a:r>
          </a:p>
        </p:txBody>
      </p:sp>
      <p:sp>
        <p:nvSpPr>
          <p:cNvPr id="30" name="TextBox 29">
            <a:extLst>
              <a:ext uri="{FF2B5EF4-FFF2-40B4-BE49-F238E27FC236}">
                <a16:creationId xmlns:a16="http://schemas.microsoft.com/office/drawing/2014/main" id="{309957F8-196B-4F86-ABA0-6F5AEB9DF523}"/>
              </a:ext>
            </a:extLst>
          </p:cNvPr>
          <p:cNvSpPr txBox="1"/>
          <p:nvPr/>
        </p:nvSpPr>
        <p:spPr>
          <a:xfrm>
            <a:off x="5486400" y="1688068"/>
            <a:ext cx="724686" cy="369332"/>
          </a:xfrm>
          <a:prstGeom prst="rect">
            <a:avLst/>
          </a:prstGeom>
          <a:noFill/>
        </p:spPr>
        <p:txBody>
          <a:bodyPr wrap="none" rtlCol="0">
            <a:spAutoFit/>
          </a:bodyPr>
          <a:lstStyle/>
          <a:p>
            <a:r>
              <a:rPr lang="en-US" b="1" dirty="0"/>
              <a:t>Rel(L)</a:t>
            </a:r>
          </a:p>
        </p:txBody>
      </p:sp>
      <p:sp>
        <p:nvSpPr>
          <p:cNvPr id="31" name="TextBox 30">
            <a:extLst>
              <a:ext uri="{FF2B5EF4-FFF2-40B4-BE49-F238E27FC236}">
                <a16:creationId xmlns:a16="http://schemas.microsoft.com/office/drawing/2014/main" id="{DC8C6CD9-F560-487C-9228-4FE8C0663F61}"/>
              </a:ext>
            </a:extLst>
          </p:cNvPr>
          <p:cNvSpPr txBox="1"/>
          <p:nvPr/>
        </p:nvSpPr>
        <p:spPr>
          <a:xfrm>
            <a:off x="4188910" y="1688068"/>
            <a:ext cx="785793" cy="369332"/>
          </a:xfrm>
          <a:prstGeom prst="rect">
            <a:avLst/>
          </a:prstGeom>
          <a:noFill/>
        </p:spPr>
        <p:txBody>
          <a:bodyPr wrap="none" rtlCol="0">
            <a:spAutoFit/>
          </a:bodyPr>
          <a:lstStyle/>
          <a:p>
            <a:r>
              <a:rPr lang="en-US" b="1" dirty="0"/>
              <a:t>Acq(L)</a:t>
            </a:r>
          </a:p>
        </p:txBody>
      </p:sp>
    </p:spTree>
    <p:extLst>
      <p:ext uri="{BB962C8B-B14F-4D97-AF65-F5344CB8AC3E}">
        <p14:creationId xmlns:p14="http://schemas.microsoft.com/office/powerpoint/2010/main" val="47971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4" grpId="0"/>
      <p:bldP spid="25" grpId="0"/>
      <p:bldP spid="27" grpId="0"/>
      <p:bldP spid="28" grpId="0"/>
      <p:bldP spid="29" grpId="0"/>
      <p:bldP spid="30"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Entry Consistency Model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With release consistency, all local updates are made available to all copies during the release of the lock</a:t>
            </a:r>
          </a:p>
          <a:p>
            <a:r>
              <a:rPr lang="en-US" dirty="0"/>
              <a:t>With entry consistency, each individual shared data item is associated with some </a:t>
            </a:r>
            <a:r>
              <a:rPr lang="en-US" dirty="0">
                <a:solidFill>
                  <a:schemeClr val="accent6"/>
                </a:solidFill>
              </a:rPr>
              <a:t>synchronization variable </a:t>
            </a:r>
            <a:r>
              <a:rPr lang="en-US" dirty="0"/>
              <a:t>(e.g. </a:t>
            </a:r>
            <a:r>
              <a:rPr lang="en-US" dirty="0">
                <a:solidFill>
                  <a:schemeClr val="accent6"/>
                </a:solidFill>
              </a:rPr>
              <a:t>lock or barrier</a:t>
            </a:r>
            <a:r>
              <a:rPr lang="en-US" dirty="0"/>
              <a:t>)</a:t>
            </a:r>
          </a:p>
          <a:p>
            <a:r>
              <a:rPr lang="en-US" dirty="0"/>
              <a:t>When acquiring the synchronization variable, the </a:t>
            </a:r>
            <a:r>
              <a:rPr lang="en-US" dirty="0">
                <a:solidFill>
                  <a:schemeClr val="accent6"/>
                </a:solidFill>
              </a:rPr>
              <a:t>most recent values </a:t>
            </a:r>
            <a:r>
              <a:rPr lang="en-US" dirty="0"/>
              <a:t>of its associated shared data item must be fetched</a:t>
            </a:r>
          </a:p>
          <a:p>
            <a:r>
              <a:rPr lang="en-US" dirty="0"/>
              <a:t>The release consistency affects all shared data, entry consistency affects only those associated with a synchronization variable.</a:t>
            </a:r>
          </a:p>
        </p:txBody>
      </p:sp>
    </p:spTree>
    <p:extLst>
      <p:ext uri="{BB962C8B-B14F-4D97-AF65-F5344CB8AC3E}">
        <p14:creationId xmlns:p14="http://schemas.microsoft.com/office/powerpoint/2010/main" val="182934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Entry Consistency Model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 different twist on things is “Entry Consistency”. Acquire and release are still used, and the data-store meets the following conditions:</a:t>
            </a:r>
          </a:p>
          <a:p>
            <a:pPr marL="1371600" lvl="2" indent="-457200">
              <a:buFont typeface="+mj-lt"/>
              <a:buAutoNum type="arabicPeriod"/>
            </a:pPr>
            <a:r>
              <a:rPr lang="en-US" sz="2400" dirty="0"/>
              <a:t>An acquire access of a synchronization variable is not allowed to perform with respect to a process until all updates to the guarded shared data have been performed with respect to that process.</a:t>
            </a:r>
          </a:p>
          <a:p>
            <a:pPr marL="1371600" lvl="2" indent="-457200">
              <a:buFont typeface="+mj-lt"/>
              <a:buAutoNum type="arabicPeriod"/>
            </a:pPr>
            <a:r>
              <a:rPr lang="en-US" sz="2400" dirty="0"/>
              <a:t>Before an exclusive mode access to a synchronization variable by a process is allowed to perform with respect to that process, no other process may hold the synchronization variable, not even in nonexclusive mode.</a:t>
            </a:r>
          </a:p>
          <a:p>
            <a:pPr marL="1371600" lvl="2" indent="-457200">
              <a:buFont typeface="+mj-lt"/>
              <a:buAutoNum type="arabicPeriod"/>
            </a:pPr>
            <a:r>
              <a:rPr lang="en-US" sz="2400" dirty="0"/>
              <a:t>After an exclusive mode access to a synchronization variable has been performed, any other process's next nonexclusive mode access to that synchronization variable may not be performed until it has performed with respect to that variable's owner. </a:t>
            </a:r>
          </a:p>
        </p:txBody>
      </p:sp>
      <p:cxnSp>
        <p:nvCxnSpPr>
          <p:cNvPr id="4" name="Straight Arrow Connector 3">
            <a:extLst>
              <a:ext uri="{FF2B5EF4-FFF2-40B4-BE49-F238E27FC236}">
                <a16:creationId xmlns:a16="http://schemas.microsoft.com/office/drawing/2014/main" id="{516CD63B-83A6-48E8-8A8E-B072BE7D6BBA}"/>
              </a:ext>
            </a:extLst>
          </p:cNvPr>
          <p:cNvCxnSpPr>
            <a:cxnSpLocks/>
          </p:cNvCxnSpPr>
          <p:nvPr/>
        </p:nvCxnSpPr>
        <p:spPr>
          <a:xfrm>
            <a:off x="1089547" y="1485135"/>
            <a:ext cx="802755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2199FAB-CB52-475A-A9CD-01F6CADD14B9}"/>
              </a:ext>
            </a:extLst>
          </p:cNvPr>
          <p:cNvSpPr txBox="1"/>
          <p:nvPr/>
        </p:nvSpPr>
        <p:spPr>
          <a:xfrm>
            <a:off x="1031338" y="1057837"/>
            <a:ext cx="450764" cy="400110"/>
          </a:xfrm>
          <a:prstGeom prst="rect">
            <a:avLst/>
          </a:prstGeom>
          <a:noFill/>
        </p:spPr>
        <p:txBody>
          <a:bodyPr wrap="none" rtlCol="0">
            <a:spAutoFit/>
          </a:bodyPr>
          <a:lstStyle/>
          <a:p>
            <a:r>
              <a:rPr lang="en-US" sz="2000" b="1" dirty="0"/>
              <a:t>P1</a:t>
            </a:r>
          </a:p>
        </p:txBody>
      </p:sp>
      <p:sp>
        <p:nvSpPr>
          <p:cNvPr id="6" name="TextBox 5">
            <a:extLst>
              <a:ext uri="{FF2B5EF4-FFF2-40B4-BE49-F238E27FC236}">
                <a16:creationId xmlns:a16="http://schemas.microsoft.com/office/drawing/2014/main" id="{93DAD7F3-CBB1-4A96-A628-3781458AF50F}"/>
              </a:ext>
            </a:extLst>
          </p:cNvPr>
          <p:cNvSpPr txBox="1"/>
          <p:nvPr/>
        </p:nvSpPr>
        <p:spPr>
          <a:xfrm>
            <a:off x="1033726" y="1514798"/>
            <a:ext cx="450764" cy="400110"/>
          </a:xfrm>
          <a:prstGeom prst="rect">
            <a:avLst/>
          </a:prstGeom>
          <a:noFill/>
        </p:spPr>
        <p:txBody>
          <a:bodyPr wrap="none" rtlCol="0">
            <a:spAutoFit/>
          </a:bodyPr>
          <a:lstStyle/>
          <a:p>
            <a:r>
              <a:rPr lang="en-US" sz="2000" b="1" dirty="0"/>
              <a:t>P2</a:t>
            </a:r>
          </a:p>
        </p:txBody>
      </p:sp>
      <p:sp>
        <p:nvSpPr>
          <p:cNvPr id="7" name="TextBox 6">
            <a:extLst>
              <a:ext uri="{FF2B5EF4-FFF2-40B4-BE49-F238E27FC236}">
                <a16:creationId xmlns:a16="http://schemas.microsoft.com/office/drawing/2014/main" id="{AB5EDB59-1739-4613-870F-A440CCDC7CE3}"/>
              </a:ext>
            </a:extLst>
          </p:cNvPr>
          <p:cNvSpPr txBox="1"/>
          <p:nvPr/>
        </p:nvSpPr>
        <p:spPr>
          <a:xfrm>
            <a:off x="2370481" y="1076969"/>
            <a:ext cx="873957" cy="369332"/>
          </a:xfrm>
          <a:prstGeom prst="rect">
            <a:avLst/>
          </a:prstGeom>
          <a:noFill/>
        </p:spPr>
        <p:txBody>
          <a:bodyPr wrap="none" rtlCol="0">
            <a:spAutoFit/>
          </a:bodyPr>
          <a:lstStyle/>
          <a:p>
            <a:r>
              <a:rPr lang="en-US" b="1" dirty="0"/>
              <a:t>W(x=a)</a:t>
            </a:r>
          </a:p>
        </p:txBody>
      </p:sp>
      <p:sp>
        <p:nvSpPr>
          <p:cNvPr id="8" name="TextBox 7">
            <a:extLst>
              <a:ext uri="{FF2B5EF4-FFF2-40B4-BE49-F238E27FC236}">
                <a16:creationId xmlns:a16="http://schemas.microsoft.com/office/drawing/2014/main" id="{C1419190-0B6F-41FD-8447-5E586E12D6C1}"/>
              </a:ext>
            </a:extLst>
          </p:cNvPr>
          <p:cNvSpPr txBox="1"/>
          <p:nvPr/>
        </p:nvSpPr>
        <p:spPr>
          <a:xfrm>
            <a:off x="6763440" y="1934625"/>
            <a:ext cx="907621" cy="369332"/>
          </a:xfrm>
          <a:prstGeom prst="rect">
            <a:avLst/>
          </a:prstGeom>
          <a:noFill/>
        </p:spPr>
        <p:txBody>
          <a:bodyPr wrap="none" rtlCol="0">
            <a:spAutoFit/>
          </a:bodyPr>
          <a:lstStyle/>
          <a:p>
            <a:r>
              <a:rPr lang="en-US" b="1" dirty="0" err="1"/>
              <a:t>Acq</a:t>
            </a:r>
            <a:r>
              <a:rPr lang="en-US" b="1" dirty="0"/>
              <a:t>(Ly)</a:t>
            </a:r>
          </a:p>
        </p:txBody>
      </p:sp>
      <p:cxnSp>
        <p:nvCxnSpPr>
          <p:cNvPr id="9" name="Straight Arrow Connector 8">
            <a:extLst>
              <a:ext uri="{FF2B5EF4-FFF2-40B4-BE49-F238E27FC236}">
                <a16:creationId xmlns:a16="http://schemas.microsoft.com/office/drawing/2014/main" id="{E46B6E16-0012-4DC2-9E27-0AB0D8237751}"/>
              </a:ext>
            </a:extLst>
          </p:cNvPr>
          <p:cNvCxnSpPr>
            <a:cxnSpLocks/>
          </p:cNvCxnSpPr>
          <p:nvPr/>
        </p:nvCxnSpPr>
        <p:spPr>
          <a:xfrm>
            <a:off x="1074929" y="1943666"/>
            <a:ext cx="80421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833966-C65C-4563-AF4D-D5C4A16107F6}"/>
              </a:ext>
            </a:extLst>
          </p:cNvPr>
          <p:cNvSpPr txBox="1"/>
          <p:nvPr/>
        </p:nvSpPr>
        <p:spPr>
          <a:xfrm>
            <a:off x="1030032" y="1976773"/>
            <a:ext cx="450764" cy="400110"/>
          </a:xfrm>
          <a:prstGeom prst="rect">
            <a:avLst/>
          </a:prstGeom>
          <a:noFill/>
        </p:spPr>
        <p:txBody>
          <a:bodyPr wrap="none" rtlCol="0">
            <a:spAutoFit/>
          </a:bodyPr>
          <a:lstStyle/>
          <a:p>
            <a:r>
              <a:rPr lang="en-US" sz="2000" b="1" dirty="0"/>
              <a:t>P3</a:t>
            </a:r>
          </a:p>
        </p:txBody>
      </p:sp>
      <p:sp>
        <p:nvSpPr>
          <p:cNvPr id="11" name="TextBox 10">
            <a:extLst>
              <a:ext uri="{FF2B5EF4-FFF2-40B4-BE49-F238E27FC236}">
                <a16:creationId xmlns:a16="http://schemas.microsoft.com/office/drawing/2014/main" id="{94E8A690-ADA5-42E4-B094-C26500AB3A6C}"/>
              </a:ext>
            </a:extLst>
          </p:cNvPr>
          <p:cNvSpPr txBox="1"/>
          <p:nvPr/>
        </p:nvSpPr>
        <p:spPr>
          <a:xfrm>
            <a:off x="4019804" y="1072175"/>
            <a:ext cx="840295" cy="369332"/>
          </a:xfrm>
          <a:prstGeom prst="rect">
            <a:avLst/>
          </a:prstGeom>
          <a:noFill/>
        </p:spPr>
        <p:txBody>
          <a:bodyPr wrap="none" rtlCol="0">
            <a:spAutoFit/>
          </a:bodyPr>
          <a:lstStyle/>
          <a:p>
            <a:r>
              <a:rPr lang="en-US" b="1" dirty="0"/>
              <a:t>W(y=b)</a:t>
            </a:r>
          </a:p>
        </p:txBody>
      </p:sp>
      <p:sp>
        <p:nvSpPr>
          <p:cNvPr id="13" name="TextBox 12">
            <a:extLst>
              <a:ext uri="{FF2B5EF4-FFF2-40B4-BE49-F238E27FC236}">
                <a16:creationId xmlns:a16="http://schemas.microsoft.com/office/drawing/2014/main" id="{02D36BA8-F9EE-48DA-95B4-C7F7D22BD78D}"/>
              </a:ext>
            </a:extLst>
          </p:cNvPr>
          <p:cNvSpPr txBox="1"/>
          <p:nvPr/>
        </p:nvSpPr>
        <p:spPr>
          <a:xfrm>
            <a:off x="4846874" y="1078682"/>
            <a:ext cx="846707" cy="369332"/>
          </a:xfrm>
          <a:prstGeom prst="rect">
            <a:avLst/>
          </a:prstGeom>
          <a:noFill/>
        </p:spPr>
        <p:txBody>
          <a:bodyPr wrap="none" rtlCol="0">
            <a:spAutoFit/>
          </a:bodyPr>
          <a:lstStyle/>
          <a:p>
            <a:r>
              <a:rPr lang="en-US" b="1" dirty="0" err="1"/>
              <a:t>Rel</a:t>
            </a:r>
            <a:r>
              <a:rPr lang="en-US" b="1" dirty="0"/>
              <a:t>(Lx)</a:t>
            </a:r>
          </a:p>
        </p:txBody>
      </p:sp>
      <p:sp>
        <p:nvSpPr>
          <p:cNvPr id="14" name="TextBox 13">
            <a:extLst>
              <a:ext uri="{FF2B5EF4-FFF2-40B4-BE49-F238E27FC236}">
                <a16:creationId xmlns:a16="http://schemas.microsoft.com/office/drawing/2014/main" id="{E45797A2-AE38-4E0E-8007-53E760768978}"/>
              </a:ext>
            </a:extLst>
          </p:cNvPr>
          <p:cNvSpPr txBox="1"/>
          <p:nvPr/>
        </p:nvSpPr>
        <p:spPr>
          <a:xfrm>
            <a:off x="6543146" y="1526705"/>
            <a:ext cx="792205" cy="369332"/>
          </a:xfrm>
          <a:prstGeom prst="rect">
            <a:avLst/>
          </a:prstGeom>
          <a:noFill/>
        </p:spPr>
        <p:txBody>
          <a:bodyPr wrap="none" rtlCol="0">
            <a:spAutoFit/>
          </a:bodyPr>
          <a:lstStyle/>
          <a:p>
            <a:r>
              <a:rPr lang="en-US" b="1" dirty="0"/>
              <a:t>R(x=a)</a:t>
            </a:r>
          </a:p>
        </p:txBody>
      </p:sp>
      <p:sp>
        <p:nvSpPr>
          <p:cNvPr id="15" name="TextBox 14">
            <a:extLst>
              <a:ext uri="{FF2B5EF4-FFF2-40B4-BE49-F238E27FC236}">
                <a16:creationId xmlns:a16="http://schemas.microsoft.com/office/drawing/2014/main" id="{1B3B624D-73FD-48B8-AAAA-312104F5A0CE}"/>
              </a:ext>
            </a:extLst>
          </p:cNvPr>
          <p:cNvSpPr txBox="1"/>
          <p:nvPr/>
        </p:nvSpPr>
        <p:spPr>
          <a:xfrm>
            <a:off x="1485797" y="1069490"/>
            <a:ext cx="909223" cy="369332"/>
          </a:xfrm>
          <a:prstGeom prst="rect">
            <a:avLst/>
          </a:prstGeom>
          <a:noFill/>
        </p:spPr>
        <p:txBody>
          <a:bodyPr wrap="none" rtlCol="0">
            <a:spAutoFit/>
          </a:bodyPr>
          <a:lstStyle/>
          <a:p>
            <a:r>
              <a:rPr lang="en-US" b="1" dirty="0" err="1"/>
              <a:t>Acq</a:t>
            </a:r>
            <a:r>
              <a:rPr lang="en-US" b="1" dirty="0"/>
              <a:t>(Lx)</a:t>
            </a:r>
          </a:p>
        </p:txBody>
      </p:sp>
      <p:sp>
        <p:nvSpPr>
          <p:cNvPr id="17" name="TextBox 16">
            <a:extLst>
              <a:ext uri="{FF2B5EF4-FFF2-40B4-BE49-F238E27FC236}">
                <a16:creationId xmlns:a16="http://schemas.microsoft.com/office/drawing/2014/main" id="{DC8C6CD9-F560-487C-9228-4FE8C0663F61}"/>
              </a:ext>
            </a:extLst>
          </p:cNvPr>
          <p:cNvSpPr txBox="1"/>
          <p:nvPr/>
        </p:nvSpPr>
        <p:spPr>
          <a:xfrm>
            <a:off x="5681529" y="1526705"/>
            <a:ext cx="909223" cy="369332"/>
          </a:xfrm>
          <a:prstGeom prst="rect">
            <a:avLst/>
          </a:prstGeom>
          <a:noFill/>
        </p:spPr>
        <p:txBody>
          <a:bodyPr wrap="none" rtlCol="0">
            <a:spAutoFit/>
          </a:bodyPr>
          <a:lstStyle/>
          <a:p>
            <a:r>
              <a:rPr lang="en-US" b="1" dirty="0" err="1"/>
              <a:t>Acq</a:t>
            </a:r>
            <a:r>
              <a:rPr lang="en-US" b="1" dirty="0"/>
              <a:t>(Lx)</a:t>
            </a:r>
          </a:p>
        </p:txBody>
      </p:sp>
      <p:grpSp>
        <p:nvGrpSpPr>
          <p:cNvPr id="16" name="Group 15"/>
          <p:cNvGrpSpPr/>
          <p:nvPr/>
        </p:nvGrpSpPr>
        <p:grpSpPr>
          <a:xfrm>
            <a:off x="1452814" y="1033150"/>
            <a:ext cx="7456829" cy="1289746"/>
            <a:chOff x="1452814" y="1033150"/>
            <a:chExt cx="7456829" cy="1289746"/>
          </a:xfrm>
        </p:grpSpPr>
        <p:sp>
          <p:nvSpPr>
            <p:cNvPr id="22" name="Oval 21"/>
            <p:cNvSpPr>
              <a:spLocks noChangeArrowheads="1"/>
            </p:cNvSpPr>
            <p:nvPr/>
          </p:nvSpPr>
          <p:spPr bwMode="auto">
            <a:xfrm>
              <a:off x="3131896" y="1071465"/>
              <a:ext cx="877887" cy="407987"/>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grpSp>
          <p:nvGrpSpPr>
            <p:cNvPr id="12" name="Group 11"/>
            <p:cNvGrpSpPr/>
            <p:nvPr/>
          </p:nvGrpSpPr>
          <p:grpSpPr>
            <a:xfrm>
              <a:off x="1452814" y="1033150"/>
              <a:ext cx="7456829" cy="1289746"/>
              <a:chOff x="1452814" y="1033150"/>
              <a:chExt cx="7456829" cy="1289746"/>
            </a:xfrm>
          </p:grpSpPr>
          <p:sp>
            <p:nvSpPr>
              <p:cNvPr id="19" name="Oval 18"/>
              <p:cNvSpPr>
                <a:spLocks noChangeArrowheads="1"/>
              </p:cNvSpPr>
              <p:nvPr/>
            </p:nvSpPr>
            <p:spPr bwMode="auto">
              <a:xfrm>
                <a:off x="5642764" y="1043561"/>
                <a:ext cx="877887" cy="407987"/>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0" name="Oval 19"/>
              <p:cNvSpPr>
                <a:spLocks noChangeArrowheads="1"/>
              </p:cNvSpPr>
              <p:nvPr/>
            </p:nvSpPr>
            <p:spPr bwMode="auto">
              <a:xfrm>
                <a:off x="4790284" y="1033150"/>
                <a:ext cx="877888" cy="407988"/>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1" name="Oval 20"/>
              <p:cNvSpPr>
                <a:spLocks noChangeArrowheads="1"/>
              </p:cNvSpPr>
              <p:nvPr/>
            </p:nvSpPr>
            <p:spPr bwMode="auto">
              <a:xfrm>
                <a:off x="1452814" y="1046215"/>
                <a:ext cx="932533" cy="415072"/>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3" name="Oval 22"/>
              <p:cNvSpPr>
                <a:spLocks noChangeArrowheads="1"/>
              </p:cNvSpPr>
              <p:nvPr/>
            </p:nvSpPr>
            <p:spPr bwMode="auto">
              <a:xfrm>
                <a:off x="5681529" y="1525489"/>
                <a:ext cx="877887" cy="407988"/>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4" name="Oval 23"/>
              <p:cNvSpPr>
                <a:spLocks noChangeArrowheads="1"/>
              </p:cNvSpPr>
              <p:nvPr/>
            </p:nvSpPr>
            <p:spPr bwMode="auto">
              <a:xfrm>
                <a:off x="7920631" y="1438177"/>
                <a:ext cx="989012" cy="495300"/>
              </a:xfrm>
              <a:prstGeom prst="ellipse">
                <a:avLst/>
              </a:prstGeom>
              <a:noFill/>
              <a:ln w="28575">
                <a:solidFill>
                  <a:srgbClr val="1D3064"/>
                </a:solidFill>
                <a:round/>
                <a:headEnd/>
                <a:tailEnd/>
              </a:ln>
              <a:effec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5" name="Oval 24"/>
              <p:cNvSpPr>
                <a:spLocks noChangeArrowheads="1"/>
              </p:cNvSpPr>
              <p:nvPr/>
            </p:nvSpPr>
            <p:spPr bwMode="auto">
              <a:xfrm>
                <a:off x="6760051" y="1914908"/>
                <a:ext cx="877888" cy="407988"/>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7" name="TextBox 26">
                <a:extLst>
                  <a:ext uri="{FF2B5EF4-FFF2-40B4-BE49-F238E27FC236}">
                    <a16:creationId xmlns:a16="http://schemas.microsoft.com/office/drawing/2014/main" id="{02D36BA8-F9EE-48DA-95B4-C7F7D22BD78D}"/>
                  </a:ext>
                </a:extLst>
              </p:cNvPr>
              <p:cNvSpPr txBox="1"/>
              <p:nvPr/>
            </p:nvSpPr>
            <p:spPr>
              <a:xfrm>
                <a:off x="3144269" y="1069490"/>
                <a:ext cx="907621" cy="369332"/>
              </a:xfrm>
              <a:prstGeom prst="rect">
                <a:avLst/>
              </a:prstGeom>
              <a:noFill/>
            </p:spPr>
            <p:txBody>
              <a:bodyPr wrap="none" rtlCol="0">
                <a:spAutoFit/>
              </a:bodyPr>
              <a:lstStyle/>
              <a:p>
                <a:r>
                  <a:rPr lang="en-US" b="1" dirty="0" err="1"/>
                  <a:t>Acq</a:t>
                </a:r>
                <a:r>
                  <a:rPr lang="en-US" b="1" dirty="0"/>
                  <a:t>(Ly)</a:t>
                </a:r>
              </a:p>
            </p:txBody>
          </p:sp>
        </p:grpSp>
      </p:grpSp>
      <p:sp>
        <p:nvSpPr>
          <p:cNvPr id="28" name="TextBox 27">
            <a:extLst>
              <a:ext uri="{FF2B5EF4-FFF2-40B4-BE49-F238E27FC236}">
                <a16:creationId xmlns:a16="http://schemas.microsoft.com/office/drawing/2014/main" id="{02D36BA8-F9EE-48DA-95B4-C7F7D22BD78D}"/>
              </a:ext>
            </a:extLst>
          </p:cNvPr>
          <p:cNvSpPr txBox="1"/>
          <p:nvPr/>
        </p:nvSpPr>
        <p:spPr>
          <a:xfrm>
            <a:off x="5635465" y="1085189"/>
            <a:ext cx="845103" cy="369332"/>
          </a:xfrm>
          <a:prstGeom prst="rect">
            <a:avLst/>
          </a:prstGeom>
          <a:noFill/>
        </p:spPr>
        <p:txBody>
          <a:bodyPr wrap="none" rtlCol="0">
            <a:spAutoFit/>
          </a:bodyPr>
          <a:lstStyle/>
          <a:p>
            <a:r>
              <a:rPr lang="en-US" b="1" dirty="0" err="1"/>
              <a:t>Rel</a:t>
            </a:r>
            <a:r>
              <a:rPr lang="en-US" b="1" dirty="0"/>
              <a:t>(Ly)</a:t>
            </a:r>
          </a:p>
        </p:txBody>
      </p:sp>
      <p:sp>
        <p:nvSpPr>
          <p:cNvPr id="29" name="TextBox 28">
            <a:extLst>
              <a:ext uri="{FF2B5EF4-FFF2-40B4-BE49-F238E27FC236}">
                <a16:creationId xmlns:a16="http://schemas.microsoft.com/office/drawing/2014/main" id="{E45797A2-AE38-4E0E-8007-53E760768978}"/>
              </a:ext>
            </a:extLst>
          </p:cNvPr>
          <p:cNvSpPr txBox="1"/>
          <p:nvPr/>
        </p:nvSpPr>
        <p:spPr>
          <a:xfrm>
            <a:off x="7951967" y="1520694"/>
            <a:ext cx="995785" cy="369332"/>
          </a:xfrm>
          <a:prstGeom prst="rect">
            <a:avLst/>
          </a:prstGeom>
          <a:noFill/>
        </p:spPr>
        <p:txBody>
          <a:bodyPr wrap="none" rtlCol="0">
            <a:spAutoFit/>
          </a:bodyPr>
          <a:lstStyle/>
          <a:p>
            <a:r>
              <a:rPr lang="en-US" b="1" dirty="0"/>
              <a:t>R(y=NIL)</a:t>
            </a:r>
          </a:p>
        </p:txBody>
      </p:sp>
      <p:sp>
        <p:nvSpPr>
          <p:cNvPr id="30" name="TextBox 29">
            <a:extLst>
              <a:ext uri="{FF2B5EF4-FFF2-40B4-BE49-F238E27FC236}">
                <a16:creationId xmlns:a16="http://schemas.microsoft.com/office/drawing/2014/main" id="{E45797A2-AE38-4E0E-8007-53E760768978}"/>
              </a:ext>
            </a:extLst>
          </p:cNvPr>
          <p:cNvSpPr txBox="1"/>
          <p:nvPr/>
        </p:nvSpPr>
        <p:spPr>
          <a:xfrm>
            <a:off x="7694134" y="1934625"/>
            <a:ext cx="795411" cy="369332"/>
          </a:xfrm>
          <a:prstGeom prst="rect">
            <a:avLst/>
          </a:prstGeom>
          <a:noFill/>
        </p:spPr>
        <p:txBody>
          <a:bodyPr wrap="none" rtlCol="0">
            <a:spAutoFit/>
          </a:bodyPr>
          <a:lstStyle/>
          <a:p>
            <a:r>
              <a:rPr lang="en-US" b="1" dirty="0"/>
              <a:t>R(y=b)</a:t>
            </a:r>
          </a:p>
        </p:txBody>
      </p:sp>
    </p:spTree>
    <p:extLst>
      <p:ext uri="{BB962C8B-B14F-4D97-AF65-F5344CB8AC3E}">
        <p14:creationId xmlns:p14="http://schemas.microsoft.com/office/powerpoint/2010/main" val="3743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3" grpId="0"/>
      <p:bldP spid="14" grpId="0"/>
      <p:bldP spid="15" grpId="0"/>
      <p:bldP spid="17" grpId="0"/>
      <p:bldP spid="28" grpId="0"/>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Why Replication?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Replication is necessary for:</a:t>
            </a:r>
          </a:p>
          <a:p>
            <a:pPr marL="265113" lvl="1" indent="-265113">
              <a:lnSpc>
                <a:spcPct val="100000"/>
              </a:lnSpc>
              <a:spcBef>
                <a:spcPts val="1000"/>
              </a:spcBef>
              <a:buFont typeface="Webdings" panose="05030102010509060703" pitchFamily="18" charset="2"/>
              <a:buChar char=""/>
            </a:pPr>
            <a:r>
              <a:rPr lang="en-US" altLang="en-US" sz="2400" b="1" dirty="0"/>
              <a:t>Improving performance : </a:t>
            </a:r>
            <a:r>
              <a:rPr lang="en-US" altLang="en-US" sz="2400" dirty="0"/>
              <a:t>A client can access </a:t>
            </a:r>
            <a:r>
              <a:rPr lang="en-US" altLang="en-US" sz="2400" dirty="0">
                <a:solidFill>
                  <a:schemeClr val="accent6"/>
                </a:solidFill>
              </a:rPr>
              <a:t>nearby replicated copies</a:t>
            </a:r>
            <a:r>
              <a:rPr lang="en-US" altLang="en-US" sz="2400" dirty="0"/>
              <a:t> and save latency</a:t>
            </a:r>
          </a:p>
          <a:p>
            <a:pPr marL="265113" lvl="1" indent="-265113">
              <a:lnSpc>
                <a:spcPct val="100000"/>
              </a:lnSpc>
              <a:spcBef>
                <a:spcPts val="1000"/>
              </a:spcBef>
              <a:buFont typeface="Webdings" panose="05030102010509060703" pitchFamily="18" charset="2"/>
              <a:buChar char=""/>
            </a:pPr>
            <a:r>
              <a:rPr lang="en-US" altLang="en-US" sz="2400" b="1" dirty="0"/>
              <a:t>Increasing the availability of services : </a:t>
            </a:r>
            <a:r>
              <a:rPr lang="en-US" altLang="en-US" sz="2400" dirty="0"/>
              <a:t>Replication can </a:t>
            </a:r>
            <a:r>
              <a:rPr lang="en-US" altLang="en-US" sz="2400" dirty="0">
                <a:solidFill>
                  <a:schemeClr val="accent6"/>
                </a:solidFill>
              </a:rPr>
              <a:t>mask failures </a:t>
            </a:r>
            <a:r>
              <a:rPr lang="en-US" altLang="en-US" sz="2400" dirty="0"/>
              <a:t>such as server crashes and network disconnection</a:t>
            </a:r>
          </a:p>
          <a:p>
            <a:pPr marL="265113" lvl="1" indent="-265113">
              <a:lnSpc>
                <a:spcPct val="100000"/>
              </a:lnSpc>
              <a:spcBef>
                <a:spcPts val="1000"/>
              </a:spcBef>
              <a:buFont typeface="Webdings" panose="05030102010509060703" pitchFamily="18" charset="2"/>
              <a:buChar char=""/>
            </a:pPr>
            <a:r>
              <a:rPr lang="en-US" altLang="en-US" sz="2400" b="1" dirty="0"/>
              <a:t>Enhancing the scalability of systems : </a:t>
            </a:r>
            <a:r>
              <a:rPr lang="en-US" altLang="en-US" sz="2400" dirty="0"/>
              <a:t>Requests to data can be </a:t>
            </a:r>
            <a:r>
              <a:rPr lang="en-US" altLang="en-US" sz="2400" dirty="0">
                <a:solidFill>
                  <a:schemeClr val="accent6"/>
                </a:solidFill>
              </a:rPr>
              <a:t>distributed across many servers</a:t>
            </a:r>
            <a:r>
              <a:rPr lang="en-US" altLang="en-US" sz="2400" dirty="0"/>
              <a:t>, which contain replicated copies of the data</a:t>
            </a:r>
          </a:p>
          <a:p>
            <a:pPr marL="265113" lvl="1" indent="-265113">
              <a:lnSpc>
                <a:spcPct val="100000"/>
              </a:lnSpc>
              <a:spcBef>
                <a:spcPts val="1000"/>
              </a:spcBef>
              <a:buFont typeface="Webdings" panose="05030102010509060703" pitchFamily="18" charset="2"/>
              <a:buChar char=""/>
            </a:pPr>
            <a:r>
              <a:rPr lang="en-US" altLang="en-US" sz="2400" b="1" dirty="0"/>
              <a:t>Securing against attacks : </a:t>
            </a:r>
            <a:r>
              <a:rPr lang="en-US" altLang="en-US" sz="2400" dirty="0"/>
              <a:t>Even if some replicas are </a:t>
            </a:r>
            <a:r>
              <a:rPr lang="en-US" altLang="en-US" sz="2400" dirty="0">
                <a:solidFill>
                  <a:schemeClr val="accent6"/>
                </a:solidFill>
              </a:rPr>
              <a:t>malicious</a:t>
            </a:r>
            <a:r>
              <a:rPr lang="en-US" altLang="en-US" sz="2400" dirty="0"/>
              <a:t>, security of data can be guaranteed by relying on replicated copies at </a:t>
            </a:r>
            <a:r>
              <a:rPr lang="en-US" altLang="en-US" sz="2400" dirty="0">
                <a:solidFill>
                  <a:schemeClr val="accent6"/>
                </a:solidFill>
              </a:rPr>
              <a:t>non-compromised servers</a:t>
            </a:r>
            <a:endParaRPr lang="en-US" sz="2400" dirty="0">
              <a:solidFill>
                <a:schemeClr val="accent6"/>
              </a:solidFill>
            </a:endParaRPr>
          </a:p>
          <a:p>
            <a:pPr>
              <a:lnSpc>
                <a:spcPct val="100000"/>
              </a:lnSpc>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32991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Data centric model- Summary</a:t>
            </a:r>
          </a:p>
        </p:txBody>
      </p:sp>
      <p:sp>
        <p:nvSpPr>
          <p:cNvPr id="26" name="TextBox 25"/>
          <p:cNvSpPr txBox="1"/>
          <p:nvPr/>
        </p:nvSpPr>
        <p:spPr>
          <a:xfrm>
            <a:off x="0" y="896665"/>
            <a:ext cx="7551450" cy="461665"/>
          </a:xfrm>
          <a:prstGeom prst="rect">
            <a:avLst/>
          </a:prstGeom>
          <a:noFill/>
        </p:spPr>
        <p:txBody>
          <a:bodyPr wrap="square" rtlCol="0">
            <a:spAutoFit/>
          </a:bodyPr>
          <a:lstStyle/>
          <a:p>
            <a:r>
              <a:rPr lang="en-US" sz="2400" dirty="0">
                <a:solidFill>
                  <a:schemeClr val="accent6"/>
                </a:solidFill>
              </a:rPr>
              <a:t>Consistency models not using synchronization operations.</a:t>
            </a:r>
          </a:p>
        </p:txBody>
      </p:sp>
      <p:sp>
        <p:nvSpPr>
          <p:cNvPr id="5" name="AutoShape 3"/>
          <p:cNvSpPr>
            <a:spLocks noChangeAspect="1" noChangeArrowheads="1" noTextEdit="1"/>
          </p:cNvSpPr>
          <p:nvPr/>
        </p:nvSpPr>
        <p:spPr bwMode="auto">
          <a:xfrm>
            <a:off x="85725" y="1568450"/>
            <a:ext cx="1202055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3"/>
          <p:cNvSpPr>
            <a:spLocks noChangeShapeType="1"/>
          </p:cNvSpPr>
          <p:nvPr/>
        </p:nvSpPr>
        <p:spPr bwMode="auto">
          <a:xfrm>
            <a:off x="2216150" y="1568450"/>
            <a:ext cx="0" cy="365283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8"/>
          <p:cNvSpPr>
            <a:spLocks noChangeShapeType="1"/>
          </p:cNvSpPr>
          <p:nvPr/>
        </p:nvSpPr>
        <p:spPr bwMode="auto">
          <a:xfrm>
            <a:off x="93663" y="1568450"/>
            <a:ext cx="0" cy="365283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9"/>
          <p:cNvSpPr>
            <a:spLocks noChangeShapeType="1"/>
          </p:cNvSpPr>
          <p:nvPr/>
        </p:nvSpPr>
        <p:spPr bwMode="auto">
          <a:xfrm>
            <a:off x="12082463" y="1568450"/>
            <a:ext cx="0" cy="365283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59" name="Group 158"/>
          <p:cNvGrpSpPr/>
          <p:nvPr/>
        </p:nvGrpSpPr>
        <p:grpSpPr>
          <a:xfrm>
            <a:off x="87313" y="1574800"/>
            <a:ext cx="11999913" cy="582613"/>
            <a:chOff x="87313" y="1574800"/>
            <a:chExt cx="11999913" cy="582613"/>
          </a:xfrm>
        </p:grpSpPr>
        <p:sp>
          <p:nvSpPr>
            <p:cNvPr id="6" name="Rectangle 5"/>
            <p:cNvSpPr>
              <a:spLocks noChangeArrowheads="1"/>
            </p:cNvSpPr>
            <p:nvPr/>
          </p:nvSpPr>
          <p:spPr bwMode="auto">
            <a:xfrm>
              <a:off x="93663" y="1574800"/>
              <a:ext cx="2122488"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a:spLocks noChangeArrowheads="1"/>
            </p:cNvSpPr>
            <p:nvPr/>
          </p:nvSpPr>
          <p:spPr bwMode="auto">
            <a:xfrm>
              <a:off x="2216150" y="1574800"/>
              <a:ext cx="9866313"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Line 14"/>
            <p:cNvSpPr>
              <a:spLocks noChangeShapeType="1"/>
            </p:cNvSpPr>
            <p:nvPr/>
          </p:nvSpPr>
          <p:spPr bwMode="auto">
            <a:xfrm>
              <a:off x="87313" y="2157413"/>
              <a:ext cx="11999913"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Line 20"/>
            <p:cNvSpPr>
              <a:spLocks noChangeShapeType="1"/>
            </p:cNvSpPr>
            <p:nvPr/>
          </p:nvSpPr>
          <p:spPr bwMode="auto">
            <a:xfrm>
              <a:off x="87313" y="1574800"/>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22"/>
            <p:cNvSpPr>
              <a:spLocks noChangeArrowheads="1"/>
            </p:cNvSpPr>
            <p:nvPr/>
          </p:nvSpPr>
          <p:spPr bwMode="auto">
            <a:xfrm>
              <a:off x="184150" y="1682750"/>
              <a:ext cx="1651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Roboto Condensed" panose="02000000000000000000" pitchFamily="2" charset="0"/>
                </a:rPr>
                <a:t>Consistency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2309813" y="1682750"/>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60" name="Group 159"/>
          <p:cNvGrpSpPr/>
          <p:nvPr/>
        </p:nvGrpSpPr>
        <p:grpSpPr>
          <a:xfrm>
            <a:off x="87313" y="2157413"/>
            <a:ext cx="11999913" cy="581025"/>
            <a:chOff x="87313" y="2157413"/>
            <a:chExt cx="11999913" cy="581025"/>
          </a:xfrm>
        </p:grpSpPr>
        <p:sp>
          <p:nvSpPr>
            <p:cNvPr id="8" name="Rectangle 7"/>
            <p:cNvSpPr>
              <a:spLocks noChangeArrowheads="1"/>
            </p:cNvSpPr>
            <p:nvPr/>
          </p:nvSpPr>
          <p:spPr bwMode="auto">
            <a:xfrm>
              <a:off x="93663" y="2157413"/>
              <a:ext cx="2122488"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2216150" y="2157413"/>
              <a:ext cx="9866313"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5"/>
            <p:cNvSpPr>
              <a:spLocks noChangeShapeType="1"/>
            </p:cNvSpPr>
            <p:nvPr/>
          </p:nvSpPr>
          <p:spPr bwMode="auto">
            <a:xfrm>
              <a:off x="87313" y="273843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Rectangle 24"/>
            <p:cNvSpPr>
              <a:spLocks noChangeArrowheads="1"/>
            </p:cNvSpPr>
            <p:nvPr/>
          </p:nvSpPr>
          <p:spPr bwMode="auto">
            <a:xfrm>
              <a:off x="184150" y="2265363"/>
              <a:ext cx="793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Strict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2309813" y="2265363"/>
              <a:ext cx="1220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Absolute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3448050" y="2265363"/>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Roboto Condensed" panose="02000000000000000000" pitchFamily="2" charset="0"/>
                </a:rPr>
                <a:t>time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a:off x="4049713" y="2265363"/>
              <a:ext cx="1154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5118100" y="2265363"/>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5435600" y="2265363"/>
              <a:ext cx="438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5791200" y="2265363"/>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6680200" y="2265363"/>
              <a:ext cx="1281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accesses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2"/>
            <p:cNvSpPr>
              <a:spLocks noChangeArrowheads="1"/>
            </p:cNvSpPr>
            <p:nvPr/>
          </p:nvSpPr>
          <p:spPr bwMode="auto">
            <a:xfrm>
              <a:off x="7877175" y="2265363"/>
              <a:ext cx="10826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matters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a:off x="8807450" y="2265363"/>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61" name="Group 160"/>
          <p:cNvGrpSpPr/>
          <p:nvPr/>
        </p:nvGrpSpPr>
        <p:grpSpPr>
          <a:xfrm>
            <a:off x="87313" y="2736850"/>
            <a:ext cx="12055475" cy="947738"/>
            <a:chOff x="87313" y="2736850"/>
            <a:chExt cx="12055475" cy="947738"/>
          </a:xfrm>
        </p:grpSpPr>
        <p:sp>
          <p:nvSpPr>
            <p:cNvPr id="10" name="Rectangle 9"/>
            <p:cNvSpPr>
              <a:spLocks noChangeArrowheads="1"/>
            </p:cNvSpPr>
            <p:nvPr/>
          </p:nvSpPr>
          <p:spPr bwMode="auto">
            <a:xfrm>
              <a:off x="93663" y="2736850"/>
              <a:ext cx="2122488"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a:spLocks noChangeArrowheads="1"/>
            </p:cNvSpPr>
            <p:nvPr/>
          </p:nvSpPr>
          <p:spPr bwMode="auto">
            <a:xfrm>
              <a:off x="2216150" y="2738438"/>
              <a:ext cx="9866313" cy="9461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Line 16"/>
            <p:cNvSpPr>
              <a:spLocks noChangeShapeType="1"/>
            </p:cNvSpPr>
            <p:nvPr/>
          </p:nvSpPr>
          <p:spPr bwMode="auto">
            <a:xfrm>
              <a:off x="87313" y="368458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Rectangle 34"/>
            <p:cNvSpPr>
              <a:spLocks noChangeArrowheads="1"/>
            </p:cNvSpPr>
            <p:nvPr/>
          </p:nvSpPr>
          <p:spPr bwMode="auto">
            <a:xfrm>
              <a:off x="184150" y="2847975"/>
              <a:ext cx="1422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Sequential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2309813" y="2847975"/>
              <a:ext cx="468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746375" y="2847975"/>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4105275" y="2847975"/>
              <a:ext cx="577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4651375" y="2847975"/>
              <a:ext cx="438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5057775" y="2847975"/>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a:off x="5997575" y="2847975"/>
              <a:ext cx="1281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accesses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a:off x="7248525" y="2847975"/>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a:off x="7586663" y="284797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8089900" y="284797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8864600" y="2847975"/>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9496425" y="2847975"/>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9817100" y="2847975"/>
              <a:ext cx="13112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Accesses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7"/>
            <p:cNvSpPr>
              <a:spLocks noChangeArrowheads="1"/>
            </p:cNvSpPr>
            <p:nvPr/>
          </p:nvSpPr>
          <p:spPr bwMode="auto">
            <a:xfrm>
              <a:off x="11098213" y="2847975"/>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8"/>
            <p:cNvSpPr>
              <a:spLocks noChangeArrowheads="1"/>
            </p:cNvSpPr>
            <p:nvPr/>
          </p:nvSpPr>
          <p:spPr bwMode="auto">
            <a:xfrm>
              <a:off x="11599863" y="2847975"/>
              <a:ext cx="5429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not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9"/>
            <p:cNvSpPr>
              <a:spLocks noChangeArrowheads="1"/>
            </p:cNvSpPr>
            <p:nvPr/>
          </p:nvSpPr>
          <p:spPr bwMode="auto">
            <a:xfrm>
              <a:off x="2309813" y="3213100"/>
              <a:ext cx="10795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0"/>
            <p:cNvSpPr>
              <a:spLocks noChangeArrowheads="1"/>
            </p:cNvSpPr>
            <p:nvPr/>
          </p:nvSpPr>
          <p:spPr bwMode="auto">
            <a:xfrm>
              <a:off x="3302000" y="3213100"/>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1"/>
            <p:cNvSpPr>
              <a:spLocks noChangeArrowheads="1"/>
            </p:cNvSpPr>
            <p:nvPr/>
          </p:nvSpPr>
          <p:spPr bwMode="auto">
            <a:xfrm>
              <a:off x="3590925" y="3213100"/>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63" name="Group 162"/>
          <p:cNvGrpSpPr/>
          <p:nvPr/>
        </p:nvGrpSpPr>
        <p:grpSpPr>
          <a:xfrm>
            <a:off x="87313" y="3794125"/>
            <a:ext cx="11999913" cy="473075"/>
            <a:chOff x="87313" y="3794125"/>
            <a:chExt cx="11999913" cy="473075"/>
          </a:xfrm>
        </p:grpSpPr>
        <p:sp>
          <p:nvSpPr>
            <p:cNvPr id="18" name="Line 17"/>
            <p:cNvSpPr>
              <a:spLocks noChangeShapeType="1"/>
            </p:cNvSpPr>
            <p:nvPr/>
          </p:nvSpPr>
          <p:spPr bwMode="auto">
            <a:xfrm>
              <a:off x="87313" y="4267200"/>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Rectangle 52"/>
            <p:cNvSpPr>
              <a:spLocks noChangeArrowheads="1"/>
            </p:cNvSpPr>
            <p:nvPr/>
          </p:nvSpPr>
          <p:spPr bwMode="auto">
            <a:xfrm>
              <a:off x="184150" y="3794125"/>
              <a:ext cx="9731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Causal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3"/>
            <p:cNvSpPr>
              <a:spLocks noChangeArrowheads="1"/>
            </p:cNvSpPr>
            <p:nvPr/>
          </p:nvSpPr>
          <p:spPr bwMode="auto">
            <a:xfrm>
              <a:off x="2309813" y="3794125"/>
              <a:ext cx="468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4"/>
            <p:cNvSpPr>
              <a:spLocks noChangeArrowheads="1"/>
            </p:cNvSpPr>
            <p:nvPr/>
          </p:nvSpPr>
          <p:spPr bwMode="auto">
            <a:xfrm>
              <a:off x="2693988" y="3794125"/>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5"/>
            <p:cNvSpPr>
              <a:spLocks noChangeArrowheads="1"/>
            </p:cNvSpPr>
            <p:nvPr/>
          </p:nvSpPr>
          <p:spPr bwMode="auto">
            <a:xfrm>
              <a:off x="4000500" y="3794125"/>
              <a:ext cx="577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4494213" y="3794125"/>
              <a:ext cx="1138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causally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7"/>
            <p:cNvSpPr>
              <a:spLocks noChangeArrowheads="1"/>
            </p:cNvSpPr>
            <p:nvPr/>
          </p:nvSpPr>
          <p:spPr bwMode="auto">
            <a:xfrm>
              <a:off x="5480050" y="3794125"/>
              <a:ext cx="22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556250" y="3794125"/>
              <a:ext cx="9890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related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461125" y="3794125"/>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7348538" y="3794125"/>
              <a:ext cx="1281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accesses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8548688" y="3794125"/>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Rectangle 62"/>
            <p:cNvSpPr>
              <a:spLocks noChangeArrowheads="1"/>
            </p:cNvSpPr>
            <p:nvPr/>
          </p:nvSpPr>
          <p:spPr bwMode="auto">
            <a:xfrm>
              <a:off x="8834438" y="37941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Rectangle 63"/>
            <p:cNvSpPr>
              <a:spLocks noChangeArrowheads="1"/>
            </p:cNvSpPr>
            <p:nvPr/>
          </p:nvSpPr>
          <p:spPr bwMode="auto">
            <a:xfrm>
              <a:off x="9285288" y="379412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64"/>
            <p:cNvSpPr>
              <a:spLocks noChangeArrowheads="1"/>
            </p:cNvSpPr>
            <p:nvPr/>
          </p:nvSpPr>
          <p:spPr bwMode="auto">
            <a:xfrm>
              <a:off x="10010775" y="3794125"/>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65"/>
            <p:cNvSpPr>
              <a:spLocks noChangeArrowheads="1"/>
            </p:cNvSpPr>
            <p:nvPr/>
          </p:nvSpPr>
          <p:spPr bwMode="auto">
            <a:xfrm>
              <a:off x="10642600" y="3794125"/>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64" name="Group 163"/>
          <p:cNvGrpSpPr/>
          <p:nvPr/>
        </p:nvGrpSpPr>
        <p:grpSpPr>
          <a:xfrm>
            <a:off x="87313" y="4267200"/>
            <a:ext cx="12058650" cy="947738"/>
            <a:chOff x="87313" y="4267200"/>
            <a:chExt cx="12058650" cy="947738"/>
          </a:xfrm>
        </p:grpSpPr>
        <p:sp>
          <p:nvSpPr>
            <p:cNvPr id="12" name="Rectangle 11"/>
            <p:cNvSpPr>
              <a:spLocks noChangeArrowheads="1"/>
            </p:cNvSpPr>
            <p:nvPr/>
          </p:nvSpPr>
          <p:spPr bwMode="auto">
            <a:xfrm>
              <a:off x="93663" y="4267200"/>
              <a:ext cx="2122488"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12"/>
            <p:cNvSpPr>
              <a:spLocks noChangeArrowheads="1"/>
            </p:cNvSpPr>
            <p:nvPr/>
          </p:nvSpPr>
          <p:spPr bwMode="auto">
            <a:xfrm>
              <a:off x="2216150" y="4267200"/>
              <a:ext cx="9866313"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Line 21"/>
            <p:cNvSpPr>
              <a:spLocks noChangeShapeType="1"/>
            </p:cNvSpPr>
            <p:nvPr/>
          </p:nvSpPr>
          <p:spPr bwMode="auto">
            <a:xfrm>
              <a:off x="87313" y="521493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2" name="Rectangle 66"/>
            <p:cNvSpPr>
              <a:spLocks noChangeArrowheads="1"/>
            </p:cNvSpPr>
            <p:nvPr/>
          </p:nvSpPr>
          <p:spPr bwMode="auto">
            <a:xfrm>
              <a:off x="184150" y="4375150"/>
              <a:ext cx="703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FIFO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Rectangle 67"/>
            <p:cNvSpPr>
              <a:spLocks noChangeArrowheads="1"/>
            </p:cNvSpPr>
            <p:nvPr/>
          </p:nvSpPr>
          <p:spPr bwMode="auto">
            <a:xfrm>
              <a:off x="2309813" y="4375150"/>
              <a:ext cx="468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 name="Rectangle 68"/>
            <p:cNvSpPr>
              <a:spLocks noChangeArrowheads="1"/>
            </p:cNvSpPr>
            <p:nvPr/>
          </p:nvSpPr>
          <p:spPr bwMode="auto">
            <a:xfrm>
              <a:off x="2728913" y="4375150"/>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 name="Rectangle 69"/>
            <p:cNvSpPr>
              <a:spLocks noChangeArrowheads="1"/>
            </p:cNvSpPr>
            <p:nvPr/>
          </p:nvSpPr>
          <p:spPr bwMode="auto">
            <a:xfrm>
              <a:off x="4071938" y="4375150"/>
              <a:ext cx="577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 name="Rectangle 70"/>
            <p:cNvSpPr>
              <a:spLocks noChangeArrowheads="1"/>
            </p:cNvSpPr>
            <p:nvPr/>
          </p:nvSpPr>
          <p:spPr bwMode="auto">
            <a:xfrm>
              <a:off x="4600575" y="4375150"/>
              <a:ext cx="885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Rectangle 71"/>
            <p:cNvSpPr>
              <a:spLocks noChangeArrowheads="1"/>
            </p:cNvSpPr>
            <p:nvPr/>
          </p:nvSpPr>
          <p:spPr bwMode="auto">
            <a:xfrm>
              <a:off x="5435600" y="4375150"/>
              <a:ext cx="722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from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8" name="Rectangle 72"/>
            <p:cNvSpPr>
              <a:spLocks noChangeArrowheads="1"/>
            </p:cNvSpPr>
            <p:nvPr/>
          </p:nvSpPr>
          <p:spPr bwMode="auto">
            <a:xfrm>
              <a:off x="6111875" y="4375150"/>
              <a:ext cx="7302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each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9" name="Rectangle 73"/>
            <p:cNvSpPr>
              <a:spLocks noChangeArrowheads="1"/>
            </p:cNvSpPr>
            <p:nvPr/>
          </p:nvSpPr>
          <p:spPr bwMode="auto">
            <a:xfrm>
              <a:off x="6792913" y="4375150"/>
              <a:ext cx="779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other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0" name="Rectangle 74"/>
            <p:cNvSpPr>
              <a:spLocks noChangeArrowheads="1"/>
            </p:cNvSpPr>
            <p:nvPr/>
          </p:nvSpPr>
          <p:spPr bwMode="auto">
            <a:xfrm>
              <a:off x="7523163" y="4375150"/>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Rectangle 75"/>
            <p:cNvSpPr>
              <a:spLocks noChangeArrowheads="1"/>
            </p:cNvSpPr>
            <p:nvPr/>
          </p:nvSpPr>
          <p:spPr bwMode="auto">
            <a:xfrm>
              <a:off x="7845425" y="4375150"/>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 name="Rectangle 76"/>
            <p:cNvSpPr>
              <a:spLocks noChangeArrowheads="1"/>
            </p:cNvSpPr>
            <p:nvPr/>
          </p:nvSpPr>
          <p:spPr bwMode="auto">
            <a:xfrm>
              <a:off x="8329613" y="4375150"/>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 name="Rectangle 77"/>
            <p:cNvSpPr>
              <a:spLocks noChangeArrowheads="1"/>
            </p:cNvSpPr>
            <p:nvPr/>
          </p:nvSpPr>
          <p:spPr bwMode="auto">
            <a:xfrm>
              <a:off x="9066213" y="4375150"/>
              <a:ext cx="660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 name="Rectangle 78"/>
            <p:cNvSpPr>
              <a:spLocks noChangeArrowheads="1"/>
            </p:cNvSpPr>
            <p:nvPr/>
          </p:nvSpPr>
          <p:spPr bwMode="auto">
            <a:xfrm>
              <a:off x="9678988" y="4375150"/>
              <a:ext cx="7302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were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 name="Rectangle 79"/>
            <p:cNvSpPr>
              <a:spLocks noChangeArrowheads="1"/>
            </p:cNvSpPr>
            <p:nvPr/>
          </p:nvSpPr>
          <p:spPr bwMode="auto">
            <a:xfrm>
              <a:off x="10358438" y="4375150"/>
              <a:ext cx="7334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used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 name="Rectangle 80"/>
            <p:cNvSpPr>
              <a:spLocks noChangeArrowheads="1"/>
            </p:cNvSpPr>
            <p:nvPr/>
          </p:nvSpPr>
          <p:spPr bwMode="auto">
            <a:xfrm>
              <a:off x="10939463" y="4375150"/>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 name="Rectangle 81"/>
            <p:cNvSpPr>
              <a:spLocks noChangeArrowheads="1"/>
            </p:cNvSpPr>
            <p:nvPr/>
          </p:nvSpPr>
          <p:spPr bwMode="auto">
            <a:xfrm>
              <a:off x="11226800" y="4375150"/>
              <a:ext cx="9191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 name="Rectangle 82"/>
            <p:cNvSpPr>
              <a:spLocks noChangeArrowheads="1"/>
            </p:cNvSpPr>
            <p:nvPr/>
          </p:nvSpPr>
          <p:spPr bwMode="auto">
            <a:xfrm>
              <a:off x="2309813" y="4741863"/>
              <a:ext cx="722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from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9" name="Rectangle 83"/>
            <p:cNvSpPr>
              <a:spLocks noChangeArrowheads="1"/>
            </p:cNvSpPr>
            <p:nvPr/>
          </p:nvSpPr>
          <p:spPr bwMode="auto">
            <a:xfrm>
              <a:off x="2949575" y="4741863"/>
              <a:ext cx="1182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different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0" name="Rectangle 84"/>
            <p:cNvSpPr>
              <a:spLocks noChangeArrowheads="1"/>
            </p:cNvSpPr>
            <p:nvPr/>
          </p:nvSpPr>
          <p:spPr bwMode="auto">
            <a:xfrm>
              <a:off x="4049713" y="4741863"/>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1" name="Rectangle 85"/>
            <p:cNvSpPr>
              <a:spLocks noChangeArrowheads="1"/>
            </p:cNvSpPr>
            <p:nvPr/>
          </p:nvSpPr>
          <p:spPr bwMode="auto">
            <a:xfrm>
              <a:off x="5354638" y="4741863"/>
              <a:ext cx="654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2" name="Rectangle 86"/>
            <p:cNvSpPr>
              <a:spLocks noChangeArrowheads="1"/>
            </p:cNvSpPr>
            <p:nvPr/>
          </p:nvSpPr>
          <p:spPr bwMode="auto">
            <a:xfrm>
              <a:off x="5926138" y="4741863"/>
              <a:ext cx="5429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not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3" name="Rectangle 87"/>
            <p:cNvSpPr>
              <a:spLocks noChangeArrowheads="1"/>
            </p:cNvSpPr>
            <p:nvPr/>
          </p:nvSpPr>
          <p:spPr bwMode="auto">
            <a:xfrm>
              <a:off x="6386513" y="4741863"/>
              <a:ext cx="977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always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4" name="Rectangle 88"/>
            <p:cNvSpPr>
              <a:spLocks noChangeArrowheads="1"/>
            </p:cNvSpPr>
            <p:nvPr/>
          </p:nvSpPr>
          <p:spPr bwMode="auto">
            <a:xfrm>
              <a:off x="7283450" y="4741863"/>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5" name="Rectangle 89"/>
            <p:cNvSpPr>
              <a:spLocks noChangeArrowheads="1"/>
            </p:cNvSpPr>
            <p:nvPr/>
          </p:nvSpPr>
          <p:spPr bwMode="auto">
            <a:xfrm>
              <a:off x="7645400" y="4741863"/>
              <a:ext cx="7254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seen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6" name="Rectangle 90"/>
            <p:cNvSpPr>
              <a:spLocks noChangeArrowheads="1"/>
            </p:cNvSpPr>
            <p:nvPr/>
          </p:nvSpPr>
          <p:spPr bwMode="auto">
            <a:xfrm>
              <a:off x="8286750" y="4741863"/>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 name="Rectangle 91"/>
            <p:cNvSpPr>
              <a:spLocks noChangeArrowheads="1"/>
            </p:cNvSpPr>
            <p:nvPr/>
          </p:nvSpPr>
          <p:spPr bwMode="auto">
            <a:xfrm>
              <a:off x="8574088" y="4741863"/>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Rectangle 92"/>
            <p:cNvSpPr>
              <a:spLocks noChangeArrowheads="1"/>
            </p:cNvSpPr>
            <p:nvPr/>
          </p:nvSpPr>
          <p:spPr bwMode="auto">
            <a:xfrm>
              <a:off x="9120188" y="4741863"/>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11322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Data centric model- Summary</a:t>
            </a:r>
          </a:p>
        </p:txBody>
      </p:sp>
      <p:sp>
        <p:nvSpPr>
          <p:cNvPr id="26" name="TextBox 25"/>
          <p:cNvSpPr txBox="1"/>
          <p:nvPr/>
        </p:nvSpPr>
        <p:spPr>
          <a:xfrm>
            <a:off x="0" y="896665"/>
            <a:ext cx="7551450" cy="461665"/>
          </a:xfrm>
          <a:prstGeom prst="rect">
            <a:avLst/>
          </a:prstGeom>
          <a:noFill/>
        </p:spPr>
        <p:txBody>
          <a:bodyPr wrap="square" rtlCol="0">
            <a:spAutoFit/>
          </a:bodyPr>
          <a:lstStyle/>
          <a:p>
            <a:r>
              <a:rPr lang="en-US" sz="2400" dirty="0">
                <a:solidFill>
                  <a:schemeClr val="accent6"/>
                </a:solidFill>
              </a:rPr>
              <a:t>Consistency models with synchronization operations</a:t>
            </a:r>
          </a:p>
        </p:txBody>
      </p:sp>
      <p:sp>
        <p:nvSpPr>
          <p:cNvPr id="5" name="AutoShape 3"/>
          <p:cNvSpPr>
            <a:spLocks noChangeAspect="1" noChangeArrowheads="1" noTextEdit="1"/>
          </p:cNvSpPr>
          <p:nvPr/>
        </p:nvSpPr>
        <p:spPr bwMode="auto">
          <a:xfrm>
            <a:off x="85725" y="1843088"/>
            <a:ext cx="120205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3"/>
          <p:cNvSpPr>
            <a:spLocks noChangeShapeType="1"/>
          </p:cNvSpPr>
          <p:nvPr/>
        </p:nvSpPr>
        <p:spPr bwMode="auto">
          <a:xfrm>
            <a:off x="2216150" y="1843088"/>
            <a:ext cx="0" cy="3103563"/>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17"/>
          <p:cNvSpPr>
            <a:spLocks noChangeShapeType="1"/>
          </p:cNvSpPr>
          <p:nvPr/>
        </p:nvSpPr>
        <p:spPr bwMode="auto">
          <a:xfrm>
            <a:off x="93663" y="1843088"/>
            <a:ext cx="0" cy="3103563"/>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8"/>
          <p:cNvSpPr>
            <a:spLocks noChangeShapeType="1"/>
          </p:cNvSpPr>
          <p:nvPr/>
        </p:nvSpPr>
        <p:spPr bwMode="auto">
          <a:xfrm>
            <a:off x="12082463" y="1843088"/>
            <a:ext cx="0" cy="3103563"/>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35" name="Group 134"/>
          <p:cNvGrpSpPr/>
          <p:nvPr/>
        </p:nvGrpSpPr>
        <p:grpSpPr>
          <a:xfrm>
            <a:off x="87313" y="1849438"/>
            <a:ext cx="11999913" cy="582613"/>
            <a:chOff x="87313" y="1849438"/>
            <a:chExt cx="11999913" cy="582613"/>
          </a:xfrm>
        </p:grpSpPr>
        <p:sp>
          <p:nvSpPr>
            <p:cNvPr id="6" name="Rectangle 5"/>
            <p:cNvSpPr>
              <a:spLocks noChangeArrowheads="1"/>
            </p:cNvSpPr>
            <p:nvPr/>
          </p:nvSpPr>
          <p:spPr bwMode="auto">
            <a:xfrm>
              <a:off x="93663" y="1849438"/>
              <a:ext cx="2122488"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a:spLocks noChangeArrowheads="1"/>
            </p:cNvSpPr>
            <p:nvPr/>
          </p:nvSpPr>
          <p:spPr bwMode="auto">
            <a:xfrm>
              <a:off x="2216150" y="1849438"/>
              <a:ext cx="9866313"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Line 14"/>
            <p:cNvSpPr>
              <a:spLocks noChangeShapeType="1"/>
            </p:cNvSpPr>
            <p:nvPr/>
          </p:nvSpPr>
          <p:spPr bwMode="auto">
            <a:xfrm>
              <a:off x="87313" y="2432051"/>
              <a:ext cx="11999913"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9"/>
            <p:cNvSpPr>
              <a:spLocks noChangeShapeType="1"/>
            </p:cNvSpPr>
            <p:nvPr/>
          </p:nvSpPr>
          <p:spPr bwMode="auto">
            <a:xfrm>
              <a:off x="87313" y="184943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Rectangle 21"/>
            <p:cNvSpPr>
              <a:spLocks noChangeArrowheads="1"/>
            </p:cNvSpPr>
            <p:nvPr/>
          </p:nvSpPr>
          <p:spPr bwMode="auto">
            <a:xfrm>
              <a:off x="184150" y="1957388"/>
              <a:ext cx="1651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Consistency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2"/>
            <p:cNvSpPr>
              <a:spLocks noChangeArrowheads="1"/>
            </p:cNvSpPr>
            <p:nvPr/>
          </p:nvSpPr>
          <p:spPr bwMode="auto">
            <a:xfrm>
              <a:off x="2309813" y="1957388"/>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36" name="Group 135"/>
          <p:cNvGrpSpPr/>
          <p:nvPr/>
        </p:nvGrpSpPr>
        <p:grpSpPr>
          <a:xfrm>
            <a:off x="87313" y="2432051"/>
            <a:ext cx="12057062" cy="947738"/>
            <a:chOff x="87313" y="2432051"/>
            <a:chExt cx="12057062" cy="947738"/>
          </a:xfrm>
        </p:grpSpPr>
        <p:sp>
          <p:nvSpPr>
            <p:cNvPr id="8" name="Rectangle 7"/>
            <p:cNvSpPr>
              <a:spLocks noChangeArrowheads="1"/>
            </p:cNvSpPr>
            <p:nvPr/>
          </p:nvSpPr>
          <p:spPr bwMode="auto">
            <a:xfrm>
              <a:off x="93663" y="2432051"/>
              <a:ext cx="2122488"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2216150" y="2432051"/>
              <a:ext cx="9866313" cy="947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5"/>
            <p:cNvSpPr>
              <a:spLocks noChangeShapeType="1"/>
            </p:cNvSpPr>
            <p:nvPr/>
          </p:nvSpPr>
          <p:spPr bwMode="auto">
            <a:xfrm>
              <a:off x="87313" y="337978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Rectangle 23"/>
            <p:cNvSpPr>
              <a:spLocks noChangeArrowheads="1"/>
            </p:cNvSpPr>
            <p:nvPr/>
          </p:nvSpPr>
          <p:spPr bwMode="auto">
            <a:xfrm>
              <a:off x="184150" y="2540001"/>
              <a:ext cx="811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Weak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4"/>
            <p:cNvSpPr>
              <a:spLocks noChangeArrowheads="1"/>
            </p:cNvSpPr>
            <p:nvPr/>
          </p:nvSpPr>
          <p:spPr bwMode="auto">
            <a:xfrm>
              <a:off x="2309813" y="2540001"/>
              <a:ext cx="9921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3238500" y="2540001"/>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3862388" y="2540001"/>
              <a:ext cx="5873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a:off x="4387850" y="2540001"/>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4773613" y="2540001"/>
              <a:ext cx="1123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counted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5838825" y="2540001"/>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6229350" y="2540001"/>
              <a:ext cx="395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6564313" y="2540001"/>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2"/>
            <p:cNvSpPr>
              <a:spLocks noChangeArrowheads="1"/>
            </p:cNvSpPr>
            <p:nvPr/>
          </p:nvSpPr>
          <p:spPr bwMode="auto">
            <a:xfrm>
              <a:off x="6951663" y="2540001"/>
              <a:ext cx="1411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consistent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a:off x="8301038" y="2540001"/>
              <a:ext cx="649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4"/>
            <p:cNvSpPr>
              <a:spLocks noChangeArrowheads="1"/>
            </p:cNvSpPr>
            <p:nvPr/>
          </p:nvSpPr>
          <p:spPr bwMode="auto">
            <a:xfrm>
              <a:off x="8890000" y="2540001"/>
              <a:ext cx="720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after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9548813" y="2540001"/>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9786938" y="2540001"/>
              <a:ext cx="2057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synchronization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11782425" y="2540001"/>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309813" y="2906713"/>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done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37" name="Group 136"/>
          <p:cNvGrpSpPr/>
          <p:nvPr/>
        </p:nvGrpSpPr>
        <p:grpSpPr>
          <a:xfrm>
            <a:off x="87313" y="3378201"/>
            <a:ext cx="11999913" cy="615950"/>
            <a:chOff x="87313" y="3378201"/>
            <a:chExt cx="11999913" cy="615950"/>
          </a:xfrm>
        </p:grpSpPr>
        <p:sp>
          <p:nvSpPr>
            <p:cNvPr id="10" name="Rectangle 9"/>
            <p:cNvSpPr>
              <a:spLocks noChangeArrowheads="1"/>
            </p:cNvSpPr>
            <p:nvPr/>
          </p:nvSpPr>
          <p:spPr bwMode="auto">
            <a:xfrm>
              <a:off x="93663" y="3378201"/>
              <a:ext cx="2122488" cy="61436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a:spLocks noChangeArrowheads="1"/>
            </p:cNvSpPr>
            <p:nvPr/>
          </p:nvSpPr>
          <p:spPr bwMode="auto">
            <a:xfrm>
              <a:off x="2216150" y="3379788"/>
              <a:ext cx="9866313" cy="61436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Line 16"/>
            <p:cNvSpPr>
              <a:spLocks noChangeShapeType="1"/>
            </p:cNvSpPr>
            <p:nvPr/>
          </p:nvSpPr>
          <p:spPr bwMode="auto">
            <a:xfrm>
              <a:off x="87313" y="3994151"/>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Rectangle 39"/>
            <p:cNvSpPr>
              <a:spLocks noChangeArrowheads="1"/>
            </p:cNvSpPr>
            <p:nvPr/>
          </p:nvSpPr>
          <p:spPr bwMode="auto">
            <a:xfrm>
              <a:off x="184150" y="3487738"/>
              <a:ext cx="1098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Release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a:off x="2309813" y="3487738"/>
              <a:ext cx="9921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a:off x="3216275" y="348773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a:off x="3819525" y="3487738"/>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4268788" y="3487738"/>
              <a:ext cx="8207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made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5008563" y="3487738"/>
              <a:ext cx="1411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consistent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6337300" y="3487738"/>
              <a:ext cx="788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when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7042150" y="3487738"/>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7"/>
            <p:cNvSpPr>
              <a:spLocks noChangeArrowheads="1"/>
            </p:cNvSpPr>
            <p:nvPr/>
          </p:nvSpPr>
          <p:spPr bwMode="auto">
            <a:xfrm>
              <a:off x="7258050" y="3487738"/>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critical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8"/>
            <p:cNvSpPr>
              <a:spLocks noChangeArrowheads="1"/>
            </p:cNvSpPr>
            <p:nvPr/>
          </p:nvSpPr>
          <p:spPr bwMode="auto">
            <a:xfrm>
              <a:off x="8148638" y="3487738"/>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region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9"/>
            <p:cNvSpPr>
              <a:spLocks noChangeArrowheads="1"/>
            </p:cNvSpPr>
            <p:nvPr/>
          </p:nvSpPr>
          <p:spPr bwMode="auto">
            <a:xfrm>
              <a:off x="8974138" y="3487738"/>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0"/>
            <p:cNvSpPr>
              <a:spLocks noChangeArrowheads="1"/>
            </p:cNvSpPr>
            <p:nvPr/>
          </p:nvSpPr>
          <p:spPr bwMode="auto">
            <a:xfrm>
              <a:off x="9251950" y="3487738"/>
              <a:ext cx="884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exited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38" name="Group 137"/>
          <p:cNvGrpSpPr/>
          <p:nvPr/>
        </p:nvGrpSpPr>
        <p:grpSpPr>
          <a:xfrm>
            <a:off x="87313" y="3992563"/>
            <a:ext cx="12055475" cy="947738"/>
            <a:chOff x="87313" y="3992563"/>
            <a:chExt cx="12055475" cy="947738"/>
          </a:xfrm>
        </p:grpSpPr>
        <p:sp>
          <p:nvSpPr>
            <p:cNvPr id="12" name="Rectangle 11"/>
            <p:cNvSpPr>
              <a:spLocks noChangeArrowheads="1"/>
            </p:cNvSpPr>
            <p:nvPr/>
          </p:nvSpPr>
          <p:spPr bwMode="auto">
            <a:xfrm>
              <a:off x="93663" y="3992563"/>
              <a:ext cx="2122488" cy="947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12"/>
            <p:cNvSpPr>
              <a:spLocks noChangeArrowheads="1"/>
            </p:cNvSpPr>
            <p:nvPr/>
          </p:nvSpPr>
          <p:spPr bwMode="auto">
            <a:xfrm>
              <a:off x="2216150" y="3994151"/>
              <a:ext cx="9866313"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Line 20"/>
            <p:cNvSpPr>
              <a:spLocks noChangeShapeType="1"/>
            </p:cNvSpPr>
            <p:nvPr/>
          </p:nvSpPr>
          <p:spPr bwMode="auto">
            <a:xfrm>
              <a:off x="87313" y="4940301"/>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Rectangle 51"/>
            <p:cNvSpPr>
              <a:spLocks noChangeArrowheads="1"/>
            </p:cNvSpPr>
            <p:nvPr/>
          </p:nvSpPr>
          <p:spPr bwMode="auto">
            <a:xfrm>
              <a:off x="184150" y="4102101"/>
              <a:ext cx="7604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Entry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2"/>
            <p:cNvSpPr>
              <a:spLocks noChangeArrowheads="1"/>
            </p:cNvSpPr>
            <p:nvPr/>
          </p:nvSpPr>
          <p:spPr bwMode="auto">
            <a:xfrm>
              <a:off x="2309813" y="4102101"/>
              <a:ext cx="9921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3"/>
            <p:cNvSpPr>
              <a:spLocks noChangeArrowheads="1"/>
            </p:cNvSpPr>
            <p:nvPr/>
          </p:nvSpPr>
          <p:spPr bwMode="auto">
            <a:xfrm>
              <a:off x="3249613" y="4102101"/>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4"/>
            <p:cNvSpPr>
              <a:spLocks noChangeArrowheads="1"/>
            </p:cNvSpPr>
            <p:nvPr/>
          </p:nvSpPr>
          <p:spPr bwMode="auto">
            <a:xfrm>
              <a:off x="3883025" y="4102101"/>
              <a:ext cx="136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pertaining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5"/>
            <p:cNvSpPr>
              <a:spLocks noChangeArrowheads="1"/>
            </p:cNvSpPr>
            <p:nvPr/>
          </p:nvSpPr>
          <p:spPr bwMode="auto">
            <a:xfrm>
              <a:off x="5195888" y="4102101"/>
              <a:ext cx="395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5538788" y="4102101"/>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7"/>
            <p:cNvSpPr>
              <a:spLocks noChangeArrowheads="1"/>
            </p:cNvSpPr>
            <p:nvPr/>
          </p:nvSpPr>
          <p:spPr bwMode="auto">
            <a:xfrm>
              <a:off x="5786438" y="4102101"/>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critical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6708775" y="4102101"/>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region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7567613" y="4102101"/>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8051800" y="4102101"/>
              <a:ext cx="8207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made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8821738" y="4102101"/>
              <a:ext cx="1411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consistent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Rectangle 62"/>
            <p:cNvSpPr>
              <a:spLocks noChangeArrowheads="1"/>
            </p:cNvSpPr>
            <p:nvPr/>
          </p:nvSpPr>
          <p:spPr bwMode="auto">
            <a:xfrm>
              <a:off x="10183813" y="4102101"/>
              <a:ext cx="788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when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Rectangle 63"/>
            <p:cNvSpPr>
              <a:spLocks noChangeArrowheads="1"/>
            </p:cNvSpPr>
            <p:nvPr/>
          </p:nvSpPr>
          <p:spPr bwMode="auto">
            <a:xfrm>
              <a:off x="10922000" y="4102101"/>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64"/>
            <p:cNvSpPr>
              <a:spLocks noChangeArrowheads="1"/>
            </p:cNvSpPr>
            <p:nvPr/>
          </p:nvSpPr>
          <p:spPr bwMode="auto">
            <a:xfrm>
              <a:off x="11171238" y="4102101"/>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critical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65"/>
            <p:cNvSpPr>
              <a:spLocks noChangeArrowheads="1"/>
            </p:cNvSpPr>
            <p:nvPr/>
          </p:nvSpPr>
          <p:spPr bwMode="auto">
            <a:xfrm>
              <a:off x="2309813" y="4468813"/>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region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66"/>
            <p:cNvSpPr>
              <a:spLocks noChangeArrowheads="1"/>
            </p:cNvSpPr>
            <p:nvPr/>
          </p:nvSpPr>
          <p:spPr bwMode="auto">
            <a:xfrm>
              <a:off x="3135313" y="4468813"/>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Rectangle 67"/>
            <p:cNvSpPr>
              <a:spLocks noChangeArrowheads="1"/>
            </p:cNvSpPr>
            <p:nvPr/>
          </p:nvSpPr>
          <p:spPr bwMode="auto">
            <a:xfrm>
              <a:off x="3413125" y="4468813"/>
              <a:ext cx="1063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entered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 name="Rectangle 68"/>
            <p:cNvSpPr>
              <a:spLocks noChangeArrowheads="1"/>
            </p:cNvSpPr>
            <p:nvPr/>
          </p:nvSpPr>
          <p:spPr bwMode="auto">
            <a:xfrm>
              <a:off x="4324350" y="4468813"/>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4279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Client-Centric Consistency Models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3409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Client Consistency Guarantees</a:t>
            </a:r>
          </a:p>
        </p:txBody>
      </p:sp>
      <p:sp>
        <p:nvSpPr>
          <p:cNvPr id="4" name="Content Placeholder 2"/>
          <p:cNvSpPr>
            <a:spLocks noGrp="1"/>
          </p:cNvSpPr>
          <p:nvPr>
            <p:ph idx="1"/>
          </p:nvPr>
        </p:nvSpPr>
        <p:spPr>
          <a:xfrm>
            <a:off x="0" y="711201"/>
            <a:ext cx="12192000" cy="4525963"/>
          </a:xfrm>
        </p:spPr>
        <p:txBody>
          <a:bodyPr/>
          <a:lstStyle/>
          <a:p>
            <a:r>
              <a:rPr lang="en-US" sz="2400" dirty="0"/>
              <a:t>Client-centric consistency provides guarantees for a single client for its accesses to a data-store</a:t>
            </a:r>
          </a:p>
          <a:p>
            <a:pPr lvl="6"/>
            <a:endParaRPr lang="en-US" sz="1100" dirty="0"/>
          </a:p>
          <a:p>
            <a:r>
              <a:rPr lang="en-US" sz="2000" dirty="0"/>
              <a:t>Example: Providing consistency guarantee to a client process for data </a:t>
            </a:r>
            <a:r>
              <a:rPr lang="en-US" sz="2000" b="1" dirty="0">
                <a:latin typeface="Courier New" pitchFamily="49" charset="0"/>
                <a:cs typeface="Courier New" pitchFamily="49" charset="0"/>
              </a:rPr>
              <a:t>x</a:t>
            </a:r>
            <a:r>
              <a:rPr lang="en-US" sz="2000" dirty="0"/>
              <a:t> replicated on two replicas. Let </a:t>
            </a:r>
            <a:r>
              <a:rPr lang="en-US" sz="2000" b="1" dirty="0">
                <a:latin typeface="Courier New" pitchFamily="49" charset="0"/>
                <a:cs typeface="Courier New" pitchFamily="49" charset="0"/>
              </a:rPr>
              <a:t>x</a:t>
            </a:r>
            <a:r>
              <a:rPr lang="en-US" sz="2000" b="1" baseline="-25000" dirty="0">
                <a:latin typeface="Courier New" pitchFamily="49" charset="0"/>
                <a:cs typeface="Courier New" pitchFamily="49" charset="0"/>
              </a:rPr>
              <a:t>i</a:t>
            </a:r>
            <a:r>
              <a:rPr lang="en-US" sz="2000" dirty="0"/>
              <a:t> be the local copy of a data </a:t>
            </a:r>
            <a:r>
              <a:rPr lang="en-US" sz="2000" b="1" dirty="0">
                <a:latin typeface="Courier New" pitchFamily="49" charset="0"/>
                <a:cs typeface="Courier New" pitchFamily="49" charset="0"/>
              </a:rPr>
              <a:t>x</a:t>
            </a:r>
            <a:r>
              <a:rPr lang="en-US" sz="2000" dirty="0"/>
              <a:t> at replica </a:t>
            </a:r>
            <a:r>
              <a:rPr lang="en-US" sz="2000" b="1" dirty="0">
                <a:latin typeface="Courier New" pitchFamily="49" charset="0"/>
                <a:cs typeface="Courier New" pitchFamily="49" charset="0"/>
              </a:rPr>
              <a:t>L</a:t>
            </a:r>
            <a:r>
              <a:rPr lang="en-US" sz="2000" b="1" baseline="-25000" dirty="0">
                <a:latin typeface="Courier New" pitchFamily="49" charset="0"/>
                <a:cs typeface="Courier New" pitchFamily="49" charset="0"/>
              </a:rPr>
              <a:t>i</a:t>
            </a:r>
            <a:r>
              <a:rPr lang="en-US" sz="2000" dirty="0"/>
              <a:t>. </a:t>
            </a:r>
            <a:endParaRPr lang="en-US" sz="2000" b="1" dirty="0">
              <a:latin typeface="Courier New" pitchFamily="49" charset="0"/>
              <a:cs typeface="Courier New" pitchFamily="49" charset="0"/>
            </a:endParaRPr>
          </a:p>
          <a:p>
            <a:pPr lvl="2"/>
            <a:endParaRPr lang="en-US" sz="1600" dirty="0"/>
          </a:p>
          <a:p>
            <a:pPr lvl="1"/>
            <a:endParaRPr lang="en-US" sz="2000" dirty="0"/>
          </a:p>
          <a:p>
            <a:pPr lvl="1"/>
            <a:endParaRPr lang="en-US" sz="2000" dirty="0"/>
          </a:p>
          <a:p>
            <a:pPr lvl="1"/>
            <a:endParaRPr lang="en-US" sz="2000" dirty="0"/>
          </a:p>
          <a:p>
            <a:pPr lvl="1"/>
            <a:endParaRPr lang="en-US" sz="2000" dirty="0"/>
          </a:p>
          <a:p>
            <a:pPr lvl="1"/>
            <a:endParaRPr lang="en-US" sz="2000" dirty="0"/>
          </a:p>
        </p:txBody>
      </p:sp>
      <p:sp>
        <p:nvSpPr>
          <p:cNvPr id="5" name="Slide Number Placeholder 3"/>
          <p:cNvSpPr txBox="1">
            <a:spLocks/>
          </p:cNvSpPr>
          <p:nvPr/>
        </p:nvSpPr>
        <p:spPr>
          <a:xfrm>
            <a:off x="5733690" y="5994398"/>
            <a:ext cx="838200" cy="4762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28FF950-DB7C-455D-9E01-A518DD2D33C1}" type="slidenum">
              <a:rPr lang="en-US" sz="1200" smtClean="0"/>
              <a:pPr>
                <a:defRPr/>
              </a:pPr>
              <a:t>33</a:t>
            </a:fld>
            <a:endParaRPr lang="en-US" sz="1200"/>
          </a:p>
        </p:txBody>
      </p:sp>
      <p:sp>
        <p:nvSpPr>
          <p:cNvPr id="6" name="Can 5"/>
          <p:cNvSpPr/>
          <p:nvPr/>
        </p:nvSpPr>
        <p:spPr>
          <a:xfrm>
            <a:off x="1538208" y="3051257"/>
            <a:ext cx="457200" cy="316468"/>
          </a:xfrm>
          <a:prstGeom prst="can">
            <a:avLst/>
          </a:prstGeom>
          <a:solidFill>
            <a:srgbClr val="0000FF"/>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b="1" dirty="0">
                <a:latin typeface="Courier New" pitchFamily="49" charset="0"/>
                <a:cs typeface="Courier New" pitchFamily="49" charset="0"/>
              </a:rPr>
              <a:t>L</a:t>
            </a:r>
            <a:r>
              <a:rPr lang="en-US" sz="1600" b="1" baseline="-25000" dirty="0">
                <a:latin typeface="Courier New" pitchFamily="49" charset="0"/>
                <a:cs typeface="Courier New" pitchFamily="49" charset="0"/>
              </a:rPr>
              <a:t>1</a:t>
            </a:r>
            <a:endParaRPr lang="en-US" sz="1600" dirty="0"/>
          </a:p>
        </p:txBody>
      </p:sp>
      <p:sp>
        <p:nvSpPr>
          <p:cNvPr id="7" name="Can 6"/>
          <p:cNvSpPr/>
          <p:nvPr/>
        </p:nvSpPr>
        <p:spPr>
          <a:xfrm>
            <a:off x="1538208" y="3813257"/>
            <a:ext cx="457200" cy="316468"/>
          </a:xfrm>
          <a:prstGeom prst="can">
            <a:avLst/>
          </a:prstGeom>
          <a:solidFill>
            <a:srgbClr val="00B05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b="1" dirty="0">
                <a:latin typeface="Courier New" pitchFamily="49" charset="0"/>
                <a:cs typeface="Courier New" pitchFamily="49" charset="0"/>
              </a:rPr>
              <a:t>L</a:t>
            </a:r>
            <a:r>
              <a:rPr lang="en-US" sz="1600" b="1" baseline="-25000" dirty="0">
                <a:latin typeface="Courier New" pitchFamily="49" charset="0"/>
                <a:cs typeface="Courier New" pitchFamily="49" charset="0"/>
              </a:rPr>
              <a:t>2</a:t>
            </a:r>
            <a:endParaRPr lang="en-US" sz="1600" dirty="0"/>
          </a:p>
        </p:txBody>
      </p:sp>
      <p:cxnSp>
        <p:nvCxnSpPr>
          <p:cNvPr id="8" name="Straight Arrow Connector 7"/>
          <p:cNvCxnSpPr/>
          <p:nvPr/>
        </p:nvCxnSpPr>
        <p:spPr>
          <a:xfrm>
            <a:off x="1995408" y="3139125"/>
            <a:ext cx="6477000" cy="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95408" y="4129725"/>
            <a:ext cx="64770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166608" y="2605725"/>
            <a:ext cx="615662" cy="685800"/>
          </a:xfrm>
          <a:prstGeom prst="rect">
            <a:avLst/>
          </a:prstGeom>
          <a:noFill/>
          <a:ln w="9525">
            <a:noFill/>
            <a:miter lim="800000"/>
            <a:headEnd/>
            <a:tailEnd/>
          </a:ln>
        </p:spPr>
      </p:pic>
      <p:sp>
        <p:nvSpPr>
          <p:cNvPr id="11" name="Rectangle 10"/>
          <p:cNvSpPr/>
          <p:nvPr/>
        </p:nvSpPr>
        <p:spPr>
          <a:xfrm>
            <a:off x="222400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)0</a:t>
            </a:r>
            <a:endParaRPr lang="en-US" sz="1400" dirty="0"/>
          </a:p>
        </p:txBody>
      </p:sp>
      <p:sp>
        <p:nvSpPr>
          <p:cNvPr id="12" name="Rectangle 11"/>
          <p:cNvSpPr/>
          <p:nvPr/>
        </p:nvSpPr>
        <p:spPr>
          <a:xfrm>
            <a:off x="2224008" y="3741283"/>
            <a:ext cx="838200" cy="307777"/>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2</a:t>
            </a:r>
            <a:r>
              <a:rPr lang="en-US" sz="1400" b="1" dirty="0">
                <a:latin typeface="Courier New" pitchFamily="49" charset="0"/>
                <a:cs typeface="Courier New" pitchFamily="49" charset="0"/>
              </a:rPr>
              <a:t>)0</a:t>
            </a:r>
            <a:endParaRPr lang="en-US" sz="1400" dirty="0"/>
          </a:p>
        </p:txBody>
      </p:sp>
      <p:sp>
        <p:nvSpPr>
          <p:cNvPr id="13" name="Rectangle 12"/>
          <p:cNvSpPr/>
          <p:nvPr/>
        </p:nvSpPr>
        <p:spPr>
          <a:xfrm>
            <a:off x="346405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)2</a:t>
            </a:r>
            <a:endParaRPr lang="en-US" sz="1400" dirty="0"/>
          </a:p>
        </p:txBody>
      </p:sp>
      <p:sp>
        <p:nvSpPr>
          <p:cNvPr id="14" name="Rectangle 13"/>
          <p:cNvSpPr/>
          <p:nvPr/>
        </p:nvSpPr>
        <p:spPr>
          <a:xfrm>
            <a:off x="776208" y="2377125"/>
            <a:ext cx="685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x+=2</a:t>
            </a:r>
          </a:p>
        </p:txBody>
      </p:sp>
      <p:sp>
        <p:nvSpPr>
          <p:cNvPr id="15" name="Rectangle 14"/>
          <p:cNvSpPr/>
          <p:nvPr/>
        </p:nvSpPr>
        <p:spPr>
          <a:xfrm>
            <a:off x="460705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)1</a:t>
            </a:r>
            <a:endParaRPr lang="en-US" sz="1400" dirty="0"/>
          </a:p>
        </p:txBody>
      </p:sp>
      <p:sp>
        <p:nvSpPr>
          <p:cNvPr id="16" name="Rectangle 15"/>
          <p:cNvSpPr/>
          <p:nvPr/>
        </p:nvSpPr>
        <p:spPr>
          <a:xfrm>
            <a:off x="776208" y="2377125"/>
            <a:ext cx="685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x-=1</a:t>
            </a:r>
          </a:p>
        </p:txBody>
      </p:sp>
      <p:sp>
        <p:nvSpPr>
          <p:cNvPr id="17" name="Rectangle 16"/>
          <p:cNvSpPr/>
          <p:nvPr/>
        </p:nvSpPr>
        <p:spPr>
          <a:xfrm>
            <a:off x="572920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)5</a:t>
            </a:r>
            <a:endParaRPr lang="en-US" sz="1400" dirty="0"/>
          </a:p>
        </p:txBody>
      </p:sp>
      <p:sp>
        <p:nvSpPr>
          <p:cNvPr id="18" name="Rectangle 17"/>
          <p:cNvSpPr/>
          <p:nvPr/>
        </p:nvSpPr>
        <p:spPr>
          <a:xfrm>
            <a:off x="776208" y="2377125"/>
            <a:ext cx="685800" cy="381000"/>
          </a:xfrm>
          <a:prstGeom prst="rect">
            <a:avLst/>
          </a:prstGeom>
          <a:solidFill>
            <a:srgbClr val="1D306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x*=5</a:t>
            </a:r>
          </a:p>
        </p:txBody>
      </p:sp>
      <p:sp>
        <p:nvSpPr>
          <p:cNvPr id="19" name="Rectangle 18"/>
          <p:cNvSpPr/>
          <p:nvPr/>
        </p:nvSpPr>
        <p:spPr>
          <a:xfrm>
            <a:off x="5729208" y="2067860"/>
            <a:ext cx="838200" cy="307777"/>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a:latin typeface="Courier New" pitchFamily="49" charset="0"/>
                <a:cs typeface="Courier New" pitchFamily="49" charset="0"/>
              </a:rPr>
              <a:t>WS(x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a:t>
            </a:r>
            <a:endParaRPr lang="en-US" sz="1400" dirty="0"/>
          </a:p>
        </p:txBody>
      </p:sp>
      <p:cxnSp>
        <p:nvCxnSpPr>
          <p:cNvPr id="20" name="Straight Connector 19"/>
          <p:cNvCxnSpPr>
            <a:stCxn id="6" idx="2"/>
            <a:endCxn id="10" idx="3"/>
          </p:cNvCxnSpPr>
          <p:nvPr/>
        </p:nvCxnSpPr>
        <p:spPr>
          <a:xfrm flipH="1" flipV="1">
            <a:off x="782270" y="2948625"/>
            <a:ext cx="755938" cy="26086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76208" y="3912453"/>
            <a:ext cx="762000" cy="64872"/>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76208" y="3363260"/>
            <a:ext cx="762000" cy="381000"/>
          </a:xfrm>
          <a:prstGeom prst="rect">
            <a:avLst/>
          </a:prstGeom>
          <a:solidFill>
            <a:srgbClr val="1D306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x-=2</a:t>
            </a:r>
          </a:p>
        </p:txBody>
      </p:sp>
      <p:sp>
        <p:nvSpPr>
          <p:cNvPr id="23" name="Rectangle 22"/>
          <p:cNvSpPr/>
          <p:nvPr/>
        </p:nvSpPr>
        <p:spPr>
          <a:xfrm>
            <a:off x="7405608" y="3764059"/>
            <a:ext cx="838200" cy="307777"/>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2</a:t>
            </a:r>
            <a:r>
              <a:rPr lang="en-US" sz="1400" b="1" dirty="0">
                <a:latin typeface="Courier New" pitchFamily="49" charset="0"/>
                <a:cs typeface="Courier New" pitchFamily="49" charset="0"/>
              </a:rPr>
              <a:t>)3</a:t>
            </a:r>
            <a:endParaRPr lang="en-US" sz="1400" dirty="0"/>
          </a:p>
        </p:txBody>
      </p:sp>
      <p:sp>
        <p:nvSpPr>
          <p:cNvPr id="24" name="Rectangle 23"/>
          <p:cNvSpPr/>
          <p:nvPr/>
        </p:nvSpPr>
        <p:spPr>
          <a:xfrm>
            <a:off x="6415008" y="3741283"/>
            <a:ext cx="838200" cy="307777"/>
          </a:xfrm>
          <a:prstGeom prst="rect">
            <a:avLst/>
          </a:prstGeom>
          <a:solidFill>
            <a:schemeClr val="lt1">
              <a:alpha val="30000"/>
            </a:schemeClr>
          </a:solidFill>
          <a:ln>
            <a:solidFill>
              <a:srgbClr val="00B050">
                <a:alpha val="30000"/>
              </a:srgbClr>
            </a:solidFill>
            <a:prstDash val="sysDot"/>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solidFill>
                  <a:schemeClr val="bg2">
                    <a:lumMod val="75000"/>
                  </a:schemeClr>
                </a:solidFill>
                <a:latin typeface="Courier New" pitchFamily="49" charset="0"/>
                <a:cs typeface="Courier New" pitchFamily="49" charset="0"/>
              </a:rPr>
              <a:t>R(x</a:t>
            </a:r>
            <a:r>
              <a:rPr lang="en-US" sz="1400" b="1" baseline="-25000" dirty="0">
                <a:solidFill>
                  <a:schemeClr val="bg2">
                    <a:lumMod val="75000"/>
                  </a:schemeClr>
                </a:solidFill>
                <a:latin typeface="Courier New" pitchFamily="49" charset="0"/>
                <a:cs typeface="Courier New" pitchFamily="49" charset="0"/>
              </a:rPr>
              <a:t>2</a:t>
            </a:r>
            <a:r>
              <a:rPr lang="en-US" sz="1400" b="1" dirty="0">
                <a:solidFill>
                  <a:schemeClr val="bg2">
                    <a:lumMod val="75000"/>
                  </a:schemeClr>
                </a:solidFill>
                <a:latin typeface="Courier New" pitchFamily="49" charset="0"/>
                <a:cs typeface="Courier New" pitchFamily="49" charset="0"/>
              </a:rPr>
              <a:t>)5</a:t>
            </a:r>
            <a:endParaRPr lang="en-US" sz="1400" dirty="0">
              <a:solidFill>
                <a:schemeClr val="bg2">
                  <a:lumMod val="75000"/>
                </a:schemeClr>
              </a:solidFill>
            </a:endParaRPr>
          </a:p>
        </p:txBody>
      </p:sp>
      <p:sp>
        <p:nvSpPr>
          <p:cNvPr id="25" name="Rectangle 24"/>
          <p:cNvSpPr/>
          <p:nvPr/>
        </p:nvSpPr>
        <p:spPr>
          <a:xfrm>
            <a:off x="171090" y="5997573"/>
            <a:ext cx="8610600" cy="4902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26" name="Can 25"/>
          <p:cNvSpPr/>
          <p:nvPr/>
        </p:nvSpPr>
        <p:spPr>
          <a:xfrm>
            <a:off x="311133" y="6049059"/>
            <a:ext cx="381000" cy="381000"/>
          </a:xfrm>
          <a:prstGeom prst="can">
            <a:avLst/>
          </a:prstGeom>
          <a:solidFill>
            <a:srgbClr val="0000FF"/>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latin typeface="Courier New" pitchFamily="49" charset="0"/>
                <a:cs typeface="Courier New" pitchFamily="49" charset="0"/>
              </a:rPr>
              <a:t>L</a:t>
            </a:r>
            <a:r>
              <a:rPr lang="en-US" sz="1200" b="1" baseline="-25000" dirty="0">
                <a:latin typeface="Courier New" pitchFamily="49" charset="0"/>
                <a:cs typeface="Courier New" pitchFamily="49" charset="0"/>
              </a:rPr>
              <a:t>i</a:t>
            </a:r>
            <a:endParaRPr lang="en-US" sz="1200" dirty="0"/>
          </a:p>
        </p:txBody>
      </p:sp>
      <p:sp>
        <p:nvSpPr>
          <p:cNvPr id="27" name="TextBox 26"/>
          <p:cNvSpPr txBox="1"/>
          <p:nvPr/>
        </p:nvSpPr>
        <p:spPr>
          <a:xfrm>
            <a:off x="704490" y="6070796"/>
            <a:ext cx="1066800" cy="276999"/>
          </a:xfrm>
          <a:prstGeom prst="rect">
            <a:avLst/>
          </a:prstGeom>
          <a:noFill/>
        </p:spPr>
        <p:txBody>
          <a:bodyPr wrap="square" rtlCol="0">
            <a:spAutoFit/>
          </a:bodyPr>
          <a:lstStyle/>
          <a:p>
            <a:r>
              <a:rPr lang="en-US" sz="1200" dirty="0"/>
              <a:t>= Replica </a:t>
            </a:r>
            <a:r>
              <a:rPr lang="en-US" sz="1200" dirty="0" err="1"/>
              <a:t>i</a:t>
            </a:r>
            <a:endParaRPr lang="en-US" sz="1200" dirty="0"/>
          </a:p>
        </p:txBody>
      </p:sp>
      <p:sp>
        <p:nvSpPr>
          <p:cNvPr id="28" name="Rectangle 27"/>
          <p:cNvSpPr/>
          <p:nvPr/>
        </p:nvSpPr>
        <p:spPr>
          <a:xfrm>
            <a:off x="1771290" y="6101574"/>
            <a:ext cx="712694" cy="2616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100" b="1" dirty="0">
                <a:latin typeface="Courier New" pitchFamily="49" charset="0"/>
                <a:cs typeface="Courier New" pitchFamily="49" charset="0"/>
              </a:rPr>
              <a:t>R(x</a:t>
            </a:r>
            <a:r>
              <a:rPr lang="en-US" sz="1100" b="1" baseline="-25000" dirty="0" err="1">
                <a:latin typeface="Courier New" pitchFamily="49" charset="0"/>
                <a:cs typeface="Courier New" pitchFamily="49" charset="0"/>
              </a:rPr>
              <a:t>i</a:t>
            </a:r>
            <a:r>
              <a:rPr lang="it-IT" sz="1100" b="1" dirty="0">
                <a:latin typeface="Courier New" pitchFamily="49" charset="0"/>
                <a:cs typeface="Courier New" pitchFamily="49" charset="0"/>
              </a:rPr>
              <a:t>)b</a:t>
            </a:r>
            <a:endParaRPr lang="en-US" sz="1100" dirty="0"/>
          </a:p>
        </p:txBody>
      </p:sp>
      <p:sp>
        <p:nvSpPr>
          <p:cNvPr id="29" name="TextBox 28"/>
          <p:cNvSpPr txBox="1"/>
          <p:nvPr/>
        </p:nvSpPr>
        <p:spPr>
          <a:xfrm>
            <a:off x="2483984" y="5997573"/>
            <a:ext cx="1725706" cy="430887"/>
          </a:xfrm>
          <a:prstGeom prst="rect">
            <a:avLst/>
          </a:prstGeom>
          <a:noFill/>
        </p:spPr>
        <p:txBody>
          <a:bodyPr wrap="square" rtlCol="0">
            <a:spAutoFit/>
          </a:bodyPr>
          <a:lstStyle/>
          <a:p>
            <a:r>
              <a:rPr lang="en-US" sz="1100" dirty="0"/>
              <a:t>= Read variable x at  </a:t>
            </a:r>
          </a:p>
          <a:p>
            <a:r>
              <a:rPr lang="en-US" sz="1100" dirty="0"/>
              <a:t>   replica </a:t>
            </a:r>
            <a:r>
              <a:rPr lang="en-US" sz="1100" dirty="0" err="1"/>
              <a:t>i</a:t>
            </a:r>
            <a:r>
              <a:rPr lang="en-US" sz="1100" dirty="0"/>
              <a:t>;  Result is b</a:t>
            </a:r>
          </a:p>
        </p:txBody>
      </p:sp>
      <p:sp>
        <p:nvSpPr>
          <p:cNvPr id="30" name="Rectangle 29"/>
          <p:cNvSpPr/>
          <p:nvPr/>
        </p:nvSpPr>
        <p:spPr>
          <a:xfrm>
            <a:off x="4133489" y="6101574"/>
            <a:ext cx="705429" cy="2616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100" b="1" dirty="0">
                <a:latin typeface="Courier New" pitchFamily="49" charset="0"/>
                <a:cs typeface="Courier New" pitchFamily="49" charset="0"/>
              </a:rPr>
              <a:t>W(x)b</a:t>
            </a:r>
            <a:endParaRPr lang="en-US" sz="1100" dirty="0"/>
          </a:p>
        </p:txBody>
      </p:sp>
      <p:sp>
        <p:nvSpPr>
          <p:cNvPr id="31" name="TextBox 30"/>
          <p:cNvSpPr txBox="1"/>
          <p:nvPr/>
        </p:nvSpPr>
        <p:spPr>
          <a:xfrm>
            <a:off x="4838919" y="6011003"/>
            <a:ext cx="1732971" cy="430887"/>
          </a:xfrm>
          <a:prstGeom prst="rect">
            <a:avLst/>
          </a:prstGeom>
          <a:noFill/>
        </p:spPr>
        <p:txBody>
          <a:bodyPr wrap="square" rtlCol="0">
            <a:spAutoFit/>
          </a:bodyPr>
          <a:lstStyle/>
          <a:p>
            <a:r>
              <a:rPr lang="en-US" sz="1100" dirty="0"/>
              <a:t>= Write variable x at </a:t>
            </a:r>
          </a:p>
          <a:p>
            <a:r>
              <a:rPr lang="en-US" sz="1100" dirty="0"/>
              <a:t>    replica </a:t>
            </a:r>
            <a:r>
              <a:rPr lang="en-US" sz="1100" dirty="0" err="1"/>
              <a:t>i</a:t>
            </a:r>
            <a:r>
              <a:rPr lang="en-US" sz="1100" dirty="0"/>
              <a:t>;  Result is b</a:t>
            </a:r>
          </a:p>
        </p:txBody>
      </p:sp>
      <p:sp>
        <p:nvSpPr>
          <p:cNvPr id="32" name="Rectangle 31"/>
          <p:cNvSpPr/>
          <p:nvPr/>
        </p:nvSpPr>
        <p:spPr>
          <a:xfrm>
            <a:off x="6876690" y="6073773"/>
            <a:ext cx="838200" cy="276999"/>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200" b="1" dirty="0">
                <a:latin typeface="Courier New" pitchFamily="49" charset="0"/>
                <a:cs typeface="Courier New" pitchFamily="49" charset="0"/>
              </a:rPr>
              <a:t>WS(x</a:t>
            </a:r>
            <a:r>
              <a:rPr lang="en-US" sz="1200" b="1" baseline="-25000" dirty="0">
                <a:latin typeface="Courier New" pitchFamily="49" charset="0"/>
                <a:cs typeface="Courier New" pitchFamily="49" charset="0"/>
              </a:rPr>
              <a:t>i</a:t>
            </a:r>
            <a:r>
              <a:rPr lang="en-US" sz="1200" b="1" dirty="0">
                <a:latin typeface="Courier New" pitchFamily="49" charset="0"/>
                <a:cs typeface="Courier New" pitchFamily="49" charset="0"/>
              </a:rPr>
              <a:t>)</a:t>
            </a:r>
            <a:endParaRPr lang="en-US" sz="1200" dirty="0"/>
          </a:p>
        </p:txBody>
      </p:sp>
      <p:sp>
        <p:nvSpPr>
          <p:cNvPr id="33" name="TextBox 32"/>
          <p:cNvSpPr txBox="1"/>
          <p:nvPr/>
        </p:nvSpPr>
        <p:spPr>
          <a:xfrm>
            <a:off x="7714890" y="6101574"/>
            <a:ext cx="1047171" cy="261610"/>
          </a:xfrm>
          <a:prstGeom prst="rect">
            <a:avLst/>
          </a:prstGeom>
          <a:noFill/>
        </p:spPr>
        <p:txBody>
          <a:bodyPr wrap="square" rtlCol="0">
            <a:spAutoFit/>
          </a:bodyPr>
          <a:lstStyle/>
          <a:p>
            <a:r>
              <a:rPr lang="en-US" sz="1100" dirty="0"/>
              <a:t>= Write Set</a:t>
            </a:r>
          </a:p>
        </p:txBody>
      </p:sp>
      <p:sp>
        <p:nvSpPr>
          <p:cNvPr id="34" name="Rectangle 33"/>
          <p:cNvSpPr/>
          <p:nvPr/>
        </p:nvSpPr>
        <p:spPr>
          <a:xfrm>
            <a:off x="126157" y="4770717"/>
            <a:ext cx="790213" cy="261610"/>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100" b="1" dirty="0">
                <a:latin typeface="Courier New" pitchFamily="49" charset="0"/>
                <a:cs typeface="Courier New" pitchFamily="49" charset="0"/>
              </a:rPr>
              <a:t>WS(x</a:t>
            </a:r>
            <a:r>
              <a:rPr lang="en-US" sz="1100" b="1" baseline="-25000" dirty="0">
                <a:latin typeface="Courier New" pitchFamily="49" charset="0"/>
                <a:cs typeface="Courier New" pitchFamily="49" charset="0"/>
              </a:rPr>
              <a:t>1</a:t>
            </a:r>
            <a:r>
              <a:rPr lang="en-US" sz="1100" b="1" dirty="0">
                <a:latin typeface="Courier New" pitchFamily="49" charset="0"/>
                <a:cs typeface="Courier New" pitchFamily="49" charset="0"/>
              </a:rPr>
              <a:t>)</a:t>
            </a:r>
            <a:endParaRPr lang="en-US" sz="1100" dirty="0"/>
          </a:p>
        </p:txBody>
      </p:sp>
      <p:sp>
        <p:nvSpPr>
          <p:cNvPr id="35" name="TextBox 34"/>
          <p:cNvSpPr txBox="1"/>
          <p:nvPr/>
        </p:nvSpPr>
        <p:spPr>
          <a:xfrm>
            <a:off x="870338" y="4798518"/>
            <a:ext cx="7848600" cy="276999"/>
          </a:xfrm>
          <a:prstGeom prst="rect">
            <a:avLst/>
          </a:prstGeom>
          <a:noFill/>
        </p:spPr>
        <p:txBody>
          <a:bodyPr wrap="square" rtlCol="0">
            <a:spAutoFit/>
          </a:bodyPr>
          <a:lstStyle/>
          <a:p>
            <a:r>
              <a:rPr lang="en-US" sz="1200" dirty="0"/>
              <a:t>= </a:t>
            </a:r>
            <a:r>
              <a:rPr lang="en-US" sz="1200" b="1" dirty="0"/>
              <a:t>Write Set for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1</a:t>
            </a:r>
            <a:r>
              <a:rPr lang="en-US" sz="1200" dirty="0"/>
              <a:t> = Series of ops being done at some replica that reflects how </a:t>
            </a:r>
            <a:r>
              <a:rPr lang="en-US" sz="1200" b="1" dirty="0">
                <a:latin typeface="Courier New" pitchFamily="49" charset="0"/>
                <a:cs typeface="Courier New" pitchFamily="49" charset="0"/>
              </a:rPr>
              <a:t>L</a:t>
            </a:r>
            <a:r>
              <a:rPr lang="en-US" sz="1200" b="1" baseline="-25000" dirty="0">
                <a:latin typeface="Courier New" pitchFamily="49" charset="0"/>
                <a:cs typeface="Courier New" pitchFamily="49" charset="0"/>
              </a:rPr>
              <a:t>1 </a:t>
            </a:r>
            <a:r>
              <a:rPr lang="en-US" sz="1200" dirty="0"/>
              <a:t>updated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1</a:t>
            </a:r>
            <a:r>
              <a:rPr lang="en-US" sz="1200" dirty="0"/>
              <a:t> till this time</a:t>
            </a:r>
          </a:p>
        </p:txBody>
      </p:sp>
      <p:sp>
        <p:nvSpPr>
          <p:cNvPr id="36" name="Rectangle 35"/>
          <p:cNvSpPr/>
          <p:nvPr/>
        </p:nvSpPr>
        <p:spPr>
          <a:xfrm>
            <a:off x="108338" y="5255718"/>
            <a:ext cx="990600" cy="276999"/>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200" b="1" dirty="0">
                <a:latin typeface="Courier New" pitchFamily="49" charset="0"/>
                <a:cs typeface="Courier New" pitchFamily="49" charset="0"/>
              </a:rPr>
              <a:t>WS(x</a:t>
            </a:r>
            <a:r>
              <a:rPr lang="en-US" sz="1200" b="1" baseline="-25000" dirty="0">
                <a:latin typeface="Courier New" pitchFamily="49" charset="0"/>
                <a:cs typeface="Courier New" pitchFamily="49" charset="0"/>
              </a:rPr>
              <a:t>1</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2</a:t>
            </a:r>
            <a:r>
              <a:rPr lang="en-US" sz="1200" b="1" dirty="0">
                <a:latin typeface="Courier New" pitchFamily="49" charset="0"/>
                <a:cs typeface="Courier New" pitchFamily="49" charset="0"/>
              </a:rPr>
              <a:t>)</a:t>
            </a:r>
            <a:endParaRPr lang="en-US" sz="1200" dirty="0"/>
          </a:p>
        </p:txBody>
      </p:sp>
      <p:sp>
        <p:nvSpPr>
          <p:cNvPr id="37" name="TextBox 36"/>
          <p:cNvSpPr txBox="1"/>
          <p:nvPr/>
        </p:nvSpPr>
        <p:spPr>
          <a:xfrm>
            <a:off x="1098937" y="5223452"/>
            <a:ext cx="8744309" cy="276999"/>
          </a:xfrm>
          <a:prstGeom prst="rect">
            <a:avLst/>
          </a:prstGeom>
          <a:noFill/>
        </p:spPr>
        <p:txBody>
          <a:bodyPr wrap="square" rtlCol="0">
            <a:spAutoFit/>
          </a:bodyPr>
          <a:lstStyle/>
          <a:p>
            <a:r>
              <a:rPr lang="en-US" sz="1200" dirty="0"/>
              <a:t>= </a:t>
            </a:r>
            <a:r>
              <a:rPr lang="en-US" sz="1200" b="1" dirty="0"/>
              <a:t>Write Set for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1</a:t>
            </a:r>
            <a:r>
              <a:rPr lang="en-US" sz="1200" dirty="0"/>
              <a:t> </a:t>
            </a:r>
            <a:r>
              <a:rPr lang="en-US" sz="1200" b="1" dirty="0"/>
              <a:t>and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2</a:t>
            </a:r>
            <a:r>
              <a:rPr lang="en-US" sz="1200" dirty="0"/>
              <a:t> = Series of ops being done at some replica that reflects how </a:t>
            </a:r>
            <a:r>
              <a:rPr lang="en-US" sz="1200" b="1" dirty="0">
                <a:latin typeface="Courier New" pitchFamily="49" charset="0"/>
                <a:cs typeface="Courier New" pitchFamily="49" charset="0"/>
              </a:rPr>
              <a:t>L</a:t>
            </a:r>
            <a:r>
              <a:rPr lang="en-US" sz="1200" b="1" baseline="-25000" dirty="0">
                <a:latin typeface="Courier New" pitchFamily="49" charset="0"/>
                <a:cs typeface="Courier New" pitchFamily="49" charset="0"/>
              </a:rPr>
              <a:t>1 </a:t>
            </a:r>
            <a:r>
              <a:rPr lang="en-US" sz="1200" dirty="0"/>
              <a:t>updated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1</a:t>
            </a:r>
            <a:r>
              <a:rPr lang="en-US" sz="1200" dirty="0"/>
              <a:t> and, later on, how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2 </a:t>
            </a:r>
            <a:r>
              <a:rPr lang="en-US" sz="1200" dirty="0"/>
              <a:t>is updated on </a:t>
            </a:r>
            <a:r>
              <a:rPr lang="en-US" sz="1200" b="1" dirty="0">
                <a:latin typeface="Courier New" pitchFamily="49" charset="0"/>
                <a:cs typeface="Courier New" pitchFamily="49" charset="0"/>
              </a:rPr>
              <a:t>L</a:t>
            </a:r>
            <a:r>
              <a:rPr lang="en-US" sz="1200" b="1" baseline="-25000" dirty="0">
                <a:latin typeface="Courier New" pitchFamily="49" charset="0"/>
                <a:cs typeface="Courier New" pitchFamily="49" charset="0"/>
              </a:rPr>
              <a:t>2</a:t>
            </a:r>
            <a:endParaRPr lang="en-US" sz="1200" dirty="0"/>
          </a:p>
        </p:txBody>
      </p:sp>
      <p:sp>
        <p:nvSpPr>
          <p:cNvPr id="38" name="Left Brace 37"/>
          <p:cNvSpPr/>
          <p:nvPr/>
        </p:nvSpPr>
        <p:spPr>
          <a:xfrm rot="5400000">
            <a:off x="4245802" y="355855"/>
            <a:ext cx="299810" cy="4343399"/>
          </a:xfrm>
          <a:prstGeom prst="leftBrace">
            <a:avLst>
              <a:gd name="adj1" fmla="val 41849"/>
              <a:gd name="adj2" fmla="val 1149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7405608" y="3210860"/>
            <a:ext cx="1143000" cy="3077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a:latin typeface="Courier New" pitchFamily="49" charset="0"/>
                <a:cs typeface="Courier New" pitchFamily="49" charset="0"/>
              </a:rPr>
              <a:t>WS(x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;x</a:t>
            </a:r>
            <a:r>
              <a:rPr lang="en-US" sz="1400" b="1" baseline="-25000" dirty="0">
                <a:latin typeface="Courier New" pitchFamily="49" charset="0"/>
                <a:cs typeface="Courier New" pitchFamily="49" charset="0"/>
              </a:rPr>
              <a:t>2</a:t>
            </a:r>
            <a:r>
              <a:rPr lang="en-US" sz="1400" b="1" dirty="0">
                <a:latin typeface="Courier New" pitchFamily="49" charset="0"/>
                <a:cs typeface="Courier New" pitchFamily="49" charset="0"/>
              </a:rPr>
              <a:t>)</a:t>
            </a:r>
            <a:endParaRPr lang="en-US" sz="1400" dirty="0"/>
          </a:p>
        </p:txBody>
      </p:sp>
      <p:sp>
        <p:nvSpPr>
          <p:cNvPr id="40" name="Rectangle 39"/>
          <p:cNvSpPr/>
          <p:nvPr/>
        </p:nvSpPr>
        <p:spPr>
          <a:xfrm>
            <a:off x="6415008" y="3744261"/>
            <a:ext cx="838200" cy="304800"/>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a:latin typeface="Courier New" pitchFamily="49" charset="0"/>
                <a:cs typeface="Courier New" pitchFamily="49" charset="0"/>
              </a:rPr>
              <a:t>WS(x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a:t>
            </a:r>
            <a:endParaRPr lang="en-US" sz="1400" dirty="0"/>
          </a:p>
        </p:txBody>
      </p:sp>
      <p:cxnSp>
        <p:nvCxnSpPr>
          <p:cNvPr id="41" name="Straight Arrow Connector 40"/>
          <p:cNvCxnSpPr/>
          <p:nvPr/>
        </p:nvCxnSpPr>
        <p:spPr>
          <a:xfrm>
            <a:off x="6068177" y="2385617"/>
            <a:ext cx="746881" cy="1282443"/>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Left Brace 41"/>
          <p:cNvSpPr/>
          <p:nvPr/>
        </p:nvSpPr>
        <p:spPr>
          <a:xfrm rot="5400000">
            <a:off x="7224013" y="2724466"/>
            <a:ext cx="210787" cy="1828800"/>
          </a:xfrm>
          <a:prstGeom prst="leftBrace">
            <a:avLst>
              <a:gd name="adj1" fmla="val 41849"/>
              <a:gd name="adj2" fmla="val 1149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5140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0"/>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2.77778E-6 -2.48439E-6 L -0.00035 0.1492 " pathEditMode="relative" rAng="0" ptsTypes="AA">
                                      <p:cBhvr>
                                        <p:cTn id="48" dur="2000" fill="hold"/>
                                        <p:tgtEl>
                                          <p:spTgt spid="10"/>
                                        </p:tgtEl>
                                        <p:attrNameLst>
                                          <p:attrName>ppt_x</p:attrName>
                                          <p:attrName>ppt_y</p:attrName>
                                        </p:attrNameLst>
                                      </p:cBhvr>
                                      <p:rCtr x="-17" y="7449"/>
                                    </p:animMotion>
                                  </p:childTnLst>
                                </p:cTn>
                              </p:par>
                            </p:childTnLst>
                          </p:cTn>
                        </p:par>
                        <p:par>
                          <p:cTn id="49" fill="hold">
                            <p:stCondLst>
                              <p:cond delay="2000"/>
                            </p:stCondLst>
                            <p:childTnLst>
                              <p:par>
                                <p:cTn id="50" presetID="1" presetClass="entr" presetSubtype="0"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2" grpId="0" animBg="1"/>
      <p:bldP spid="22" grpId="1" animBg="1"/>
      <p:bldP spid="23" grpId="0" animBg="1"/>
      <p:bldP spid="24" grpId="0" animBg="1"/>
      <p:bldP spid="34" grpId="0" animBg="1"/>
      <p:bldP spid="35" grpId="0"/>
      <p:bldP spid="36" grpId="0" animBg="1"/>
      <p:bldP spid="37" grpId="0"/>
      <p:bldP spid="38" grpId="0" animBg="1"/>
      <p:bldP spid="39" grpId="0" animBg="1"/>
      <p:bldP spid="40" grpId="0" animBg="1"/>
      <p:bldP spid="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Client Consistency models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0" indent="0">
              <a:lnSpc>
                <a:spcPct val="100000"/>
              </a:lnSpc>
              <a:buNone/>
            </a:pPr>
            <a:r>
              <a:rPr lang="en-US" b="1" dirty="0">
                <a:solidFill>
                  <a:srgbClr val="1D3064"/>
                </a:solidFill>
              </a:rPr>
              <a:t>Four types of client-centric consistency models</a:t>
            </a:r>
          </a:p>
          <a:p>
            <a:pPr marL="457200" indent="-457200">
              <a:lnSpc>
                <a:spcPct val="100000"/>
              </a:lnSpc>
              <a:buFont typeface="+mj-lt"/>
              <a:buAutoNum type="arabicPeriod"/>
            </a:pPr>
            <a:r>
              <a:rPr lang="en-US" dirty="0"/>
              <a:t>Monotonic Reads</a:t>
            </a:r>
          </a:p>
          <a:p>
            <a:pPr marL="457200" indent="-457200">
              <a:lnSpc>
                <a:spcPct val="100000"/>
              </a:lnSpc>
              <a:buFont typeface="+mj-lt"/>
              <a:buAutoNum type="arabicPeriod"/>
            </a:pPr>
            <a:r>
              <a:rPr lang="en-US" dirty="0"/>
              <a:t>Monotonic Writes</a:t>
            </a:r>
          </a:p>
          <a:p>
            <a:pPr marL="457200" indent="-457200">
              <a:lnSpc>
                <a:spcPct val="100000"/>
              </a:lnSpc>
              <a:buFont typeface="+mj-lt"/>
              <a:buAutoNum type="arabicPeriod"/>
            </a:pPr>
            <a:r>
              <a:rPr lang="en-US" dirty="0"/>
              <a:t>Read Your Writes</a:t>
            </a:r>
          </a:p>
          <a:p>
            <a:pPr marL="457200" indent="-457200">
              <a:lnSpc>
                <a:spcPct val="100000"/>
              </a:lnSpc>
              <a:buFont typeface="+mj-lt"/>
              <a:buAutoNum type="arabicPeriod"/>
            </a:pPr>
            <a:r>
              <a:rPr lang="en-US" dirty="0"/>
              <a:t>Write Follow Reads</a:t>
            </a:r>
          </a:p>
        </p:txBody>
      </p:sp>
    </p:spTree>
    <p:extLst>
      <p:ext uri="{BB962C8B-B14F-4D97-AF65-F5344CB8AC3E}">
        <p14:creationId xmlns:p14="http://schemas.microsoft.com/office/powerpoint/2010/main" val="118962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Monotonic Reads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data store is said to provide monotonic-read consistency if a process reads the value of a data item x, any successive read operation on x by that process will always return that same value or a more recent value.</a:t>
            </a:r>
          </a:p>
          <a:p>
            <a:pPr>
              <a:lnSpc>
                <a:spcPct val="100000"/>
              </a:lnSpc>
            </a:pPr>
            <a:r>
              <a:rPr lang="en-US" dirty="0"/>
              <a:t>A process has seen a value of x at time t, it will never see an older version of x at a later time.</a:t>
            </a:r>
          </a:p>
          <a:p>
            <a:pPr>
              <a:lnSpc>
                <a:spcPct val="100000"/>
              </a:lnSpc>
            </a:pPr>
            <a:r>
              <a:rPr lang="en-US" dirty="0"/>
              <a:t>Example: </a:t>
            </a:r>
          </a:p>
          <a:p>
            <a:pPr lvl="2"/>
            <a:r>
              <a:rPr lang="en-US" sz="2400" dirty="0"/>
              <a:t>Automatically reading your </a:t>
            </a:r>
            <a:r>
              <a:rPr lang="en-US" sz="2400" dirty="0">
                <a:solidFill>
                  <a:schemeClr val="accent6"/>
                </a:solidFill>
              </a:rPr>
              <a:t>personal calendar updates </a:t>
            </a:r>
            <a:r>
              <a:rPr lang="en-US" sz="2400" dirty="0"/>
              <a:t>from different servers. Monotonic Reads guarantees that the user sees all updates, no matter from which server the automatic reading takes place.</a:t>
            </a:r>
          </a:p>
          <a:p>
            <a:pPr lvl="2"/>
            <a:r>
              <a:rPr lang="en-US" sz="2400" dirty="0"/>
              <a:t>Reading (not modifying) </a:t>
            </a:r>
            <a:r>
              <a:rPr lang="en-US" sz="2400" dirty="0">
                <a:solidFill>
                  <a:schemeClr val="accent6"/>
                </a:solidFill>
              </a:rPr>
              <a:t>incoming mail </a:t>
            </a:r>
            <a:r>
              <a:rPr lang="en-US" sz="2400" dirty="0"/>
              <a:t>while you are on the move. Each time you connect to a different e-mail server, that server fetches (at least) all the updates from the server you previously visited.</a:t>
            </a:r>
          </a:p>
        </p:txBody>
      </p:sp>
    </p:spTree>
    <p:extLst>
      <p:ext uri="{BB962C8B-B14F-4D97-AF65-F5344CB8AC3E}">
        <p14:creationId xmlns:p14="http://schemas.microsoft.com/office/powerpoint/2010/main" val="248611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Monotonic Reads Consistency</a:t>
            </a:r>
          </a:p>
        </p:txBody>
      </p:sp>
      <p:pic>
        <p:nvPicPr>
          <p:cNvPr id="5"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454749" y="2115672"/>
            <a:ext cx="319827" cy="317500"/>
          </a:xfrm>
          <a:prstGeom prst="rect">
            <a:avLst/>
          </a:prstGeom>
          <a:noFill/>
        </p:spPr>
      </p:pic>
      <p:sp>
        <p:nvSpPr>
          <p:cNvPr id="6" name="Can 5"/>
          <p:cNvSpPr/>
          <p:nvPr/>
        </p:nvSpPr>
        <p:spPr>
          <a:xfrm>
            <a:off x="1250576" y="1429872"/>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7" name="Can 6"/>
          <p:cNvSpPr/>
          <p:nvPr/>
        </p:nvSpPr>
        <p:spPr>
          <a:xfrm>
            <a:off x="1250576" y="2191872"/>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8" name="Straight Arrow Connector 7"/>
          <p:cNvCxnSpPr/>
          <p:nvPr/>
        </p:nvCxnSpPr>
        <p:spPr>
          <a:xfrm>
            <a:off x="1707776" y="1810872"/>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07776" y="2572872"/>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860176" y="1277472"/>
            <a:ext cx="881591" cy="338554"/>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sp>
        <p:nvSpPr>
          <p:cNvPr id="11" name="Rectangle 10"/>
          <p:cNvSpPr/>
          <p:nvPr/>
        </p:nvSpPr>
        <p:spPr>
          <a:xfrm>
            <a:off x="2012576" y="2065041"/>
            <a:ext cx="12192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2" name="Rectangle 11"/>
          <p:cNvSpPr/>
          <p:nvPr/>
        </p:nvSpPr>
        <p:spPr>
          <a:xfrm>
            <a:off x="3384176" y="2039472"/>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3" name="Rectangle 12"/>
          <p:cNvSpPr/>
          <p:nvPr/>
        </p:nvSpPr>
        <p:spPr>
          <a:xfrm>
            <a:off x="2926976" y="1277472"/>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14" name="Straight Arrow Connector 13"/>
          <p:cNvCxnSpPr/>
          <p:nvPr/>
        </p:nvCxnSpPr>
        <p:spPr>
          <a:xfrm flipV="1">
            <a:off x="1860176" y="1685244"/>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937275" y="1695543"/>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012576" y="2471958"/>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410948" y="2459601"/>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860176" y="2877672"/>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07701" y="2962798"/>
            <a:ext cx="5260042" cy="638517"/>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latin typeface="+mj-lt"/>
              </a:rPr>
              <a:t>A monotonic-read consistent data store.</a:t>
            </a:r>
          </a:p>
          <a:p>
            <a:r>
              <a:rPr lang="en-US" dirty="0">
                <a:latin typeface="+mj-lt"/>
              </a:rPr>
              <a:t>Return of  </a:t>
            </a:r>
            <a:r>
              <a:rPr lang="en-US" b="1" dirty="0">
                <a:latin typeface="+mj-lt"/>
                <a:cs typeface="Courier New" pitchFamily="49" charset="0"/>
              </a:rPr>
              <a:t>R(x</a:t>
            </a:r>
            <a:r>
              <a:rPr lang="en-US" b="1" baseline="-25000" dirty="0">
                <a:latin typeface="+mj-lt"/>
                <a:cs typeface="Courier New" pitchFamily="49" charset="0"/>
              </a:rPr>
              <a:t>2</a:t>
            </a:r>
            <a:r>
              <a:rPr lang="en-US" b="1" dirty="0">
                <a:latin typeface="+mj-lt"/>
                <a:cs typeface="Courier New" pitchFamily="49" charset="0"/>
              </a:rPr>
              <a:t>)</a:t>
            </a:r>
            <a:r>
              <a:rPr lang="en-US" dirty="0">
                <a:latin typeface="+mj-lt"/>
              </a:rPr>
              <a:t> should at least as recent as </a:t>
            </a:r>
            <a:r>
              <a:rPr lang="en-US" b="1" dirty="0">
                <a:latin typeface="+mj-lt"/>
                <a:cs typeface="Courier New" pitchFamily="49" charset="0"/>
              </a:rPr>
              <a:t>R(x</a:t>
            </a:r>
            <a:r>
              <a:rPr lang="en-US" b="1" baseline="-25000" dirty="0">
                <a:latin typeface="+mj-lt"/>
                <a:cs typeface="Courier New" pitchFamily="49" charset="0"/>
              </a:rPr>
              <a:t>1</a:t>
            </a:r>
            <a:r>
              <a:rPr lang="en-US" b="1" dirty="0">
                <a:latin typeface="+mj-lt"/>
                <a:cs typeface="Courier New" pitchFamily="49" charset="0"/>
              </a:rPr>
              <a:t>)</a:t>
            </a:r>
            <a:endParaRPr lang="en-US" dirty="0">
              <a:latin typeface="+mj-lt"/>
            </a:endParaRPr>
          </a:p>
        </p:txBody>
      </p:sp>
      <p:cxnSp>
        <p:nvCxnSpPr>
          <p:cNvPr id="20" name="Straight Arrow Connector 19"/>
          <p:cNvCxnSpPr/>
          <p:nvPr/>
        </p:nvCxnSpPr>
        <p:spPr>
          <a:xfrm>
            <a:off x="2926976" y="1582272"/>
            <a:ext cx="457200" cy="457200"/>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814220" y="726151"/>
            <a:ext cx="2819399" cy="646331"/>
          </a:xfrm>
          <a:prstGeom prst="rect">
            <a:avLst/>
          </a:prstGeom>
        </p:spPr>
        <p:txBody>
          <a:bodyPr wrap="square">
            <a:spAutoFit/>
          </a:bodyPr>
          <a:lstStyle/>
          <a:p>
            <a:r>
              <a:rPr lang="en-US" dirty="0">
                <a:latin typeface="+mj-lt"/>
              </a:rPr>
              <a:t>Order in which client process carries out the operations</a:t>
            </a:r>
          </a:p>
        </p:txBody>
      </p:sp>
      <p:cxnSp>
        <p:nvCxnSpPr>
          <p:cNvPr id="22" name="Straight Arrow Connector 21"/>
          <p:cNvCxnSpPr/>
          <p:nvPr/>
        </p:nvCxnSpPr>
        <p:spPr>
          <a:xfrm flipV="1">
            <a:off x="3155576" y="1353673"/>
            <a:ext cx="1295399" cy="457199"/>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3"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259976" y="1277472"/>
            <a:ext cx="615662" cy="685800"/>
          </a:xfrm>
          <a:prstGeom prst="rect">
            <a:avLst/>
          </a:prstGeom>
          <a:noFill/>
          <a:ln w="9525">
            <a:noFill/>
            <a:miter lim="800000"/>
            <a:headEnd/>
            <a:tailEnd/>
          </a:ln>
        </p:spPr>
      </p:pic>
      <p:pic>
        <p:nvPicPr>
          <p:cNvPr id="24"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8740478" y="2115672"/>
            <a:ext cx="319827" cy="317500"/>
          </a:xfrm>
          <a:prstGeom prst="rect">
            <a:avLst/>
          </a:prstGeom>
          <a:noFill/>
        </p:spPr>
      </p:pic>
      <p:sp>
        <p:nvSpPr>
          <p:cNvPr id="25" name="Can 24"/>
          <p:cNvSpPr/>
          <p:nvPr/>
        </p:nvSpPr>
        <p:spPr>
          <a:xfrm>
            <a:off x="7536305" y="1429872"/>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26" name="Can 25"/>
          <p:cNvSpPr/>
          <p:nvPr/>
        </p:nvSpPr>
        <p:spPr>
          <a:xfrm>
            <a:off x="7536305" y="2191872"/>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27" name="Straight Arrow Connector 26"/>
          <p:cNvCxnSpPr/>
          <p:nvPr/>
        </p:nvCxnSpPr>
        <p:spPr>
          <a:xfrm>
            <a:off x="7993505" y="1810872"/>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993505" y="2572872"/>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145905" y="1277472"/>
            <a:ext cx="881591" cy="338554"/>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sp>
        <p:nvSpPr>
          <p:cNvPr id="30" name="Rectangle 29"/>
          <p:cNvSpPr/>
          <p:nvPr/>
        </p:nvSpPr>
        <p:spPr>
          <a:xfrm>
            <a:off x="8298305" y="2065041"/>
            <a:ext cx="77289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31" name="Rectangle 30"/>
          <p:cNvSpPr/>
          <p:nvPr/>
        </p:nvSpPr>
        <p:spPr>
          <a:xfrm>
            <a:off x="9669905" y="2039472"/>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32" name="Rectangle 31"/>
          <p:cNvSpPr/>
          <p:nvPr/>
        </p:nvSpPr>
        <p:spPr>
          <a:xfrm>
            <a:off x="9212705" y="1277472"/>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33" name="Straight Arrow Connector 32"/>
          <p:cNvCxnSpPr/>
          <p:nvPr/>
        </p:nvCxnSpPr>
        <p:spPr>
          <a:xfrm flipV="1">
            <a:off x="8145905" y="1685244"/>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9223004" y="1695543"/>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298305" y="2471958"/>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696677" y="2459601"/>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145905" y="2877672"/>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635352" y="2958428"/>
            <a:ext cx="5459506" cy="424133"/>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latin typeface="+mj-lt"/>
              </a:rPr>
              <a:t>A data store that does not provide monotonic reads.</a:t>
            </a:r>
          </a:p>
        </p:txBody>
      </p:sp>
      <p:cxnSp>
        <p:nvCxnSpPr>
          <p:cNvPr id="39" name="Straight Arrow Connector 38"/>
          <p:cNvCxnSpPr/>
          <p:nvPr/>
        </p:nvCxnSpPr>
        <p:spPr>
          <a:xfrm>
            <a:off x="9212705" y="1582272"/>
            <a:ext cx="457200" cy="457200"/>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9441305" y="1506072"/>
            <a:ext cx="1143000" cy="30480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Content Placeholder 3"/>
          <p:cNvSpPr txBox="1">
            <a:spLocks/>
          </p:cNvSpPr>
          <p:nvPr/>
        </p:nvSpPr>
        <p:spPr>
          <a:xfrm>
            <a:off x="52669" y="3710997"/>
            <a:ext cx="5743014" cy="259567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first performs a read operation on x at L1, returning the value of x1 (at that time). This value results from the write operations in WS (x1) performed at L1.</a:t>
            </a:r>
          </a:p>
          <a:p>
            <a:pPr marL="342900" indent="-342900">
              <a:lnSpc>
                <a:spcPct val="104000"/>
              </a:lnSpc>
              <a:spcBef>
                <a:spcPts val="576"/>
              </a:spcBef>
              <a:buFont typeface="+mj-lt"/>
              <a:buAutoNum type="arabicPeriod"/>
            </a:pPr>
            <a:r>
              <a:rPr lang="en-US" sz="1800" dirty="0"/>
              <a:t>Later, P performs a read operation on x at L2, shown as R (x2).</a:t>
            </a:r>
          </a:p>
          <a:p>
            <a:pPr marL="342900" indent="-342900">
              <a:lnSpc>
                <a:spcPct val="104000"/>
              </a:lnSpc>
              <a:spcBef>
                <a:spcPts val="576"/>
              </a:spcBef>
              <a:buFont typeface="+mj-lt"/>
              <a:buAutoNum type="arabicPeriod"/>
            </a:pPr>
            <a:r>
              <a:rPr lang="en-US" sz="1800" dirty="0"/>
              <a:t>To guarantee monotonic-read consistency, all operations in WS (x1) should have been propagated to L2 before the second read operation takes place</a:t>
            </a:r>
          </a:p>
        </p:txBody>
      </p:sp>
      <p:sp>
        <p:nvSpPr>
          <p:cNvPr id="43" name="Content Placeholder 3"/>
          <p:cNvSpPr txBox="1">
            <a:spLocks/>
          </p:cNvSpPr>
          <p:nvPr/>
        </p:nvSpPr>
        <p:spPr>
          <a:xfrm>
            <a:off x="6633619" y="3410203"/>
            <a:ext cx="5461239" cy="301749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4000"/>
              </a:lnSpc>
              <a:spcBef>
                <a:spcPts val="576"/>
              </a:spcBef>
              <a:buFont typeface="+mj-lt"/>
              <a:buAutoNum type="arabicPeriod"/>
            </a:pPr>
            <a:r>
              <a:rPr lang="en-US" sz="1800" dirty="0"/>
              <a:t>Situation in which monotonic-read consistency is not guaranteed.</a:t>
            </a:r>
          </a:p>
          <a:p>
            <a:pPr marL="457200" indent="-457200">
              <a:lnSpc>
                <a:spcPct val="104000"/>
              </a:lnSpc>
              <a:spcBef>
                <a:spcPts val="576"/>
              </a:spcBef>
              <a:buFont typeface="+mj-lt"/>
              <a:buAutoNum type="arabicPeriod"/>
            </a:pPr>
            <a:r>
              <a:rPr lang="en-US" sz="1800" dirty="0"/>
              <a:t>After process P has read x1 at L1, it later performs the operation R (x2 ) at L2 .</a:t>
            </a:r>
          </a:p>
          <a:p>
            <a:pPr marL="457200" indent="-457200">
              <a:lnSpc>
                <a:spcPct val="104000"/>
              </a:lnSpc>
              <a:spcBef>
                <a:spcPts val="576"/>
              </a:spcBef>
              <a:buFont typeface="+mj-lt"/>
              <a:buAutoNum type="arabicPeriod"/>
            </a:pPr>
            <a:r>
              <a:rPr lang="en-US" sz="1800" dirty="0"/>
              <a:t>But, only the write operations in WS (x2 ) have been performed at L2 .</a:t>
            </a:r>
          </a:p>
          <a:p>
            <a:pPr marL="457200" indent="-457200">
              <a:lnSpc>
                <a:spcPct val="104000"/>
              </a:lnSpc>
              <a:spcBef>
                <a:spcPts val="576"/>
              </a:spcBef>
              <a:buFont typeface="+mj-lt"/>
              <a:buAutoNum type="arabicPeriod"/>
            </a:pPr>
            <a:r>
              <a:rPr lang="en-US" sz="1800" dirty="0"/>
              <a:t>No guarantees are given that this set also contains all operations contained in WS (x1).</a:t>
            </a:r>
          </a:p>
        </p:txBody>
      </p:sp>
    </p:spTree>
    <p:extLst>
      <p:ext uri="{BB962C8B-B14F-4D97-AF65-F5344CB8AC3E}">
        <p14:creationId xmlns:p14="http://schemas.microsoft.com/office/powerpoint/2010/main" val="31543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77778E-6 3.33333E-6 L -0.00035 0.12777 " pathEditMode="relative" rAng="0" ptsTypes="AA">
                                      <p:cBhvr>
                                        <p:cTn id="20" dur="2000" fill="hold"/>
                                        <p:tgtEl>
                                          <p:spTgt spid="23"/>
                                        </p:tgtEl>
                                        <p:attrNameLst>
                                          <p:attrName>ppt_x</p:attrName>
                                          <p:attrName>ppt_y</p:attrName>
                                        </p:attrNameLst>
                                      </p:cBhvr>
                                      <p:rCtr x="0" y="64"/>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nodeType="clickEffect">
                                  <p:stCondLst>
                                    <p:cond delay="0"/>
                                  </p:stCondLst>
                                  <p:childTnLst>
                                    <p:animEffect transition="out" filter="blinds(horizontal)">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par>
                                <p:cTn id="44" presetID="3" presetClass="exit" presetSubtype="10" fill="hold" nodeType="withEffect">
                                  <p:stCondLst>
                                    <p:cond delay="0"/>
                                  </p:stCondLst>
                                  <p:childTnLst>
                                    <p:animEffect transition="out" filter="blinds(horizontal)">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2"/>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9"/>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4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7"/>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nodeType="clickEffect">
                                  <p:stCondLst>
                                    <p:cond delay="0"/>
                                  </p:stCondLst>
                                  <p:childTnLst>
                                    <p:animEffect transition="out" filter="blinds(horizontal)">
                                      <p:cBhvr>
                                        <p:cTn id="99" dur="500"/>
                                        <p:tgtEl>
                                          <p:spTgt spid="24"/>
                                        </p:tgtEl>
                                      </p:cBhvr>
                                    </p:animEffect>
                                    <p:set>
                                      <p:cBhvr>
                                        <p:cTn id="100" dur="1" fill="hold">
                                          <p:stCondLst>
                                            <p:cond delay="499"/>
                                          </p:stCondLst>
                                        </p:cTn>
                                        <p:tgtEl>
                                          <p:spTgt spid="24"/>
                                        </p:tgtEl>
                                        <p:attrNameLst>
                                          <p:attrName>style.visibility</p:attrName>
                                        </p:attrNameLst>
                                      </p:cBhvr>
                                      <p:to>
                                        <p:strVal val="hidden"/>
                                      </p:to>
                                    </p:set>
                                  </p:childTnLst>
                                </p:cTn>
                              </p:par>
                              <p:par>
                                <p:cTn id="101" presetID="3" presetClass="exit" presetSubtype="10" fill="hold" nodeType="withEffect">
                                  <p:stCondLst>
                                    <p:cond delay="0"/>
                                  </p:stCondLst>
                                  <p:childTnLst>
                                    <p:animEffect transition="out" filter="blinds(horizontal)">
                                      <p:cBhvr>
                                        <p:cTn id="102" dur="500"/>
                                        <p:tgtEl>
                                          <p:spTgt spid="37"/>
                                        </p:tgtEl>
                                      </p:cBhvr>
                                    </p:animEffect>
                                    <p:set>
                                      <p:cBhvr>
                                        <p:cTn id="103" dur="1" fill="hold">
                                          <p:stCondLst>
                                            <p:cond delay="499"/>
                                          </p:stCondLst>
                                        </p:cTn>
                                        <p:tgtEl>
                                          <p:spTgt spid="37"/>
                                        </p:tgtEl>
                                        <p:attrNameLst>
                                          <p:attrName>style.visibility</p:attrName>
                                        </p:attrNameLst>
                                      </p:cBhvr>
                                      <p:to>
                                        <p:strVal val="hidden"/>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9" grpId="0" animBg="1"/>
      <p:bldP spid="21" grpId="0"/>
      <p:bldP spid="29" grpId="0" animBg="1"/>
      <p:bldP spid="30" grpId="0" animBg="1"/>
      <p:bldP spid="31" grpId="0" animBg="1"/>
      <p:bldP spid="32" grpId="0"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Monotonic Writes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data store is said to be monotonic-write consistent if a write operation by a process on a data item x is completed before any successive write operation on X by the same process.</a:t>
            </a:r>
          </a:p>
          <a:p>
            <a:pPr>
              <a:lnSpc>
                <a:spcPct val="100000"/>
              </a:lnSpc>
            </a:pPr>
            <a:r>
              <a:rPr lang="en-US" dirty="0"/>
              <a:t>A write operation on a copy of data item x is performed only if that copy has been brought up to date by means of any preceding write operations, which may have taken place on other copies of x.</a:t>
            </a:r>
          </a:p>
          <a:p>
            <a:pPr>
              <a:lnSpc>
                <a:spcPct val="100000"/>
              </a:lnSpc>
            </a:pPr>
            <a:r>
              <a:rPr lang="en-US" dirty="0"/>
              <a:t>Example: Monotonic-write consistency guarantees that if an update is performed on a copy of Server S, all preceding updates will be performed first. The resulting server will then indeed become the most recent version and will include all updates that have led to previous versions of the server.</a:t>
            </a:r>
          </a:p>
        </p:txBody>
      </p:sp>
    </p:spTree>
    <p:extLst>
      <p:ext uri="{BB962C8B-B14F-4D97-AF65-F5344CB8AC3E}">
        <p14:creationId xmlns:p14="http://schemas.microsoft.com/office/powerpoint/2010/main" val="274953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Monotonic Writes</a:t>
            </a:r>
          </a:p>
        </p:txBody>
      </p:sp>
      <p:pic>
        <p:nvPicPr>
          <p:cNvPr id="5"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764032" y="1649509"/>
            <a:ext cx="319827" cy="317500"/>
          </a:xfrm>
          <a:prstGeom prst="rect">
            <a:avLst/>
          </a:prstGeom>
          <a:noFill/>
        </p:spPr>
      </p:pic>
      <p:sp>
        <p:nvSpPr>
          <p:cNvPr id="6" name="Can 5"/>
          <p:cNvSpPr/>
          <p:nvPr/>
        </p:nvSpPr>
        <p:spPr>
          <a:xfrm>
            <a:off x="1559859" y="1039909"/>
            <a:ext cx="446310" cy="457200"/>
          </a:xfrm>
          <a:prstGeom prst="can">
            <a:avLst/>
          </a:prstGeom>
          <a:solidFill>
            <a:srgbClr val="1D3064"/>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7" name="Can 6"/>
          <p:cNvSpPr/>
          <p:nvPr/>
        </p:nvSpPr>
        <p:spPr>
          <a:xfrm>
            <a:off x="1559859" y="1801909"/>
            <a:ext cx="446310" cy="457200"/>
          </a:xfrm>
          <a:prstGeom prst="can">
            <a:avLst/>
          </a:prstGeom>
          <a:solidFill>
            <a:schemeClr val="accent6"/>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8" name="Straight Arrow Connector 7"/>
          <p:cNvCxnSpPr/>
          <p:nvPr/>
        </p:nvCxnSpPr>
        <p:spPr>
          <a:xfrm>
            <a:off x="2017059" y="1420909"/>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017059" y="2182909"/>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21859" y="1649509"/>
            <a:ext cx="924699" cy="338554"/>
          </a:xfrm>
          <a:prstGeom prst="rect">
            <a:avLst/>
          </a:prstGeom>
          <a:solidFill>
            <a:schemeClr val="accent6"/>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sp>
        <p:nvSpPr>
          <p:cNvPr id="11" name="Rectangle 10"/>
          <p:cNvSpPr/>
          <p:nvPr/>
        </p:nvSpPr>
        <p:spPr>
          <a:xfrm>
            <a:off x="3693459" y="1649509"/>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2" name="Rectangle 11"/>
          <p:cNvSpPr/>
          <p:nvPr/>
        </p:nvSpPr>
        <p:spPr>
          <a:xfrm>
            <a:off x="2250142" y="900209"/>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13" name="Straight Arrow Connector 12"/>
          <p:cNvCxnSpPr/>
          <p:nvPr/>
        </p:nvCxnSpPr>
        <p:spPr>
          <a:xfrm flipV="1">
            <a:off x="2169459" y="1295281"/>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321859" y="2081995"/>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720231" y="2069638"/>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459" y="2487709"/>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74059" y="2716309"/>
            <a:ext cx="45720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r>
              <a:rPr lang="en-US" sz="1600" dirty="0">
                <a:latin typeface="+mj-lt"/>
              </a:rPr>
              <a:t> operation should be performed only after the result of  </a:t>
            </a:r>
            <a:r>
              <a:rPr lang="en-US" sz="1600" b="1" dirty="0">
                <a:latin typeface="+mj-lt"/>
                <a:cs typeface="Courier New" pitchFamily="49" charset="0"/>
              </a:rPr>
              <a:t>W(x</a:t>
            </a:r>
            <a:r>
              <a:rPr lang="en-US" sz="1600" b="1" baseline="-25000" dirty="0">
                <a:latin typeface="+mj-lt"/>
                <a:cs typeface="Courier New" pitchFamily="49" charset="0"/>
              </a:rPr>
              <a:t>1</a:t>
            </a:r>
            <a:r>
              <a:rPr lang="en-US" sz="1600" b="1" dirty="0">
                <a:latin typeface="+mj-lt"/>
                <a:cs typeface="Courier New" pitchFamily="49" charset="0"/>
              </a:rPr>
              <a:t>)</a:t>
            </a:r>
            <a:r>
              <a:rPr lang="en-US" sz="1600" dirty="0">
                <a:latin typeface="+mj-lt"/>
              </a:rPr>
              <a:t> has been updated at  </a:t>
            </a:r>
            <a:r>
              <a:rPr lang="en-US" sz="1600" b="1" dirty="0">
                <a:latin typeface="+mj-lt"/>
                <a:cs typeface="Courier New" pitchFamily="49" charset="0"/>
              </a:rPr>
              <a:t>L</a:t>
            </a:r>
            <a:r>
              <a:rPr lang="en-US" sz="1600" b="1" baseline="-25000" dirty="0">
                <a:latin typeface="+mj-lt"/>
                <a:cs typeface="Courier New" pitchFamily="49" charset="0"/>
              </a:rPr>
              <a:t>2</a:t>
            </a:r>
            <a:endParaRPr lang="en-US" sz="1600" dirty="0">
              <a:latin typeface="+mj-lt"/>
            </a:endParaRPr>
          </a:p>
        </p:txBody>
      </p:sp>
      <p:cxnSp>
        <p:nvCxnSpPr>
          <p:cNvPr id="18" name="Straight Arrow Connector 17"/>
          <p:cNvCxnSpPr/>
          <p:nvPr/>
        </p:nvCxnSpPr>
        <p:spPr>
          <a:xfrm>
            <a:off x="2931459" y="1226063"/>
            <a:ext cx="762000"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306230" y="900209"/>
            <a:ext cx="3429000" cy="2514600"/>
            <a:chOff x="5105400" y="3898900"/>
            <a:chExt cx="3429000" cy="2514600"/>
          </a:xfrm>
        </p:grpSpPr>
        <p:sp>
          <p:nvSpPr>
            <p:cNvPr id="20" name="Can 19"/>
            <p:cNvSpPr/>
            <p:nvPr/>
          </p:nvSpPr>
          <p:spPr>
            <a:xfrm>
              <a:off x="5105400" y="4051300"/>
              <a:ext cx="446310" cy="457200"/>
            </a:xfrm>
            <a:prstGeom prst="can">
              <a:avLst/>
            </a:prstGeom>
            <a:solidFill>
              <a:srgbClr val="1D3064"/>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21" name="Can 20"/>
            <p:cNvSpPr/>
            <p:nvPr/>
          </p:nvSpPr>
          <p:spPr>
            <a:xfrm>
              <a:off x="5105400" y="4813300"/>
              <a:ext cx="446310" cy="457200"/>
            </a:xfrm>
            <a:prstGeom prst="can">
              <a:avLst/>
            </a:prstGeom>
            <a:solidFill>
              <a:schemeClr val="accent6"/>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22" name="Straight Arrow Connector 21"/>
            <p:cNvCxnSpPr/>
            <p:nvPr/>
          </p:nvCxnSpPr>
          <p:spPr>
            <a:xfrm>
              <a:off x="5562600" y="4432300"/>
              <a:ext cx="2224873" cy="10527"/>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62600" y="5194300"/>
              <a:ext cx="2224873" cy="698"/>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05600" y="4660900"/>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25" name="Rectangle 24"/>
            <p:cNvSpPr/>
            <p:nvPr/>
          </p:nvSpPr>
          <p:spPr>
            <a:xfrm>
              <a:off x="5715000" y="3898900"/>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26" name="Straight Arrow Connector 25"/>
            <p:cNvCxnSpPr/>
            <p:nvPr/>
          </p:nvCxnSpPr>
          <p:spPr>
            <a:xfrm flipV="1">
              <a:off x="5715000" y="4306672"/>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705600" y="5081029"/>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410200" y="5727700"/>
              <a:ext cx="31242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mj-lt"/>
                </a:rPr>
                <a:t>The data-store does not provide monotonic write consistency</a:t>
              </a:r>
            </a:p>
          </p:txBody>
        </p:sp>
        <p:cxnSp>
          <p:nvCxnSpPr>
            <p:cNvPr id="29" name="Straight Arrow Connector 28"/>
            <p:cNvCxnSpPr/>
            <p:nvPr/>
          </p:nvCxnSpPr>
          <p:spPr>
            <a:xfrm>
              <a:off x="6477000" y="4237454"/>
              <a:ext cx="228600" cy="4107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0"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797859" y="887509"/>
            <a:ext cx="615662" cy="685800"/>
          </a:xfrm>
          <a:prstGeom prst="rect">
            <a:avLst/>
          </a:prstGeom>
          <a:noFill/>
          <a:ln w="9525">
            <a:noFill/>
            <a:miter lim="800000"/>
            <a:headEnd/>
            <a:tailEnd/>
          </a:ln>
        </p:spPr>
      </p:pic>
      <p:sp>
        <p:nvSpPr>
          <p:cNvPr id="31" name="Content Placeholder 3"/>
          <p:cNvSpPr txBox="1">
            <a:spLocks/>
          </p:cNvSpPr>
          <p:nvPr/>
        </p:nvSpPr>
        <p:spPr>
          <a:xfrm>
            <a:off x="59951" y="3593637"/>
            <a:ext cx="5574367" cy="259567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performs a write operation on x at local copy L1, presented as the operation W(x1).</a:t>
            </a:r>
          </a:p>
          <a:p>
            <a:pPr marL="342900" indent="-342900">
              <a:lnSpc>
                <a:spcPct val="104000"/>
              </a:lnSpc>
              <a:spcBef>
                <a:spcPts val="576"/>
              </a:spcBef>
              <a:buFont typeface="+mj-lt"/>
              <a:buAutoNum type="arabicPeriod"/>
            </a:pPr>
            <a:r>
              <a:rPr lang="en-US" sz="1800" dirty="0"/>
              <a:t>Later, P performs another write operation on x, but this time at L2, shown as W (x2).</a:t>
            </a:r>
          </a:p>
          <a:p>
            <a:pPr marL="342900" indent="-342900">
              <a:lnSpc>
                <a:spcPct val="104000"/>
              </a:lnSpc>
              <a:spcBef>
                <a:spcPts val="576"/>
              </a:spcBef>
              <a:buFont typeface="+mj-lt"/>
              <a:buAutoNum type="arabicPeriod"/>
            </a:pPr>
            <a:r>
              <a:rPr lang="en-US" sz="1800" dirty="0"/>
              <a:t>To ensure monotonic-write consistency, the previous write operation at L1 must have been propagated to L2.</a:t>
            </a:r>
          </a:p>
          <a:p>
            <a:pPr marL="342900" indent="-342900">
              <a:lnSpc>
                <a:spcPct val="104000"/>
              </a:lnSpc>
              <a:spcBef>
                <a:spcPts val="576"/>
              </a:spcBef>
              <a:buFont typeface="+mj-lt"/>
              <a:buAutoNum type="arabicPeriod"/>
            </a:pPr>
            <a:r>
              <a:rPr lang="en-US" sz="1800" dirty="0"/>
              <a:t>This explains operation W (x1) at L2, and why it takes place before W (x2).</a:t>
            </a:r>
          </a:p>
        </p:txBody>
      </p:sp>
      <p:sp>
        <p:nvSpPr>
          <p:cNvPr id="32" name="Content Placeholder 3"/>
          <p:cNvSpPr txBox="1">
            <a:spLocks/>
          </p:cNvSpPr>
          <p:nvPr/>
        </p:nvSpPr>
        <p:spPr>
          <a:xfrm>
            <a:off x="6119246" y="3554389"/>
            <a:ext cx="5862083" cy="259567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Situation in which monotonic-write consistency is not guaranteed.</a:t>
            </a:r>
          </a:p>
          <a:p>
            <a:pPr marL="342900" indent="-342900">
              <a:lnSpc>
                <a:spcPct val="104000"/>
              </a:lnSpc>
              <a:spcBef>
                <a:spcPts val="576"/>
              </a:spcBef>
              <a:buFont typeface="+mj-lt"/>
              <a:buAutoNum type="arabicPeriod"/>
            </a:pPr>
            <a:r>
              <a:rPr lang="en-US" sz="1800" dirty="0"/>
              <a:t>Missing is the propagation of W(x1) to copy L2.</a:t>
            </a:r>
          </a:p>
          <a:p>
            <a:pPr marL="342900" indent="-342900">
              <a:lnSpc>
                <a:spcPct val="104000"/>
              </a:lnSpc>
              <a:spcBef>
                <a:spcPts val="576"/>
              </a:spcBef>
              <a:buFont typeface="+mj-lt"/>
              <a:buAutoNum type="arabicPeriod"/>
            </a:pPr>
            <a:r>
              <a:rPr lang="en-US" sz="1800" dirty="0"/>
              <a:t>No guarantees can be given that the copy of x on which the second write is being performed has the same or more recent value at the time W(x1 ) completed at L1.</a:t>
            </a:r>
          </a:p>
        </p:txBody>
      </p:sp>
    </p:spTree>
    <p:extLst>
      <p:ext uri="{BB962C8B-B14F-4D97-AF65-F5344CB8AC3E}">
        <p14:creationId xmlns:p14="http://schemas.microsoft.com/office/powerpoint/2010/main" val="383742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1.85185E-6 L -0.00039 0.12778 " pathEditMode="relative" rAng="0" ptsTypes="AA">
                                      <p:cBhvr>
                                        <p:cTn id="16" dur="2000" fill="hold"/>
                                        <p:tgtEl>
                                          <p:spTgt spid="30"/>
                                        </p:tgtEl>
                                        <p:attrNameLst>
                                          <p:attrName>ppt_x</p:attrName>
                                          <p:attrName>ppt_y</p:attrName>
                                        </p:attrNameLst>
                                      </p:cBhvr>
                                      <p:rCtr x="-26" y="638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Read Your Writes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data store is said to provide read-your-writes consistency if the effect of a write operation by a process on data item x will always be a successive read operation on x by the same process.</a:t>
            </a:r>
          </a:p>
          <a:p>
            <a:pPr>
              <a:lnSpc>
                <a:spcPct val="100000"/>
              </a:lnSpc>
            </a:pPr>
            <a:r>
              <a:rPr lang="en-US" dirty="0"/>
              <a:t>A write operation is always completed before a successive read operation by the same process no matter where that read operation takes place.</a:t>
            </a:r>
          </a:p>
          <a:p>
            <a:pPr>
              <a:lnSpc>
                <a:spcPct val="100000"/>
              </a:lnSpc>
            </a:pPr>
            <a:r>
              <a:rPr lang="en-US" dirty="0"/>
              <a:t>Example: Updating a Web page and guaranteeing that the Web browser shows the newest version instead of its cached copy.</a:t>
            </a:r>
          </a:p>
        </p:txBody>
      </p:sp>
    </p:spTree>
    <p:extLst>
      <p:ext uri="{BB962C8B-B14F-4D97-AF65-F5344CB8AC3E}">
        <p14:creationId xmlns:p14="http://schemas.microsoft.com/office/powerpoint/2010/main" val="321238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Why Replication?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b="1" dirty="0"/>
              <a:t>Data replication</a:t>
            </a:r>
            <a:r>
              <a:rPr lang="en-US" dirty="0"/>
              <a:t>: common technique in distributed systems</a:t>
            </a:r>
          </a:p>
          <a:p>
            <a:pPr>
              <a:lnSpc>
                <a:spcPct val="100000"/>
              </a:lnSpc>
            </a:pPr>
            <a:r>
              <a:rPr lang="en-US" dirty="0">
                <a:solidFill>
                  <a:schemeClr val="accent6"/>
                </a:solidFill>
              </a:rPr>
              <a:t>Reliability</a:t>
            </a:r>
            <a:r>
              <a:rPr lang="en-US" dirty="0"/>
              <a:t> : If one replica is unavailable or crashes, use another</a:t>
            </a:r>
          </a:p>
          <a:p>
            <a:pPr lvl="2"/>
            <a:r>
              <a:rPr lang="en-US" sz="2400" dirty="0"/>
              <a:t>Protect against corrupted data</a:t>
            </a:r>
          </a:p>
          <a:p>
            <a:pPr>
              <a:lnSpc>
                <a:spcPct val="100000"/>
              </a:lnSpc>
            </a:pPr>
            <a:r>
              <a:rPr lang="en-US" dirty="0">
                <a:solidFill>
                  <a:schemeClr val="accent6"/>
                </a:solidFill>
              </a:rPr>
              <a:t>Performance</a:t>
            </a:r>
            <a:r>
              <a:rPr lang="en-US" dirty="0"/>
              <a:t> : Scale with size of the distributed system (replicated web servers)</a:t>
            </a:r>
          </a:p>
          <a:p>
            <a:pPr lvl="2"/>
            <a:r>
              <a:rPr lang="en-US" sz="2400" dirty="0"/>
              <a:t>Scale in geographically distributed systems</a:t>
            </a:r>
          </a:p>
          <a:p>
            <a:pPr marL="0" indent="0">
              <a:lnSpc>
                <a:spcPct val="100000"/>
              </a:lnSpc>
              <a:buNone/>
            </a:pPr>
            <a:r>
              <a:rPr lang="en-US" b="1" dirty="0">
                <a:solidFill>
                  <a:srgbClr val="1D3064"/>
                </a:solidFill>
              </a:rPr>
              <a:t>Key issue</a:t>
            </a:r>
            <a:r>
              <a:rPr lang="en-US" dirty="0"/>
              <a:t>: </a:t>
            </a:r>
          </a:p>
          <a:p>
            <a:pPr marL="0" indent="0">
              <a:lnSpc>
                <a:spcPct val="100000"/>
              </a:lnSpc>
              <a:buNone/>
            </a:pPr>
            <a:r>
              <a:rPr lang="en-US" dirty="0"/>
              <a:t>need to maintain consistency  of replicated data</a:t>
            </a:r>
          </a:p>
          <a:p>
            <a:pPr>
              <a:lnSpc>
                <a:spcPct val="100000"/>
              </a:lnSpc>
            </a:pPr>
            <a:r>
              <a:rPr lang="en-US" dirty="0"/>
              <a:t>If one copy is modified, others become inconsistent</a:t>
            </a:r>
          </a:p>
          <a:p>
            <a:pPr>
              <a:lnSpc>
                <a:spcPct val="100000"/>
              </a:lnSpc>
            </a:pPr>
            <a:r>
              <a:rPr lang="en-US" dirty="0"/>
              <a:t>When and how modifications need to be carried out, determines the price of replication??</a:t>
            </a:r>
          </a:p>
          <a:p>
            <a:endParaRPr lang="en-US" dirty="0"/>
          </a:p>
          <a:p>
            <a:pPr marL="0" indent="0">
              <a:buNone/>
            </a:pPr>
            <a:endParaRPr lang="en-US" dirty="0"/>
          </a:p>
        </p:txBody>
      </p:sp>
    </p:spTree>
    <p:extLst>
      <p:ext uri="{BB962C8B-B14F-4D97-AF65-F5344CB8AC3E}">
        <p14:creationId xmlns:p14="http://schemas.microsoft.com/office/powerpoint/2010/main" val="331820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Read Your Writes</a:t>
            </a:r>
          </a:p>
        </p:txBody>
      </p:sp>
      <p:pic>
        <p:nvPicPr>
          <p:cNvPr id="4"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818234" y="1800527"/>
            <a:ext cx="319827" cy="317500"/>
          </a:xfrm>
          <a:prstGeom prst="rect">
            <a:avLst/>
          </a:prstGeom>
          <a:noFill/>
        </p:spPr>
      </p:pic>
      <p:sp>
        <p:nvSpPr>
          <p:cNvPr id="6" name="Can 5"/>
          <p:cNvSpPr/>
          <p:nvPr/>
        </p:nvSpPr>
        <p:spPr>
          <a:xfrm>
            <a:off x="1614061" y="1190927"/>
            <a:ext cx="446310" cy="457200"/>
          </a:xfrm>
          <a:prstGeom prst="can">
            <a:avLst/>
          </a:prstGeom>
          <a:solidFill>
            <a:srgbClr val="1D3064"/>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7" name="Can 6"/>
          <p:cNvSpPr/>
          <p:nvPr/>
        </p:nvSpPr>
        <p:spPr>
          <a:xfrm>
            <a:off x="1614061" y="1952927"/>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8" name="Straight Arrow Connector 7"/>
          <p:cNvCxnSpPr/>
          <p:nvPr/>
        </p:nvCxnSpPr>
        <p:spPr>
          <a:xfrm>
            <a:off x="2071261" y="1571927"/>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071261" y="2333927"/>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76061" y="1800527"/>
            <a:ext cx="12192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1" name="Rectangle 10"/>
          <p:cNvSpPr/>
          <p:nvPr/>
        </p:nvSpPr>
        <p:spPr>
          <a:xfrm>
            <a:off x="3747661" y="1800527"/>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2" name="Rectangle 11"/>
          <p:cNvSpPr/>
          <p:nvPr/>
        </p:nvSpPr>
        <p:spPr>
          <a:xfrm>
            <a:off x="2223661" y="1038527"/>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13" name="Straight Arrow Connector 12"/>
          <p:cNvCxnSpPr/>
          <p:nvPr/>
        </p:nvCxnSpPr>
        <p:spPr>
          <a:xfrm flipV="1">
            <a:off x="2223661" y="1446299"/>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376061" y="2233013"/>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774433" y="2220656"/>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23661" y="2638727"/>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28261" y="2867327"/>
            <a:ext cx="45720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a:latin typeface="+mj-lt"/>
                <a:cs typeface="Courier New" pitchFamily="49" charset="0"/>
              </a:rPr>
              <a:t>R(x</a:t>
            </a:r>
            <a:r>
              <a:rPr lang="en-US" sz="1600" b="1" baseline="-25000" dirty="0">
                <a:latin typeface="+mj-lt"/>
                <a:cs typeface="Courier New" pitchFamily="49" charset="0"/>
              </a:rPr>
              <a:t>2</a:t>
            </a:r>
            <a:r>
              <a:rPr lang="en-US" sz="1600" b="1" dirty="0">
                <a:latin typeface="+mj-lt"/>
                <a:cs typeface="Courier New" pitchFamily="49" charset="0"/>
              </a:rPr>
              <a:t>)</a:t>
            </a:r>
            <a:r>
              <a:rPr lang="en-US" sz="1600" dirty="0">
                <a:latin typeface="+mj-lt"/>
              </a:rPr>
              <a:t> operation should be performed only after the updating the Write Set </a:t>
            </a:r>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a:t>
            </a:r>
            <a:r>
              <a:rPr lang="en-US" sz="1600" dirty="0">
                <a:latin typeface="+mj-lt"/>
              </a:rPr>
              <a:t> at  </a:t>
            </a:r>
            <a:r>
              <a:rPr lang="en-US" sz="1600" b="1" dirty="0">
                <a:latin typeface="+mj-lt"/>
                <a:cs typeface="Courier New" pitchFamily="49" charset="0"/>
              </a:rPr>
              <a:t>L</a:t>
            </a:r>
            <a:r>
              <a:rPr lang="en-US" sz="1600" b="1" baseline="-25000" dirty="0">
                <a:latin typeface="+mj-lt"/>
                <a:cs typeface="Courier New" pitchFamily="49" charset="0"/>
              </a:rPr>
              <a:t>2</a:t>
            </a:r>
            <a:endParaRPr lang="en-US" sz="1600" dirty="0">
              <a:latin typeface="+mj-lt"/>
            </a:endParaRPr>
          </a:p>
        </p:txBody>
      </p:sp>
      <p:cxnSp>
        <p:nvCxnSpPr>
          <p:cNvPr id="18" name="Straight Arrow Connector 17"/>
          <p:cNvCxnSpPr/>
          <p:nvPr/>
        </p:nvCxnSpPr>
        <p:spPr>
          <a:xfrm>
            <a:off x="2985661" y="1377081"/>
            <a:ext cx="762000"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320127" y="881781"/>
            <a:ext cx="3352800" cy="2514600"/>
            <a:chOff x="5181600" y="4114800"/>
            <a:chExt cx="3352800" cy="2514600"/>
          </a:xfrm>
        </p:grpSpPr>
        <p:sp>
          <p:nvSpPr>
            <p:cNvPr id="20" name="Can 19"/>
            <p:cNvSpPr/>
            <p:nvPr/>
          </p:nvSpPr>
          <p:spPr>
            <a:xfrm>
              <a:off x="5181600" y="4267200"/>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21" name="Can 20"/>
            <p:cNvSpPr/>
            <p:nvPr/>
          </p:nvSpPr>
          <p:spPr>
            <a:xfrm>
              <a:off x="5181600" y="5029200"/>
              <a:ext cx="446310" cy="457200"/>
            </a:xfrm>
            <a:prstGeom prst="can">
              <a:avLst/>
            </a:prstGeom>
            <a:solidFill>
              <a:schemeClr val="accent6"/>
            </a:solidFill>
            <a:ln>
              <a:solidFill>
                <a:schemeClr val="accent6"/>
              </a:solid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22" name="Straight Arrow Connector 21"/>
            <p:cNvCxnSpPr/>
            <p:nvPr/>
          </p:nvCxnSpPr>
          <p:spPr>
            <a:xfrm>
              <a:off x="5638800" y="4648200"/>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38800" y="5410200"/>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43600" y="4876800"/>
              <a:ext cx="914400" cy="338554"/>
            </a:xfrm>
            <a:prstGeom prst="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25" name="Rectangle 24"/>
            <p:cNvSpPr/>
            <p:nvPr/>
          </p:nvSpPr>
          <p:spPr>
            <a:xfrm>
              <a:off x="7315200" y="4876800"/>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26" name="Rectangle 25"/>
            <p:cNvSpPr/>
            <p:nvPr/>
          </p:nvSpPr>
          <p:spPr>
            <a:xfrm>
              <a:off x="5791200" y="4114800"/>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27" name="Straight Arrow Connector 26"/>
            <p:cNvCxnSpPr/>
            <p:nvPr/>
          </p:nvCxnSpPr>
          <p:spPr>
            <a:xfrm flipV="1">
              <a:off x="5791200" y="4522572"/>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943600" y="5309286"/>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341972" y="5296929"/>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257800" y="5943600"/>
              <a:ext cx="32766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mj-lt"/>
                </a:rPr>
                <a:t>A data-store that does not provide </a:t>
              </a:r>
              <a:r>
                <a:rPr lang="en-US" sz="1600" i="1" dirty="0">
                  <a:latin typeface="+mj-lt"/>
                </a:rPr>
                <a:t>Read Your Write</a:t>
              </a:r>
              <a:r>
                <a:rPr lang="en-US" sz="1600" dirty="0">
                  <a:latin typeface="+mj-lt"/>
                </a:rPr>
                <a:t> consistency</a:t>
              </a:r>
            </a:p>
          </p:txBody>
        </p:sp>
        <p:cxnSp>
          <p:nvCxnSpPr>
            <p:cNvPr id="31" name="Straight Arrow Connector 30"/>
            <p:cNvCxnSpPr/>
            <p:nvPr/>
          </p:nvCxnSpPr>
          <p:spPr>
            <a:xfrm>
              <a:off x="6553200" y="4453354"/>
              <a:ext cx="762000" cy="423446"/>
            </a:xfrm>
            <a:prstGeom prst="straightConnector1">
              <a:avLst/>
            </a:prstGeom>
            <a:ln w="38100">
              <a:solidFill>
                <a:srgbClr val="7F7F7F"/>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2"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928261" y="1038527"/>
            <a:ext cx="615662" cy="685800"/>
          </a:xfrm>
          <a:prstGeom prst="rect">
            <a:avLst/>
          </a:prstGeom>
          <a:noFill/>
          <a:ln w="9525">
            <a:noFill/>
            <a:miter lim="800000"/>
            <a:headEnd/>
            <a:tailEnd/>
          </a:ln>
        </p:spPr>
      </p:pic>
      <p:sp>
        <p:nvSpPr>
          <p:cNvPr id="33" name="Content Placeholder 3"/>
          <p:cNvSpPr txBox="1">
            <a:spLocks/>
          </p:cNvSpPr>
          <p:nvPr/>
        </p:nvSpPr>
        <p:spPr>
          <a:xfrm>
            <a:off x="198477" y="3757012"/>
            <a:ext cx="6131985" cy="224989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performed a write operation W(x1) and later a read operation at a different local copy.</a:t>
            </a:r>
          </a:p>
          <a:p>
            <a:pPr marL="342900" indent="-342900">
              <a:lnSpc>
                <a:spcPct val="104000"/>
              </a:lnSpc>
              <a:spcBef>
                <a:spcPts val="576"/>
              </a:spcBef>
              <a:buFont typeface="+mj-lt"/>
              <a:buAutoNum type="arabicPeriod"/>
            </a:pPr>
            <a:r>
              <a:rPr lang="en-US" sz="1800" dirty="0"/>
              <a:t>Read-your-writes consistency guarantees that the effects of the write operation can be seen by the succeeding read operation.</a:t>
            </a:r>
          </a:p>
          <a:p>
            <a:pPr marL="342900" indent="-342900">
              <a:lnSpc>
                <a:spcPct val="104000"/>
              </a:lnSpc>
              <a:spcBef>
                <a:spcPts val="576"/>
              </a:spcBef>
              <a:buFont typeface="+mj-lt"/>
              <a:buAutoNum type="arabicPeriod"/>
            </a:pPr>
            <a:r>
              <a:rPr lang="en-US" sz="1800" dirty="0"/>
              <a:t>This is expressed by WS (x1;x2), which states that W (x1) is part of WS (x2).</a:t>
            </a:r>
          </a:p>
        </p:txBody>
      </p:sp>
      <p:sp>
        <p:nvSpPr>
          <p:cNvPr id="34" name="Content Placeholder 3"/>
          <p:cNvSpPr txBox="1">
            <a:spLocks/>
          </p:cNvSpPr>
          <p:nvPr/>
        </p:nvSpPr>
        <p:spPr>
          <a:xfrm>
            <a:off x="6921305" y="3672938"/>
            <a:ext cx="5064369" cy="167278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4000"/>
              </a:lnSpc>
              <a:spcBef>
                <a:spcPts val="576"/>
              </a:spcBef>
              <a:buNone/>
            </a:pPr>
            <a:r>
              <a:rPr lang="en-US" sz="1800" dirty="0"/>
              <a:t>W (x1) has been left out of WS (x2), meaning that the effects of the previous write operation by process P have not been propagated to L2.</a:t>
            </a:r>
          </a:p>
        </p:txBody>
      </p:sp>
    </p:spTree>
    <p:extLst>
      <p:ext uri="{BB962C8B-B14F-4D97-AF65-F5344CB8AC3E}">
        <p14:creationId xmlns:p14="http://schemas.microsoft.com/office/powerpoint/2010/main" val="12619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29167E-6 1.11111E-6 L -0.00039 0.12778 " pathEditMode="relative" rAng="0" ptsTypes="AA">
                                      <p:cBhvr>
                                        <p:cTn id="16" dur="2000" fill="hold"/>
                                        <p:tgtEl>
                                          <p:spTgt spid="32"/>
                                        </p:tgtEl>
                                        <p:attrNameLst>
                                          <p:attrName>ppt_x</p:attrName>
                                          <p:attrName>ppt_y</p:attrName>
                                        </p:attrNameLst>
                                      </p:cBhvr>
                                      <p:rCtr x="-26" y="638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Writes Follow Reads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data store is said to provide writes-follow-reads consistency if a process has write operation on a data item x following a previous read operation on x then it is guaranteed to take place on the same or a more recent value of x that was read.</a:t>
            </a:r>
          </a:p>
          <a:p>
            <a:pPr>
              <a:lnSpc>
                <a:spcPct val="100000"/>
              </a:lnSpc>
            </a:pPr>
            <a:r>
              <a:rPr lang="en-US" dirty="0"/>
              <a:t>Any successive write operation by a process on a data item x will be performed on a copy of x that is up to date with the value most recently read by that process.</a:t>
            </a:r>
          </a:p>
          <a:p>
            <a:pPr>
              <a:lnSpc>
                <a:spcPct val="100000"/>
              </a:lnSpc>
            </a:pPr>
            <a:r>
              <a:rPr lang="en-US" dirty="0"/>
              <a:t>Example: Suppose a user first reads an article A then posts a response B. By requiring writes-follow-reads consistency, B will be written to any copy only after A has been written.</a:t>
            </a:r>
          </a:p>
        </p:txBody>
      </p:sp>
    </p:spTree>
    <p:extLst>
      <p:ext uri="{BB962C8B-B14F-4D97-AF65-F5344CB8AC3E}">
        <p14:creationId xmlns:p14="http://schemas.microsoft.com/office/powerpoint/2010/main" val="209045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Writes Follow Reads</a:t>
            </a:r>
          </a:p>
        </p:txBody>
      </p:sp>
      <p:pic>
        <p:nvPicPr>
          <p:cNvPr id="4"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663902" y="1859735"/>
            <a:ext cx="319827" cy="317500"/>
          </a:xfrm>
          <a:prstGeom prst="rect">
            <a:avLst/>
          </a:prstGeom>
          <a:noFill/>
        </p:spPr>
      </p:pic>
      <p:sp>
        <p:nvSpPr>
          <p:cNvPr id="6" name="Can 5"/>
          <p:cNvSpPr/>
          <p:nvPr/>
        </p:nvSpPr>
        <p:spPr>
          <a:xfrm>
            <a:off x="1459729" y="1250135"/>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7" name="Can 6"/>
          <p:cNvSpPr/>
          <p:nvPr/>
        </p:nvSpPr>
        <p:spPr>
          <a:xfrm>
            <a:off x="1459729" y="2012135"/>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8" name="Straight Arrow Connector 7"/>
          <p:cNvCxnSpPr/>
          <p:nvPr/>
        </p:nvCxnSpPr>
        <p:spPr>
          <a:xfrm>
            <a:off x="1916929" y="1631135"/>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16929" y="2393135"/>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21729" y="1859735"/>
            <a:ext cx="12192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1" name="Rectangle 10"/>
          <p:cNvSpPr/>
          <p:nvPr/>
        </p:nvSpPr>
        <p:spPr>
          <a:xfrm>
            <a:off x="3593329" y="1859735"/>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2" name="Rectangle 11"/>
          <p:cNvSpPr/>
          <p:nvPr/>
        </p:nvSpPr>
        <p:spPr>
          <a:xfrm>
            <a:off x="2983729" y="1097735"/>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13" name="Straight Arrow Connector 12"/>
          <p:cNvCxnSpPr/>
          <p:nvPr/>
        </p:nvCxnSpPr>
        <p:spPr>
          <a:xfrm flipV="1">
            <a:off x="2069329" y="1505507"/>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221729" y="2292221"/>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620101" y="2279864"/>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069329" y="2697935"/>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73929" y="2926535"/>
            <a:ext cx="45720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r>
              <a:rPr lang="en-US" sz="1600" dirty="0">
                <a:latin typeface="+mj-lt"/>
              </a:rPr>
              <a:t> operation should be performed only after the all previous writes have been seen</a:t>
            </a:r>
          </a:p>
        </p:txBody>
      </p:sp>
      <p:cxnSp>
        <p:nvCxnSpPr>
          <p:cNvPr id="18" name="Straight Arrow Connector 17"/>
          <p:cNvCxnSpPr>
            <a:stCxn id="12" idx="2"/>
          </p:cNvCxnSpPr>
          <p:nvPr/>
        </p:nvCxnSpPr>
        <p:spPr>
          <a:xfrm>
            <a:off x="3364729" y="1436289"/>
            <a:ext cx="255372"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069329" y="1116342"/>
            <a:ext cx="838199" cy="307777"/>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a:latin typeface="+mj-lt"/>
                <a:cs typeface="Courier New" pitchFamily="49" charset="0"/>
              </a:rPr>
              <a:t>WS(x</a:t>
            </a:r>
            <a:r>
              <a:rPr lang="en-US" sz="1400" b="1" baseline="-25000" dirty="0">
                <a:latin typeface="+mj-lt"/>
                <a:cs typeface="Courier New" pitchFamily="49" charset="0"/>
              </a:rPr>
              <a:t>1</a:t>
            </a:r>
            <a:r>
              <a:rPr lang="en-US" sz="1400" b="1" dirty="0">
                <a:latin typeface="+mj-lt"/>
                <a:cs typeface="Courier New" pitchFamily="49" charset="0"/>
              </a:rPr>
              <a:t>)</a:t>
            </a:r>
            <a:endParaRPr lang="en-US" sz="1400" dirty="0">
              <a:latin typeface="+mj-lt"/>
            </a:endParaRPr>
          </a:p>
        </p:txBody>
      </p:sp>
      <p:cxnSp>
        <p:nvCxnSpPr>
          <p:cNvPr id="20" name="Straight Arrow Connector 19"/>
          <p:cNvCxnSpPr/>
          <p:nvPr/>
        </p:nvCxnSpPr>
        <p:spPr>
          <a:xfrm flipV="1">
            <a:off x="2993777" y="1508879"/>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7335929" y="1076453"/>
            <a:ext cx="3700991" cy="2409124"/>
            <a:chOff x="5464704" y="4114800"/>
            <a:chExt cx="3700991" cy="2409124"/>
          </a:xfrm>
        </p:grpSpPr>
        <p:sp>
          <p:nvSpPr>
            <p:cNvPr id="22" name="Can 21"/>
            <p:cNvSpPr/>
            <p:nvPr/>
          </p:nvSpPr>
          <p:spPr>
            <a:xfrm>
              <a:off x="5638800" y="4267200"/>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23" name="Can 22"/>
            <p:cNvSpPr/>
            <p:nvPr/>
          </p:nvSpPr>
          <p:spPr>
            <a:xfrm>
              <a:off x="5638800" y="5029200"/>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24" name="Straight Arrow Connector 23"/>
            <p:cNvCxnSpPr/>
            <p:nvPr/>
          </p:nvCxnSpPr>
          <p:spPr>
            <a:xfrm>
              <a:off x="6096000" y="4648200"/>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096000" y="5410200"/>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00800" y="4876800"/>
              <a:ext cx="9144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27" name="Rectangle 26"/>
            <p:cNvSpPr/>
            <p:nvPr/>
          </p:nvSpPr>
          <p:spPr>
            <a:xfrm>
              <a:off x="7772400" y="4876800"/>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28" name="Rectangle 27"/>
            <p:cNvSpPr/>
            <p:nvPr/>
          </p:nvSpPr>
          <p:spPr>
            <a:xfrm>
              <a:off x="7162800" y="4114800"/>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29" name="Straight Arrow Connector 28"/>
            <p:cNvCxnSpPr/>
            <p:nvPr/>
          </p:nvCxnSpPr>
          <p:spPr>
            <a:xfrm flipV="1">
              <a:off x="6248400" y="4522572"/>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400800" y="5309286"/>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799172" y="5296929"/>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464704" y="5838124"/>
              <a:ext cx="3700991"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mj-lt"/>
                </a:rPr>
                <a:t>A data-store that does not guarantee Write Follow Read Consistency Model</a:t>
              </a:r>
            </a:p>
          </p:txBody>
        </p:sp>
        <p:cxnSp>
          <p:nvCxnSpPr>
            <p:cNvPr id="33" name="Straight Arrow Connector 32"/>
            <p:cNvCxnSpPr>
              <a:stCxn id="28" idx="2"/>
            </p:cNvCxnSpPr>
            <p:nvPr/>
          </p:nvCxnSpPr>
          <p:spPr>
            <a:xfrm>
              <a:off x="7543800" y="4453354"/>
              <a:ext cx="255372"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248400" y="4133407"/>
              <a:ext cx="838199" cy="307777"/>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a:latin typeface="+mj-lt"/>
                  <a:cs typeface="Courier New" pitchFamily="49" charset="0"/>
                </a:rPr>
                <a:t>WS(x</a:t>
              </a:r>
              <a:r>
                <a:rPr lang="en-US" sz="1400" b="1" baseline="-25000" dirty="0">
                  <a:latin typeface="+mj-lt"/>
                  <a:cs typeface="Courier New" pitchFamily="49" charset="0"/>
                </a:rPr>
                <a:t>1</a:t>
              </a:r>
              <a:r>
                <a:rPr lang="en-US" sz="1400" b="1" dirty="0">
                  <a:latin typeface="+mj-lt"/>
                  <a:cs typeface="Courier New" pitchFamily="49" charset="0"/>
                </a:rPr>
                <a:t>)</a:t>
              </a:r>
              <a:endParaRPr lang="en-US" sz="1400" dirty="0">
                <a:latin typeface="+mj-lt"/>
              </a:endParaRPr>
            </a:p>
          </p:txBody>
        </p:sp>
        <p:cxnSp>
          <p:nvCxnSpPr>
            <p:cNvPr id="35" name="Straight Arrow Connector 34"/>
            <p:cNvCxnSpPr/>
            <p:nvPr/>
          </p:nvCxnSpPr>
          <p:spPr>
            <a:xfrm flipV="1">
              <a:off x="7172848" y="4525944"/>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36"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773929" y="1097735"/>
            <a:ext cx="615662" cy="685800"/>
          </a:xfrm>
          <a:prstGeom prst="rect">
            <a:avLst/>
          </a:prstGeom>
          <a:noFill/>
          <a:ln w="9525">
            <a:noFill/>
            <a:miter lim="800000"/>
            <a:headEnd/>
            <a:tailEnd/>
          </a:ln>
        </p:spPr>
      </p:pic>
      <p:sp>
        <p:nvSpPr>
          <p:cNvPr id="38" name="Content Placeholder 3"/>
          <p:cNvSpPr txBox="1">
            <a:spLocks/>
          </p:cNvSpPr>
          <p:nvPr/>
        </p:nvSpPr>
        <p:spPr>
          <a:xfrm>
            <a:off x="198477" y="3757012"/>
            <a:ext cx="5555209" cy="270005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performs a write operation on x at local copy L1, presented as the operation W(x1).</a:t>
            </a:r>
          </a:p>
          <a:p>
            <a:pPr marL="342900" indent="-342900">
              <a:lnSpc>
                <a:spcPct val="104000"/>
              </a:lnSpc>
              <a:spcBef>
                <a:spcPts val="576"/>
              </a:spcBef>
              <a:buFont typeface="+mj-lt"/>
              <a:buAutoNum type="arabicPeriod"/>
            </a:pPr>
            <a:r>
              <a:rPr lang="en-US" sz="1800" dirty="0"/>
              <a:t>Later, P performs another write operation on x, but this time at L2, shown as W (x2).</a:t>
            </a:r>
          </a:p>
          <a:p>
            <a:pPr marL="342900" indent="-342900">
              <a:lnSpc>
                <a:spcPct val="104000"/>
              </a:lnSpc>
              <a:spcBef>
                <a:spcPts val="576"/>
              </a:spcBef>
              <a:buFont typeface="+mj-lt"/>
              <a:buAutoNum type="arabicPeriod"/>
            </a:pPr>
            <a:r>
              <a:rPr lang="en-US" sz="1800" dirty="0"/>
              <a:t>To ensure monotonic-write consistency, the previous write operation at L1 must have been propagated to L2.</a:t>
            </a:r>
          </a:p>
          <a:p>
            <a:pPr marL="342900" indent="-342900">
              <a:lnSpc>
                <a:spcPct val="104000"/>
              </a:lnSpc>
              <a:spcBef>
                <a:spcPts val="576"/>
              </a:spcBef>
              <a:buFont typeface="+mj-lt"/>
              <a:buAutoNum type="arabicPeriod"/>
            </a:pPr>
            <a:r>
              <a:rPr lang="en-US" sz="1800" dirty="0"/>
              <a:t>This explains operation W (x1) at L2, and why it takes place before W (x2).</a:t>
            </a:r>
          </a:p>
        </p:txBody>
      </p:sp>
      <p:sp>
        <p:nvSpPr>
          <p:cNvPr id="39" name="Content Placeholder 3"/>
          <p:cNvSpPr txBox="1">
            <a:spLocks/>
          </p:cNvSpPr>
          <p:nvPr/>
        </p:nvSpPr>
        <p:spPr>
          <a:xfrm>
            <a:off x="6408819" y="3757012"/>
            <a:ext cx="5555209" cy="207872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Situation in which monotonic-write consistency is not guaranteed.</a:t>
            </a:r>
          </a:p>
          <a:p>
            <a:pPr marL="342900" indent="-342900">
              <a:lnSpc>
                <a:spcPct val="104000"/>
              </a:lnSpc>
              <a:spcBef>
                <a:spcPts val="576"/>
              </a:spcBef>
              <a:buFont typeface="+mj-lt"/>
              <a:buAutoNum type="arabicPeriod"/>
            </a:pPr>
            <a:r>
              <a:rPr lang="en-US" sz="1800" dirty="0"/>
              <a:t>Missing is the propagation of W(x1) to copy L2.</a:t>
            </a:r>
          </a:p>
          <a:p>
            <a:pPr marL="342900" indent="-342900">
              <a:lnSpc>
                <a:spcPct val="104000"/>
              </a:lnSpc>
              <a:spcBef>
                <a:spcPts val="576"/>
              </a:spcBef>
              <a:buFont typeface="+mj-lt"/>
              <a:buAutoNum type="arabicPeriod"/>
            </a:pPr>
            <a:r>
              <a:rPr lang="en-US" sz="1800" dirty="0"/>
              <a:t>No guarantees can be given that the copy of x on which the second write is being performed has the same or more recent value at the time W(x1) completed at L1.</a:t>
            </a:r>
          </a:p>
        </p:txBody>
      </p:sp>
    </p:spTree>
    <p:extLst>
      <p:ext uri="{BB962C8B-B14F-4D97-AF65-F5344CB8AC3E}">
        <p14:creationId xmlns:p14="http://schemas.microsoft.com/office/powerpoint/2010/main" val="3391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1.875E-6 -3.7037E-6 L -0.00039 0.12778 " pathEditMode="relative" rAng="0" ptsTypes="AA">
                                      <p:cBhvr>
                                        <p:cTn id="22" dur="2000" fill="hold"/>
                                        <p:tgtEl>
                                          <p:spTgt spid="36"/>
                                        </p:tgtEl>
                                        <p:attrNameLst>
                                          <p:attrName>ppt_x</p:attrName>
                                          <p:attrName>ppt_y</p:attrName>
                                        </p:attrNameLst>
                                      </p:cBhvr>
                                      <p:rCtr x="-26" y="6389"/>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4"/>
                                        </p:tgtEl>
                                      </p:cBhvr>
                                    </p:animEffect>
                                    <p:set>
                                      <p:cBhvr>
                                        <p:cTn id="41" dur="1" fill="hold">
                                          <p:stCondLst>
                                            <p:cond delay="499"/>
                                          </p:stCondLst>
                                        </p:cTn>
                                        <p:tgtEl>
                                          <p:spTgt spid="4"/>
                                        </p:tgtEl>
                                        <p:attrNameLst>
                                          <p:attrName>style.visibility</p:attrName>
                                        </p:attrNameLst>
                                      </p:cBhvr>
                                      <p:to>
                                        <p:strVal val="hidden"/>
                                      </p:to>
                                    </p:set>
                                  </p:childTnLst>
                                </p:cTn>
                              </p:par>
                              <p:par>
                                <p:cTn id="42" presetID="3" presetClass="exit" presetSubtype="10" fill="hold" nodeType="withEffect">
                                  <p:stCondLst>
                                    <p:cond delay="0"/>
                                  </p:stCondLst>
                                  <p:childTnLst>
                                    <p:animEffect transition="out" filter="blinds(horizontal)">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Client centric model-Summary</a:t>
            </a:r>
          </a:p>
        </p:txBody>
      </p:sp>
      <p:sp>
        <p:nvSpPr>
          <p:cNvPr id="5" name="AutoShape 3"/>
          <p:cNvSpPr>
            <a:spLocks noChangeAspect="1" noChangeArrowheads="1" noTextEdit="1"/>
          </p:cNvSpPr>
          <p:nvPr/>
        </p:nvSpPr>
        <p:spPr bwMode="auto">
          <a:xfrm>
            <a:off x="85725" y="1019175"/>
            <a:ext cx="1202055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Line 11"/>
          <p:cNvSpPr>
            <a:spLocks noChangeShapeType="1"/>
          </p:cNvSpPr>
          <p:nvPr/>
        </p:nvSpPr>
        <p:spPr bwMode="auto">
          <a:xfrm>
            <a:off x="2216150" y="1019175"/>
            <a:ext cx="0" cy="47513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Line 16"/>
          <p:cNvSpPr>
            <a:spLocks noChangeShapeType="1"/>
          </p:cNvSpPr>
          <p:nvPr/>
        </p:nvSpPr>
        <p:spPr bwMode="auto">
          <a:xfrm>
            <a:off x="92075" y="1019175"/>
            <a:ext cx="0" cy="47513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17"/>
          <p:cNvSpPr>
            <a:spLocks noChangeShapeType="1"/>
          </p:cNvSpPr>
          <p:nvPr/>
        </p:nvSpPr>
        <p:spPr bwMode="auto">
          <a:xfrm>
            <a:off x="12080875" y="1019175"/>
            <a:ext cx="0" cy="47513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218" name="Group 217"/>
          <p:cNvGrpSpPr/>
          <p:nvPr/>
        </p:nvGrpSpPr>
        <p:grpSpPr>
          <a:xfrm>
            <a:off x="85725" y="1025525"/>
            <a:ext cx="12001500" cy="582613"/>
            <a:chOff x="85725" y="1025525"/>
            <a:chExt cx="12001500" cy="582613"/>
          </a:xfrm>
        </p:grpSpPr>
        <p:sp>
          <p:nvSpPr>
            <p:cNvPr id="6" name="Rectangle 5"/>
            <p:cNvSpPr>
              <a:spLocks noChangeArrowheads="1"/>
            </p:cNvSpPr>
            <p:nvPr/>
          </p:nvSpPr>
          <p:spPr bwMode="auto">
            <a:xfrm>
              <a:off x="92075" y="1025525"/>
              <a:ext cx="2124075"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a:spLocks noChangeArrowheads="1"/>
            </p:cNvSpPr>
            <p:nvPr/>
          </p:nvSpPr>
          <p:spPr bwMode="auto">
            <a:xfrm>
              <a:off x="2216150" y="1025525"/>
              <a:ext cx="9864725"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Line 12"/>
            <p:cNvSpPr>
              <a:spLocks noChangeShapeType="1"/>
            </p:cNvSpPr>
            <p:nvPr/>
          </p:nvSpPr>
          <p:spPr bwMode="auto">
            <a:xfrm>
              <a:off x="85725" y="1608138"/>
              <a:ext cx="12001500"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8"/>
            <p:cNvSpPr>
              <a:spLocks noChangeShapeType="1"/>
            </p:cNvSpPr>
            <p:nvPr/>
          </p:nvSpPr>
          <p:spPr bwMode="auto">
            <a:xfrm>
              <a:off x="85725" y="1025525"/>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Rectangle 20"/>
            <p:cNvSpPr>
              <a:spLocks noChangeArrowheads="1"/>
            </p:cNvSpPr>
            <p:nvPr/>
          </p:nvSpPr>
          <p:spPr bwMode="auto">
            <a:xfrm>
              <a:off x="184150" y="1133475"/>
              <a:ext cx="1651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Consistency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1"/>
            <p:cNvSpPr>
              <a:spLocks noChangeArrowheads="1"/>
            </p:cNvSpPr>
            <p:nvPr/>
          </p:nvSpPr>
          <p:spPr bwMode="auto">
            <a:xfrm>
              <a:off x="2308225" y="1133475"/>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219" name="Group 218"/>
          <p:cNvGrpSpPr/>
          <p:nvPr/>
        </p:nvGrpSpPr>
        <p:grpSpPr>
          <a:xfrm>
            <a:off x="85725" y="1608138"/>
            <a:ext cx="12057063" cy="947738"/>
            <a:chOff x="85725" y="1608138"/>
            <a:chExt cx="12057063" cy="947738"/>
          </a:xfrm>
        </p:grpSpPr>
        <p:sp>
          <p:nvSpPr>
            <p:cNvPr id="8" name="Rectangle 7"/>
            <p:cNvSpPr>
              <a:spLocks noChangeArrowheads="1"/>
            </p:cNvSpPr>
            <p:nvPr/>
          </p:nvSpPr>
          <p:spPr bwMode="auto">
            <a:xfrm>
              <a:off x="92075" y="1608138"/>
              <a:ext cx="2124075"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2216150" y="1608138"/>
              <a:ext cx="9864725"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3"/>
            <p:cNvSpPr>
              <a:spLocks noChangeShapeType="1"/>
            </p:cNvSpPr>
            <p:nvPr/>
          </p:nvSpPr>
          <p:spPr bwMode="auto">
            <a:xfrm>
              <a:off x="85725" y="2555875"/>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22"/>
            <p:cNvSpPr>
              <a:spLocks noChangeArrowheads="1"/>
            </p:cNvSpPr>
            <p:nvPr/>
          </p:nvSpPr>
          <p:spPr bwMode="auto">
            <a:xfrm>
              <a:off x="184150" y="1716088"/>
              <a:ext cx="2038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Monotonic 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2308225" y="1716088"/>
              <a:ext cx="323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4"/>
            <p:cNvSpPr>
              <a:spLocks noChangeArrowheads="1"/>
            </p:cNvSpPr>
            <p:nvPr/>
          </p:nvSpPr>
          <p:spPr bwMode="auto">
            <a:xfrm>
              <a:off x="2555875" y="1716088"/>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5"/>
            <p:cNvSpPr>
              <a:spLocks noChangeArrowheads="1"/>
            </p:cNvSpPr>
            <p:nvPr/>
          </p:nvSpPr>
          <p:spPr bwMode="auto">
            <a:xfrm>
              <a:off x="2778125" y="1716088"/>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Roboto Condensed" panose="02000000000000000000" pitchFamily="2" charset="0"/>
                </a:rPr>
                <a:t>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6"/>
            <p:cNvSpPr>
              <a:spLocks noChangeArrowheads="1"/>
            </p:cNvSpPr>
            <p:nvPr/>
          </p:nvSpPr>
          <p:spPr bwMode="auto">
            <a:xfrm>
              <a:off x="3808413" y="1716088"/>
              <a:ext cx="8239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reads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7"/>
            <p:cNvSpPr>
              <a:spLocks noChangeArrowheads="1"/>
            </p:cNvSpPr>
            <p:nvPr/>
          </p:nvSpPr>
          <p:spPr bwMode="auto">
            <a:xfrm>
              <a:off x="4556125" y="1716088"/>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8"/>
            <p:cNvSpPr>
              <a:spLocks noChangeArrowheads="1"/>
            </p:cNvSpPr>
            <p:nvPr/>
          </p:nvSpPr>
          <p:spPr bwMode="auto">
            <a:xfrm>
              <a:off x="5011738" y="1716088"/>
              <a:ext cx="790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value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9"/>
            <p:cNvSpPr>
              <a:spLocks noChangeArrowheads="1"/>
            </p:cNvSpPr>
            <p:nvPr/>
          </p:nvSpPr>
          <p:spPr bwMode="auto">
            <a:xfrm>
              <a:off x="5722938" y="1716088"/>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30"/>
            <p:cNvSpPr>
              <a:spLocks noChangeArrowheads="1"/>
            </p:cNvSpPr>
            <p:nvPr/>
          </p:nvSpPr>
          <p:spPr bwMode="auto">
            <a:xfrm>
              <a:off x="6046788" y="1716088"/>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1"/>
            <p:cNvSpPr>
              <a:spLocks noChangeArrowheads="1"/>
            </p:cNvSpPr>
            <p:nvPr/>
          </p:nvSpPr>
          <p:spPr bwMode="auto">
            <a:xfrm>
              <a:off x="6267450" y="171608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2"/>
            <p:cNvSpPr>
              <a:spLocks noChangeArrowheads="1"/>
            </p:cNvSpPr>
            <p:nvPr/>
          </p:nvSpPr>
          <p:spPr bwMode="auto">
            <a:xfrm>
              <a:off x="6875463" y="1716088"/>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item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3"/>
            <p:cNvSpPr>
              <a:spLocks noChangeArrowheads="1"/>
            </p:cNvSpPr>
            <p:nvPr/>
          </p:nvSpPr>
          <p:spPr bwMode="auto">
            <a:xfrm>
              <a:off x="7485063" y="1716088"/>
              <a:ext cx="346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4"/>
            <p:cNvSpPr>
              <a:spLocks noChangeArrowheads="1"/>
            </p:cNvSpPr>
            <p:nvPr/>
          </p:nvSpPr>
          <p:spPr bwMode="auto">
            <a:xfrm>
              <a:off x="7753350" y="1716088"/>
              <a:ext cx="573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any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5"/>
            <p:cNvSpPr>
              <a:spLocks noChangeArrowheads="1"/>
            </p:cNvSpPr>
            <p:nvPr/>
          </p:nvSpPr>
          <p:spPr bwMode="auto">
            <a:xfrm>
              <a:off x="8248650" y="1716088"/>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successive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6"/>
            <p:cNvSpPr>
              <a:spLocks noChangeArrowheads="1"/>
            </p:cNvSpPr>
            <p:nvPr/>
          </p:nvSpPr>
          <p:spPr bwMode="auto">
            <a:xfrm>
              <a:off x="9653588" y="171608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7"/>
            <p:cNvSpPr>
              <a:spLocks noChangeArrowheads="1"/>
            </p:cNvSpPr>
            <p:nvPr/>
          </p:nvSpPr>
          <p:spPr bwMode="auto">
            <a:xfrm>
              <a:off x="10261600" y="1716088"/>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8"/>
            <p:cNvSpPr>
              <a:spLocks noChangeArrowheads="1"/>
            </p:cNvSpPr>
            <p:nvPr/>
          </p:nvSpPr>
          <p:spPr bwMode="auto">
            <a:xfrm>
              <a:off x="11480800" y="1716088"/>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9"/>
            <p:cNvSpPr>
              <a:spLocks noChangeArrowheads="1"/>
            </p:cNvSpPr>
            <p:nvPr/>
          </p:nvSpPr>
          <p:spPr bwMode="auto">
            <a:xfrm>
              <a:off x="11857038" y="1716088"/>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40"/>
            <p:cNvSpPr>
              <a:spLocks noChangeArrowheads="1"/>
            </p:cNvSpPr>
            <p:nvPr/>
          </p:nvSpPr>
          <p:spPr bwMode="auto">
            <a:xfrm>
              <a:off x="2308225" y="2082800"/>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1"/>
            <p:cNvSpPr>
              <a:spLocks noChangeArrowheads="1"/>
            </p:cNvSpPr>
            <p:nvPr/>
          </p:nvSpPr>
          <p:spPr bwMode="auto">
            <a:xfrm>
              <a:off x="2654300" y="2082800"/>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2"/>
            <p:cNvSpPr>
              <a:spLocks noChangeArrowheads="1"/>
            </p:cNvSpPr>
            <p:nvPr/>
          </p:nvSpPr>
          <p:spPr bwMode="auto">
            <a:xfrm>
              <a:off x="3198813" y="2082800"/>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3"/>
            <p:cNvSpPr>
              <a:spLocks noChangeArrowheads="1"/>
            </p:cNvSpPr>
            <p:nvPr/>
          </p:nvSpPr>
          <p:spPr bwMode="auto">
            <a:xfrm>
              <a:off x="4224338" y="2082800"/>
              <a:ext cx="5603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will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4"/>
            <p:cNvSpPr>
              <a:spLocks noChangeArrowheads="1"/>
            </p:cNvSpPr>
            <p:nvPr/>
          </p:nvSpPr>
          <p:spPr bwMode="auto">
            <a:xfrm>
              <a:off x="4703763" y="2082800"/>
              <a:ext cx="977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always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5"/>
            <p:cNvSpPr>
              <a:spLocks noChangeArrowheads="1"/>
            </p:cNvSpPr>
            <p:nvPr/>
          </p:nvSpPr>
          <p:spPr bwMode="auto">
            <a:xfrm>
              <a:off x="5597525" y="2082800"/>
              <a:ext cx="8667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return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6"/>
            <p:cNvSpPr>
              <a:spLocks noChangeArrowheads="1"/>
            </p:cNvSpPr>
            <p:nvPr/>
          </p:nvSpPr>
          <p:spPr bwMode="auto">
            <a:xfrm>
              <a:off x="6381750" y="2082800"/>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7"/>
            <p:cNvSpPr>
              <a:spLocks noChangeArrowheads="1"/>
            </p:cNvSpPr>
            <p:nvPr/>
          </p:nvSpPr>
          <p:spPr bwMode="auto">
            <a:xfrm>
              <a:off x="6924675" y="2082800"/>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8"/>
            <p:cNvSpPr>
              <a:spLocks noChangeArrowheads="1"/>
            </p:cNvSpPr>
            <p:nvPr/>
          </p:nvSpPr>
          <p:spPr bwMode="auto">
            <a:xfrm>
              <a:off x="7650163" y="2082800"/>
              <a:ext cx="790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value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9"/>
            <p:cNvSpPr>
              <a:spLocks noChangeArrowheads="1"/>
            </p:cNvSpPr>
            <p:nvPr/>
          </p:nvSpPr>
          <p:spPr bwMode="auto">
            <a:xfrm>
              <a:off x="8358188" y="2082800"/>
              <a:ext cx="398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50"/>
            <p:cNvSpPr>
              <a:spLocks noChangeArrowheads="1"/>
            </p:cNvSpPr>
            <p:nvPr/>
          </p:nvSpPr>
          <p:spPr bwMode="auto">
            <a:xfrm>
              <a:off x="8670925" y="20828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1"/>
            <p:cNvSpPr>
              <a:spLocks noChangeArrowheads="1"/>
            </p:cNvSpPr>
            <p:nvPr/>
          </p:nvSpPr>
          <p:spPr bwMode="auto">
            <a:xfrm>
              <a:off x="8888413" y="2082800"/>
              <a:ext cx="7699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more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2"/>
            <p:cNvSpPr>
              <a:spLocks noChangeArrowheads="1"/>
            </p:cNvSpPr>
            <p:nvPr/>
          </p:nvSpPr>
          <p:spPr bwMode="auto">
            <a:xfrm>
              <a:off x="9574213" y="2082800"/>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recent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3"/>
            <p:cNvSpPr>
              <a:spLocks noChangeArrowheads="1"/>
            </p:cNvSpPr>
            <p:nvPr/>
          </p:nvSpPr>
          <p:spPr bwMode="auto">
            <a:xfrm>
              <a:off x="10399713" y="2082800"/>
              <a:ext cx="790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value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220" name="Group 219"/>
          <p:cNvGrpSpPr/>
          <p:nvPr/>
        </p:nvGrpSpPr>
        <p:grpSpPr>
          <a:xfrm>
            <a:off x="85725" y="2663825"/>
            <a:ext cx="12055476" cy="839788"/>
            <a:chOff x="85725" y="2663825"/>
            <a:chExt cx="12055476" cy="839788"/>
          </a:xfrm>
        </p:grpSpPr>
        <p:sp>
          <p:nvSpPr>
            <p:cNvPr id="15" name="Line 14"/>
            <p:cNvSpPr>
              <a:spLocks noChangeShapeType="1"/>
            </p:cNvSpPr>
            <p:nvPr/>
          </p:nvSpPr>
          <p:spPr bwMode="auto">
            <a:xfrm>
              <a:off x="85725" y="3503613"/>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Rectangle 54"/>
            <p:cNvSpPr>
              <a:spLocks noChangeArrowheads="1"/>
            </p:cNvSpPr>
            <p:nvPr/>
          </p:nvSpPr>
          <p:spPr bwMode="auto">
            <a:xfrm>
              <a:off x="184150" y="2663825"/>
              <a:ext cx="1504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Monotonic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5"/>
            <p:cNvSpPr>
              <a:spLocks noChangeArrowheads="1"/>
            </p:cNvSpPr>
            <p:nvPr/>
          </p:nvSpPr>
          <p:spPr bwMode="auto">
            <a:xfrm>
              <a:off x="184150" y="3030538"/>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write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6"/>
            <p:cNvSpPr>
              <a:spLocks noChangeArrowheads="1"/>
            </p:cNvSpPr>
            <p:nvPr/>
          </p:nvSpPr>
          <p:spPr bwMode="auto">
            <a:xfrm>
              <a:off x="2308225" y="2663825"/>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7"/>
            <p:cNvSpPr>
              <a:spLocks noChangeArrowheads="1"/>
            </p:cNvSpPr>
            <p:nvPr/>
          </p:nvSpPr>
          <p:spPr bwMode="auto">
            <a:xfrm>
              <a:off x="2630488" y="2663825"/>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8"/>
            <p:cNvSpPr>
              <a:spLocks noChangeArrowheads="1"/>
            </p:cNvSpPr>
            <p:nvPr/>
          </p:nvSpPr>
          <p:spPr bwMode="auto">
            <a:xfrm>
              <a:off x="3373438" y="2663825"/>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9"/>
            <p:cNvSpPr>
              <a:spLocks noChangeArrowheads="1"/>
            </p:cNvSpPr>
            <p:nvPr/>
          </p:nvSpPr>
          <p:spPr bwMode="auto">
            <a:xfrm>
              <a:off x="4667250" y="266382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60"/>
            <p:cNvSpPr>
              <a:spLocks noChangeArrowheads="1"/>
            </p:cNvSpPr>
            <p:nvPr/>
          </p:nvSpPr>
          <p:spPr bwMode="auto">
            <a:xfrm>
              <a:off x="5091113" y="2663825"/>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61"/>
            <p:cNvSpPr>
              <a:spLocks noChangeArrowheads="1"/>
            </p:cNvSpPr>
            <p:nvPr/>
          </p:nvSpPr>
          <p:spPr bwMode="auto">
            <a:xfrm>
              <a:off x="5384800" y="2663825"/>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62"/>
            <p:cNvSpPr>
              <a:spLocks noChangeArrowheads="1"/>
            </p:cNvSpPr>
            <p:nvPr/>
          </p:nvSpPr>
          <p:spPr bwMode="auto">
            <a:xfrm>
              <a:off x="6489700" y="266382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Rectangle 63"/>
            <p:cNvSpPr>
              <a:spLocks noChangeArrowheads="1"/>
            </p:cNvSpPr>
            <p:nvPr/>
          </p:nvSpPr>
          <p:spPr bwMode="auto">
            <a:xfrm>
              <a:off x="6935788" y="2663825"/>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Rectangle 64"/>
            <p:cNvSpPr>
              <a:spLocks noChangeArrowheads="1"/>
            </p:cNvSpPr>
            <p:nvPr/>
          </p:nvSpPr>
          <p:spPr bwMode="auto">
            <a:xfrm>
              <a:off x="7229475" y="2663825"/>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65"/>
            <p:cNvSpPr>
              <a:spLocks noChangeArrowheads="1"/>
            </p:cNvSpPr>
            <p:nvPr/>
          </p:nvSpPr>
          <p:spPr bwMode="auto">
            <a:xfrm>
              <a:off x="7910513" y="2663825"/>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item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66"/>
            <p:cNvSpPr>
              <a:spLocks noChangeArrowheads="1"/>
            </p:cNvSpPr>
            <p:nvPr/>
          </p:nvSpPr>
          <p:spPr bwMode="auto">
            <a:xfrm>
              <a:off x="8588375" y="266382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67"/>
            <p:cNvSpPr>
              <a:spLocks noChangeArrowheads="1"/>
            </p:cNvSpPr>
            <p:nvPr/>
          </p:nvSpPr>
          <p:spPr bwMode="auto">
            <a:xfrm>
              <a:off x="8870950" y="2663825"/>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Rectangle 68"/>
            <p:cNvSpPr>
              <a:spLocks noChangeArrowheads="1"/>
            </p:cNvSpPr>
            <p:nvPr/>
          </p:nvSpPr>
          <p:spPr bwMode="auto">
            <a:xfrm>
              <a:off x="9228138" y="2663825"/>
              <a:ext cx="1422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completed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 name="Rectangle 69"/>
            <p:cNvSpPr>
              <a:spLocks noChangeArrowheads="1"/>
            </p:cNvSpPr>
            <p:nvPr/>
          </p:nvSpPr>
          <p:spPr bwMode="auto">
            <a:xfrm>
              <a:off x="10642600" y="2663825"/>
              <a:ext cx="9318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before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 name="Rectangle 70"/>
            <p:cNvSpPr>
              <a:spLocks noChangeArrowheads="1"/>
            </p:cNvSpPr>
            <p:nvPr/>
          </p:nvSpPr>
          <p:spPr bwMode="auto">
            <a:xfrm>
              <a:off x="11568113" y="2663825"/>
              <a:ext cx="573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any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 name="Rectangle 71"/>
            <p:cNvSpPr>
              <a:spLocks noChangeArrowheads="1"/>
            </p:cNvSpPr>
            <p:nvPr/>
          </p:nvSpPr>
          <p:spPr bwMode="auto">
            <a:xfrm>
              <a:off x="2308225" y="3030538"/>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successive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Rectangle 72"/>
            <p:cNvSpPr>
              <a:spLocks noChangeArrowheads="1"/>
            </p:cNvSpPr>
            <p:nvPr/>
          </p:nvSpPr>
          <p:spPr bwMode="auto">
            <a:xfrm>
              <a:off x="3708400" y="3030538"/>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8" name="Rectangle 73"/>
            <p:cNvSpPr>
              <a:spLocks noChangeArrowheads="1"/>
            </p:cNvSpPr>
            <p:nvPr/>
          </p:nvSpPr>
          <p:spPr bwMode="auto">
            <a:xfrm>
              <a:off x="4370388" y="3030538"/>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9" name="Rectangle 74"/>
            <p:cNvSpPr>
              <a:spLocks noChangeArrowheads="1"/>
            </p:cNvSpPr>
            <p:nvPr/>
          </p:nvSpPr>
          <p:spPr bwMode="auto">
            <a:xfrm>
              <a:off x="5584825" y="3030538"/>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0" name="Rectangle 75"/>
            <p:cNvSpPr>
              <a:spLocks noChangeArrowheads="1"/>
            </p:cNvSpPr>
            <p:nvPr/>
          </p:nvSpPr>
          <p:spPr bwMode="auto">
            <a:xfrm>
              <a:off x="5956300" y="3030538"/>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Rectangle 76"/>
            <p:cNvSpPr>
              <a:spLocks noChangeArrowheads="1"/>
            </p:cNvSpPr>
            <p:nvPr/>
          </p:nvSpPr>
          <p:spPr bwMode="auto">
            <a:xfrm>
              <a:off x="6157913" y="3030538"/>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 name="Rectangle 77"/>
            <p:cNvSpPr>
              <a:spLocks noChangeArrowheads="1"/>
            </p:cNvSpPr>
            <p:nvPr/>
          </p:nvSpPr>
          <p:spPr bwMode="auto">
            <a:xfrm>
              <a:off x="6505575" y="3030538"/>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 name="Rectangle 78"/>
            <p:cNvSpPr>
              <a:spLocks noChangeArrowheads="1"/>
            </p:cNvSpPr>
            <p:nvPr/>
          </p:nvSpPr>
          <p:spPr bwMode="auto">
            <a:xfrm>
              <a:off x="6956425" y="3030538"/>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 name="Rectangle 79"/>
            <p:cNvSpPr>
              <a:spLocks noChangeArrowheads="1"/>
            </p:cNvSpPr>
            <p:nvPr/>
          </p:nvSpPr>
          <p:spPr bwMode="auto">
            <a:xfrm>
              <a:off x="7681913" y="3030538"/>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221" name="Group 220"/>
          <p:cNvGrpSpPr/>
          <p:nvPr/>
        </p:nvGrpSpPr>
        <p:grpSpPr>
          <a:xfrm>
            <a:off x="85725" y="3502025"/>
            <a:ext cx="12057063" cy="947738"/>
            <a:chOff x="85725" y="3502025"/>
            <a:chExt cx="12057063" cy="947738"/>
          </a:xfrm>
        </p:grpSpPr>
        <p:sp>
          <p:nvSpPr>
            <p:cNvPr id="10" name="Rectangle 9"/>
            <p:cNvSpPr>
              <a:spLocks noChangeArrowheads="1"/>
            </p:cNvSpPr>
            <p:nvPr/>
          </p:nvSpPr>
          <p:spPr bwMode="auto">
            <a:xfrm>
              <a:off x="92075" y="3502025"/>
              <a:ext cx="2124075"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a:spLocks noChangeArrowheads="1"/>
            </p:cNvSpPr>
            <p:nvPr/>
          </p:nvSpPr>
          <p:spPr bwMode="auto">
            <a:xfrm>
              <a:off x="2216150" y="3503613"/>
              <a:ext cx="9864725" cy="9461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5"/>
            <p:cNvSpPr>
              <a:spLocks noChangeShapeType="1"/>
            </p:cNvSpPr>
            <p:nvPr/>
          </p:nvSpPr>
          <p:spPr bwMode="auto">
            <a:xfrm>
              <a:off x="85725" y="4449763"/>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5" name="Rectangle 80"/>
            <p:cNvSpPr>
              <a:spLocks noChangeArrowheads="1"/>
            </p:cNvSpPr>
            <p:nvPr/>
          </p:nvSpPr>
          <p:spPr bwMode="auto">
            <a:xfrm>
              <a:off x="184150" y="3613150"/>
              <a:ext cx="1414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D3064"/>
                  </a:solidFill>
                  <a:effectLst/>
                  <a:latin typeface="Roboto Condensed" panose="02000000000000000000" pitchFamily="2" charset="0"/>
                </a:rPr>
                <a:t>Read your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6" name="Rectangle 81"/>
            <p:cNvSpPr>
              <a:spLocks noChangeArrowheads="1"/>
            </p:cNvSpPr>
            <p:nvPr/>
          </p:nvSpPr>
          <p:spPr bwMode="auto">
            <a:xfrm>
              <a:off x="184150" y="3978275"/>
              <a:ext cx="885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writes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 name="Rectangle 82"/>
            <p:cNvSpPr>
              <a:spLocks noChangeArrowheads="1"/>
            </p:cNvSpPr>
            <p:nvPr/>
          </p:nvSpPr>
          <p:spPr bwMode="auto">
            <a:xfrm>
              <a:off x="2308225" y="3613150"/>
              <a:ext cx="601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 name="Rectangle 83"/>
            <p:cNvSpPr>
              <a:spLocks noChangeArrowheads="1"/>
            </p:cNvSpPr>
            <p:nvPr/>
          </p:nvSpPr>
          <p:spPr bwMode="auto">
            <a:xfrm>
              <a:off x="2827338" y="3613150"/>
              <a:ext cx="8604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effect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9" name="Rectangle 84"/>
            <p:cNvSpPr>
              <a:spLocks noChangeArrowheads="1"/>
            </p:cNvSpPr>
            <p:nvPr/>
          </p:nvSpPr>
          <p:spPr bwMode="auto">
            <a:xfrm>
              <a:off x="3606800" y="3613150"/>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0" name="Rectangle 85"/>
            <p:cNvSpPr>
              <a:spLocks noChangeArrowheads="1"/>
            </p:cNvSpPr>
            <p:nvPr/>
          </p:nvSpPr>
          <p:spPr bwMode="auto">
            <a:xfrm>
              <a:off x="3927475" y="361315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1" name="Rectangle 86"/>
            <p:cNvSpPr>
              <a:spLocks noChangeArrowheads="1"/>
            </p:cNvSpPr>
            <p:nvPr/>
          </p:nvSpPr>
          <p:spPr bwMode="auto">
            <a:xfrm>
              <a:off x="4143375" y="3613150"/>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2" name="Rectangle 87"/>
            <p:cNvSpPr>
              <a:spLocks noChangeArrowheads="1"/>
            </p:cNvSpPr>
            <p:nvPr/>
          </p:nvSpPr>
          <p:spPr bwMode="auto">
            <a:xfrm>
              <a:off x="4808538" y="3613150"/>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3" name="Rectangle 88"/>
            <p:cNvSpPr>
              <a:spLocks noChangeArrowheads="1"/>
            </p:cNvSpPr>
            <p:nvPr/>
          </p:nvSpPr>
          <p:spPr bwMode="auto">
            <a:xfrm>
              <a:off x="6022975" y="3613150"/>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4" name="Rectangle 89"/>
            <p:cNvSpPr>
              <a:spLocks noChangeArrowheads="1"/>
            </p:cNvSpPr>
            <p:nvPr/>
          </p:nvSpPr>
          <p:spPr bwMode="auto">
            <a:xfrm>
              <a:off x="6370638" y="361315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5" name="Rectangle 90"/>
            <p:cNvSpPr>
              <a:spLocks noChangeArrowheads="1"/>
            </p:cNvSpPr>
            <p:nvPr/>
          </p:nvSpPr>
          <p:spPr bwMode="auto">
            <a:xfrm>
              <a:off x="6586538" y="3613150"/>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6" name="Rectangle 91"/>
            <p:cNvSpPr>
              <a:spLocks noChangeArrowheads="1"/>
            </p:cNvSpPr>
            <p:nvPr/>
          </p:nvSpPr>
          <p:spPr bwMode="auto">
            <a:xfrm>
              <a:off x="7613650" y="3613150"/>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 name="Rectangle 92"/>
            <p:cNvSpPr>
              <a:spLocks noChangeArrowheads="1"/>
            </p:cNvSpPr>
            <p:nvPr/>
          </p:nvSpPr>
          <p:spPr bwMode="auto">
            <a:xfrm>
              <a:off x="7983538" y="361315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Rectangle 93"/>
            <p:cNvSpPr>
              <a:spLocks noChangeArrowheads="1"/>
            </p:cNvSpPr>
            <p:nvPr/>
          </p:nvSpPr>
          <p:spPr bwMode="auto">
            <a:xfrm>
              <a:off x="8201025" y="3613150"/>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 name="Rectangle 94"/>
            <p:cNvSpPr>
              <a:spLocks noChangeArrowheads="1"/>
            </p:cNvSpPr>
            <p:nvPr/>
          </p:nvSpPr>
          <p:spPr bwMode="auto">
            <a:xfrm>
              <a:off x="8804275" y="3613150"/>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item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0" name="Rectangle 95"/>
            <p:cNvSpPr>
              <a:spLocks noChangeArrowheads="1"/>
            </p:cNvSpPr>
            <p:nvPr/>
          </p:nvSpPr>
          <p:spPr bwMode="auto">
            <a:xfrm>
              <a:off x="9405938" y="3613150"/>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1" name="Rectangle 96"/>
            <p:cNvSpPr>
              <a:spLocks noChangeArrowheads="1"/>
            </p:cNvSpPr>
            <p:nvPr/>
          </p:nvSpPr>
          <p:spPr bwMode="auto">
            <a:xfrm>
              <a:off x="9680575" y="3613150"/>
              <a:ext cx="5603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will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3" name="Rectangle 97"/>
            <p:cNvSpPr>
              <a:spLocks noChangeArrowheads="1"/>
            </p:cNvSpPr>
            <p:nvPr/>
          </p:nvSpPr>
          <p:spPr bwMode="auto">
            <a:xfrm>
              <a:off x="10158413" y="3613150"/>
              <a:ext cx="977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always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4" name="Rectangle 98"/>
            <p:cNvSpPr>
              <a:spLocks noChangeArrowheads="1"/>
            </p:cNvSpPr>
            <p:nvPr/>
          </p:nvSpPr>
          <p:spPr bwMode="auto">
            <a:xfrm>
              <a:off x="11055350" y="3613150"/>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5" name="Rectangle 99"/>
            <p:cNvSpPr>
              <a:spLocks noChangeArrowheads="1"/>
            </p:cNvSpPr>
            <p:nvPr/>
          </p:nvSpPr>
          <p:spPr bwMode="auto">
            <a:xfrm>
              <a:off x="11417300" y="3613150"/>
              <a:ext cx="7254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seen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6" name="Rectangle 100"/>
            <p:cNvSpPr>
              <a:spLocks noChangeArrowheads="1"/>
            </p:cNvSpPr>
            <p:nvPr/>
          </p:nvSpPr>
          <p:spPr bwMode="auto">
            <a:xfrm>
              <a:off x="2308225" y="397827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7" name="Rectangle 101"/>
            <p:cNvSpPr>
              <a:spLocks noChangeArrowheads="1"/>
            </p:cNvSpPr>
            <p:nvPr/>
          </p:nvSpPr>
          <p:spPr bwMode="auto">
            <a:xfrm>
              <a:off x="2654300" y="3978275"/>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 name="Rectangle 102"/>
            <p:cNvSpPr>
              <a:spLocks noChangeArrowheads="1"/>
            </p:cNvSpPr>
            <p:nvPr/>
          </p:nvSpPr>
          <p:spPr bwMode="auto">
            <a:xfrm>
              <a:off x="2871788" y="3978275"/>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successive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 name="Rectangle 103"/>
            <p:cNvSpPr>
              <a:spLocks noChangeArrowheads="1"/>
            </p:cNvSpPr>
            <p:nvPr/>
          </p:nvSpPr>
          <p:spPr bwMode="auto">
            <a:xfrm>
              <a:off x="4271963" y="3978275"/>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0" name="Rectangle 104"/>
            <p:cNvSpPr>
              <a:spLocks noChangeArrowheads="1"/>
            </p:cNvSpPr>
            <p:nvPr/>
          </p:nvSpPr>
          <p:spPr bwMode="auto">
            <a:xfrm>
              <a:off x="4872038" y="3978275"/>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1" name="Rectangle 105"/>
            <p:cNvSpPr>
              <a:spLocks noChangeArrowheads="1"/>
            </p:cNvSpPr>
            <p:nvPr/>
          </p:nvSpPr>
          <p:spPr bwMode="auto">
            <a:xfrm>
              <a:off x="6086475" y="397827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2" name="Rectangle 106"/>
            <p:cNvSpPr>
              <a:spLocks noChangeArrowheads="1"/>
            </p:cNvSpPr>
            <p:nvPr/>
          </p:nvSpPr>
          <p:spPr bwMode="auto">
            <a:xfrm>
              <a:off x="6457950" y="397827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3" name="Rectangle 107"/>
            <p:cNvSpPr>
              <a:spLocks noChangeArrowheads="1"/>
            </p:cNvSpPr>
            <p:nvPr/>
          </p:nvSpPr>
          <p:spPr bwMode="auto">
            <a:xfrm>
              <a:off x="6659563" y="397827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 name="Rectangle 108"/>
            <p:cNvSpPr>
              <a:spLocks noChangeArrowheads="1"/>
            </p:cNvSpPr>
            <p:nvPr/>
          </p:nvSpPr>
          <p:spPr bwMode="auto">
            <a:xfrm>
              <a:off x="7007225" y="397827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 name="Rectangle 109"/>
            <p:cNvSpPr>
              <a:spLocks noChangeArrowheads="1"/>
            </p:cNvSpPr>
            <p:nvPr/>
          </p:nvSpPr>
          <p:spPr bwMode="auto">
            <a:xfrm>
              <a:off x="7458075" y="397827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 name="Rectangle 110"/>
            <p:cNvSpPr>
              <a:spLocks noChangeArrowheads="1"/>
            </p:cNvSpPr>
            <p:nvPr/>
          </p:nvSpPr>
          <p:spPr bwMode="auto">
            <a:xfrm>
              <a:off x="8183563" y="3978275"/>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222" name="Group 221"/>
          <p:cNvGrpSpPr/>
          <p:nvPr/>
        </p:nvGrpSpPr>
        <p:grpSpPr>
          <a:xfrm>
            <a:off x="85725" y="4559300"/>
            <a:ext cx="12057063" cy="1204913"/>
            <a:chOff x="85725" y="4559300"/>
            <a:chExt cx="12057063" cy="1204913"/>
          </a:xfrm>
        </p:grpSpPr>
        <p:sp>
          <p:nvSpPr>
            <p:cNvPr id="20" name="Line 19"/>
            <p:cNvSpPr>
              <a:spLocks noChangeShapeType="1"/>
            </p:cNvSpPr>
            <p:nvPr/>
          </p:nvSpPr>
          <p:spPr bwMode="auto">
            <a:xfrm>
              <a:off x="85725" y="5764213"/>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7" name="Rectangle 111"/>
            <p:cNvSpPr>
              <a:spLocks noChangeArrowheads="1"/>
            </p:cNvSpPr>
            <p:nvPr/>
          </p:nvSpPr>
          <p:spPr bwMode="auto">
            <a:xfrm>
              <a:off x="184150" y="4559300"/>
              <a:ext cx="1798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Writes follow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 name="Rectangle 112"/>
            <p:cNvSpPr>
              <a:spLocks noChangeArrowheads="1"/>
            </p:cNvSpPr>
            <p:nvPr/>
          </p:nvSpPr>
          <p:spPr bwMode="auto">
            <a:xfrm>
              <a:off x="184150" y="4924425"/>
              <a:ext cx="8239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reads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 name="Rectangle 113"/>
            <p:cNvSpPr>
              <a:spLocks noChangeArrowheads="1"/>
            </p:cNvSpPr>
            <p:nvPr/>
          </p:nvSpPr>
          <p:spPr bwMode="auto">
            <a:xfrm>
              <a:off x="2308225" y="4559300"/>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0" name="Rectangle 114"/>
            <p:cNvSpPr>
              <a:spLocks noChangeArrowheads="1"/>
            </p:cNvSpPr>
            <p:nvPr/>
          </p:nvSpPr>
          <p:spPr bwMode="auto">
            <a:xfrm>
              <a:off x="2620963" y="4559300"/>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1" name="Rectangle 115"/>
            <p:cNvSpPr>
              <a:spLocks noChangeArrowheads="1"/>
            </p:cNvSpPr>
            <p:nvPr/>
          </p:nvSpPr>
          <p:spPr bwMode="auto">
            <a:xfrm>
              <a:off x="3354388" y="4559300"/>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2" name="Rectangle 116"/>
            <p:cNvSpPr>
              <a:spLocks noChangeArrowheads="1"/>
            </p:cNvSpPr>
            <p:nvPr/>
          </p:nvSpPr>
          <p:spPr bwMode="auto">
            <a:xfrm>
              <a:off x="4637088" y="4559300"/>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3" name="Rectangle 117"/>
            <p:cNvSpPr>
              <a:spLocks noChangeArrowheads="1"/>
            </p:cNvSpPr>
            <p:nvPr/>
          </p:nvSpPr>
          <p:spPr bwMode="auto">
            <a:xfrm>
              <a:off x="5053013" y="45593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4" name="Rectangle 118"/>
            <p:cNvSpPr>
              <a:spLocks noChangeArrowheads="1"/>
            </p:cNvSpPr>
            <p:nvPr/>
          </p:nvSpPr>
          <p:spPr bwMode="auto">
            <a:xfrm>
              <a:off x="5335588" y="4559300"/>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5" name="Rectangle 119"/>
            <p:cNvSpPr>
              <a:spLocks noChangeArrowheads="1"/>
            </p:cNvSpPr>
            <p:nvPr/>
          </p:nvSpPr>
          <p:spPr bwMode="auto">
            <a:xfrm>
              <a:off x="6430963" y="4559300"/>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 name="Rectangle 120"/>
            <p:cNvSpPr>
              <a:spLocks noChangeArrowheads="1"/>
            </p:cNvSpPr>
            <p:nvPr/>
          </p:nvSpPr>
          <p:spPr bwMode="auto">
            <a:xfrm>
              <a:off x="6867525" y="45593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 name="Rectangle 121"/>
            <p:cNvSpPr>
              <a:spLocks noChangeArrowheads="1"/>
            </p:cNvSpPr>
            <p:nvPr/>
          </p:nvSpPr>
          <p:spPr bwMode="auto">
            <a:xfrm>
              <a:off x="7151688" y="4559300"/>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8" name="Rectangle 122"/>
            <p:cNvSpPr>
              <a:spLocks noChangeArrowheads="1"/>
            </p:cNvSpPr>
            <p:nvPr/>
          </p:nvSpPr>
          <p:spPr bwMode="auto">
            <a:xfrm>
              <a:off x="7824788" y="4559300"/>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item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 name="Rectangle 123"/>
            <p:cNvSpPr>
              <a:spLocks noChangeArrowheads="1"/>
            </p:cNvSpPr>
            <p:nvPr/>
          </p:nvSpPr>
          <p:spPr bwMode="auto">
            <a:xfrm>
              <a:off x="8493125" y="4559300"/>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 name="Rectangle 124"/>
            <p:cNvSpPr>
              <a:spLocks noChangeArrowheads="1"/>
            </p:cNvSpPr>
            <p:nvPr/>
          </p:nvSpPr>
          <p:spPr bwMode="auto">
            <a:xfrm>
              <a:off x="8766175" y="4559300"/>
              <a:ext cx="12604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following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1" name="Rectangle 125"/>
            <p:cNvSpPr>
              <a:spLocks noChangeArrowheads="1"/>
            </p:cNvSpPr>
            <p:nvPr/>
          </p:nvSpPr>
          <p:spPr bwMode="auto">
            <a:xfrm>
              <a:off x="10010775" y="45593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 name="Rectangle 126"/>
            <p:cNvSpPr>
              <a:spLocks noChangeArrowheads="1"/>
            </p:cNvSpPr>
            <p:nvPr/>
          </p:nvSpPr>
          <p:spPr bwMode="auto">
            <a:xfrm>
              <a:off x="10296525" y="4559300"/>
              <a:ext cx="11795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previous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3" name="Rectangle 127"/>
            <p:cNvSpPr>
              <a:spLocks noChangeArrowheads="1"/>
            </p:cNvSpPr>
            <p:nvPr/>
          </p:nvSpPr>
          <p:spPr bwMode="auto">
            <a:xfrm>
              <a:off x="11456988" y="4559300"/>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4" name="Rectangle 128"/>
            <p:cNvSpPr>
              <a:spLocks noChangeArrowheads="1"/>
            </p:cNvSpPr>
            <p:nvPr/>
          </p:nvSpPr>
          <p:spPr bwMode="auto">
            <a:xfrm>
              <a:off x="2308225" y="4924425"/>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5" name="Rectangle 129"/>
            <p:cNvSpPr>
              <a:spLocks noChangeArrowheads="1"/>
            </p:cNvSpPr>
            <p:nvPr/>
          </p:nvSpPr>
          <p:spPr bwMode="auto">
            <a:xfrm>
              <a:off x="3533775" y="492442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6" name="Rectangle 130"/>
            <p:cNvSpPr>
              <a:spLocks noChangeArrowheads="1"/>
            </p:cNvSpPr>
            <p:nvPr/>
          </p:nvSpPr>
          <p:spPr bwMode="auto">
            <a:xfrm>
              <a:off x="3913188" y="492442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7" name="Rectangle 131"/>
            <p:cNvSpPr>
              <a:spLocks noChangeArrowheads="1"/>
            </p:cNvSpPr>
            <p:nvPr/>
          </p:nvSpPr>
          <p:spPr bwMode="auto">
            <a:xfrm>
              <a:off x="4129088" y="492442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Rectangle 132"/>
            <p:cNvSpPr>
              <a:spLocks noChangeArrowheads="1"/>
            </p:cNvSpPr>
            <p:nvPr/>
          </p:nvSpPr>
          <p:spPr bwMode="auto">
            <a:xfrm>
              <a:off x="4486275" y="49244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9" name="Rectangle 133"/>
            <p:cNvSpPr>
              <a:spLocks noChangeArrowheads="1"/>
            </p:cNvSpPr>
            <p:nvPr/>
          </p:nvSpPr>
          <p:spPr bwMode="auto">
            <a:xfrm>
              <a:off x="4948238" y="492442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0" name="Rectangle 134"/>
            <p:cNvSpPr>
              <a:spLocks noChangeArrowheads="1"/>
            </p:cNvSpPr>
            <p:nvPr/>
          </p:nvSpPr>
          <p:spPr bwMode="auto">
            <a:xfrm>
              <a:off x="5686425" y="4924425"/>
              <a:ext cx="1168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1" name="Rectangle 135"/>
            <p:cNvSpPr>
              <a:spLocks noChangeArrowheads="1"/>
            </p:cNvSpPr>
            <p:nvPr/>
          </p:nvSpPr>
          <p:spPr bwMode="auto">
            <a:xfrm>
              <a:off x="6783388" y="4924425"/>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2" name="Rectangle 136"/>
            <p:cNvSpPr>
              <a:spLocks noChangeArrowheads="1"/>
            </p:cNvSpPr>
            <p:nvPr/>
          </p:nvSpPr>
          <p:spPr bwMode="auto">
            <a:xfrm>
              <a:off x="7072313" y="4924425"/>
              <a:ext cx="15113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guaranteed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 name="Rectangle 137"/>
            <p:cNvSpPr>
              <a:spLocks noChangeArrowheads="1"/>
            </p:cNvSpPr>
            <p:nvPr/>
          </p:nvSpPr>
          <p:spPr bwMode="auto">
            <a:xfrm>
              <a:off x="8510588" y="4924425"/>
              <a:ext cx="395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Rectangle 138"/>
            <p:cNvSpPr>
              <a:spLocks noChangeArrowheads="1"/>
            </p:cNvSpPr>
            <p:nvPr/>
          </p:nvSpPr>
          <p:spPr bwMode="auto">
            <a:xfrm>
              <a:off x="8832850" y="4924425"/>
              <a:ext cx="6683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take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 name="Rectangle 139"/>
            <p:cNvSpPr>
              <a:spLocks noChangeArrowheads="1"/>
            </p:cNvSpPr>
            <p:nvPr/>
          </p:nvSpPr>
          <p:spPr bwMode="auto">
            <a:xfrm>
              <a:off x="9431338" y="4924425"/>
              <a:ext cx="8032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place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 name="Rectangle 140"/>
            <p:cNvSpPr>
              <a:spLocks noChangeArrowheads="1"/>
            </p:cNvSpPr>
            <p:nvPr/>
          </p:nvSpPr>
          <p:spPr bwMode="auto">
            <a:xfrm>
              <a:off x="10163175" y="492442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 name="Rectangle 141"/>
            <p:cNvSpPr>
              <a:spLocks noChangeArrowheads="1"/>
            </p:cNvSpPr>
            <p:nvPr/>
          </p:nvSpPr>
          <p:spPr bwMode="auto">
            <a:xfrm>
              <a:off x="10544175" y="49244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 name="Rectangle 142"/>
            <p:cNvSpPr>
              <a:spLocks noChangeArrowheads="1"/>
            </p:cNvSpPr>
            <p:nvPr/>
          </p:nvSpPr>
          <p:spPr bwMode="auto">
            <a:xfrm>
              <a:off x="11006138" y="492442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 name="Rectangle 143"/>
            <p:cNvSpPr>
              <a:spLocks noChangeArrowheads="1"/>
            </p:cNvSpPr>
            <p:nvPr/>
          </p:nvSpPr>
          <p:spPr bwMode="auto">
            <a:xfrm>
              <a:off x="11744325" y="4924425"/>
              <a:ext cx="398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 name="Rectangle 144"/>
            <p:cNvSpPr>
              <a:spLocks noChangeArrowheads="1"/>
            </p:cNvSpPr>
            <p:nvPr/>
          </p:nvSpPr>
          <p:spPr bwMode="auto">
            <a:xfrm>
              <a:off x="2308225" y="5291138"/>
              <a:ext cx="7699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more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1" name="Rectangle 145"/>
            <p:cNvSpPr>
              <a:spLocks noChangeArrowheads="1"/>
            </p:cNvSpPr>
            <p:nvPr/>
          </p:nvSpPr>
          <p:spPr bwMode="auto">
            <a:xfrm>
              <a:off x="2994025" y="5291138"/>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recent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2" name="Rectangle 146"/>
            <p:cNvSpPr>
              <a:spLocks noChangeArrowheads="1"/>
            </p:cNvSpPr>
            <p:nvPr/>
          </p:nvSpPr>
          <p:spPr bwMode="auto">
            <a:xfrm>
              <a:off x="3821113" y="5291138"/>
              <a:ext cx="9302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values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3" name="Rectangle 147"/>
            <p:cNvSpPr>
              <a:spLocks noChangeArrowheads="1"/>
            </p:cNvSpPr>
            <p:nvPr/>
          </p:nvSpPr>
          <p:spPr bwMode="auto">
            <a:xfrm>
              <a:off x="4665663" y="5291138"/>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 name="Rectangle 148"/>
            <p:cNvSpPr>
              <a:spLocks noChangeArrowheads="1"/>
            </p:cNvSpPr>
            <p:nvPr/>
          </p:nvSpPr>
          <p:spPr bwMode="auto">
            <a:xfrm>
              <a:off x="4983163" y="5291138"/>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5" name="Rectangle 149"/>
            <p:cNvSpPr>
              <a:spLocks noChangeArrowheads="1"/>
            </p:cNvSpPr>
            <p:nvPr/>
          </p:nvSpPr>
          <p:spPr bwMode="auto">
            <a:xfrm>
              <a:off x="5187950" y="5291138"/>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 name="Rectangle 150"/>
            <p:cNvSpPr>
              <a:spLocks noChangeArrowheads="1"/>
            </p:cNvSpPr>
            <p:nvPr/>
          </p:nvSpPr>
          <p:spPr bwMode="auto">
            <a:xfrm>
              <a:off x="5732463" y="5291138"/>
              <a:ext cx="635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was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 name="Rectangle 151"/>
            <p:cNvSpPr>
              <a:spLocks noChangeArrowheads="1"/>
            </p:cNvSpPr>
            <p:nvPr/>
          </p:nvSpPr>
          <p:spPr bwMode="auto">
            <a:xfrm>
              <a:off x="6283325" y="529113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3552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Replica Management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Replica management describes </a:t>
            </a:r>
            <a:r>
              <a:rPr lang="en-US" dirty="0">
                <a:solidFill>
                  <a:schemeClr val="accent6"/>
                </a:solidFill>
              </a:rPr>
              <a:t>where, when and by whom</a:t>
            </a:r>
            <a:r>
              <a:rPr lang="en-US" dirty="0"/>
              <a:t> replicas should be placed</a:t>
            </a:r>
          </a:p>
          <a:p>
            <a:pPr>
              <a:lnSpc>
                <a:spcPct val="100000"/>
              </a:lnSpc>
            </a:pPr>
            <a:r>
              <a:rPr lang="en-US" dirty="0"/>
              <a:t>Two problems under replica management</a:t>
            </a:r>
          </a:p>
          <a:p>
            <a:pPr marL="1371600" lvl="2" indent="-457200">
              <a:buFont typeface="+mj-lt"/>
              <a:buAutoNum type="arabicPeriod"/>
            </a:pPr>
            <a:r>
              <a:rPr lang="en-US" sz="2400" dirty="0">
                <a:solidFill>
                  <a:srgbClr val="1D3064"/>
                </a:solidFill>
              </a:rPr>
              <a:t>Replica-Server Placement</a:t>
            </a:r>
            <a:r>
              <a:rPr lang="en-US" sz="2400" dirty="0"/>
              <a:t> : Decides the best locations to place the </a:t>
            </a:r>
            <a:r>
              <a:rPr lang="en-US" sz="2400" b="1" dirty="0"/>
              <a:t>replica server</a:t>
            </a:r>
            <a:r>
              <a:rPr lang="en-US" sz="2400" dirty="0"/>
              <a:t> that can host data-stores</a:t>
            </a:r>
          </a:p>
          <a:p>
            <a:pPr marL="1371600" lvl="2" indent="-457200">
              <a:buFont typeface="+mj-lt"/>
              <a:buAutoNum type="arabicPeriod"/>
            </a:pPr>
            <a:r>
              <a:rPr lang="en-US" sz="2400" dirty="0">
                <a:solidFill>
                  <a:srgbClr val="1D3064"/>
                </a:solidFill>
              </a:rPr>
              <a:t>Content Replication and Placement </a:t>
            </a:r>
            <a:r>
              <a:rPr lang="en-US" sz="2400" dirty="0"/>
              <a:t>: Finds the </a:t>
            </a:r>
            <a:r>
              <a:rPr lang="en-US" sz="2400" b="1" dirty="0"/>
              <a:t>best server for placing the contents</a:t>
            </a:r>
          </a:p>
        </p:txBody>
      </p:sp>
    </p:spTree>
    <p:extLst>
      <p:ext uri="{BB962C8B-B14F-4D97-AF65-F5344CB8AC3E}">
        <p14:creationId xmlns:p14="http://schemas.microsoft.com/office/powerpoint/2010/main" val="77792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Replica Server Placement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0" indent="0">
              <a:lnSpc>
                <a:spcPct val="100000"/>
              </a:lnSpc>
              <a:buNone/>
            </a:pPr>
            <a:r>
              <a:rPr lang="en-US" b="1" dirty="0">
                <a:solidFill>
                  <a:srgbClr val="1D3064"/>
                </a:solidFill>
              </a:rPr>
              <a:t>Factors that affect placement of replica servers:</a:t>
            </a:r>
          </a:p>
          <a:p>
            <a:pPr>
              <a:lnSpc>
                <a:spcPct val="100000"/>
              </a:lnSpc>
            </a:pPr>
            <a:r>
              <a:rPr lang="en-US" dirty="0"/>
              <a:t>What are the possible locations where servers can be placed?</a:t>
            </a:r>
          </a:p>
          <a:p>
            <a:pPr lvl="2"/>
            <a:r>
              <a:rPr lang="en-US" sz="2400" dirty="0"/>
              <a:t>Should we place replica servers close-by or distribute it uniformly?</a:t>
            </a:r>
          </a:p>
          <a:p>
            <a:pPr>
              <a:lnSpc>
                <a:spcPct val="100000"/>
              </a:lnSpc>
            </a:pPr>
            <a:r>
              <a:rPr lang="en-US" dirty="0"/>
              <a:t>How many replica servers can be placed?</a:t>
            </a:r>
          </a:p>
          <a:p>
            <a:pPr lvl="2"/>
            <a:r>
              <a:rPr lang="en-US" sz="2400" dirty="0"/>
              <a:t>What are the trade-offs between placing many replica servers vs. few?</a:t>
            </a:r>
          </a:p>
          <a:p>
            <a:pPr>
              <a:lnSpc>
                <a:spcPct val="100000"/>
              </a:lnSpc>
            </a:pPr>
            <a:r>
              <a:rPr lang="en-US" dirty="0"/>
              <a:t>How many clients are accessing the data from a location?</a:t>
            </a:r>
          </a:p>
          <a:p>
            <a:pPr lvl="2"/>
            <a:r>
              <a:rPr lang="en-US" sz="2400" dirty="0"/>
              <a:t>More replicas at locations where most clients access improves performance and fault-tolerance</a:t>
            </a:r>
          </a:p>
          <a:p>
            <a:pPr>
              <a:lnSpc>
                <a:spcPct val="100000"/>
              </a:lnSpc>
            </a:pPr>
            <a:endParaRPr lang="en-US" dirty="0"/>
          </a:p>
          <a:p>
            <a:pPr>
              <a:lnSpc>
                <a:spcPct val="100000"/>
              </a:lnSpc>
            </a:pPr>
            <a:r>
              <a:rPr lang="en-US" dirty="0"/>
              <a:t>If K replicas have to be placed out of N possible locations, find the best K out of N locations(K&lt;N)</a:t>
            </a:r>
          </a:p>
        </p:txBody>
      </p:sp>
    </p:spTree>
    <p:extLst>
      <p:ext uri="{BB962C8B-B14F-4D97-AF65-F5344CB8AC3E}">
        <p14:creationId xmlns:p14="http://schemas.microsoft.com/office/powerpoint/2010/main" val="30043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Logical Organization of Replicas</a:t>
            </a:r>
          </a:p>
        </p:txBody>
      </p:sp>
      <p:graphicFrame>
        <p:nvGraphicFramePr>
          <p:cNvPr id="71" name="Content Placeholder 4"/>
          <p:cNvGraphicFramePr>
            <a:graphicFrameLocks noGrp="1"/>
          </p:cNvGraphicFramePr>
          <p:nvPr>
            <p:ph idx="1"/>
            <p:extLst>
              <p:ext uri="{D42A27DB-BD31-4B8C-83A1-F6EECF244321}">
                <p14:modId xmlns:p14="http://schemas.microsoft.com/office/powerpoint/2010/main" val="1409803220"/>
              </p:ext>
            </p:extLst>
          </p:nvPr>
        </p:nvGraphicFramePr>
        <p:xfrm>
          <a:off x="0" y="951472"/>
          <a:ext cx="7391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3" name="Rectangle 72"/>
          <p:cNvSpPr/>
          <p:nvPr/>
        </p:nvSpPr>
        <p:spPr>
          <a:xfrm>
            <a:off x="2514600" y="3813318"/>
            <a:ext cx="2478564" cy="369332"/>
          </a:xfrm>
          <a:prstGeom prst="rect">
            <a:avLst/>
          </a:prstGeom>
        </p:spPr>
        <p:txBody>
          <a:bodyPr wrap="none">
            <a:spAutoFit/>
          </a:bodyPr>
          <a:lstStyle/>
          <a:p>
            <a:pPr lvl="0"/>
            <a:r>
              <a:rPr lang="en-US" b="1" dirty="0">
                <a:solidFill>
                  <a:schemeClr val="bg1"/>
                </a:solidFill>
              </a:rPr>
              <a:t>Server-Initiated Replicas</a:t>
            </a:r>
          </a:p>
        </p:txBody>
      </p:sp>
      <p:sp>
        <p:nvSpPr>
          <p:cNvPr id="74" name="Rectangle 73"/>
          <p:cNvSpPr/>
          <p:nvPr/>
        </p:nvSpPr>
        <p:spPr>
          <a:xfrm>
            <a:off x="2514600" y="4458174"/>
            <a:ext cx="2662908" cy="400110"/>
          </a:xfrm>
          <a:prstGeom prst="rect">
            <a:avLst/>
          </a:prstGeom>
        </p:spPr>
        <p:txBody>
          <a:bodyPr wrap="none">
            <a:spAutoFit/>
          </a:bodyPr>
          <a:lstStyle/>
          <a:p>
            <a:pPr lvl="0"/>
            <a:r>
              <a:rPr lang="en-US" sz="2000" b="1" dirty="0"/>
              <a:t>Client-initiated Replicas</a:t>
            </a:r>
          </a:p>
        </p:txBody>
      </p:sp>
      <p:sp>
        <p:nvSpPr>
          <p:cNvPr id="75" name="Rectangle 74"/>
          <p:cNvSpPr/>
          <p:nvPr/>
        </p:nvSpPr>
        <p:spPr>
          <a:xfrm>
            <a:off x="3489515" y="5034932"/>
            <a:ext cx="904415" cy="400110"/>
          </a:xfrm>
          <a:prstGeom prst="rect">
            <a:avLst/>
          </a:prstGeom>
        </p:spPr>
        <p:txBody>
          <a:bodyPr wrap="none">
            <a:spAutoFit/>
          </a:bodyPr>
          <a:lstStyle/>
          <a:p>
            <a:pPr lvl="0"/>
            <a:r>
              <a:rPr lang="en-US" sz="2000" b="1" dirty="0"/>
              <a:t>Clients</a:t>
            </a:r>
          </a:p>
        </p:txBody>
      </p:sp>
      <p:sp>
        <p:nvSpPr>
          <p:cNvPr id="76" name="Right Arrow 75"/>
          <p:cNvSpPr/>
          <p:nvPr/>
        </p:nvSpPr>
        <p:spPr>
          <a:xfrm>
            <a:off x="4439696" y="3085072"/>
            <a:ext cx="561763" cy="304800"/>
          </a:xfrm>
          <a:prstGeom prst="right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7" name="Right Arrow 76"/>
          <p:cNvSpPr/>
          <p:nvPr/>
        </p:nvSpPr>
        <p:spPr>
          <a:xfrm rot="10800000">
            <a:off x="2382297" y="3085072"/>
            <a:ext cx="561763" cy="304800"/>
          </a:xfrm>
          <a:prstGeom prst="right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ight Arrow 77"/>
          <p:cNvSpPr/>
          <p:nvPr/>
        </p:nvSpPr>
        <p:spPr>
          <a:xfrm rot="16200000">
            <a:off x="3396814" y="2527754"/>
            <a:ext cx="561763" cy="304800"/>
          </a:xfrm>
          <a:prstGeom prst="right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ight Arrow 78"/>
          <p:cNvSpPr/>
          <p:nvPr/>
        </p:nvSpPr>
        <p:spPr>
          <a:xfrm rot="13471466">
            <a:off x="5174849" y="4205208"/>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0" name="Right Arrow 79"/>
          <p:cNvSpPr/>
          <p:nvPr/>
        </p:nvSpPr>
        <p:spPr>
          <a:xfrm rot="18832152">
            <a:off x="1553891" y="4214881"/>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1" name="Right Arrow 80"/>
          <p:cNvSpPr/>
          <p:nvPr/>
        </p:nvSpPr>
        <p:spPr>
          <a:xfrm rot="8098011">
            <a:off x="5175647" y="2096103"/>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2" name="Right Arrow 81"/>
          <p:cNvSpPr/>
          <p:nvPr/>
        </p:nvSpPr>
        <p:spPr>
          <a:xfrm rot="2289392">
            <a:off x="1634338" y="2083041"/>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3" name="Rectangle 82"/>
          <p:cNvSpPr/>
          <p:nvPr/>
        </p:nvSpPr>
        <p:spPr>
          <a:xfrm>
            <a:off x="903066" y="5833685"/>
            <a:ext cx="5861703" cy="307778"/>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4" name="Right Arrow 83"/>
          <p:cNvSpPr/>
          <p:nvPr/>
        </p:nvSpPr>
        <p:spPr>
          <a:xfrm>
            <a:off x="862576" y="5911460"/>
            <a:ext cx="451504" cy="291556"/>
          </a:xfrm>
          <a:prstGeom prst="rightArrow">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5" name="Right Arrow 84"/>
          <p:cNvSpPr/>
          <p:nvPr/>
        </p:nvSpPr>
        <p:spPr>
          <a:xfrm>
            <a:off x="4119005" y="5911373"/>
            <a:ext cx="519318" cy="291643"/>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Rectangle 85"/>
          <p:cNvSpPr/>
          <p:nvPr/>
        </p:nvSpPr>
        <p:spPr>
          <a:xfrm>
            <a:off x="4638323" y="5833685"/>
            <a:ext cx="2577950" cy="369332"/>
          </a:xfrm>
          <a:prstGeom prst="rect">
            <a:avLst/>
          </a:prstGeom>
        </p:spPr>
        <p:txBody>
          <a:bodyPr wrap="none">
            <a:spAutoFit/>
          </a:bodyPr>
          <a:lstStyle/>
          <a:p>
            <a:pPr lvl="0"/>
            <a:r>
              <a:rPr lang="en-US" dirty="0"/>
              <a:t>Client-initiated Replication</a:t>
            </a:r>
          </a:p>
        </p:txBody>
      </p:sp>
      <p:sp>
        <p:nvSpPr>
          <p:cNvPr id="87" name="Rectangle 86"/>
          <p:cNvSpPr/>
          <p:nvPr/>
        </p:nvSpPr>
        <p:spPr>
          <a:xfrm>
            <a:off x="1314080" y="5850846"/>
            <a:ext cx="2627642" cy="369332"/>
          </a:xfrm>
          <a:prstGeom prst="rect">
            <a:avLst/>
          </a:prstGeom>
        </p:spPr>
        <p:txBody>
          <a:bodyPr wrap="none">
            <a:spAutoFit/>
          </a:bodyPr>
          <a:lstStyle/>
          <a:p>
            <a:pPr lvl="0"/>
            <a:r>
              <a:rPr lang="en-US" dirty="0"/>
              <a:t>Server-initiated Replication</a:t>
            </a:r>
          </a:p>
        </p:txBody>
      </p:sp>
      <p:sp>
        <p:nvSpPr>
          <p:cNvPr id="3" name="TextBox 2"/>
          <p:cNvSpPr txBox="1"/>
          <p:nvPr/>
        </p:nvSpPr>
        <p:spPr>
          <a:xfrm>
            <a:off x="7288307" y="1111075"/>
            <a:ext cx="4818528" cy="830997"/>
          </a:xfrm>
          <a:prstGeom prst="rect">
            <a:avLst/>
          </a:prstGeom>
          <a:noFill/>
          <a:ln>
            <a:solidFill>
              <a:schemeClr val="tx1"/>
            </a:solidFill>
          </a:ln>
        </p:spPr>
        <p:txBody>
          <a:bodyPr wrap="square" rtlCol="0">
            <a:spAutoFit/>
          </a:bodyPr>
          <a:lstStyle/>
          <a:p>
            <a:pPr algn="just"/>
            <a:r>
              <a:rPr lang="en-US" sz="2400" dirty="0">
                <a:solidFill>
                  <a:schemeClr val="accent6"/>
                </a:solidFill>
              </a:rPr>
              <a:t>Permanent replicas</a:t>
            </a:r>
            <a:r>
              <a:rPr lang="en-US" sz="2400" dirty="0"/>
              <a:t>: Process/machine always having a replica</a:t>
            </a:r>
          </a:p>
        </p:txBody>
      </p:sp>
      <p:sp>
        <p:nvSpPr>
          <p:cNvPr id="4" name="TextBox 3"/>
          <p:cNvSpPr txBox="1"/>
          <p:nvPr/>
        </p:nvSpPr>
        <p:spPr>
          <a:xfrm>
            <a:off x="7409329" y="2169167"/>
            <a:ext cx="4697506" cy="1569660"/>
          </a:xfrm>
          <a:prstGeom prst="rect">
            <a:avLst/>
          </a:prstGeom>
          <a:noFill/>
          <a:ln>
            <a:solidFill>
              <a:schemeClr val="tx1"/>
            </a:solidFill>
          </a:ln>
        </p:spPr>
        <p:txBody>
          <a:bodyPr wrap="square" rtlCol="0">
            <a:spAutoFit/>
          </a:bodyPr>
          <a:lstStyle/>
          <a:p>
            <a:pPr algn="just"/>
            <a:r>
              <a:rPr lang="en-US" sz="2400" dirty="0">
                <a:solidFill>
                  <a:schemeClr val="accent6"/>
                </a:solidFill>
              </a:rPr>
              <a:t>Server-initiated replica</a:t>
            </a:r>
            <a:r>
              <a:rPr lang="en-US" sz="2400" dirty="0"/>
              <a:t>: Process that can dynamically host a replica on request of another server in the data store</a:t>
            </a:r>
            <a:endParaRPr lang="en-IN" sz="2400" dirty="0"/>
          </a:p>
        </p:txBody>
      </p:sp>
      <p:sp>
        <p:nvSpPr>
          <p:cNvPr id="21" name="TextBox 20"/>
          <p:cNvSpPr txBox="1"/>
          <p:nvPr/>
        </p:nvSpPr>
        <p:spPr>
          <a:xfrm>
            <a:off x="7391400" y="3893954"/>
            <a:ext cx="4697506" cy="1200329"/>
          </a:xfrm>
          <a:prstGeom prst="rect">
            <a:avLst/>
          </a:prstGeom>
          <a:noFill/>
          <a:ln>
            <a:solidFill>
              <a:schemeClr val="tx1"/>
            </a:solidFill>
          </a:ln>
        </p:spPr>
        <p:txBody>
          <a:bodyPr wrap="square" rtlCol="0">
            <a:spAutoFit/>
          </a:bodyPr>
          <a:lstStyle/>
          <a:p>
            <a:pPr algn="just"/>
            <a:r>
              <a:rPr lang="en-US" sz="2400" dirty="0">
                <a:solidFill>
                  <a:schemeClr val="accent6"/>
                </a:solidFill>
              </a:rPr>
              <a:t>Client-initiated replica</a:t>
            </a:r>
            <a:r>
              <a:rPr lang="en-US" sz="2400" dirty="0"/>
              <a:t>: Process that can dynamically host a replica on request of a client (client cache)</a:t>
            </a:r>
            <a:endParaRPr lang="en-IN" sz="2400" dirty="0"/>
          </a:p>
        </p:txBody>
      </p:sp>
    </p:spTree>
    <p:extLst>
      <p:ext uri="{BB962C8B-B14F-4D97-AF65-F5344CB8AC3E}">
        <p14:creationId xmlns:p14="http://schemas.microsoft.com/office/powerpoint/2010/main" val="20144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81" grpId="0" animBg="1"/>
      <p:bldP spid="82" grpId="0" animBg="1"/>
      <p:bldP spid="84" grpId="0" animBg="1"/>
      <p:bldP spid="85" grpId="0" animBg="1"/>
      <p:bldP spid="86" grpId="0"/>
      <p:bldP spid="87" grpId="0"/>
      <p:bldP spid="3" grpId="0" animBg="1"/>
      <p:bldP spid="4" grpId="0" animBg="1"/>
      <p:bldP spid="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Permanent Replicas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They are created by the data store owner and function as permanent storage for the data.</a:t>
            </a:r>
          </a:p>
          <a:p>
            <a:pPr>
              <a:lnSpc>
                <a:spcPct val="100000"/>
              </a:lnSpc>
            </a:pPr>
            <a:r>
              <a:rPr lang="en-US" dirty="0"/>
              <a:t>Tend to be small in number (Often is a single server), organized as COWs (Clusters of Workstations) or mirrored systems (cluster or group of mirrors)</a:t>
            </a:r>
          </a:p>
          <a:p>
            <a:pPr>
              <a:lnSpc>
                <a:spcPct val="100000"/>
              </a:lnSpc>
            </a:pPr>
            <a:r>
              <a:rPr lang="en-US" dirty="0"/>
              <a:t>Permanent replicas are the initial set of replicas that constitute a distributed data-store</a:t>
            </a:r>
          </a:p>
          <a:p>
            <a:pPr>
              <a:lnSpc>
                <a:spcPct val="100000"/>
              </a:lnSpc>
            </a:pPr>
            <a:r>
              <a:rPr lang="en-US" dirty="0"/>
              <a:t>Typically, small in number</a:t>
            </a:r>
          </a:p>
          <a:p>
            <a:pPr>
              <a:lnSpc>
                <a:spcPct val="100000"/>
              </a:lnSpc>
            </a:pPr>
            <a:r>
              <a:rPr lang="en-US" dirty="0"/>
              <a:t>There can be two types of permanent replicas:</a:t>
            </a:r>
          </a:p>
          <a:p>
            <a:pPr marL="712788" lvl="1" indent="-444500">
              <a:lnSpc>
                <a:spcPct val="100000"/>
              </a:lnSpc>
              <a:spcBef>
                <a:spcPts val="1000"/>
              </a:spcBef>
              <a:buFont typeface="+mj-lt"/>
              <a:buAutoNum type="arabicPeriod"/>
            </a:pPr>
            <a:r>
              <a:rPr lang="en-US" sz="2400" dirty="0">
                <a:solidFill>
                  <a:schemeClr val="accent6"/>
                </a:solidFill>
              </a:rPr>
              <a:t>Primary servers</a:t>
            </a:r>
          </a:p>
          <a:p>
            <a:pPr lvl="2"/>
            <a:r>
              <a:rPr lang="en-US" sz="2400" dirty="0"/>
              <a:t>One or more servers in an organization</a:t>
            </a:r>
          </a:p>
          <a:p>
            <a:pPr lvl="2"/>
            <a:r>
              <a:rPr lang="en-US" sz="2400" dirty="0"/>
              <a:t>Whenever a request arrives, it is forwarded into one of the primary servers</a:t>
            </a:r>
          </a:p>
          <a:p>
            <a:pPr marL="712788" lvl="1" indent="-444500">
              <a:lnSpc>
                <a:spcPct val="100000"/>
              </a:lnSpc>
              <a:spcBef>
                <a:spcPts val="1000"/>
              </a:spcBef>
              <a:buFont typeface="+mj-lt"/>
              <a:buAutoNum type="arabicPeriod"/>
            </a:pPr>
            <a:r>
              <a:rPr lang="en-US" sz="2400" dirty="0">
                <a:solidFill>
                  <a:schemeClr val="accent6"/>
                </a:solidFill>
              </a:rPr>
              <a:t>Mirror sites</a:t>
            </a:r>
          </a:p>
          <a:p>
            <a:pPr lvl="2"/>
            <a:r>
              <a:rPr lang="en-US" sz="2400" dirty="0"/>
              <a:t>Geographically spread, and replicas are generally statically configured</a:t>
            </a:r>
          </a:p>
          <a:p>
            <a:pPr lvl="2"/>
            <a:r>
              <a:rPr lang="en-US" sz="2400" dirty="0"/>
              <a:t>Clients pick one of the mirror sites to download the data</a:t>
            </a:r>
          </a:p>
        </p:txBody>
      </p:sp>
    </p:spTree>
    <p:extLst>
      <p:ext uri="{BB962C8B-B14F-4D97-AF65-F5344CB8AC3E}">
        <p14:creationId xmlns:p14="http://schemas.microsoft.com/office/powerpoint/2010/main" val="301114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Server-initiated Replicas</a:t>
            </a:r>
          </a:p>
        </p:txBody>
      </p:sp>
      <p:grpSp>
        <p:nvGrpSpPr>
          <p:cNvPr id="16" name="Group 15"/>
          <p:cNvGrpSpPr/>
          <p:nvPr/>
        </p:nvGrpSpPr>
        <p:grpSpPr>
          <a:xfrm>
            <a:off x="249840" y="841911"/>
            <a:ext cx="10229557" cy="5299598"/>
            <a:chOff x="249840" y="841911"/>
            <a:chExt cx="10229557" cy="5299598"/>
          </a:xfrm>
        </p:grpSpPr>
        <p:pic>
          <p:nvPicPr>
            <p:cNvPr id="10" name="Picture 9"/>
            <p:cNvPicPr>
              <a:picLocks noChangeAspect="1"/>
            </p:cNvPicPr>
            <p:nvPr/>
          </p:nvPicPr>
          <p:blipFill>
            <a:blip r:embed="rId2"/>
            <a:stretch>
              <a:fillRect/>
            </a:stretch>
          </p:blipFill>
          <p:spPr>
            <a:xfrm>
              <a:off x="418259" y="891146"/>
              <a:ext cx="8961905" cy="4457143"/>
            </a:xfrm>
            <a:prstGeom prst="rect">
              <a:avLst/>
            </a:prstGeom>
          </p:spPr>
        </p:pic>
        <p:sp>
          <p:nvSpPr>
            <p:cNvPr id="4" name="TextBox 3"/>
            <p:cNvSpPr txBox="1"/>
            <p:nvPr/>
          </p:nvSpPr>
          <p:spPr>
            <a:xfrm>
              <a:off x="2795496" y="5310512"/>
              <a:ext cx="4490534" cy="830997"/>
            </a:xfrm>
            <a:prstGeom prst="rect">
              <a:avLst/>
            </a:prstGeom>
            <a:noFill/>
          </p:spPr>
          <p:txBody>
            <a:bodyPr wrap="square" rtlCol="0">
              <a:spAutoFit/>
            </a:bodyPr>
            <a:lstStyle/>
            <a:p>
              <a:r>
                <a:rPr lang="en-US" sz="2400" dirty="0">
                  <a:solidFill>
                    <a:srgbClr val="0E3755"/>
                  </a:solidFill>
                </a:rPr>
                <a:t>Server Q counts access from C and</a:t>
              </a:r>
            </a:p>
            <a:p>
              <a:r>
                <a:rPr lang="en-US" sz="2400" dirty="0">
                  <a:solidFill>
                    <a:srgbClr val="0E3755"/>
                  </a:solidFill>
                </a:rPr>
                <a:t>C as if they would come from P</a:t>
              </a:r>
              <a:endParaRPr lang="en-IN" sz="2400" dirty="0">
                <a:solidFill>
                  <a:srgbClr val="0E3755"/>
                </a:solidFill>
              </a:endParaRPr>
            </a:p>
          </p:txBody>
        </p:sp>
        <p:sp>
          <p:nvSpPr>
            <p:cNvPr id="6" name="TextBox 5"/>
            <p:cNvSpPr txBox="1"/>
            <p:nvPr/>
          </p:nvSpPr>
          <p:spPr>
            <a:xfrm>
              <a:off x="8818234" y="3376440"/>
              <a:ext cx="1661163" cy="830997"/>
            </a:xfrm>
            <a:prstGeom prst="rect">
              <a:avLst/>
            </a:prstGeom>
            <a:noFill/>
          </p:spPr>
          <p:txBody>
            <a:bodyPr wrap="square" rtlCol="0">
              <a:spAutoFit/>
            </a:bodyPr>
            <a:lstStyle/>
            <a:p>
              <a:r>
                <a:rPr lang="en-US" sz="2400" dirty="0">
                  <a:solidFill>
                    <a:srgbClr val="0E3755"/>
                  </a:solidFill>
                </a:rPr>
                <a:t>Server with</a:t>
              </a:r>
            </a:p>
            <a:p>
              <a:r>
                <a:rPr lang="en-US" sz="2400" dirty="0">
                  <a:solidFill>
                    <a:srgbClr val="0E3755"/>
                  </a:solidFill>
                </a:rPr>
                <a:t>copy of F</a:t>
              </a:r>
              <a:endParaRPr lang="en-IN" sz="2400" dirty="0">
                <a:solidFill>
                  <a:srgbClr val="0E3755"/>
                </a:solidFill>
              </a:endParaRPr>
            </a:p>
          </p:txBody>
        </p:sp>
        <p:sp>
          <p:nvSpPr>
            <p:cNvPr id="7" name="TextBox 6"/>
            <p:cNvSpPr txBox="1"/>
            <p:nvPr/>
          </p:nvSpPr>
          <p:spPr>
            <a:xfrm>
              <a:off x="9176749" y="4886624"/>
              <a:ext cx="973035" cy="461665"/>
            </a:xfrm>
            <a:prstGeom prst="rect">
              <a:avLst/>
            </a:prstGeom>
            <a:noFill/>
          </p:spPr>
          <p:txBody>
            <a:bodyPr wrap="square" rtlCol="0">
              <a:spAutoFit/>
            </a:bodyPr>
            <a:lstStyle/>
            <a:p>
              <a:r>
                <a:rPr lang="en-US" sz="2400" dirty="0"/>
                <a:t>File F</a:t>
              </a:r>
            </a:p>
          </p:txBody>
        </p:sp>
        <p:sp>
          <p:nvSpPr>
            <p:cNvPr id="8" name="TextBox 7"/>
            <p:cNvSpPr txBox="1"/>
            <p:nvPr/>
          </p:nvSpPr>
          <p:spPr>
            <a:xfrm>
              <a:off x="2531151" y="1650310"/>
              <a:ext cx="1997612" cy="830997"/>
            </a:xfrm>
            <a:prstGeom prst="rect">
              <a:avLst/>
            </a:prstGeom>
            <a:noFill/>
          </p:spPr>
          <p:txBody>
            <a:bodyPr wrap="square" rtlCol="0">
              <a:spAutoFit/>
            </a:bodyPr>
            <a:lstStyle/>
            <a:p>
              <a:r>
                <a:rPr lang="en-US" sz="2400" dirty="0">
                  <a:solidFill>
                    <a:srgbClr val="0E3755"/>
                  </a:solidFill>
                </a:rPr>
                <a:t>Server without</a:t>
              </a:r>
            </a:p>
            <a:p>
              <a:r>
                <a:rPr lang="en-US" sz="2400" dirty="0">
                  <a:solidFill>
                    <a:srgbClr val="0E3755"/>
                  </a:solidFill>
                </a:rPr>
                <a:t>copy of file F</a:t>
              </a:r>
              <a:endParaRPr lang="en-IN" sz="2400" dirty="0">
                <a:solidFill>
                  <a:srgbClr val="0E3755"/>
                </a:solidFill>
              </a:endParaRPr>
            </a:p>
          </p:txBody>
        </p:sp>
        <p:sp>
          <p:nvSpPr>
            <p:cNvPr id="9" name="TextBox 8"/>
            <p:cNvSpPr txBox="1"/>
            <p:nvPr/>
          </p:nvSpPr>
          <p:spPr>
            <a:xfrm>
              <a:off x="249840" y="3451081"/>
              <a:ext cx="1015218" cy="461665"/>
            </a:xfrm>
            <a:prstGeom prst="rect">
              <a:avLst/>
            </a:prstGeom>
            <a:noFill/>
          </p:spPr>
          <p:txBody>
            <a:bodyPr wrap="square" rtlCol="0">
              <a:spAutoFit/>
            </a:bodyPr>
            <a:lstStyle/>
            <a:p>
              <a:r>
                <a:rPr lang="en-US" sz="2400" dirty="0"/>
                <a:t>Client</a:t>
              </a:r>
              <a:endParaRPr lang="en-IN" sz="2400" dirty="0"/>
            </a:p>
          </p:txBody>
        </p:sp>
        <p:sp>
          <p:nvSpPr>
            <p:cNvPr id="11" name="TextBox 10"/>
            <p:cNvSpPr txBox="1"/>
            <p:nvPr/>
          </p:nvSpPr>
          <p:spPr>
            <a:xfrm>
              <a:off x="6030487" y="841911"/>
              <a:ext cx="594362" cy="523220"/>
            </a:xfrm>
            <a:prstGeom prst="rect">
              <a:avLst/>
            </a:prstGeom>
            <a:noFill/>
          </p:spPr>
          <p:txBody>
            <a:bodyPr wrap="square" rtlCol="0">
              <a:spAutoFit/>
            </a:bodyPr>
            <a:lstStyle/>
            <a:p>
              <a:r>
                <a:rPr lang="en-US" sz="2800" b="1" dirty="0">
                  <a:solidFill>
                    <a:schemeClr val="accent6"/>
                  </a:solidFill>
                </a:rPr>
                <a:t>C</a:t>
              </a:r>
              <a:r>
                <a:rPr lang="en-US" sz="2800" b="1" baseline="-25000" dirty="0">
                  <a:solidFill>
                    <a:schemeClr val="accent6"/>
                  </a:solidFill>
                </a:rPr>
                <a:t>2</a:t>
              </a:r>
              <a:endParaRPr lang="en-IN" sz="2800" b="1" baseline="-25000" dirty="0">
                <a:solidFill>
                  <a:schemeClr val="accent6"/>
                </a:solidFill>
              </a:endParaRPr>
            </a:p>
          </p:txBody>
        </p:sp>
        <p:sp>
          <p:nvSpPr>
            <p:cNvPr id="12" name="TextBox 11"/>
            <p:cNvSpPr txBox="1"/>
            <p:nvPr/>
          </p:nvSpPr>
          <p:spPr>
            <a:xfrm>
              <a:off x="806099" y="4756514"/>
              <a:ext cx="594362" cy="523220"/>
            </a:xfrm>
            <a:prstGeom prst="rect">
              <a:avLst/>
            </a:prstGeom>
            <a:noFill/>
          </p:spPr>
          <p:txBody>
            <a:bodyPr wrap="square" rtlCol="0">
              <a:spAutoFit/>
            </a:bodyPr>
            <a:lstStyle/>
            <a:p>
              <a:r>
                <a:rPr lang="en-US" sz="2800" b="1" dirty="0">
                  <a:solidFill>
                    <a:schemeClr val="accent6"/>
                  </a:solidFill>
                </a:rPr>
                <a:t>C</a:t>
              </a:r>
              <a:r>
                <a:rPr lang="en-US" sz="2800" b="1" baseline="-25000" dirty="0">
                  <a:solidFill>
                    <a:schemeClr val="accent6"/>
                  </a:solidFill>
                </a:rPr>
                <a:t>1</a:t>
              </a:r>
              <a:endParaRPr lang="en-IN" sz="2800" b="1" baseline="-25000" dirty="0">
                <a:solidFill>
                  <a:schemeClr val="accent6"/>
                </a:solidFill>
              </a:endParaRPr>
            </a:p>
          </p:txBody>
        </p:sp>
        <p:sp>
          <p:nvSpPr>
            <p:cNvPr id="14" name="TextBox 13"/>
            <p:cNvSpPr txBox="1"/>
            <p:nvPr/>
          </p:nvSpPr>
          <p:spPr>
            <a:xfrm>
              <a:off x="3663598" y="2935051"/>
              <a:ext cx="491576" cy="523220"/>
            </a:xfrm>
            <a:prstGeom prst="rect">
              <a:avLst/>
            </a:prstGeom>
            <a:noFill/>
          </p:spPr>
          <p:txBody>
            <a:bodyPr wrap="square" rtlCol="0">
              <a:spAutoFit/>
            </a:bodyPr>
            <a:lstStyle/>
            <a:p>
              <a:r>
                <a:rPr lang="en-US" sz="2800" b="1" dirty="0">
                  <a:solidFill>
                    <a:schemeClr val="accent6"/>
                  </a:solidFill>
                </a:rPr>
                <a:t>P</a:t>
              </a:r>
              <a:endParaRPr lang="en-IN" sz="2800" b="1" baseline="-25000" dirty="0">
                <a:solidFill>
                  <a:schemeClr val="accent6"/>
                </a:solidFill>
              </a:endParaRPr>
            </a:p>
          </p:txBody>
        </p:sp>
        <p:sp>
          <p:nvSpPr>
            <p:cNvPr id="15" name="TextBox 14"/>
            <p:cNvSpPr txBox="1"/>
            <p:nvPr/>
          </p:nvSpPr>
          <p:spPr>
            <a:xfrm>
              <a:off x="8234620" y="3699605"/>
              <a:ext cx="423053" cy="523220"/>
            </a:xfrm>
            <a:prstGeom prst="rect">
              <a:avLst/>
            </a:prstGeom>
            <a:noFill/>
          </p:spPr>
          <p:txBody>
            <a:bodyPr wrap="square" rtlCol="0">
              <a:spAutoFit/>
            </a:bodyPr>
            <a:lstStyle/>
            <a:p>
              <a:r>
                <a:rPr lang="en-US" sz="2800" b="1" dirty="0">
                  <a:solidFill>
                    <a:schemeClr val="accent6"/>
                  </a:solidFill>
                </a:rPr>
                <a:t>Q</a:t>
              </a:r>
              <a:endParaRPr lang="en-IN" sz="2800" b="1" baseline="-25000" dirty="0">
                <a:solidFill>
                  <a:schemeClr val="accent6"/>
                </a:solidFill>
              </a:endParaRPr>
            </a:p>
          </p:txBody>
        </p:sp>
      </p:grpSp>
    </p:spTree>
    <p:extLst>
      <p:ext uri="{BB962C8B-B14F-4D97-AF65-F5344CB8AC3E}">
        <p14:creationId xmlns:p14="http://schemas.microsoft.com/office/powerpoint/2010/main" val="249898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Server-initiated Replicas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29641" cy="5590565"/>
          </a:xfrm>
        </p:spPr>
        <p:txBody>
          <a:bodyPr/>
          <a:lstStyle/>
          <a:p>
            <a:pPr>
              <a:lnSpc>
                <a:spcPct val="100000"/>
              </a:lnSpc>
            </a:pPr>
            <a:r>
              <a:rPr lang="en-US" dirty="0"/>
              <a:t>They are replicas created in order to enhance the performance of the system at the initiation of the owner of the data-store.</a:t>
            </a:r>
          </a:p>
          <a:p>
            <a:pPr>
              <a:lnSpc>
                <a:spcPct val="100000"/>
              </a:lnSpc>
            </a:pPr>
            <a:r>
              <a:rPr lang="en-US" dirty="0"/>
              <a:t>Placed on servers maintained by others and close to large concentrations of clients.</a:t>
            </a:r>
          </a:p>
          <a:p>
            <a:pPr>
              <a:lnSpc>
                <a:spcPct val="100000"/>
              </a:lnSpc>
            </a:pPr>
            <a:r>
              <a:rPr lang="en-US" dirty="0"/>
              <a:t>Typically used by web hosting companies to geographically locate replicas close to where they are needed most. (Often referred to as “push caches”).</a:t>
            </a:r>
          </a:p>
          <a:p>
            <a:pPr>
              <a:lnSpc>
                <a:spcPct val="100000"/>
              </a:lnSpc>
            </a:pPr>
            <a:r>
              <a:rPr lang="en-US" dirty="0"/>
              <a:t>A third party (provider) owns the secondary replica servers, and they provide hosting service</a:t>
            </a:r>
          </a:p>
          <a:p>
            <a:pPr lvl="2"/>
            <a:r>
              <a:rPr lang="en-US" sz="2400" dirty="0"/>
              <a:t>The provider has a collection of servers across the Internet</a:t>
            </a:r>
          </a:p>
          <a:p>
            <a:pPr lvl="2"/>
            <a:r>
              <a:rPr lang="en-US" sz="2400" dirty="0"/>
              <a:t>The hosting service dynamically replicates files on different servers </a:t>
            </a:r>
          </a:p>
          <a:p>
            <a:pPr lvl="2"/>
            <a:r>
              <a:rPr lang="en-US" sz="2400" dirty="0"/>
              <a:t>Based on the popularity of the file in a region</a:t>
            </a:r>
          </a:p>
          <a:p>
            <a:pPr>
              <a:lnSpc>
                <a:spcPct val="100000"/>
              </a:lnSpc>
            </a:pPr>
            <a:r>
              <a:rPr lang="en-US" dirty="0"/>
              <a:t>The permanent server chooses to host the data item on different secondary replica servers </a:t>
            </a:r>
          </a:p>
          <a:p>
            <a:pPr>
              <a:lnSpc>
                <a:spcPct val="100000"/>
              </a:lnSpc>
            </a:pPr>
            <a:r>
              <a:rPr lang="en-US" dirty="0"/>
              <a:t>The scheme is efficient when updates are rare</a:t>
            </a:r>
          </a:p>
        </p:txBody>
      </p:sp>
    </p:spTree>
    <p:extLst>
      <p:ext uri="{BB962C8B-B14F-4D97-AF65-F5344CB8AC3E}">
        <p14:creationId xmlns:p14="http://schemas.microsoft.com/office/powerpoint/2010/main" val="38961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Performance and scalability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265113" lvl="1" indent="-265113">
              <a:lnSpc>
                <a:spcPct val="100000"/>
              </a:lnSpc>
              <a:spcBef>
                <a:spcPts val="1000"/>
              </a:spcBef>
              <a:buFont typeface="Webdings" panose="05030102010509060703" pitchFamily="18" charset="2"/>
              <a:buChar char=""/>
            </a:pPr>
            <a:r>
              <a:rPr lang="en-US" altLang="en-US" sz="2400" b="1" dirty="0"/>
              <a:t>Main issue: </a:t>
            </a:r>
            <a:r>
              <a:rPr lang="en-US" altLang="en-US" sz="2400" dirty="0"/>
              <a:t>To keep replicas consistent, we generally need to ensure that all </a:t>
            </a:r>
            <a:r>
              <a:rPr lang="en-US" altLang="en-US" sz="2400" dirty="0">
                <a:solidFill>
                  <a:schemeClr val="accent6"/>
                </a:solidFill>
              </a:rPr>
              <a:t>conflicting </a:t>
            </a:r>
            <a:r>
              <a:rPr lang="en-US" altLang="en-US" sz="2400" dirty="0"/>
              <a:t>operations are done in the same order everywhere.</a:t>
            </a:r>
          </a:p>
          <a:p>
            <a:pPr marL="265113" lvl="1" indent="-265113">
              <a:lnSpc>
                <a:spcPct val="100000"/>
              </a:lnSpc>
              <a:spcBef>
                <a:spcPts val="1000"/>
              </a:spcBef>
              <a:buFont typeface="Webdings" panose="05030102010509060703" pitchFamily="18" charset="2"/>
              <a:buChar char=""/>
            </a:pPr>
            <a:r>
              <a:rPr lang="en-US" altLang="en-US" sz="2400" dirty="0">
                <a:solidFill>
                  <a:schemeClr val="accent6"/>
                </a:solidFill>
              </a:rPr>
              <a:t>Conflicting operations: </a:t>
            </a:r>
            <a:r>
              <a:rPr lang="en-US" altLang="en-US" sz="2400" dirty="0"/>
              <a:t>From the world of transactions:</a:t>
            </a:r>
          </a:p>
          <a:p>
            <a:pPr lvl="2"/>
            <a:r>
              <a:rPr lang="en-US" altLang="en-US" sz="2400" dirty="0">
                <a:solidFill>
                  <a:srgbClr val="1D3064"/>
                </a:solidFill>
              </a:rPr>
              <a:t>Read–write conflict</a:t>
            </a:r>
            <a:r>
              <a:rPr lang="en-US" altLang="en-US" sz="2400" dirty="0"/>
              <a:t>: a read operation and a write operation act concurrently</a:t>
            </a:r>
          </a:p>
          <a:p>
            <a:pPr lvl="2"/>
            <a:r>
              <a:rPr lang="en-US" altLang="en-US" sz="2400" dirty="0">
                <a:solidFill>
                  <a:srgbClr val="1D3064"/>
                </a:solidFill>
              </a:rPr>
              <a:t>Write–write conflict</a:t>
            </a:r>
            <a:r>
              <a:rPr lang="en-US" altLang="en-US" sz="2400" dirty="0"/>
              <a:t>: two concurrent write operations</a:t>
            </a:r>
          </a:p>
          <a:p>
            <a:pPr marL="265113" lvl="1" indent="-265113">
              <a:lnSpc>
                <a:spcPct val="100000"/>
              </a:lnSpc>
              <a:spcBef>
                <a:spcPts val="1000"/>
              </a:spcBef>
              <a:buFont typeface="Webdings" panose="05030102010509060703" pitchFamily="18" charset="2"/>
              <a:buChar char=""/>
            </a:pPr>
            <a:r>
              <a:rPr lang="en-US" altLang="en-US" sz="2400" dirty="0"/>
              <a:t>Issue:  Guaranteeing global ordering on conflicting operations may be a costly operation, downgrading scalability </a:t>
            </a:r>
          </a:p>
          <a:p>
            <a:pPr lvl="2"/>
            <a:r>
              <a:rPr lang="en-US" altLang="en-US" sz="2400" b="1" dirty="0"/>
              <a:t>Solution</a:t>
            </a:r>
            <a:r>
              <a:rPr lang="en-US" altLang="en-US" sz="2400" dirty="0"/>
              <a:t>: weaken consistency requirements so that hopefully global synchronization can be avoided</a:t>
            </a:r>
          </a:p>
        </p:txBody>
      </p:sp>
    </p:spTree>
    <p:extLst>
      <p:ext uri="{BB962C8B-B14F-4D97-AF65-F5344CB8AC3E}">
        <p14:creationId xmlns:p14="http://schemas.microsoft.com/office/powerpoint/2010/main" val="69122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Client-initiated Replicas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They are temporary copies created by clients to improve their access to the data (client caches)</a:t>
            </a:r>
          </a:p>
          <a:p>
            <a:pPr>
              <a:lnSpc>
                <a:spcPct val="100000"/>
              </a:lnSpc>
            </a:pPr>
            <a:r>
              <a:rPr lang="en-US" dirty="0"/>
              <a:t>Examples: Web browser caches and proxy caches</a:t>
            </a:r>
          </a:p>
          <a:p>
            <a:pPr>
              <a:lnSpc>
                <a:spcPct val="100000"/>
              </a:lnSpc>
            </a:pPr>
            <a:r>
              <a:rPr lang="en-US" dirty="0"/>
              <a:t>Works well assuming, of course, that the cached data does not go stale too soon.</a:t>
            </a:r>
          </a:p>
          <a:p>
            <a:pPr>
              <a:lnSpc>
                <a:spcPct val="100000"/>
              </a:lnSpc>
            </a:pPr>
            <a:r>
              <a:rPr lang="en-US" dirty="0"/>
              <a:t>Client-initiated replicas are known as client caches</a:t>
            </a:r>
          </a:p>
          <a:p>
            <a:pPr>
              <a:lnSpc>
                <a:spcPct val="100000"/>
              </a:lnSpc>
            </a:pPr>
            <a:r>
              <a:rPr lang="en-US" dirty="0"/>
              <a:t>Client caches are used only to reduce the access latency of data</a:t>
            </a:r>
          </a:p>
          <a:p>
            <a:pPr lvl="2"/>
            <a:r>
              <a:rPr lang="en-US" sz="2400" dirty="0"/>
              <a:t>e.g., Browser caching a web-page locally</a:t>
            </a:r>
          </a:p>
          <a:p>
            <a:pPr>
              <a:lnSpc>
                <a:spcPct val="100000"/>
              </a:lnSpc>
            </a:pPr>
            <a:r>
              <a:rPr lang="en-US" dirty="0"/>
              <a:t>Typically, managing a cache is entirely the responsibility of a client</a:t>
            </a:r>
          </a:p>
          <a:p>
            <a:pPr lvl="2"/>
            <a:r>
              <a:rPr lang="en-US" sz="2400" dirty="0"/>
              <a:t>Occasionally, data-store may inform client when the replica has become stale</a:t>
            </a:r>
          </a:p>
          <a:p>
            <a:pPr>
              <a:lnSpc>
                <a:spcPct val="100000"/>
              </a:lnSpc>
            </a:pPr>
            <a:endParaRPr lang="en-US" sz="2400" dirty="0"/>
          </a:p>
        </p:txBody>
      </p:sp>
    </p:spTree>
    <p:extLst>
      <p:ext uri="{BB962C8B-B14F-4D97-AF65-F5344CB8AC3E}">
        <p14:creationId xmlns:p14="http://schemas.microsoft.com/office/powerpoint/2010/main" val="117272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Content distribution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Replication management also includes propagation of updated content delivery to the replica server (how to update).</a:t>
            </a:r>
          </a:p>
          <a:p>
            <a:pPr>
              <a:lnSpc>
                <a:spcPct val="100000"/>
              </a:lnSpc>
            </a:pPr>
            <a:r>
              <a:rPr lang="en-US" dirty="0"/>
              <a:t>Information type to be propagated : There are three possibilities for information to be actually propagated.</a:t>
            </a:r>
          </a:p>
          <a:p>
            <a:pPr marL="1371600" lvl="2" indent="-457200">
              <a:buFont typeface="+mj-lt"/>
              <a:buAutoNum type="arabicPeriod"/>
            </a:pPr>
            <a:r>
              <a:rPr lang="en-US" sz="2400" dirty="0"/>
              <a:t>Propagate only updates notifications</a:t>
            </a:r>
          </a:p>
          <a:p>
            <a:pPr marL="1371600" lvl="2" indent="-457200">
              <a:buFont typeface="+mj-lt"/>
              <a:buAutoNum type="arabicPeriod"/>
            </a:pPr>
            <a:r>
              <a:rPr lang="en-US" sz="2400" dirty="0"/>
              <a:t>Transmit update data from one copy to another</a:t>
            </a:r>
          </a:p>
          <a:p>
            <a:pPr marL="1371600" lvl="2" indent="-457200">
              <a:buFont typeface="+mj-lt"/>
              <a:buAutoNum type="arabicPeriod"/>
            </a:pPr>
            <a:r>
              <a:rPr lang="en-US" sz="2400" dirty="0"/>
              <a:t>Propagate update operations to other replicas</a:t>
            </a:r>
          </a:p>
        </p:txBody>
      </p:sp>
    </p:spTree>
    <p:extLst>
      <p:ext uri="{BB962C8B-B14F-4D97-AF65-F5344CB8AC3E}">
        <p14:creationId xmlns:p14="http://schemas.microsoft.com/office/powerpoint/2010/main" val="249569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Update Propagation: Design Issues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Updates:</a:t>
            </a:r>
          </a:p>
          <a:p>
            <a:pPr lvl="2"/>
            <a:r>
              <a:rPr lang="en-US" sz="2400" dirty="0"/>
              <a:t>Clients initiate</a:t>
            </a:r>
          </a:p>
          <a:p>
            <a:pPr lvl="2"/>
            <a:r>
              <a:rPr lang="en-US" sz="2400" dirty="0"/>
              <a:t>They are subsequently forwarded to one of the copies</a:t>
            </a:r>
          </a:p>
          <a:p>
            <a:pPr lvl="2"/>
            <a:r>
              <a:rPr lang="en-US" sz="2400" dirty="0"/>
              <a:t>From there, the update should be propagated to other Copies, while ensuring the consistency at the same time</a:t>
            </a:r>
          </a:p>
          <a:p>
            <a:pPr>
              <a:lnSpc>
                <a:spcPct val="100000"/>
              </a:lnSpc>
            </a:pPr>
            <a:r>
              <a:rPr lang="en-US" dirty="0"/>
              <a:t>What to propagate?</a:t>
            </a:r>
          </a:p>
          <a:p>
            <a:pPr lvl="2"/>
            <a:r>
              <a:rPr lang="en-US" sz="2400" b="1" dirty="0"/>
              <a:t>Only a notification of an update</a:t>
            </a:r>
            <a:r>
              <a:rPr lang="en-US" sz="2400" dirty="0"/>
              <a:t>.</a:t>
            </a:r>
          </a:p>
          <a:p>
            <a:pPr lvl="2"/>
            <a:r>
              <a:rPr lang="en-US" sz="2400" dirty="0"/>
              <a:t>Useful when read-to-update ratio is low</a:t>
            </a:r>
          </a:p>
          <a:p>
            <a:pPr lvl="2"/>
            <a:r>
              <a:rPr lang="en-US" sz="2400" b="1" dirty="0"/>
              <a:t>Transfer the modified data from one copy to another</a:t>
            </a:r>
            <a:r>
              <a:rPr lang="en-US" sz="2400" dirty="0"/>
              <a:t>. Useful when read-to-update ratio is high.</a:t>
            </a:r>
          </a:p>
          <a:p>
            <a:pPr lvl="2"/>
            <a:r>
              <a:rPr lang="en-US" sz="2400" b="1" dirty="0"/>
              <a:t>Propagate the update operation to other copies</a:t>
            </a:r>
            <a:r>
              <a:rPr lang="en-US" sz="2400" dirty="0"/>
              <a:t>. The replicas execute the update operation</a:t>
            </a:r>
          </a:p>
        </p:txBody>
      </p:sp>
    </p:spTree>
    <p:extLst>
      <p:ext uri="{BB962C8B-B14F-4D97-AF65-F5344CB8AC3E}">
        <p14:creationId xmlns:p14="http://schemas.microsoft.com/office/powerpoint/2010/main" val="4744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Pull versus Push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b="1" dirty="0">
                <a:solidFill>
                  <a:srgbClr val="1D3064"/>
                </a:solidFill>
              </a:rPr>
              <a:t>Pushing updates</a:t>
            </a:r>
            <a:r>
              <a:rPr lang="en-US" dirty="0"/>
              <a:t>:</a:t>
            </a:r>
          </a:p>
          <a:p>
            <a:pPr lvl="2"/>
            <a:r>
              <a:rPr lang="en-US" sz="2400" dirty="0">
                <a:solidFill>
                  <a:schemeClr val="accent6"/>
                </a:solidFill>
              </a:rPr>
              <a:t>Server-based approach</a:t>
            </a:r>
            <a:r>
              <a:rPr lang="en-US" sz="2400" dirty="0"/>
              <a:t>; in which updates are propagated regardless whether target asks for it.</a:t>
            </a:r>
          </a:p>
          <a:p>
            <a:pPr lvl="2"/>
            <a:r>
              <a:rPr lang="en-US" sz="2400" dirty="0"/>
              <a:t>Often used between permanent servers and server initiated replicas (can be used for client caches).</a:t>
            </a:r>
          </a:p>
          <a:p>
            <a:pPr lvl="2"/>
            <a:r>
              <a:rPr lang="en-US" sz="2400" dirty="0"/>
              <a:t>Used when a high degree of consistency is required and where read-to-update ratio is relatively high</a:t>
            </a:r>
          </a:p>
          <a:p>
            <a:pPr>
              <a:lnSpc>
                <a:spcPct val="100000"/>
              </a:lnSpc>
            </a:pPr>
            <a:r>
              <a:rPr lang="en-US" b="1" dirty="0">
                <a:solidFill>
                  <a:srgbClr val="1D3064"/>
                </a:solidFill>
              </a:rPr>
              <a:t>Pulling updates</a:t>
            </a:r>
            <a:r>
              <a:rPr lang="en-US" dirty="0"/>
              <a:t>:</a:t>
            </a:r>
          </a:p>
          <a:p>
            <a:pPr lvl="2"/>
            <a:r>
              <a:rPr lang="en-US" sz="2400" dirty="0">
                <a:solidFill>
                  <a:schemeClr val="accent6"/>
                </a:solidFill>
              </a:rPr>
              <a:t>Client-based approach</a:t>
            </a:r>
            <a:r>
              <a:rPr lang="en-US" sz="2400" dirty="0"/>
              <a:t>; in which client polls the server to check whether an update is needed.</a:t>
            </a:r>
          </a:p>
          <a:p>
            <a:pPr lvl="2"/>
            <a:r>
              <a:rPr lang="en-US" sz="2400" dirty="0"/>
              <a:t>Non-shared client caches</a:t>
            </a:r>
          </a:p>
          <a:p>
            <a:pPr lvl="2"/>
            <a:r>
              <a:rPr lang="en-US" sz="2400" dirty="0"/>
              <a:t>Efficient when read-to-update ratio is low.</a:t>
            </a:r>
          </a:p>
          <a:p>
            <a:pPr lvl="2"/>
            <a:r>
              <a:rPr lang="en-US" sz="2400" dirty="0"/>
              <a:t>High response time in case of a cache miss</a:t>
            </a:r>
          </a:p>
        </p:txBody>
      </p:sp>
    </p:spTree>
    <p:extLst>
      <p:ext uri="{BB962C8B-B14F-4D97-AF65-F5344CB8AC3E}">
        <p14:creationId xmlns:p14="http://schemas.microsoft.com/office/powerpoint/2010/main" val="187410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Pull versus Push Protocols</a:t>
            </a:r>
          </a:p>
        </p:txBody>
      </p:sp>
      <p:sp>
        <p:nvSpPr>
          <p:cNvPr id="6" name="TextBox 5"/>
          <p:cNvSpPr txBox="1"/>
          <p:nvPr/>
        </p:nvSpPr>
        <p:spPr>
          <a:xfrm>
            <a:off x="566225" y="4063862"/>
            <a:ext cx="10609730" cy="830997"/>
          </a:xfrm>
          <a:prstGeom prst="rect">
            <a:avLst/>
          </a:prstGeom>
          <a:noFill/>
        </p:spPr>
        <p:txBody>
          <a:bodyPr wrap="square" rtlCol="0">
            <a:spAutoFit/>
          </a:bodyPr>
          <a:lstStyle/>
          <a:p>
            <a:r>
              <a:rPr lang="en-US" sz="2400" dirty="0">
                <a:solidFill>
                  <a:schemeClr val="accent6"/>
                </a:solidFill>
              </a:rPr>
              <a:t>A comparison between push-based and pull-based protocols in the case of multiple client, single server systems.</a:t>
            </a:r>
          </a:p>
        </p:txBody>
      </p:sp>
      <p:sp>
        <p:nvSpPr>
          <p:cNvPr id="7" name="AutoShape 3"/>
          <p:cNvSpPr>
            <a:spLocks noChangeAspect="1" noChangeArrowheads="1" noTextEdit="1"/>
          </p:cNvSpPr>
          <p:nvPr/>
        </p:nvSpPr>
        <p:spPr bwMode="auto">
          <a:xfrm>
            <a:off x="325438" y="1398588"/>
            <a:ext cx="11091862"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1"/>
          <p:cNvSpPr>
            <a:spLocks noChangeShapeType="1"/>
          </p:cNvSpPr>
          <p:nvPr/>
        </p:nvSpPr>
        <p:spPr bwMode="auto">
          <a:xfrm>
            <a:off x="3417888"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Line 12"/>
          <p:cNvSpPr>
            <a:spLocks noChangeShapeType="1"/>
          </p:cNvSpPr>
          <p:nvPr/>
        </p:nvSpPr>
        <p:spPr bwMode="auto">
          <a:xfrm>
            <a:off x="8472488"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6"/>
          <p:cNvSpPr>
            <a:spLocks noChangeShapeType="1"/>
          </p:cNvSpPr>
          <p:nvPr/>
        </p:nvSpPr>
        <p:spPr bwMode="auto">
          <a:xfrm>
            <a:off x="331788"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7"/>
          <p:cNvSpPr>
            <a:spLocks noChangeShapeType="1"/>
          </p:cNvSpPr>
          <p:nvPr/>
        </p:nvSpPr>
        <p:spPr bwMode="auto">
          <a:xfrm>
            <a:off x="11391900"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59" name="Group 58"/>
          <p:cNvGrpSpPr/>
          <p:nvPr/>
        </p:nvGrpSpPr>
        <p:grpSpPr>
          <a:xfrm>
            <a:off x="325438" y="1406525"/>
            <a:ext cx="11072812" cy="581025"/>
            <a:chOff x="325438" y="1406525"/>
            <a:chExt cx="11072812" cy="581025"/>
          </a:xfrm>
        </p:grpSpPr>
        <p:sp>
          <p:nvSpPr>
            <p:cNvPr id="8" name="Rectangle 5"/>
            <p:cNvSpPr>
              <a:spLocks noChangeArrowheads="1"/>
            </p:cNvSpPr>
            <p:nvPr/>
          </p:nvSpPr>
          <p:spPr bwMode="auto">
            <a:xfrm>
              <a:off x="331788" y="1406525"/>
              <a:ext cx="3086100" cy="579437"/>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6"/>
            <p:cNvSpPr>
              <a:spLocks noChangeArrowheads="1"/>
            </p:cNvSpPr>
            <p:nvPr/>
          </p:nvSpPr>
          <p:spPr bwMode="auto">
            <a:xfrm>
              <a:off x="3417888" y="1406525"/>
              <a:ext cx="5054600" cy="581025"/>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Rectangle 7"/>
            <p:cNvSpPr>
              <a:spLocks noChangeArrowheads="1"/>
            </p:cNvSpPr>
            <p:nvPr/>
          </p:nvSpPr>
          <p:spPr bwMode="auto">
            <a:xfrm>
              <a:off x="8472488" y="1406525"/>
              <a:ext cx="2919412" cy="581025"/>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3"/>
            <p:cNvSpPr>
              <a:spLocks noChangeShapeType="1"/>
            </p:cNvSpPr>
            <p:nvPr/>
          </p:nvSpPr>
          <p:spPr bwMode="auto">
            <a:xfrm>
              <a:off x="325438" y="1987550"/>
              <a:ext cx="11072812"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Line 18"/>
            <p:cNvSpPr>
              <a:spLocks noChangeShapeType="1"/>
            </p:cNvSpPr>
            <p:nvPr/>
          </p:nvSpPr>
          <p:spPr bwMode="auto">
            <a:xfrm>
              <a:off x="325438" y="1406525"/>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20"/>
            <p:cNvSpPr>
              <a:spLocks noChangeArrowheads="1"/>
            </p:cNvSpPr>
            <p:nvPr/>
          </p:nvSpPr>
          <p:spPr bwMode="auto">
            <a:xfrm>
              <a:off x="423863" y="1514475"/>
              <a:ext cx="812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Issue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3363380" y="1503363"/>
              <a:ext cx="768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Roboto Condensed" panose="02000000000000000000" pitchFamily="2" charset="0"/>
                </a:rPr>
                <a:t>Push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4119563" y="1514475"/>
              <a:ext cx="2682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4256348" y="1514475"/>
              <a:ext cx="8874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Roboto Condensed" panose="02000000000000000000" pitchFamily="2" charset="0"/>
                </a:rPr>
                <a:t>based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8496300" y="1514475"/>
              <a:ext cx="631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Roboto Condensed" panose="02000000000000000000" pitchFamily="2" charset="0"/>
                </a:rPr>
                <a:t>Pull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9040813" y="1514475"/>
              <a:ext cx="2682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9151938" y="1514475"/>
              <a:ext cx="8874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based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60" name="Group 59"/>
          <p:cNvGrpSpPr/>
          <p:nvPr/>
        </p:nvGrpSpPr>
        <p:grpSpPr>
          <a:xfrm>
            <a:off x="325438" y="2097088"/>
            <a:ext cx="11072812" cy="484187"/>
            <a:chOff x="325438" y="2097088"/>
            <a:chExt cx="11072812" cy="484187"/>
          </a:xfrm>
        </p:grpSpPr>
        <p:sp>
          <p:nvSpPr>
            <p:cNvPr id="17" name="Line 14"/>
            <p:cNvSpPr>
              <a:spLocks noChangeShapeType="1"/>
            </p:cNvSpPr>
            <p:nvPr/>
          </p:nvSpPr>
          <p:spPr bwMode="auto">
            <a:xfrm>
              <a:off x="325438" y="2581275"/>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Rectangle 27"/>
            <p:cNvSpPr>
              <a:spLocks noChangeArrowheads="1"/>
            </p:cNvSpPr>
            <p:nvPr/>
          </p:nvSpPr>
          <p:spPr bwMode="auto">
            <a:xfrm>
              <a:off x="423863" y="2097088"/>
              <a:ext cx="1911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D3064"/>
                  </a:solidFill>
                  <a:effectLst/>
                  <a:latin typeface="Roboto Condensed" panose="02000000000000000000" pitchFamily="2" charset="0"/>
                </a:rPr>
                <a:t>State of server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3508375" y="2097088"/>
              <a:ext cx="5953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List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9"/>
            <p:cNvSpPr>
              <a:spLocks noChangeArrowheads="1"/>
            </p:cNvSpPr>
            <p:nvPr/>
          </p:nvSpPr>
          <p:spPr bwMode="auto">
            <a:xfrm>
              <a:off x="4021138" y="2097088"/>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0"/>
            <p:cNvSpPr>
              <a:spLocks noChangeArrowheads="1"/>
            </p:cNvSpPr>
            <p:nvPr/>
          </p:nvSpPr>
          <p:spPr bwMode="auto">
            <a:xfrm>
              <a:off x="4341813" y="2097088"/>
              <a:ext cx="8143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client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1"/>
            <p:cNvSpPr>
              <a:spLocks noChangeArrowheads="1"/>
            </p:cNvSpPr>
            <p:nvPr/>
          </p:nvSpPr>
          <p:spPr bwMode="auto">
            <a:xfrm>
              <a:off x="5072063" y="2097088"/>
              <a:ext cx="1104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replicas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6094413" y="2097088"/>
              <a:ext cx="596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3"/>
            <p:cNvSpPr>
              <a:spLocks noChangeArrowheads="1"/>
            </p:cNvSpPr>
            <p:nvPr/>
          </p:nvSpPr>
          <p:spPr bwMode="auto">
            <a:xfrm>
              <a:off x="6607175" y="2097088"/>
              <a:ext cx="1009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caches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4"/>
            <p:cNvSpPr>
              <a:spLocks noChangeArrowheads="1"/>
            </p:cNvSpPr>
            <p:nvPr/>
          </p:nvSpPr>
          <p:spPr bwMode="auto">
            <a:xfrm>
              <a:off x="8566150" y="2097088"/>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None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61" name="Group 60"/>
          <p:cNvGrpSpPr/>
          <p:nvPr/>
        </p:nvGrpSpPr>
        <p:grpSpPr>
          <a:xfrm>
            <a:off x="325438" y="2581275"/>
            <a:ext cx="11072812" cy="581025"/>
            <a:chOff x="325438" y="2581275"/>
            <a:chExt cx="11072812" cy="581025"/>
          </a:xfrm>
        </p:grpSpPr>
        <p:sp>
          <p:nvSpPr>
            <p:cNvPr id="11" name="Rectangle 8"/>
            <p:cNvSpPr>
              <a:spLocks noChangeArrowheads="1"/>
            </p:cNvSpPr>
            <p:nvPr/>
          </p:nvSpPr>
          <p:spPr bwMode="auto">
            <a:xfrm>
              <a:off x="331788" y="2581275"/>
              <a:ext cx="3086100" cy="5810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Rectangle 9"/>
            <p:cNvSpPr>
              <a:spLocks noChangeArrowheads="1"/>
            </p:cNvSpPr>
            <p:nvPr/>
          </p:nvSpPr>
          <p:spPr bwMode="auto">
            <a:xfrm>
              <a:off x="3417888" y="2581275"/>
              <a:ext cx="5054600" cy="5810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10"/>
            <p:cNvSpPr>
              <a:spLocks noChangeArrowheads="1"/>
            </p:cNvSpPr>
            <p:nvPr/>
          </p:nvSpPr>
          <p:spPr bwMode="auto">
            <a:xfrm>
              <a:off x="8472488" y="2581275"/>
              <a:ext cx="2919412" cy="5810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Line 15"/>
            <p:cNvSpPr>
              <a:spLocks noChangeShapeType="1"/>
            </p:cNvSpPr>
            <p:nvPr/>
          </p:nvSpPr>
          <p:spPr bwMode="auto">
            <a:xfrm>
              <a:off x="325438" y="3162300"/>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Rectangle 35"/>
            <p:cNvSpPr>
              <a:spLocks noChangeArrowheads="1"/>
            </p:cNvSpPr>
            <p:nvPr/>
          </p:nvSpPr>
          <p:spPr bwMode="auto">
            <a:xfrm>
              <a:off x="423863" y="2689225"/>
              <a:ext cx="19716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Messages sent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6"/>
            <p:cNvSpPr>
              <a:spLocks noChangeArrowheads="1"/>
            </p:cNvSpPr>
            <p:nvPr/>
          </p:nvSpPr>
          <p:spPr bwMode="auto">
            <a:xfrm>
              <a:off x="3508375" y="2689225"/>
              <a:ext cx="10048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7"/>
            <p:cNvSpPr>
              <a:spLocks noChangeArrowheads="1"/>
            </p:cNvSpPr>
            <p:nvPr/>
          </p:nvSpPr>
          <p:spPr bwMode="auto">
            <a:xfrm>
              <a:off x="4430713" y="2689225"/>
              <a:ext cx="6937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8"/>
            <p:cNvSpPr>
              <a:spLocks noChangeArrowheads="1"/>
            </p:cNvSpPr>
            <p:nvPr/>
          </p:nvSpPr>
          <p:spPr bwMode="auto">
            <a:xfrm>
              <a:off x="5040313" y="2689225"/>
              <a:ext cx="1150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possibly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9"/>
            <p:cNvSpPr>
              <a:spLocks noChangeArrowheads="1"/>
            </p:cNvSpPr>
            <p:nvPr/>
          </p:nvSpPr>
          <p:spPr bwMode="auto">
            <a:xfrm>
              <a:off x="6107113" y="2689225"/>
              <a:ext cx="769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fetch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0"/>
            <p:cNvSpPr>
              <a:spLocks noChangeArrowheads="1"/>
            </p:cNvSpPr>
            <p:nvPr/>
          </p:nvSpPr>
          <p:spPr bwMode="auto">
            <a:xfrm>
              <a:off x="6796088" y="2689225"/>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1"/>
            <p:cNvSpPr>
              <a:spLocks noChangeArrowheads="1"/>
            </p:cNvSpPr>
            <p:nvPr/>
          </p:nvSpPr>
          <p:spPr bwMode="auto">
            <a:xfrm>
              <a:off x="7696200" y="2689225"/>
              <a:ext cx="7921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later)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2"/>
            <p:cNvSpPr>
              <a:spLocks noChangeArrowheads="1"/>
            </p:cNvSpPr>
            <p:nvPr/>
          </p:nvSpPr>
          <p:spPr bwMode="auto">
            <a:xfrm>
              <a:off x="8566150" y="2689225"/>
              <a:ext cx="6143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Poll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3"/>
            <p:cNvSpPr>
              <a:spLocks noChangeArrowheads="1"/>
            </p:cNvSpPr>
            <p:nvPr/>
          </p:nvSpPr>
          <p:spPr bwMode="auto">
            <a:xfrm>
              <a:off x="9096375" y="2689225"/>
              <a:ext cx="596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4"/>
            <p:cNvSpPr>
              <a:spLocks noChangeArrowheads="1"/>
            </p:cNvSpPr>
            <p:nvPr/>
          </p:nvSpPr>
          <p:spPr bwMode="auto">
            <a:xfrm>
              <a:off x="9609138" y="2689225"/>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62" name="Group 61"/>
          <p:cNvGrpSpPr/>
          <p:nvPr/>
        </p:nvGrpSpPr>
        <p:grpSpPr>
          <a:xfrm>
            <a:off x="325438" y="3256409"/>
            <a:ext cx="11072812" cy="488504"/>
            <a:chOff x="325438" y="3256409"/>
            <a:chExt cx="11072812" cy="488504"/>
          </a:xfrm>
        </p:grpSpPr>
        <p:sp>
          <p:nvSpPr>
            <p:cNvPr id="22" name="Line 19"/>
            <p:cNvSpPr>
              <a:spLocks noChangeShapeType="1"/>
            </p:cNvSpPr>
            <p:nvPr/>
          </p:nvSpPr>
          <p:spPr bwMode="auto">
            <a:xfrm>
              <a:off x="325438" y="3744913"/>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 name="Rectangle 45"/>
            <p:cNvSpPr>
              <a:spLocks noChangeArrowheads="1"/>
            </p:cNvSpPr>
            <p:nvPr/>
          </p:nvSpPr>
          <p:spPr bwMode="auto">
            <a:xfrm>
              <a:off x="423863" y="3271838"/>
              <a:ext cx="2968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Response time at client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6"/>
            <p:cNvSpPr>
              <a:spLocks noChangeArrowheads="1"/>
            </p:cNvSpPr>
            <p:nvPr/>
          </p:nvSpPr>
          <p:spPr bwMode="auto">
            <a:xfrm>
              <a:off x="3508375" y="3271838"/>
              <a:ext cx="1428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Immediate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7"/>
            <p:cNvSpPr>
              <a:spLocks noChangeArrowheads="1"/>
            </p:cNvSpPr>
            <p:nvPr/>
          </p:nvSpPr>
          <p:spPr bwMode="auto">
            <a:xfrm>
              <a:off x="4854575" y="3271838"/>
              <a:ext cx="4937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8"/>
            <p:cNvSpPr>
              <a:spLocks noChangeArrowheads="1"/>
            </p:cNvSpPr>
            <p:nvPr/>
          </p:nvSpPr>
          <p:spPr bwMode="auto">
            <a:xfrm>
              <a:off x="5264150" y="3271838"/>
              <a:ext cx="769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fetch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9"/>
            <p:cNvSpPr>
              <a:spLocks noChangeArrowheads="1"/>
            </p:cNvSpPr>
            <p:nvPr/>
          </p:nvSpPr>
          <p:spPr bwMode="auto">
            <a:xfrm>
              <a:off x="5881688" y="3271838"/>
              <a:ext cx="22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0"/>
            <p:cNvSpPr>
              <a:spLocks noChangeArrowheads="1"/>
            </p:cNvSpPr>
            <p:nvPr/>
          </p:nvSpPr>
          <p:spPr bwMode="auto">
            <a:xfrm>
              <a:off x="5957888" y="3271838"/>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1"/>
            <p:cNvSpPr>
              <a:spLocks noChangeArrowheads="1"/>
            </p:cNvSpPr>
            <p:nvPr/>
          </p:nvSpPr>
          <p:spPr bwMode="auto">
            <a:xfrm>
              <a:off x="6859588" y="3271838"/>
              <a:ext cx="781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2"/>
            <p:cNvSpPr>
              <a:spLocks noChangeArrowheads="1"/>
            </p:cNvSpPr>
            <p:nvPr/>
          </p:nvSpPr>
          <p:spPr bwMode="auto">
            <a:xfrm>
              <a:off x="8430868" y="3256409"/>
              <a:ext cx="819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Roboto Condensed" panose="02000000000000000000" pitchFamily="2" charset="0"/>
                </a:rPr>
                <a:t>Fetch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53"/>
            <p:cNvSpPr>
              <a:spLocks noChangeArrowheads="1"/>
            </p:cNvSpPr>
            <p:nvPr/>
          </p:nvSpPr>
          <p:spPr bwMode="auto">
            <a:xfrm>
              <a:off x="9232900" y="3271838"/>
              <a:ext cx="22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4"/>
            <p:cNvSpPr>
              <a:spLocks noChangeArrowheads="1"/>
            </p:cNvSpPr>
            <p:nvPr/>
          </p:nvSpPr>
          <p:spPr bwMode="auto">
            <a:xfrm>
              <a:off x="9309100" y="3271838"/>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5"/>
            <p:cNvSpPr>
              <a:spLocks noChangeArrowheads="1"/>
            </p:cNvSpPr>
            <p:nvPr/>
          </p:nvSpPr>
          <p:spPr bwMode="auto">
            <a:xfrm>
              <a:off x="10209213" y="3271838"/>
              <a:ext cx="6842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67027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Consistency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consistency protocol describes the implementation of a specific consistency model</a:t>
            </a:r>
          </a:p>
          <a:p>
            <a:pPr>
              <a:lnSpc>
                <a:spcPct val="100000"/>
              </a:lnSpc>
            </a:pPr>
            <a:r>
              <a:rPr lang="en-US" dirty="0"/>
              <a:t>Three types of consistency protocols:</a:t>
            </a:r>
          </a:p>
          <a:p>
            <a:pPr>
              <a:lnSpc>
                <a:spcPct val="100000"/>
              </a:lnSpc>
            </a:pPr>
            <a:r>
              <a:rPr lang="en-US" dirty="0">
                <a:solidFill>
                  <a:schemeClr val="accent6"/>
                </a:solidFill>
              </a:rPr>
              <a:t>Primary-based protocols </a:t>
            </a:r>
            <a:r>
              <a:rPr lang="en-US" dirty="0"/>
              <a:t>: One primary coordinator is elected to control replication across multiple replicas</a:t>
            </a:r>
          </a:p>
          <a:p>
            <a:pPr>
              <a:lnSpc>
                <a:spcPct val="100000"/>
              </a:lnSpc>
            </a:pPr>
            <a:r>
              <a:rPr lang="en-US" dirty="0">
                <a:solidFill>
                  <a:schemeClr val="accent6"/>
                </a:solidFill>
              </a:rPr>
              <a:t>Replicated-write protocols</a:t>
            </a:r>
            <a:r>
              <a:rPr lang="en-US" dirty="0"/>
              <a:t> : Multiple replicas coordinate to provide consistency guarantees</a:t>
            </a:r>
          </a:p>
          <a:p>
            <a:pPr>
              <a:lnSpc>
                <a:spcPct val="100000"/>
              </a:lnSpc>
            </a:pPr>
            <a:r>
              <a:rPr lang="en-US" dirty="0">
                <a:solidFill>
                  <a:schemeClr val="accent6"/>
                </a:solidFill>
              </a:rPr>
              <a:t>Cache-coherence protocols </a:t>
            </a:r>
            <a:r>
              <a:rPr lang="en-US" dirty="0"/>
              <a:t>: A special case of client-controlled replication</a:t>
            </a:r>
          </a:p>
        </p:txBody>
      </p:sp>
    </p:spTree>
    <p:extLst>
      <p:ext uri="{BB962C8B-B14F-4D97-AF65-F5344CB8AC3E}">
        <p14:creationId xmlns:p14="http://schemas.microsoft.com/office/powerpoint/2010/main" val="150185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Primary-based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In Primary-based protocols, a simple centralized design is used to implement consistency models</a:t>
            </a:r>
          </a:p>
          <a:p>
            <a:pPr lvl="2"/>
            <a:r>
              <a:rPr lang="en-US" sz="2400" dirty="0"/>
              <a:t>Each data-item x has an associated “Primary Replica”</a:t>
            </a:r>
          </a:p>
          <a:p>
            <a:pPr lvl="2"/>
            <a:r>
              <a:rPr lang="en-US" sz="2400" dirty="0"/>
              <a:t>Primary replica is responsible for coordinating write operations</a:t>
            </a:r>
          </a:p>
          <a:p>
            <a:pPr marL="265113" lvl="2" indent="-265113">
              <a:lnSpc>
                <a:spcPct val="100000"/>
              </a:lnSpc>
              <a:spcBef>
                <a:spcPts val="1000"/>
              </a:spcBef>
              <a:buFont typeface="Webdings" panose="05030102010509060703" pitchFamily="18" charset="2"/>
              <a:buChar char=""/>
            </a:pPr>
            <a:r>
              <a:rPr lang="en-US" sz="2400" dirty="0"/>
              <a:t>There are two types of Primary-Based Protocol:</a:t>
            </a:r>
          </a:p>
          <a:p>
            <a:pPr marL="1371600" lvl="2" indent="-457200">
              <a:buFont typeface="+mj-lt"/>
              <a:buAutoNum type="arabicPeriod"/>
            </a:pPr>
            <a:r>
              <a:rPr lang="en-US" sz="2400" dirty="0"/>
              <a:t>Remote-Write.</a:t>
            </a:r>
          </a:p>
          <a:p>
            <a:pPr marL="1371600" lvl="2" indent="-457200">
              <a:buFont typeface="+mj-lt"/>
              <a:buAutoNum type="arabicPeriod"/>
            </a:pPr>
            <a:r>
              <a:rPr lang="en-US" sz="2400" dirty="0"/>
              <a:t>Local-Write.</a:t>
            </a:r>
          </a:p>
          <a:p>
            <a:pPr marL="265113" lvl="2" indent="-265113">
              <a:lnSpc>
                <a:spcPct val="100000"/>
              </a:lnSpc>
              <a:spcBef>
                <a:spcPts val="1000"/>
              </a:spcBef>
              <a:buFont typeface="Webdings" panose="05030102010509060703" pitchFamily="18" charset="2"/>
              <a:buChar char=""/>
            </a:pPr>
            <a:endParaRPr lang="en-US" sz="2400" dirty="0"/>
          </a:p>
          <a:p>
            <a:pPr>
              <a:lnSpc>
                <a:spcPct val="100000"/>
              </a:lnSpc>
            </a:pPr>
            <a:r>
              <a:rPr lang="en-US" dirty="0"/>
              <a:t>Example of Primary-based protocols that implement Sequential Consistency Model</a:t>
            </a:r>
          </a:p>
          <a:p>
            <a:pPr lvl="2"/>
            <a:r>
              <a:rPr lang="en-US" sz="2400" dirty="0">
                <a:solidFill>
                  <a:srgbClr val="1D3064"/>
                </a:solidFill>
              </a:rPr>
              <a:t>Remote-Write Protocol</a:t>
            </a:r>
          </a:p>
        </p:txBody>
      </p:sp>
    </p:spTree>
    <p:extLst>
      <p:ext uri="{BB962C8B-B14F-4D97-AF65-F5344CB8AC3E}">
        <p14:creationId xmlns:p14="http://schemas.microsoft.com/office/powerpoint/2010/main" val="179155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Remote-Write Protocol</a:t>
            </a:r>
          </a:p>
        </p:txBody>
      </p:sp>
      <p:sp>
        <p:nvSpPr>
          <p:cNvPr id="73" name="Rectangle 72"/>
          <p:cNvSpPr/>
          <p:nvPr/>
        </p:nvSpPr>
        <p:spPr>
          <a:xfrm>
            <a:off x="8996124" y="3361629"/>
            <a:ext cx="2743200" cy="985358"/>
          </a:xfrm>
          <a:prstGeom prst="rect">
            <a:avLst/>
          </a:prstGeom>
          <a:solidFill>
            <a:schemeClr val="accent6">
              <a:alpha val="2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74" name="Content Placeholder 2"/>
          <p:cNvSpPr txBox="1">
            <a:spLocks/>
          </p:cNvSpPr>
          <p:nvPr/>
        </p:nvSpPr>
        <p:spPr>
          <a:xfrm>
            <a:off x="15854" y="869951"/>
            <a:ext cx="8229600" cy="566532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Rules:</a:t>
            </a:r>
          </a:p>
          <a:p>
            <a:pPr lvl="1"/>
            <a:r>
              <a:rPr lang="en-US" sz="2400" dirty="0"/>
              <a:t>All write operations are forwarded to the primary replica</a:t>
            </a:r>
          </a:p>
          <a:p>
            <a:pPr lvl="1"/>
            <a:r>
              <a:rPr lang="en-US" sz="2400" dirty="0"/>
              <a:t>Read operations are carried out locally at each replica</a:t>
            </a:r>
          </a:p>
          <a:p>
            <a:r>
              <a:rPr lang="en-US" dirty="0"/>
              <a:t>Approach for write ops: (</a:t>
            </a:r>
            <a:r>
              <a:rPr lang="en-US" dirty="0" err="1"/>
              <a:t>Budhiraja</a:t>
            </a:r>
            <a:r>
              <a:rPr lang="en-US" dirty="0"/>
              <a:t> </a:t>
            </a:r>
            <a:r>
              <a:rPr lang="en-US" i="1" dirty="0"/>
              <a:t>et al. </a:t>
            </a:r>
            <a:r>
              <a:rPr lang="en-US" dirty="0"/>
              <a:t>[4])</a:t>
            </a:r>
          </a:p>
        </p:txBody>
      </p:sp>
      <p:sp>
        <p:nvSpPr>
          <p:cNvPr id="76" name="Content Placeholder 2"/>
          <p:cNvSpPr txBox="1">
            <a:spLocks/>
          </p:cNvSpPr>
          <p:nvPr/>
        </p:nvSpPr>
        <p:spPr bwMode="auto">
          <a:xfrm>
            <a:off x="454846" y="2474634"/>
            <a:ext cx="8623361" cy="3912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3200">
                <a:solidFill>
                  <a:srgbClr val="808080"/>
                </a:solidFill>
                <a:latin typeface="+mn-lt"/>
                <a:ea typeface="+mn-ea"/>
                <a:cs typeface="+mn-cs"/>
              </a:defRPr>
            </a:lvl1pPr>
            <a:lvl2pPr marL="742950" indent="-285750" algn="l" rtl="0" eaLnBrk="0" fontAlgn="base" hangingPunct="0">
              <a:spcBef>
                <a:spcPct val="20000"/>
              </a:spcBef>
              <a:spcAft>
                <a:spcPct val="0"/>
              </a:spcAft>
              <a:buBlip>
                <a:blip r:embed="rId2"/>
              </a:buBlip>
              <a:defRPr sz="2800">
                <a:solidFill>
                  <a:srgbClr val="808080"/>
                </a:solidFill>
                <a:latin typeface="+mn-lt"/>
                <a:cs typeface="+mn-cs"/>
              </a:defRPr>
            </a:lvl2pPr>
            <a:lvl3pPr marL="1143000" indent="-228600" algn="l" rtl="0" eaLnBrk="0" fontAlgn="base" hangingPunct="0">
              <a:spcBef>
                <a:spcPct val="20000"/>
              </a:spcBef>
              <a:spcAft>
                <a:spcPct val="0"/>
              </a:spcAft>
              <a:buBlip>
                <a:blip r:embed="rId2"/>
              </a:buBlip>
              <a:defRPr sz="2400">
                <a:solidFill>
                  <a:srgbClr val="808080"/>
                </a:solidFill>
                <a:latin typeface="+mn-lt"/>
                <a:cs typeface="+mn-cs"/>
              </a:defRPr>
            </a:lvl3pPr>
            <a:lvl4pPr marL="1600200" indent="-228600" algn="l" rtl="0" eaLnBrk="0" fontAlgn="base" hangingPunct="0">
              <a:spcBef>
                <a:spcPct val="20000"/>
              </a:spcBef>
              <a:spcAft>
                <a:spcPct val="0"/>
              </a:spcAft>
              <a:buBlip>
                <a:blip r:embed="rId2"/>
              </a:buBlip>
              <a:defRPr sz="2000">
                <a:solidFill>
                  <a:srgbClr val="808080"/>
                </a:solidFill>
                <a:latin typeface="+mn-lt"/>
                <a:cs typeface="+mn-cs"/>
              </a:defRPr>
            </a:lvl4pPr>
            <a:lvl5pPr marL="2057400" indent="-228600" algn="l" rtl="0" eaLnBrk="0" fontAlgn="base" hangingPunct="0">
              <a:spcBef>
                <a:spcPct val="20000"/>
              </a:spcBef>
              <a:spcAft>
                <a:spcPct val="0"/>
              </a:spcAft>
              <a:buBlip>
                <a:blip r:embed="rId2"/>
              </a:buBlip>
              <a:defRPr sz="2000">
                <a:solidFill>
                  <a:srgbClr val="808080"/>
                </a:solidFill>
                <a:latin typeface="+mn-lt"/>
                <a:cs typeface="+mn-cs"/>
              </a:defRPr>
            </a:lvl5pPr>
            <a:lvl6pPr marL="2514600" indent="-228600" algn="l" rtl="0" fontAlgn="base">
              <a:spcBef>
                <a:spcPct val="20000"/>
              </a:spcBef>
              <a:spcAft>
                <a:spcPct val="0"/>
              </a:spcAft>
              <a:buBlip>
                <a:blip r:embed="rId2"/>
              </a:buBlip>
              <a:defRPr sz="2000">
                <a:solidFill>
                  <a:srgbClr val="808080"/>
                </a:solidFill>
                <a:latin typeface="+mn-lt"/>
                <a:cs typeface="+mn-cs"/>
              </a:defRPr>
            </a:lvl6pPr>
            <a:lvl7pPr marL="2971800" indent="-228600" algn="l" rtl="0" fontAlgn="base">
              <a:spcBef>
                <a:spcPct val="20000"/>
              </a:spcBef>
              <a:spcAft>
                <a:spcPct val="0"/>
              </a:spcAft>
              <a:buBlip>
                <a:blip r:embed="rId2"/>
              </a:buBlip>
              <a:defRPr sz="2000">
                <a:solidFill>
                  <a:srgbClr val="808080"/>
                </a:solidFill>
                <a:latin typeface="+mn-lt"/>
                <a:cs typeface="+mn-cs"/>
              </a:defRPr>
            </a:lvl7pPr>
            <a:lvl8pPr marL="3429000" indent="-228600" algn="l" rtl="0" fontAlgn="base">
              <a:spcBef>
                <a:spcPct val="20000"/>
              </a:spcBef>
              <a:spcAft>
                <a:spcPct val="0"/>
              </a:spcAft>
              <a:buBlip>
                <a:blip r:embed="rId2"/>
              </a:buBlip>
              <a:defRPr sz="2000">
                <a:solidFill>
                  <a:srgbClr val="808080"/>
                </a:solidFill>
                <a:latin typeface="+mn-lt"/>
                <a:cs typeface="+mn-cs"/>
              </a:defRPr>
            </a:lvl8pPr>
            <a:lvl9pPr marL="3886200" indent="-228600" algn="l" rtl="0" fontAlgn="base">
              <a:spcBef>
                <a:spcPct val="20000"/>
              </a:spcBef>
              <a:spcAft>
                <a:spcPct val="0"/>
              </a:spcAft>
              <a:buBlip>
                <a:blip r:embed="rId2"/>
              </a:buBlip>
              <a:defRPr sz="2000">
                <a:solidFill>
                  <a:srgbClr val="808080"/>
                </a:solidFill>
                <a:latin typeface="+mn-lt"/>
                <a:cs typeface="+mn-cs"/>
              </a:defRPr>
            </a:lvl9pPr>
          </a:lstStyle>
          <a:p>
            <a:pPr>
              <a:buClr>
                <a:schemeClr val="accent6"/>
              </a:buClr>
              <a:buFont typeface="Wingdings" panose="05000000000000000000" pitchFamily="2" charset="2"/>
              <a:buChar char="§"/>
            </a:pPr>
            <a:r>
              <a:rPr lang="en-US" sz="2400" dirty="0">
                <a:solidFill>
                  <a:schemeClr val="tx1"/>
                </a:solidFill>
                <a:latin typeface="+mj-lt"/>
              </a:rPr>
              <a:t>Client connects to some replica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C</a:t>
            </a:r>
          </a:p>
          <a:p>
            <a:pPr>
              <a:buClr>
                <a:schemeClr val="accent6"/>
              </a:buClr>
              <a:buFont typeface="Wingdings" panose="05000000000000000000" pitchFamily="2" charset="2"/>
              <a:buChar char="§"/>
            </a:pPr>
            <a:r>
              <a:rPr lang="en-US" sz="2400" dirty="0">
                <a:solidFill>
                  <a:schemeClr val="tx1"/>
                </a:solidFill>
                <a:latin typeface="+mj-lt"/>
              </a:rPr>
              <a:t>If the client issues write operation to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C</a:t>
            </a:r>
            <a:r>
              <a:rPr lang="en-US" sz="2400" dirty="0">
                <a:solidFill>
                  <a:schemeClr val="tx1"/>
                </a:solidFill>
                <a:latin typeface="+mj-lt"/>
              </a:rPr>
              <a:t>:</a:t>
            </a:r>
          </a:p>
          <a:p>
            <a:pPr marL="806450" lvl="1" indent="-361950">
              <a:buClr>
                <a:schemeClr val="accent6"/>
              </a:buClr>
              <a:buFont typeface="Wingdings" panose="05000000000000000000" pitchFamily="2" charset="2"/>
              <a:buChar char="§"/>
            </a:pP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C </a:t>
            </a:r>
            <a:r>
              <a:rPr lang="en-US" sz="2400" dirty="0">
                <a:solidFill>
                  <a:schemeClr val="tx1"/>
                </a:solidFill>
                <a:latin typeface="+mj-lt"/>
              </a:rPr>
              <a:t>forwards the request to the primary replica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a:t>
            </a:r>
            <a:endParaRPr lang="en-US" sz="2400" dirty="0">
              <a:solidFill>
                <a:schemeClr val="tx1"/>
              </a:solidFill>
              <a:latin typeface="+mj-lt"/>
            </a:endParaRPr>
          </a:p>
          <a:p>
            <a:pPr marL="806450" lvl="1" indent="-361950">
              <a:buClr>
                <a:schemeClr val="accent6"/>
              </a:buClr>
              <a:buFont typeface="Wingdings" panose="05000000000000000000" pitchFamily="2" charset="2"/>
              <a:buChar char="§"/>
            </a:pP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a:t>
            </a:r>
            <a:r>
              <a:rPr lang="en-US" sz="2400" dirty="0">
                <a:solidFill>
                  <a:schemeClr val="tx1"/>
                </a:solidFill>
                <a:latin typeface="+mj-lt"/>
              </a:rPr>
              <a:t> updates its local value</a:t>
            </a:r>
          </a:p>
          <a:p>
            <a:pPr marL="806450" lvl="1" indent="-361950">
              <a:buClr>
                <a:schemeClr val="accent6"/>
              </a:buClr>
              <a:buFont typeface="Wingdings" panose="05000000000000000000" pitchFamily="2" charset="2"/>
              <a:buChar char="§"/>
            </a:pP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 </a:t>
            </a:r>
            <a:r>
              <a:rPr lang="en-US" sz="2400" dirty="0">
                <a:solidFill>
                  <a:schemeClr val="tx1"/>
                </a:solidFill>
                <a:latin typeface="+mj-lt"/>
              </a:rPr>
              <a:t>forwards the update to other replicas </a:t>
            </a:r>
            <a:r>
              <a:rPr lang="en-US" sz="2400" b="1" dirty="0" err="1">
                <a:solidFill>
                  <a:schemeClr val="tx1"/>
                </a:solidFill>
                <a:latin typeface="+mj-lt"/>
                <a:cs typeface="Courier New" pitchFamily="49" charset="0"/>
              </a:rPr>
              <a:t>R</a:t>
            </a:r>
            <a:r>
              <a:rPr lang="en-US" sz="2400" b="1" baseline="-25000" dirty="0" err="1">
                <a:solidFill>
                  <a:schemeClr val="tx1"/>
                </a:solidFill>
                <a:latin typeface="+mj-lt"/>
                <a:cs typeface="Courier New" pitchFamily="49" charset="0"/>
              </a:rPr>
              <a:t>i</a:t>
            </a:r>
            <a:endParaRPr lang="en-US" sz="2400" dirty="0">
              <a:solidFill>
                <a:schemeClr val="tx1"/>
              </a:solidFill>
              <a:latin typeface="+mj-lt"/>
            </a:endParaRPr>
          </a:p>
          <a:p>
            <a:pPr marL="806450" lvl="1" indent="-361950">
              <a:buClr>
                <a:schemeClr val="accent6"/>
              </a:buClr>
              <a:buFont typeface="Wingdings" panose="05000000000000000000" pitchFamily="2" charset="2"/>
              <a:buChar char="§"/>
            </a:pPr>
            <a:r>
              <a:rPr lang="en-US" sz="2400" dirty="0">
                <a:solidFill>
                  <a:schemeClr val="tx1"/>
                </a:solidFill>
                <a:latin typeface="+mj-lt"/>
              </a:rPr>
              <a:t>Other replicas </a:t>
            </a:r>
            <a:r>
              <a:rPr lang="en-US" sz="2400" b="1" dirty="0" err="1">
                <a:solidFill>
                  <a:schemeClr val="tx1"/>
                </a:solidFill>
                <a:latin typeface="+mj-lt"/>
                <a:cs typeface="Courier New" pitchFamily="49" charset="0"/>
              </a:rPr>
              <a:t>R</a:t>
            </a:r>
            <a:r>
              <a:rPr lang="en-US" sz="2400" b="1" baseline="-25000" dirty="0" err="1">
                <a:solidFill>
                  <a:schemeClr val="tx1"/>
                </a:solidFill>
                <a:latin typeface="+mj-lt"/>
                <a:cs typeface="Courier New" pitchFamily="49" charset="0"/>
              </a:rPr>
              <a:t>i</a:t>
            </a:r>
            <a:r>
              <a:rPr lang="en-US" sz="2400" b="1" baseline="-25000" dirty="0">
                <a:solidFill>
                  <a:schemeClr val="tx1"/>
                </a:solidFill>
                <a:latin typeface="+mj-lt"/>
                <a:cs typeface="Courier New" pitchFamily="49" charset="0"/>
              </a:rPr>
              <a:t> </a:t>
            </a:r>
            <a:r>
              <a:rPr lang="en-US" sz="2400" dirty="0">
                <a:solidFill>
                  <a:schemeClr val="tx1"/>
                </a:solidFill>
                <a:latin typeface="+mj-lt"/>
              </a:rPr>
              <a:t>update, and send an ACK back to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a:t>
            </a:r>
            <a:endParaRPr lang="en-US" sz="2400" dirty="0">
              <a:solidFill>
                <a:schemeClr val="tx1"/>
              </a:solidFill>
              <a:latin typeface="+mj-lt"/>
            </a:endParaRPr>
          </a:p>
          <a:p>
            <a:pPr>
              <a:buClr>
                <a:schemeClr val="accent6"/>
              </a:buClr>
              <a:buFont typeface="Wingdings" panose="05000000000000000000" pitchFamily="2" charset="2"/>
              <a:buChar char="§"/>
            </a:pPr>
            <a:r>
              <a:rPr lang="en-US" sz="2400" dirty="0">
                <a:solidFill>
                  <a:schemeClr val="tx1"/>
                </a:solidFill>
                <a:latin typeface="+mj-lt"/>
              </a:rPr>
              <a:t>After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a:t>
            </a:r>
            <a:r>
              <a:rPr lang="en-US" sz="2400" dirty="0">
                <a:solidFill>
                  <a:schemeClr val="tx1"/>
                </a:solidFill>
                <a:latin typeface="+mj-lt"/>
              </a:rPr>
              <a:t> receives all ACKs, it informs the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C </a:t>
            </a:r>
            <a:r>
              <a:rPr lang="en-US" sz="2400" dirty="0">
                <a:solidFill>
                  <a:schemeClr val="tx1"/>
                </a:solidFill>
                <a:latin typeface="+mj-lt"/>
              </a:rPr>
              <a:t>that write operation is successful</a:t>
            </a:r>
          </a:p>
          <a:p>
            <a:pPr>
              <a:buClr>
                <a:schemeClr val="accent6"/>
              </a:buClr>
              <a:buFont typeface="Wingdings" panose="05000000000000000000" pitchFamily="2" charset="2"/>
              <a:buChar char="§"/>
            </a:pP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C </a:t>
            </a:r>
            <a:r>
              <a:rPr lang="en-US" sz="2400" dirty="0">
                <a:solidFill>
                  <a:schemeClr val="tx1"/>
                </a:solidFill>
                <a:latin typeface="+mj-lt"/>
              </a:rPr>
              <a:t>acknowledges to the client that write operation was successful</a:t>
            </a:r>
          </a:p>
        </p:txBody>
      </p:sp>
      <p:sp>
        <p:nvSpPr>
          <p:cNvPr id="77" name="Can 76"/>
          <p:cNvSpPr/>
          <p:nvPr/>
        </p:nvSpPr>
        <p:spPr>
          <a:xfrm>
            <a:off x="11144373" y="3567635"/>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solidFill>
                  <a:schemeClr val="tx1"/>
                </a:solidFill>
                <a:latin typeface="+mj-lt"/>
                <a:cs typeface="Courier New" pitchFamily="49" charset="0"/>
              </a:rPr>
              <a:t>R</a:t>
            </a:r>
            <a:r>
              <a:rPr lang="en-US" baseline="-25000" dirty="0">
                <a:solidFill>
                  <a:schemeClr val="tx1"/>
                </a:solidFill>
                <a:latin typeface="+mj-lt"/>
                <a:cs typeface="Courier New" pitchFamily="49" charset="0"/>
              </a:rPr>
              <a:t>3</a:t>
            </a:r>
          </a:p>
        </p:txBody>
      </p:sp>
      <p:sp>
        <p:nvSpPr>
          <p:cNvPr id="78" name="Can 77"/>
          <p:cNvSpPr/>
          <p:nvPr/>
        </p:nvSpPr>
        <p:spPr>
          <a:xfrm>
            <a:off x="9345304" y="3567635"/>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a:solidFill>
                  <a:schemeClr val="tx1"/>
                </a:solidFill>
                <a:latin typeface="+mj-lt"/>
                <a:cs typeface="Courier New" pitchFamily="49" charset="0"/>
              </a:rPr>
              <a:t>R</a:t>
            </a:r>
            <a:r>
              <a:rPr lang="en-US" sz="1600" baseline="-25000" dirty="0">
                <a:solidFill>
                  <a:schemeClr val="tx1"/>
                </a:solidFill>
                <a:latin typeface="+mj-lt"/>
                <a:cs typeface="Courier New" pitchFamily="49" charset="0"/>
              </a:rPr>
              <a:t>1</a:t>
            </a:r>
          </a:p>
        </p:txBody>
      </p:sp>
      <p:sp>
        <p:nvSpPr>
          <p:cNvPr id="79" name="Can 78"/>
          <p:cNvSpPr/>
          <p:nvPr/>
        </p:nvSpPr>
        <p:spPr>
          <a:xfrm>
            <a:off x="10291524" y="3567635"/>
            <a:ext cx="446309" cy="43031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1"/>
                </a:solidFill>
                <a:latin typeface="+mj-lt"/>
                <a:cs typeface="Courier New" pitchFamily="49" charset="0"/>
              </a:rPr>
              <a:t>R</a:t>
            </a:r>
            <a:r>
              <a:rPr lang="en-US" baseline="-25000" dirty="0">
                <a:solidFill>
                  <a:schemeClr val="bg1"/>
                </a:solidFill>
                <a:latin typeface="+mj-lt"/>
                <a:cs typeface="Courier New" pitchFamily="49" charset="0"/>
              </a:rPr>
              <a:t>2</a:t>
            </a:r>
          </a:p>
        </p:txBody>
      </p:sp>
      <p:sp>
        <p:nvSpPr>
          <p:cNvPr id="80" name="Rectangle 79"/>
          <p:cNvSpPr/>
          <p:nvPr/>
        </p:nvSpPr>
        <p:spPr>
          <a:xfrm>
            <a:off x="10031098" y="2878624"/>
            <a:ext cx="1559584" cy="369332"/>
          </a:xfrm>
          <a:prstGeom prst="rect">
            <a:avLst/>
          </a:prstGeom>
        </p:spPr>
        <p:txBody>
          <a:bodyPr wrap="square">
            <a:spAutoFit/>
          </a:bodyPr>
          <a:lstStyle/>
          <a:p>
            <a:r>
              <a:rPr lang="en-US" b="1" dirty="0">
                <a:latin typeface="+mj-lt"/>
              </a:rPr>
              <a:t>Primary server </a:t>
            </a:r>
          </a:p>
        </p:txBody>
      </p:sp>
      <p:cxnSp>
        <p:nvCxnSpPr>
          <p:cNvPr id="81" name="Straight Arrow Connector 80"/>
          <p:cNvCxnSpPr>
            <a:stCxn id="80" idx="2"/>
            <a:endCxn id="79" idx="1"/>
          </p:cNvCxnSpPr>
          <p:nvPr/>
        </p:nvCxnSpPr>
        <p:spPr>
          <a:xfrm flipH="1">
            <a:off x="10514679" y="3247956"/>
            <a:ext cx="296211" cy="319679"/>
          </a:xfrm>
          <a:prstGeom prst="straightConnector1">
            <a:avLst/>
          </a:prstGeom>
          <a:ln>
            <a:solidFill>
              <a:schemeClr val="tx1"/>
            </a:solidFill>
            <a:prstDash val="dash"/>
            <a:tailEnd type="arrow"/>
          </a:ln>
        </p:spPr>
        <p:style>
          <a:lnRef idx="1">
            <a:schemeClr val="accent4"/>
          </a:lnRef>
          <a:fillRef idx="0">
            <a:schemeClr val="accent4"/>
          </a:fillRef>
          <a:effectRef idx="0">
            <a:schemeClr val="accent4"/>
          </a:effectRef>
          <a:fontRef idx="minor">
            <a:schemeClr val="tx1"/>
          </a:fontRef>
        </p:style>
      </p:cxnSp>
      <p:sp>
        <p:nvSpPr>
          <p:cNvPr id="82" name="Rectangle 81"/>
          <p:cNvSpPr/>
          <p:nvPr/>
        </p:nvSpPr>
        <p:spPr>
          <a:xfrm>
            <a:off x="9262671" y="2303487"/>
            <a:ext cx="535645" cy="30777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400" dirty="0">
                <a:latin typeface="+mj-lt"/>
              </a:rPr>
              <a:t>x+=5</a:t>
            </a:r>
          </a:p>
        </p:txBody>
      </p:sp>
      <p:cxnSp>
        <p:nvCxnSpPr>
          <p:cNvPr id="83" name="Straight Arrow Connector 82"/>
          <p:cNvCxnSpPr/>
          <p:nvPr/>
        </p:nvCxnSpPr>
        <p:spPr>
          <a:xfrm>
            <a:off x="9791613" y="3813587"/>
            <a:ext cx="49991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9166312" y="2565097"/>
            <a:ext cx="800316" cy="407416"/>
          </a:xfrm>
          <a:prstGeom prst="rect">
            <a:avLst/>
          </a:prstGeom>
          <a:solidFill>
            <a:srgbClr val="1D3064"/>
          </a:solidFill>
          <a:ln>
            <a:no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latin typeface="+mj-lt"/>
              </a:rPr>
              <a:t>Client 1</a:t>
            </a:r>
          </a:p>
        </p:txBody>
      </p:sp>
      <p:cxnSp>
        <p:nvCxnSpPr>
          <p:cNvPr id="85" name="Straight Arrow Connector 84"/>
          <p:cNvCxnSpPr/>
          <p:nvPr/>
        </p:nvCxnSpPr>
        <p:spPr>
          <a:xfrm>
            <a:off x="9453324" y="2972513"/>
            <a:ext cx="1989" cy="595122"/>
          </a:xfrm>
          <a:prstGeom prst="straightConnector1">
            <a:avLst/>
          </a:prstGeom>
          <a:ln w="19050">
            <a:solidFill>
              <a:srgbClr val="1D3064"/>
            </a:solidFill>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9345304" y="3997948"/>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a:latin typeface="+mj-lt"/>
              </a:rPr>
              <a:t>x</a:t>
            </a:r>
            <a:r>
              <a:rPr lang="en-US" sz="900" baseline="-25000" dirty="0">
                <a:latin typeface="+mj-lt"/>
              </a:rPr>
              <a:t>1</a:t>
            </a:r>
            <a:r>
              <a:rPr lang="en-US" sz="900" dirty="0">
                <a:latin typeface="+mj-lt"/>
              </a:rPr>
              <a:t>=0</a:t>
            </a:r>
          </a:p>
        </p:txBody>
      </p:sp>
      <p:sp>
        <p:nvSpPr>
          <p:cNvPr id="87" name="Rectangle 86"/>
          <p:cNvSpPr/>
          <p:nvPr/>
        </p:nvSpPr>
        <p:spPr>
          <a:xfrm>
            <a:off x="10291524" y="4016227"/>
            <a:ext cx="446309" cy="26161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100" dirty="0">
                <a:latin typeface="+mj-lt"/>
              </a:rPr>
              <a:t>x</a:t>
            </a:r>
            <a:r>
              <a:rPr lang="en-US" sz="1100" baseline="-25000" dirty="0">
                <a:latin typeface="+mj-lt"/>
              </a:rPr>
              <a:t>2</a:t>
            </a:r>
            <a:r>
              <a:rPr lang="en-US" sz="1100" dirty="0">
                <a:latin typeface="+mj-lt"/>
              </a:rPr>
              <a:t>=0</a:t>
            </a:r>
          </a:p>
        </p:txBody>
      </p:sp>
      <p:sp>
        <p:nvSpPr>
          <p:cNvPr id="88" name="Rectangle 87"/>
          <p:cNvSpPr/>
          <p:nvPr/>
        </p:nvSpPr>
        <p:spPr>
          <a:xfrm>
            <a:off x="11159868" y="4020679"/>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a:latin typeface="+mj-lt"/>
              </a:rPr>
              <a:t>x</a:t>
            </a:r>
            <a:r>
              <a:rPr lang="en-US" sz="900" baseline="-25000" dirty="0">
                <a:latin typeface="+mj-lt"/>
              </a:rPr>
              <a:t>3</a:t>
            </a:r>
            <a:r>
              <a:rPr lang="en-US" sz="900" dirty="0">
                <a:latin typeface="+mj-lt"/>
              </a:rPr>
              <a:t>=0</a:t>
            </a:r>
          </a:p>
        </p:txBody>
      </p:sp>
      <p:sp>
        <p:nvSpPr>
          <p:cNvPr id="89" name="Rectangle 88"/>
          <p:cNvSpPr/>
          <p:nvPr/>
        </p:nvSpPr>
        <p:spPr>
          <a:xfrm>
            <a:off x="10301572" y="4020679"/>
            <a:ext cx="446309" cy="2300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a:latin typeface="+mj-lt"/>
              </a:rPr>
              <a:t>x</a:t>
            </a:r>
            <a:r>
              <a:rPr lang="en-US" sz="900" baseline="-25000" dirty="0">
                <a:latin typeface="+mj-lt"/>
              </a:rPr>
              <a:t>2</a:t>
            </a:r>
            <a:r>
              <a:rPr lang="en-US" sz="900" dirty="0">
                <a:latin typeface="+mj-lt"/>
              </a:rPr>
              <a:t>=5</a:t>
            </a:r>
          </a:p>
        </p:txBody>
      </p:sp>
      <p:cxnSp>
        <p:nvCxnSpPr>
          <p:cNvPr id="90" name="Straight Arrow Connector 89"/>
          <p:cNvCxnSpPr/>
          <p:nvPr/>
        </p:nvCxnSpPr>
        <p:spPr>
          <a:xfrm flipH="1">
            <a:off x="9791613" y="3730082"/>
            <a:ext cx="499911" cy="730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0747882" y="3737387"/>
            <a:ext cx="39649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9351164" y="3996131"/>
            <a:ext cx="446309" cy="26161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100" dirty="0">
                <a:latin typeface="+mj-lt"/>
              </a:rPr>
              <a:t>x</a:t>
            </a:r>
            <a:r>
              <a:rPr lang="en-US" sz="1100" baseline="-25000" dirty="0">
                <a:latin typeface="+mj-lt"/>
              </a:rPr>
              <a:t>1</a:t>
            </a:r>
            <a:r>
              <a:rPr lang="en-US" sz="1100" dirty="0">
                <a:latin typeface="+mj-lt"/>
              </a:rPr>
              <a:t>=5</a:t>
            </a:r>
          </a:p>
        </p:txBody>
      </p:sp>
      <p:sp>
        <p:nvSpPr>
          <p:cNvPr id="93" name="Rectangle 92"/>
          <p:cNvSpPr/>
          <p:nvPr/>
        </p:nvSpPr>
        <p:spPr>
          <a:xfrm>
            <a:off x="11166575" y="4016227"/>
            <a:ext cx="446309" cy="26161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100" dirty="0">
                <a:latin typeface="+mj-lt"/>
              </a:rPr>
              <a:t>x</a:t>
            </a:r>
            <a:r>
              <a:rPr lang="en-US" sz="1100" baseline="-25000" dirty="0">
                <a:latin typeface="+mj-lt"/>
              </a:rPr>
              <a:t>3</a:t>
            </a:r>
            <a:r>
              <a:rPr lang="en-US" sz="1100" dirty="0">
                <a:latin typeface="+mj-lt"/>
              </a:rPr>
              <a:t>=5</a:t>
            </a:r>
          </a:p>
        </p:txBody>
      </p:sp>
      <p:cxnSp>
        <p:nvCxnSpPr>
          <p:cNvPr id="94" name="Straight Arrow Connector 93"/>
          <p:cNvCxnSpPr/>
          <p:nvPr/>
        </p:nvCxnSpPr>
        <p:spPr>
          <a:xfrm>
            <a:off x="9798316" y="3915747"/>
            <a:ext cx="499911"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10747882" y="3927887"/>
            <a:ext cx="411986"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9791614" y="3567635"/>
            <a:ext cx="499910" cy="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9681924" y="2972513"/>
            <a:ext cx="1" cy="595122"/>
          </a:xfrm>
          <a:prstGeom prst="straightConnector1">
            <a:avLst/>
          </a:prstGeom>
          <a:ln w="19050">
            <a:solidFill>
              <a:srgbClr val="1D3064"/>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9841089" y="4464288"/>
            <a:ext cx="1441034" cy="400110"/>
          </a:xfrm>
          <a:prstGeom prst="rect">
            <a:avLst/>
          </a:prstGeom>
        </p:spPr>
        <p:txBody>
          <a:bodyPr wrap="square">
            <a:spAutoFit/>
          </a:bodyPr>
          <a:lstStyle/>
          <a:p>
            <a:r>
              <a:rPr lang="en-US" sz="2000" b="1" dirty="0">
                <a:latin typeface="+mj-lt"/>
              </a:rPr>
              <a:t>Data-store</a:t>
            </a:r>
          </a:p>
        </p:txBody>
      </p:sp>
    </p:spTree>
    <p:extLst>
      <p:ext uri="{BB962C8B-B14F-4D97-AF65-F5344CB8AC3E}">
        <p14:creationId xmlns:p14="http://schemas.microsoft.com/office/powerpoint/2010/main" val="98088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6">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childTnLst>
                          </p:cTn>
                        </p:par>
                        <p:par>
                          <p:cTn id="39" fill="hold">
                            <p:stCondLst>
                              <p:cond delay="0"/>
                            </p:stCondLst>
                            <p:childTnLst>
                              <p:par>
                                <p:cTn id="40" presetID="27" presetClass="emph" presetSubtype="0" fill="remove" grpId="1" nodeType="afterEffect">
                                  <p:stCondLst>
                                    <p:cond delay="0"/>
                                  </p:stCondLst>
                                  <p:childTnLst>
                                    <p:animClr clrSpc="rgb" dir="cw">
                                      <p:cBhvr override="childStyle">
                                        <p:cTn id="41" dur="1000" autoRev="1" fill="remove"/>
                                        <p:tgtEl>
                                          <p:spTgt spid="89"/>
                                        </p:tgtEl>
                                        <p:attrNameLst>
                                          <p:attrName>style.color</p:attrName>
                                        </p:attrNameLst>
                                      </p:cBhvr>
                                      <p:to>
                                        <a:schemeClr val="bg1"/>
                                      </p:to>
                                    </p:animClr>
                                    <p:animClr clrSpc="rgb" dir="cw">
                                      <p:cBhvr>
                                        <p:cTn id="42" dur="1000" autoRev="1" fill="remove"/>
                                        <p:tgtEl>
                                          <p:spTgt spid="89"/>
                                        </p:tgtEl>
                                        <p:attrNameLst>
                                          <p:attrName>fillcolor</p:attrName>
                                        </p:attrNameLst>
                                      </p:cBhvr>
                                      <p:to>
                                        <a:schemeClr val="bg1"/>
                                      </p:to>
                                    </p:animClr>
                                    <p:set>
                                      <p:cBhvr>
                                        <p:cTn id="43" dur="1000" autoRev="1" fill="remove"/>
                                        <p:tgtEl>
                                          <p:spTgt spid="89"/>
                                        </p:tgtEl>
                                        <p:attrNameLst>
                                          <p:attrName>fill.type</p:attrName>
                                        </p:attrNameLst>
                                      </p:cBhvr>
                                      <p:to>
                                        <p:strVal val="solid"/>
                                      </p:to>
                                    </p:set>
                                    <p:set>
                                      <p:cBhvr>
                                        <p:cTn id="44" dur="1000" autoRev="1" fill="remove"/>
                                        <p:tgtEl>
                                          <p:spTgt spid="89"/>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6">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6">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childTnLst>
                                </p:cTn>
                              </p:par>
                            </p:childTnLst>
                          </p:cTn>
                        </p:par>
                        <p:par>
                          <p:cTn id="59" fill="hold">
                            <p:stCondLst>
                              <p:cond delay="0"/>
                            </p:stCondLst>
                            <p:childTnLst>
                              <p:par>
                                <p:cTn id="60" presetID="27" presetClass="emph" presetSubtype="0" fill="remove" grpId="1" nodeType="afterEffect">
                                  <p:stCondLst>
                                    <p:cond delay="0"/>
                                  </p:stCondLst>
                                  <p:childTnLst>
                                    <p:animClr clrSpc="rgb" dir="cw">
                                      <p:cBhvr override="childStyle">
                                        <p:cTn id="61" dur="1000" autoRev="1" fill="remove"/>
                                        <p:tgtEl>
                                          <p:spTgt spid="92"/>
                                        </p:tgtEl>
                                        <p:attrNameLst>
                                          <p:attrName>style.color</p:attrName>
                                        </p:attrNameLst>
                                      </p:cBhvr>
                                      <p:to>
                                        <a:schemeClr val="bg1"/>
                                      </p:to>
                                    </p:animClr>
                                    <p:animClr clrSpc="rgb" dir="cw">
                                      <p:cBhvr>
                                        <p:cTn id="62" dur="1000" autoRev="1" fill="remove"/>
                                        <p:tgtEl>
                                          <p:spTgt spid="92"/>
                                        </p:tgtEl>
                                        <p:attrNameLst>
                                          <p:attrName>fillcolor</p:attrName>
                                        </p:attrNameLst>
                                      </p:cBhvr>
                                      <p:to>
                                        <a:schemeClr val="bg1"/>
                                      </p:to>
                                    </p:animClr>
                                    <p:set>
                                      <p:cBhvr>
                                        <p:cTn id="63" dur="1000" autoRev="1" fill="remove"/>
                                        <p:tgtEl>
                                          <p:spTgt spid="92"/>
                                        </p:tgtEl>
                                        <p:attrNameLst>
                                          <p:attrName>fill.type</p:attrName>
                                        </p:attrNameLst>
                                      </p:cBhvr>
                                      <p:to>
                                        <p:strVal val="solid"/>
                                      </p:to>
                                    </p:set>
                                    <p:set>
                                      <p:cBhvr>
                                        <p:cTn id="64" dur="1000" autoRev="1" fill="remove"/>
                                        <p:tgtEl>
                                          <p:spTgt spid="92"/>
                                        </p:tgtEl>
                                        <p:attrNameLst>
                                          <p:attrName>fill.on</p:attrName>
                                        </p:attrNameLst>
                                      </p:cBhvr>
                                      <p:to>
                                        <p:strVal val="tru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27" presetClass="emph" presetSubtype="0" fill="remove" grpId="1" nodeType="withEffect">
                                  <p:stCondLst>
                                    <p:cond delay="0"/>
                                  </p:stCondLst>
                                  <p:childTnLst>
                                    <p:animClr clrSpc="rgb" dir="cw">
                                      <p:cBhvr override="childStyle">
                                        <p:cTn id="68" dur="1000" autoRev="1" fill="remove"/>
                                        <p:tgtEl>
                                          <p:spTgt spid="93"/>
                                        </p:tgtEl>
                                        <p:attrNameLst>
                                          <p:attrName>style.color</p:attrName>
                                        </p:attrNameLst>
                                      </p:cBhvr>
                                      <p:to>
                                        <a:schemeClr val="bg1"/>
                                      </p:to>
                                    </p:animClr>
                                    <p:animClr clrSpc="rgb" dir="cw">
                                      <p:cBhvr>
                                        <p:cTn id="69" dur="1000" autoRev="1" fill="remove"/>
                                        <p:tgtEl>
                                          <p:spTgt spid="93"/>
                                        </p:tgtEl>
                                        <p:attrNameLst>
                                          <p:attrName>fillcolor</p:attrName>
                                        </p:attrNameLst>
                                      </p:cBhvr>
                                      <p:to>
                                        <a:schemeClr val="bg1"/>
                                      </p:to>
                                    </p:animClr>
                                    <p:set>
                                      <p:cBhvr>
                                        <p:cTn id="70" dur="1000" autoRev="1" fill="remove"/>
                                        <p:tgtEl>
                                          <p:spTgt spid="93"/>
                                        </p:tgtEl>
                                        <p:attrNameLst>
                                          <p:attrName>fill.type</p:attrName>
                                        </p:attrNameLst>
                                      </p:cBhvr>
                                      <p:to>
                                        <p:strVal val="solid"/>
                                      </p:to>
                                    </p:set>
                                    <p:set>
                                      <p:cBhvr>
                                        <p:cTn id="71" dur="1000" autoRev="1" fill="remove"/>
                                        <p:tgtEl>
                                          <p:spTgt spid="93"/>
                                        </p:tgtEl>
                                        <p:attrNameLst>
                                          <p:attrName>fill.on</p:attrName>
                                        </p:attrNameLst>
                                      </p:cBhvr>
                                      <p:to>
                                        <p:strVal val="true"/>
                                      </p:to>
                                    </p:set>
                                  </p:childTnLst>
                                </p:cTn>
                              </p:par>
                            </p:childTnLst>
                          </p:cTn>
                        </p:par>
                        <p:par>
                          <p:cTn id="72" fill="hold">
                            <p:stCondLst>
                              <p:cond delay="2000"/>
                            </p:stCondLst>
                            <p:childTnLst>
                              <p:par>
                                <p:cTn id="73" presetID="1" presetClass="entr" presetSubtype="0" fill="hold" nodeType="after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6">
                                            <p:txEl>
                                              <p:pRg st="6" end="6"/>
                                            </p:txEl>
                                          </p:spTgt>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9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76">
                                            <p:txEl>
                                              <p:pRg st="7" end="7"/>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9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P spid="84" grpId="0" animBg="1"/>
      <p:bldP spid="89" grpId="0" animBg="1"/>
      <p:bldP spid="89" grpId="1" animBg="1"/>
      <p:bldP spid="92" grpId="0" animBg="1"/>
      <p:bldP spid="92" grpId="1" animBg="1"/>
      <p:bldP spid="93" grpId="0" animBg="1"/>
      <p:bldP spid="93"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Remote-Write Protocol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All write operations need to be forwarded to a fixed single server</a:t>
            </a:r>
          </a:p>
          <a:p>
            <a:pPr>
              <a:lnSpc>
                <a:spcPct val="100000"/>
              </a:lnSpc>
            </a:pPr>
            <a:r>
              <a:rPr lang="en-US" dirty="0"/>
              <a:t>Read operations can be carried out locally</a:t>
            </a:r>
          </a:p>
          <a:p>
            <a:pPr>
              <a:lnSpc>
                <a:spcPct val="100000"/>
              </a:lnSpc>
            </a:pPr>
            <a:r>
              <a:rPr lang="en-US" dirty="0"/>
              <a:t>Also called (primary-backup protocol)</a:t>
            </a:r>
          </a:p>
          <a:p>
            <a:pPr>
              <a:lnSpc>
                <a:spcPct val="100000"/>
              </a:lnSpc>
            </a:pPr>
            <a:r>
              <a:rPr lang="en-US" dirty="0">
                <a:solidFill>
                  <a:schemeClr val="accent6"/>
                </a:solidFill>
              </a:rPr>
              <a:t>Disadvantage</a:t>
            </a:r>
            <a:r>
              <a:rPr lang="en-US" dirty="0"/>
              <a:t>: It may take a relatively long time before the process that initiated the update is allowed to continue, an update is implemented as a blocking operation</a:t>
            </a:r>
          </a:p>
          <a:p>
            <a:pPr>
              <a:lnSpc>
                <a:spcPct val="100000"/>
              </a:lnSpc>
            </a:pPr>
            <a:r>
              <a:rPr lang="en-US" dirty="0"/>
              <a:t>Alternative: </a:t>
            </a:r>
            <a:r>
              <a:rPr lang="en-US" dirty="0">
                <a:solidFill>
                  <a:schemeClr val="accent6"/>
                </a:solidFill>
              </a:rPr>
              <a:t>Non-blocking approach</a:t>
            </a:r>
          </a:p>
          <a:p>
            <a:pPr>
              <a:lnSpc>
                <a:spcPct val="100000"/>
              </a:lnSpc>
            </a:pPr>
            <a:r>
              <a:rPr lang="en-US" dirty="0"/>
              <a:t>No-blocking approach:</a:t>
            </a:r>
          </a:p>
          <a:p>
            <a:pPr lvl="2"/>
            <a:r>
              <a:rPr lang="en-US" sz="2400" dirty="0"/>
              <a:t>As soon as the primary has updated its local copy of x, it returns an acknowledgment. After that, it tells the backup servers to perform the update as well</a:t>
            </a:r>
          </a:p>
          <a:p>
            <a:pPr lvl="2"/>
            <a:r>
              <a:rPr lang="en-US" sz="2400" dirty="0">
                <a:solidFill>
                  <a:srgbClr val="1D3064"/>
                </a:solidFill>
              </a:rPr>
              <a:t>Advantage</a:t>
            </a:r>
            <a:r>
              <a:rPr lang="en-US" sz="2400" dirty="0"/>
              <a:t>: write operations may speed up considerably</a:t>
            </a:r>
          </a:p>
          <a:p>
            <a:pPr lvl="2"/>
            <a:r>
              <a:rPr lang="en-US" sz="2400" dirty="0">
                <a:solidFill>
                  <a:srgbClr val="1D3064"/>
                </a:solidFill>
              </a:rPr>
              <a:t>Disadvantage</a:t>
            </a:r>
            <a:r>
              <a:rPr lang="en-US" sz="2400" dirty="0"/>
              <a:t>: fault tolerance, updates may not be backed up by other servers</a:t>
            </a:r>
          </a:p>
        </p:txBody>
      </p:sp>
    </p:spTree>
    <p:extLst>
      <p:ext uri="{BB962C8B-B14F-4D97-AF65-F5344CB8AC3E}">
        <p14:creationId xmlns:p14="http://schemas.microsoft.com/office/powerpoint/2010/main" val="48360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Remote-Write Protocol</a:t>
            </a:r>
          </a:p>
        </p:txBody>
      </p:sp>
      <p:sp>
        <p:nvSpPr>
          <p:cNvPr id="4" name="TextBox 3"/>
          <p:cNvSpPr txBox="1"/>
          <p:nvPr/>
        </p:nvSpPr>
        <p:spPr>
          <a:xfrm>
            <a:off x="430306" y="4633189"/>
            <a:ext cx="4961964" cy="1938992"/>
          </a:xfrm>
          <a:prstGeom prst="rect">
            <a:avLst/>
          </a:prstGeom>
          <a:noFill/>
        </p:spPr>
        <p:txBody>
          <a:bodyPr wrap="square" rtlCol="0">
            <a:spAutoFit/>
          </a:bodyPr>
          <a:lstStyle/>
          <a:p>
            <a:r>
              <a:rPr lang="en-US" sz="2400" b="1" dirty="0">
                <a:solidFill>
                  <a:schemeClr val="accent6"/>
                </a:solidFill>
              </a:rPr>
              <a:t>W1</a:t>
            </a:r>
            <a:r>
              <a:rPr lang="en-US" sz="2400" dirty="0"/>
              <a:t>. Write request</a:t>
            </a:r>
          </a:p>
          <a:p>
            <a:r>
              <a:rPr lang="en-US" sz="2400" b="1" dirty="0">
                <a:solidFill>
                  <a:schemeClr val="accent6"/>
                </a:solidFill>
              </a:rPr>
              <a:t>W2</a:t>
            </a:r>
            <a:r>
              <a:rPr lang="en-US" sz="2400" dirty="0"/>
              <a:t>. Forward request to primary</a:t>
            </a:r>
          </a:p>
          <a:p>
            <a:r>
              <a:rPr lang="en-US" sz="2400" b="1" dirty="0">
                <a:solidFill>
                  <a:schemeClr val="accent6"/>
                </a:solidFill>
              </a:rPr>
              <a:t>W3</a:t>
            </a:r>
            <a:r>
              <a:rPr lang="en-US" sz="2400" dirty="0"/>
              <a:t>. Tell backups to update</a:t>
            </a:r>
          </a:p>
          <a:p>
            <a:r>
              <a:rPr lang="en-US" sz="2400" b="1" dirty="0">
                <a:solidFill>
                  <a:schemeClr val="accent6"/>
                </a:solidFill>
              </a:rPr>
              <a:t>W4</a:t>
            </a:r>
            <a:r>
              <a:rPr lang="en-US" sz="2400" dirty="0"/>
              <a:t>. Acknowledge update</a:t>
            </a:r>
          </a:p>
          <a:p>
            <a:r>
              <a:rPr lang="en-US" sz="2400" b="1" dirty="0">
                <a:solidFill>
                  <a:schemeClr val="accent6"/>
                </a:solidFill>
              </a:rPr>
              <a:t>W5</a:t>
            </a:r>
            <a:r>
              <a:rPr lang="en-US" sz="2400" dirty="0"/>
              <a:t>. Acknowledge write completed</a:t>
            </a:r>
            <a:endParaRPr lang="en-IN" sz="2400" dirty="0"/>
          </a:p>
        </p:txBody>
      </p:sp>
      <p:sp>
        <p:nvSpPr>
          <p:cNvPr id="6" name="TextBox 5"/>
          <p:cNvSpPr txBox="1"/>
          <p:nvPr/>
        </p:nvSpPr>
        <p:spPr>
          <a:xfrm>
            <a:off x="5585010" y="4771688"/>
            <a:ext cx="3061448" cy="830997"/>
          </a:xfrm>
          <a:prstGeom prst="rect">
            <a:avLst/>
          </a:prstGeom>
          <a:noFill/>
        </p:spPr>
        <p:txBody>
          <a:bodyPr wrap="square" rtlCol="0">
            <a:spAutoFit/>
          </a:bodyPr>
          <a:lstStyle/>
          <a:p>
            <a:r>
              <a:rPr lang="en-US" sz="2400" b="1" dirty="0">
                <a:solidFill>
                  <a:srgbClr val="0E3755"/>
                </a:solidFill>
              </a:rPr>
              <a:t>R1</a:t>
            </a:r>
            <a:r>
              <a:rPr lang="en-US" sz="2400" dirty="0"/>
              <a:t>. Read request</a:t>
            </a:r>
          </a:p>
          <a:p>
            <a:r>
              <a:rPr lang="en-US" sz="2400" b="1" dirty="0">
                <a:solidFill>
                  <a:srgbClr val="0E3755"/>
                </a:solidFill>
              </a:rPr>
              <a:t>R2</a:t>
            </a:r>
            <a:r>
              <a:rPr lang="en-US" sz="2400" dirty="0"/>
              <a:t>. Response to read</a:t>
            </a:r>
            <a:endParaRPr lang="en-IN" sz="2400" dirty="0"/>
          </a:p>
        </p:txBody>
      </p:sp>
      <p:sp>
        <p:nvSpPr>
          <p:cNvPr id="27" name="TextBox 26"/>
          <p:cNvSpPr txBox="1"/>
          <p:nvPr/>
        </p:nvSpPr>
        <p:spPr>
          <a:xfrm>
            <a:off x="5387574" y="2009662"/>
            <a:ext cx="482570" cy="400110"/>
          </a:xfrm>
          <a:prstGeom prst="rect">
            <a:avLst/>
          </a:prstGeom>
          <a:solidFill>
            <a:srgbClr val="0E3755"/>
          </a:solidFill>
        </p:spPr>
        <p:txBody>
          <a:bodyPr wrap="square" rtlCol="0">
            <a:spAutoFit/>
          </a:bodyPr>
          <a:lstStyle/>
          <a:p>
            <a:r>
              <a:rPr lang="en-IN" sz="2000" b="1" dirty="0">
                <a:solidFill>
                  <a:schemeClr val="bg1"/>
                </a:solidFill>
              </a:rPr>
              <a:t>R1</a:t>
            </a:r>
          </a:p>
        </p:txBody>
      </p:sp>
      <p:sp>
        <p:nvSpPr>
          <p:cNvPr id="28" name="TextBox 27"/>
          <p:cNvSpPr txBox="1"/>
          <p:nvPr/>
        </p:nvSpPr>
        <p:spPr>
          <a:xfrm>
            <a:off x="6336994" y="1984784"/>
            <a:ext cx="473270" cy="400110"/>
          </a:xfrm>
          <a:prstGeom prst="rect">
            <a:avLst/>
          </a:prstGeom>
          <a:solidFill>
            <a:srgbClr val="0E3755"/>
          </a:solidFill>
        </p:spPr>
        <p:txBody>
          <a:bodyPr wrap="square" rtlCol="0">
            <a:spAutoFit/>
          </a:bodyPr>
          <a:lstStyle/>
          <a:p>
            <a:r>
              <a:rPr lang="en-IN" sz="2000" b="1" dirty="0">
                <a:solidFill>
                  <a:schemeClr val="bg1"/>
                </a:solidFill>
              </a:rPr>
              <a:t>R2</a:t>
            </a:r>
          </a:p>
        </p:txBody>
      </p:sp>
      <p:sp>
        <p:nvSpPr>
          <p:cNvPr id="29" name="TextBox 28"/>
          <p:cNvSpPr txBox="1"/>
          <p:nvPr/>
        </p:nvSpPr>
        <p:spPr>
          <a:xfrm>
            <a:off x="4826594" y="2770874"/>
            <a:ext cx="528952" cy="400110"/>
          </a:xfrm>
          <a:prstGeom prst="rect">
            <a:avLst/>
          </a:prstGeom>
          <a:solidFill>
            <a:srgbClr val="0E3755"/>
          </a:solidFill>
        </p:spPr>
        <p:txBody>
          <a:bodyPr wrap="square" rtlCol="0">
            <a:spAutoFit/>
          </a:bodyPr>
          <a:lstStyle/>
          <a:p>
            <a:r>
              <a:rPr lang="en-IN" sz="2000" b="1" dirty="0">
                <a:solidFill>
                  <a:schemeClr val="bg1"/>
                </a:solidFill>
              </a:rPr>
              <a:t>W4</a:t>
            </a:r>
          </a:p>
        </p:txBody>
      </p:sp>
      <p:sp>
        <p:nvSpPr>
          <p:cNvPr id="30" name="TextBox 29"/>
          <p:cNvSpPr txBox="1"/>
          <p:nvPr/>
        </p:nvSpPr>
        <p:spPr>
          <a:xfrm>
            <a:off x="4826594" y="3469564"/>
            <a:ext cx="524960" cy="400110"/>
          </a:xfrm>
          <a:prstGeom prst="rect">
            <a:avLst/>
          </a:prstGeom>
          <a:solidFill>
            <a:srgbClr val="0E3755"/>
          </a:solidFill>
        </p:spPr>
        <p:txBody>
          <a:bodyPr wrap="square" rtlCol="0">
            <a:spAutoFit/>
          </a:bodyPr>
          <a:lstStyle/>
          <a:p>
            <a:r>
              <a:rPr lang="en-IN" sz="2000" b="1" dirty="0">
                <a:solidFill>
                  <a:schemeClr val="bg1"/>
                </a:solidFill>
              </a:rPr>
              <a:t>W3</a:t>
            </a:r>
          </a:p>
        </p:txBody>
      </p:sp>
      <p:sp>
        <p:nvSpPr>
          <p:cNvPr id="32" name="Rectangle 31"/>
          <p:cNvSpPr/>
          <p:nvPr/>
        </p:nvSpPr>
        <p:spPr>
          <a:xfrm>
            <a:off x="5739403" y="1260887"/>
            <a:ext cx="679953" cy="549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Magnetic Disk 32"/>
          <p:cNvSpPr/>
          <p:nvPr/>
        </p:nvSpPr>
        <p:spPr>
          <a:xfrm>
            <a:off x="1842640"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Magnetic Disk 33"/>
          <p:cNvSpPr/>
          <p:nvPr/>
        </p:nvSpPr>
        <p:spPr>
          <a:xfrm>
            <a:off x="3753502"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Magnetic Disk 34"/>
          <p:cNvSpPr/>
          <p:nvPr/>
        </p:nvSpPr>
        <p:spPr>
          <a:xfrm>
            <a:off x="5664364"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lowchart: Magnetic Disk 35"/>
          <p:cNvSpPr/>
          <p:nvPr/>
        </p:nvSpPr>
        <p:spPr>
          <a:xfrm>
            <a:off x="7241499"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3247094" y="1552368"/>
            <a:ext cx="1653988" cy="707886"/>
          </a:xfrm>
          <a:prstGeom prst="rect">
            <a:avLst/>
          </a:prstGeom>
          <a:noFill/>
        </p:spPr>
        <p:txBody>
          <a:bodyPr wrap="square" rtlCol="0">
            <a:spAutoFit/>
          </a:bodyPr>
          <a:lstStyle/>
          <a:p>
            <a:r>
              <a:rPr lang="en-IN" sz="2000" dirty="0"/>
              <a:t>Primary server for item x</a:t>
            </a:r>
          </a:p>
        </p:txBody>
      </p:sp>
      <p:sp>
        <p:nvSpPr>
          <p:cNvPr id="38" name="TextBox 37"/>
          <p:cNvSpPr txBox="1"/>
          <p:nvPr/>
        </p:nvSpPr>
        <p:spPr>
          <a:xfrm>
            <a:off x="5618877" y="745163"/>
            <a:ext cx="976708" cy="461665"/>
          </a:xfrm>
          <a:prstGeom prst="rect">
            <a:avLst/>
          </a:prstGeom>
          <a:solidFill>
            <a:schemeClr val="accent6"/>
          </a:solidFill>
        </p:spPr>
        <p:txBody>
          <a:bodyPr wrap="square" rtlCol="0">
            <a:spAutoFit/>
          </a:bodyPr>
          <a:lstStyle/>
          <a:p>
            <a:r>
              <a:rPr lang="en-IN" sz="2400" b="1" dirty="0">
                <a:solidFill>
                  <a:schemeClr val="bg1"/>
                </a:solidFill>
              </a:rPr>
              <a:t>Client</a:t>
            </a:r>
          </a:p>
        </p:txBody>
      </p:sp>
      <p:sp>
        <p:nvSpPr>
          <p:cNvPr id="40" name="TextBox 39"/>
          <p:cNvSpPr txBox="1"/>
          <p:nvPr/>
        </p:nvSpPr>
        <p:spPr>
          <a:xfrm>
            <a:off x="8324069" y="3058112"/>
            <a:ext cx="1418221" cy="400110"/>
          </a:xfrm>
          <a:prstGeom prst="rect">
            <a:avLst/>
          </a:prstGeom>
          <a:noFill/>
        </p:spPr>
        <p:txBody>
          <a:bodyPr wrap="square" rtlCol="0">
            <a:spAutoFit/>
          </a:bodyPr>
          <a:lstStyle/>
          <a:p>
            <a:r>
              <a:rPr lang="en-IN" sz="2000" dirty="0"/>
              <a:t>Data store</a:t>
            </a:r>
          </a:p>
        </p:txBody>
      </p:sp>
      <p:cxnSp>
        <p:nvCxnSpPr>
          <p:cNvPr id="41" name="Straight Arrow Connector 40"/>
          <p:cNvCxnSpPr>
            <a:stCxn id="37" idx="2"/>
            <a:endCxn id="34" idx="1"/>
          </p:cNvCxnSpPr>
          <p:nvPr/>
        </p:nvCxnSpPr>
        <p:spPr>
          <a:xfrm>
            <a:off x="4074088" y="2260254"/>
            <a:ext cx="106148" cy="6265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8067996" y="2259130"/>
            <a:ext cx="1097127" cy="73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606970" y="3198787"/>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606970" y="3458222"/>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919256" y="1824398"/>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1352970" y="2460054"/>
            <a:ext cx="6971099" cy="22382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p:cNvCxnSpPr/>
          <p:nvPr/>
        </p:nvCxnSpPr>
        <p:spPr>
          <a:xfrm flipV="1">
            <a:off x="6238769" y="1796552"/>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04126" y="2007317"/>
            <a:ext cx="551324" cy="400110"/>
          </a:xfrm>
          <a:prstGeom prst="rect">
            <a:avLst/>
          </a:prstGeom>
          <a:solidFill>
            <a:srgbClr val="0E3755"/>
          </a:solidFill>
        </p:spPr>
        <p:txBody>
          <a:bodyPr wrap="square" rtlCol="0">
            <a:spAutoFit/>
          </a:bodyPr>
          <a:lstStyle/>
          <a:p>
            <a:r>
              <a:rPr lang="en-IN" sz="2000" b="1" dirty="0">
                <a:solidFill>
                  <a:schemeClr val="bg1"/>
                </a:solidFill>
              </a:rPr>
              <a:t>W1</a:t>
            </a:r>
          </a:p>
        </p:txBody>
      </p:sp>
      <p:sp>
        <p:nvSpPr>
          <p:cNvPr id="49" name="TextBox 48"/>
          <p:cNvSpPr txBox="1"/>
          <p:nvPr/>
        </p:nvSpPr>
        <p:spPr>
          <a:xfrm>
            <a:off x="2522300" y="1982439"/>
            <a:ext cx="509180" cy="400110"/>
          </a:xfrm>
          <a:prstGeom prst="rect">
            <a:avLst/>
          </a:prstGeom>
          <a:solidFill>
            <a:srgbClr val="0E3755"/>
          </a:solidFill>
        </p:spPr>
        <p:txBody>
          <a:bodyPr wrap="square" rtlCol="0">
            <a:spAutoFit/>
          </a:bodyPr>
          <a:lstStyle/>
          <a:p>
            <a:r>
              <a:rPr lang="en-IN" sz="2000" b="1" dirty="0">
                <a:solidFill>
                  <a:schemeClr val="bg1"/>
                </a:solidFill>
              </a:rPr>
              <a:t>W5</a:t>
            </a:r>
          </a:p>
        </p:txBody>
      </p:sp>
      <p:sp>
        <p:nvSpPr>
          <p:cNvPr id="50" name="Rectangle 49"/>
          <p:cNvSpPr/>
          <p:nvPr/>
        </p:nvSpPr>
        <p:spPr>
          <a:xfrm>
            <a:off x="1924709" y="1258542"/>
            <a:ext cx="679953" cy="549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p:cNvSpPr txBox="1"/>
          <p:nvPr/>
        </p:nvSpPr>
        <p:spPr>
          <a:xfrm>
            <a:off x="1804183" y="742818"/>
            <a:ext cx="976708" cy="461665"/>
          </a:xfrm>
          <a:prstGeom prst="rect">
            <a:avLst/>
          </a:prstGeom>
          <a:solidFill>
            <a:schemeClr val="accent6"/>
          </a:solidFill>
        </p:spPr>
        <p:txBody>
          <a:bodyPr wrap="square" rtlCol="0">
            <a:spAutoFit/>
          </a:bodyPr>
          <a:lstStyle/>
          <a:p>
            <a:r>
              <a:rPr lang="en-IN" sz="2400" b="1" dirty="0">
                <a:solidFill>
                  <a:schemeClr val="bg1"/>
                </a:solidFill>
              </a:rPr>
              <a:t>Client</a:t>
            </a:r>
          </a:p>
        </p:txBody>
      </p:sp>
      <p:cxnSp>
        <p:nvCxnSpPr>
          <p:cNvPr id="52" name="Straight Arrow Connector 51"/>
          <p:cNvCxnSpPr/>
          <p:nvPr/>
        </p:nvCxnSpPr>
        <p:spPr>
          <a:xfrm flipH="1">
            <a:off x="2104562" y="1822053"/>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424075" y="1794207"/>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98778" y="2810733"/>
            <a:ext cx="528952" cy="400110"/>
          </a:xfrm>
          <a:prstGeom prst="rect">
            <a:avLst/>
          </a:prstGeom>
          <a:solidFill>
            <a:srgbClr val="0E3755"/>
          </a:solidFill>
        </p:spPr>
        <p:txBody>
          <a:bodyPr wrap="square" rtlCol="0">
            <a:spAutoFit/>
          </a:bodyPr>
          <a:lstStyle/>
          <a:p>
            <a:r>
              <a:rPr lang="en-IN" sz="2000" b="1" dirty="0">
                <a:solidFill>
                  <a:schemeClr val="bg1"/>
                </a:solidFill>
              </a:rPr>
              <a:t>W4</a:t>
            </a:r>
          </a:p>
        </p:txBody>
      </p:sp>
      <p:sp>
        <p:nvSpPr>
          <p:cNvPr id="55" name="TextBox 54"/>
          <p:cNvSpPr txBox="1"/>
          <p:nvPr/>
        </p:nvSpPr>
        <p:spPr>
          <a:xfrm>
            <a:off x="2898778" y="3425015"/>
            <a:ext cx="524960" cy="400110"/>
          </a:xfrm>
          <a:prstGeom prst="rect">
            <a:avLst/>
          </a:prstGeom>
          <a:solidFill>
            <a:srgbClr val="0E3755"/>
          </a:solidFill>
        </p:spPr>
        <p:txBody>
          <a:bodyPr wrap="square" rtlCol="0">
            <a:spAutoFit/>
          </a:bodyPr>
          <a:lstStyle/>
          <a:p>
            <a:r>
              <a:rPr lang="en-IN" sz="2000" b="1" dirty="0">
                <a:solidFill>
                  <a:schemeClr val="bg1"/>
                </a:solidFill>
              </a:rPr>
              <a:t>W3</a:t>
            </a:r>
          </a:p>
        </p:txBody>
      </p:sp>
      <p:cxnSp>
        <p:nvCxnSpPr>
          <p:cNvPr id="56" name="Straight Arrow Connector 55"/>
          <p:cNvCxnSpPr/>
          <p:nvPr/>
        </p:nvCxnSpPr>
        <p:spPr>
          <a:xfrm flipH="1">
            <a:off x="2679154" y="3421525"/>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679154" y="3202654"/>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279186" y="1929612"/>
            <a:ext cx="1624651" cy="400110"/>
          </a:xfrm>
          <a:prstGeom prst="rect">
            <a:avLst/>
          </a:prstGeom>
          <a:noFill/>
        </p:spPr>
        <p:txBody>
          <a:bodyPr wrap="square" rtlCol="0">
            <a:spAutoFit/>
          </a:bodyPr>
          <a:lstStyle/>
          <a:p>
            <a:r>
              <a:rPr lang="en-IN" sz="2000" dirty="0"/>
              <a:t>Backup server</a:t>
            </a:r>
          </a:p>
        </p:txBody>
      </p:sp>
      <p:sp>
        <p:nvSpPr>
          <p:cNvPr id="73" name="Curved Right Arrow 72"/>
          <p:cNvSpPr/>
          <p:nvPr/>
        </p:nvSpPr>
        <p:spPr>
          <a:xfrm rot="5400000" flipH="1">
            <a:off x="5756030" y="2288732"/>
            <a:ext cx="535583" cy="3668066"/>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4" name="Curved Right Arrow 73"/>
          <p:cNvSpPr/>
          <p:nvPr/>
        </p:nvSpPr>
        <p:spPr>
          <a:xfrm rot="5400000" flipH="1" flipV="1">
            <a:off x="5861193" y="2269588"/>
            <a:ext cx="271884" cy="3235649"/>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Curved Right Arrow 74"/>
          <p:cNvSpPr/>
          <p:nvPr/>
        </p:nvSpPr>
        <p:spPr>
          <a:xfrm rot="5400000" flipH="1" flipV="1">
            <a:off x="3034255" y="2877371"/>
            <a:ext cx="263655" cy="2028313"/>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TextBox 75"/>
          <p:cNvSpPr txBox="1"/>
          <p:nvPr/>
        </p:nvSpPr>
        <p:spPr>
          <a:xfrm>
            <a:off x="2105566" y="4006711"/>
            <a:ext cx="524960" cy="400110"/>
          </a:xfrm>
          <a:prstGeom prst="rect">
            <a:avLst/>
          </a:prstGeom>
          <a:solidFill>
            <a:srgbClr val="0E3755"/>
          </a:solidFill>
        </p:spPr>
        <p:txBody>
          <a:bodyPr wrap="square" rtlCol="0">
            <a:spAutoFit/>
          </a:bodyPr>
          <a:lstStyle/>
          <a:p>
            <a:r>
              <a:rPr lang="en-IN" sz="2000" b="1" dirty="0">
                <a:solidFill>
                  <a:schemeClr val="bg1"/>
                </a:solidFill>
              </a:rPr>
              <a:t>W2</a:t>
            </a:r>
          </a:p>
        </p:txBody>
      </p:sp>
      <p:sp>
        <p:nvSpPr>
          <p:cNvPr id="77" name="TextBox 76"/>
          <p:cNvSpPr txBox="1"/>
          <p:nvPr/>
        </p:nvSpPr>
        <p:spPr>
          <a:xfrm>
            <a:off x="6622592" y="3537127"/>
            <a:ext cx="524960" cy="400110"/>
          </a:xfrm>
          <a:prstGeom prst="rect">
            <a:avLst/>
          </a:prstGeom>
          <a:solidFill>
            <a:srgbClr val="0E3755"/>
          </a:solidFill>
        </p:spPr>
        <p:txBody>
          <a:bodyPr wrap="square" rtlCol="0">
            <a:spAutoFit/>
          </a:bodyPr>
          <a:lstStyle/>
          <a:p>
            <a:r>
              <a:rPr lang="en-IN" sz="2000" b="1" dirty="0">
                <a:solidFill>
                  <a:schemeClr val="bg1"/>
                </a:solidFill>
              </a:rPr>
              <a:t>W3</a:t>
            </a:r>
          </a:p>
        </p:txBody>
      </p:sp>
      <p:sp>
        <p:nvSpPr>
          <p:cNvPr id="78" name="TextBox 77"/>
          <p:cNvSpPr txBox="1"/>
          <p:nvPr/>
        </p:nvSpPr>
        <p:spPr>
          <a:xfrm>
            <a:off x="4125963" y="4185648"/>
            <a:ext cx="524960" cy="400110"/>
          </a:xfrm>
          <a:prstGeom prst="rect">
            <a:avLst/>
          </a:prstGeom>
          <a:solidFill>
            <a:srgbClr val="0E3755"/>
          </a:solidFill>
        </p:spPr>
        <p:txBody>
          <a:bodyPr wrap="square" rtlCol="0">
            <a:spAutoFit/>
          </a:bodyPr>
          <a:lstStyle/>
          <a:p>
            <a:r>
              <a:rPr lang="en-IN" sz="2000" b="1" dirty="0">
                <a:solidFill>
                  <a:schemeClr val="bg1"/>
                </a:solidFill>
              </a:rPr>
              <a:t>W4</a:t>
            </a:r>
          </a:p>
        </p:txBody>
      </p:sp>
    </p:spTree>
    <p:extLst>
      <p:ext uri="{BB962C8B-B14F-4D97-AF65-F5344CB8AC3E}">
        <p14:creationId xmlns:p14="http://schemas.microsoft.com/office/powerpoint/2010/main" val="348954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2" end="2"/>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 end="3"/>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4" end="4"/>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2" grpId="0" animBg="1"/>
      <p:bldP spid="33" grpId="0" animBg="1"/>
      <p:bldP spid="34" grpId="0" animBg="1"/>
      <p:bldP spid="35" grpId="0" animBg="1"/>
      <p:bldP spid="36" grpId="0" animBg="1"/>
      <p:bldP spid="37" grpId="0"/>
      <p:bldP spid="38" grpId="0" animBg="1"/>
      <p:bldP spid="40" grpId="0"/>
      <p:bldP spid="46" grpId="0" animBg="1"/>
      <p:bldP spid="48" grpId="0" animBg="1"/>
      <p:bldP spid="49" grpId="0" animBg="1"/>
      <p:bldP spid="50" grpId="0" animBg="1"/>
      <p:bldP spid="51" grpId="0" animBg="1"/>
      <p:bldP spid="54" grpId="0" animBg="1"/>
      <p:bldP spid="55" grpId="0" animBg="1"/>
      <p:bldP spid="58" grpId="0"/>
      <p:bldP spid="73" grpId="0" animBg="1"/>
      <p:bldP spid="74" grpId="0" animBg="1"/>
      <p:bldP spid="75" grpId="0" animBg="1"/>
      <p:bldP spid="76" grpId="0" animBg="1"/>
      <p:bldP spid="77" grpId="0" animBg="1"/>
      <p:bldP spid="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Why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But (server-side) replication comes with a cost, which is the necessity for maintaining consistency (or more precisely consistent ordering of updates) </a:t>
            </a:r>
          </a:p>
          <a:p>
            <a:r>
              <a:rPr lang="en-US" dirty="0"/>
              <a:t>Example: </a:t>
            </a:r>
            <a:r>
              <a:rPr lang="en-US" b="1" dirty="0"/>
              <a:t>A Bank Database</a:t>
            </a:r>
          </a:p>
          <a:p>
            <a:pPr marL="0" indent="0">
              <a:buNone/>
            </a:pPr>
            <a:endParaRPr lang="en-US" dirty="0"/>
          </a:p>
        </p:txBody>
      </p:sp>
      <p:sp>
        <p:nvSpPr>
          <p:cNvPr id="4" name="Can 3"/>
          <p:cNvSpPr/>
          <p:nvPr/>
        </p:nvSpPr>
        <p:spPr>
          <a:xfrm>
            <a:off x="2902603" y="3713162"/>
            <a:ext cx="990600" cy="1447800"/>
          </a:xfrm>
          <a:prstGeom prst="can">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latin typeface="+mj-lt"/>
            </a:endParaRPr>
          </a:p>
        </p:txBody>
      </p:sp>
      <p:sp>
        <p:nvSpPr>
          <p:cNvPr id="5" name="Rectangle 4"/>
          <p:cNvSpPr/>
          <p:nvPr/>
        </p:nvSpPr>
        <p:spPr>
          <a:xfrm>
            <a:off x="29788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=1000</a:t>
            </a:r>
          </a:p>
        </p:txBody>
      </p:sp>
      <p:sp>
        <p:nvSpPr>
          <p:cNvPr id="6" name="Can 5"/>
          <p:cNvSpPr/>
          <p:nvPr/>
        </p:nvSpPr>
        <p:spPr>
          <a:xfrm>
            <a:off x="6979303" y="3713162"/>
            <a:ext cx="990600" cy="1447800"/>
          </a:xfrm>
          <a:prstGeom prst="can">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latin typeface="+mj-lt"/>
            </a:endParaRPr>
          </a:p>
        </p:txBody>
      </p:sp>
      <p:sp>
        <p:nvSpPr>
          <p:cNvPr id="7" name="Rectangle 6"/>
          <p:cNvSpPr/>
          <p:nvPr/>
        </p:nvSpPr>
        <p:spPr>
          <a:xfrm>
            <a:off x="70555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=1000</a:t>
            </a:r>
          </a:p>
        </p:txBody>
      </p:sp>
      <p:sp>
        <p:nvSpPr>
          <p:cNvPr id="8" name="TextBox 5"/>
          <p:cNvSpPr txBox="1">
            <a:spLocks noChangeArrowheads="1"/>
          </p:cNvSpPr>
          <p:nvPr/>
        </p:nvSpPr>
        <p:spPr bwMode="auto">
          <a:xfrm>
            <a:off x="4540904" y="4779963"/>
            <a:ext cx="1905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a:latin typeface="+mj-lt"/>
              </a:rPr>
              <a:t>Replicated Database</a:t>
            </a:r>
          </a:p>
        </p:txBody>
      </p:sp>
      <p:cxnSp>
        <p:nvCxnSpPr>
          <p:cNvPr id="9" name="Straight Connector 8"/>
          <p:cNvCxnSpPr>
            <a:stCxn id="8" idx="1"/>
          </p:cNvCxnSpPr>
          <p:nvPr/>
        </p:nvCxnSpPr>
        <p:spPr>
          <a:xfrm flipH="1" flipV="1">
            <a:off x="3893204" y="4475162"/>
            <a:ext cx="647700" cy="474078"/>
          </a:xfrm>
          <a:prstGeom prst="line">
            <a:avLst/>
          </a:prstGeom>
          <a:ln>
            <a:solidFill>
              <a:schemeClr val="tx1"/>
            </a:solidFill>
            <a:prstDash val="sysDash"/>
          </a:ln>
        </p:spPr>
        <p:style>
          <a:lnRef idx="1">
            <a:schemeClr val="accent4"/>
          </a:lnRef>
          <a:fillRef idx="0">
            <a:schemeClr val="accent4"/>
          </a:fillRef>
          <a:effectRef idx="0">
            <a:schemeClr val="accent4"/>
          </a:effectRef>
          <a:fontRef idx="minor">
            <a:schemeClr val="tx1"/>
          </a:fontRef>
        </p:style>
      </p:cxnSp>
      <p:cxnSp>
        <p:nvCxnSpPr>
          <p:cNvPr id="10" name="Straight Connector 9"/>
          <p:cNvCxnSpPr>
            <a:stCxn id="8" idx="3"/>
          </p:cNvCxnSpPr>
          <p:nvPr/>
        </p:nvCxnSpPr>
        <p:spPr>
          <a:xfrm flipV="1">
            <a:off x="6445904" y="4416427"/>
            <a:ext cx="533400" cy="532813"/>
          </a:xfrm>
          <a:prstGeom prst="line">
            <a:avLst/>
          </a:prstGeom>
          <a:ln>
            <a:solidFill>
              <a:schemeClr val="tx1"/>
            </a:solidFill>
            <a:prstDash val="sysDash"/>
          </a:ln>
        </p:spPr>
        <p:style>
          <a:lnRef idx="1">
            <a:schemeClr val="accent4"/>
          </a:lnRef>
          <a:fillRef idx="0">
            <a:schemeClr val="accent4"/>
          </a:fillRef>
          <a:effectRef idx="0">
            <a:schemeClr val="accent4"/>
          </a:effectRef>
          <a:fontRef idx="minor">
            <a:schemeClr val="tx1"/>
          </a:fontRef>
        </p:style>
      </p:cxnSp>
      <p:sp>
        <p:nvSpPr>
          <p:cNvPr id="11" name="Rectangle 10"/>
          <p:cNvSpPr/>
          <p:nvPr/>
        </p:nvSpPr>
        <p:spPr>
          <a:xfrm>
            <a:off x="2216804" y="2760662"/>
            <a:ext cx="2362200" cy="3429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2000" dirty="0">
                <a:solidFill>
                  <a:schemeClr val="tx1"/>
                </a:solidFill>
                <a:latin typeface="+mj-lt"/>
              </a:rPr>
              <a:t>Event 1 = Add $1000</a:t>
            </a:r>
          </a:p>
        </p:txBody>
      </p:sp>
      <p:sp>
        <p:nvSpPr>
          <p:cNvPr id="12" name="Rectangle 11"/>
          <p:cNvSpPr/>
          <p:nvPr/>
        </p:nvSpPr>
        <p:spPr>
          <a:xfrm>
            <a:off x="5962091" y="2743200"/>
            <a:ext cx="3033992" cy="342900"/>
          </a:xfrm>
          <a:prstGeom prst="rect">
            <a:avLst/>
          </a:prstGeom>
          <a:ln>
            <a:solidFill>
              <a:srgbClr val="0000FF"/>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2000" dirty="0">
                <a:solidFill>
                  <a:srgbClr val="0000FF"/>
                </a:solidFill>
                <a:latin typeface="+mj-lt"/>
              </a:rPr>
              <a:t>Event 2 = Add interest of 5%</a:t>
            </a:r>
          </a:p>
        </p:txBody>
      </p:sp>
      <p:cxnSp>
        <p:nvCxnSpPr>
          <p:cNvPr id="13" name="Straight Arrow Connector 12"/>
          <p:cNvCxnSpPr>
            <a:stCxn id="11" idx="2"/>
            <a:endCxn id="5" idx="0"/>
          </p:cNvCxnSpPr>
          <p:nvPr/>
        </p:nvCxnSpPr>
        <p:spPr>
          <a:xfrm>
            <a:off x="3397904" y="3103562"/>
            <a:ext cx="0" cy="1219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7" idx="1"/>
          </p:cNvCxnSpPr>
          <p:nvPr/>
        </p:nvCxnSpPr>
        <p:spPr>
          <a:xfrm>
            <a:off x="3397904" y="3103562"/>
            <a:ext cx="3657600"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67691"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=2000</a:t>
            </a:r>
          </a:p>
        </p:txBody>
      </p:sp>
      <p:sp>
        <p:nvSpPr>
          <p:cNvPr id="16" name="Rectangle 15"/>
          <p:cNvSpPr/>
          <p:nvPr/>
        </p:nvSpPr>
        <p:spPr>
          <a:xfrm>
            <a:off x="3016904" y="33321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1</a:t>
            </a:r>
          </a:p>
        </p:txBody>
      </p:sp>
      <p:cxnSp>
        <p:nvCxnSpPr>
          <p:cNvPr id="17" name="Straight Arrow Connector 16"/>
          <p:cNvCxnSpPr>
            <a:stCxn id="12" idx="2"/>
            <a:endCxn id="7" idx="0"/>
          </p:cNvCxnSpPr>
          <p:nvPr/>
        </p:nvCxnSpPr>
        <p:spPr>
          <a:xfrm flipH="1">
            <a:off x="7474604" y="3086100"/>
            <a:ext cx="4483" cy="123666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055504" y="33194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2</a:t>
            </a:r>
          </a:p>
        </p:txBody>
      </p:sp>
      <p:sp>
        <p:nvSpPr>
          <p:cNvPr id="19" name="Rectangle 18"/>
          <p:cNvSpPr/>
          <p:nvPr/>
        </p:nvSpPr>
        <p:spPr>
          <a:xfrm>
            <a:off x="70555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=1050</a:t>
            </a:r>
          </a:p>
        </p:txBody>
      </p:sp>
      <p:sp>
        <p:nvSpPr>
          <p:cNvPr id="20" name="Rectangle 19"/>
          <p:cNvSpPr/>
          <p:nvPr/>
        </p:nvSpPr>
        <p:spPr>
          <a:xfrm>
            <a:off x="6217304" y="43227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3</a:t>
            </a:r>
          </a:p>
        </p:txBody>
      </p:sp>
      <p:sp>
        <p:nvSpPr>
          <p:cNvPr id="21" name="Rectangle 20"/>
          <p:cNvSpPr/>
          <p:nvPr/>
        </p:nvSpPr>
        <p:spPr>
          <a:xfrm>
            <a:off x="70555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=2050</a:t>
            </a:r>
          </a:p>
        </p:txBody>
      </p:sp>
      <p:cxnSp>
        <p:nvCxnSpPr>
          <p:cNvPr id="22" name="Straight Arrow Connector 21"/>
          <p:cNvCxnSpPr>
            <a:stCxn id="12" idx="2"/>
          </p:cNvCxnSpPr>
          <p:nvPr/>
        </p:nvCxnSpPr>
        <p:spPr>
          <a:xfrm flipH="1">
            <a:off x="3698317" y="3086100"/>
            <a:ext cx="3780770" cy="123666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217054" y="42846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4</a:t>
            </a:r>
          </a:p>
        </p:txBody>
      </p:sp>
      <p:sp>
        <p:nvSpPr>
          <p:cNvPr id="24" name="Rectangle 23"/>
          <p:cNvSpPr/>
          <p:nvPr/>
        </p:nvSpPr>
        <p:spPr>
          <a:xfrm>
            <a:off x="2977216"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=2100</a:t>
            </a:r>
          </a:p>
        </p:txBody>
      </p:sp>
      <p:pic>
        <p:nvPicPr>
          <p:cNvPr id="25" name="Picture 3" descr="C:\Users\vkolar\AppData\Local\Microsoft\Windows\Temporary Internet Files\Content.IE5\HRUY4RJ7\MC90044152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4741" y="2590800"/>
            <a:ext cx="10477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25"/>
          <p:cNvSpPr/>
          <p:nvPr/>
        </p:nvSpPr>
        <p:spPr>
          <a:xfrm>
            <a:off x="2554942" y="4038600"/>
            <a:ext cx="1662113" cy="895350"/>
          </a:xfrm>
          <a:prstGeom prst="ellipse">
            <a:avLst/>
          </a:prstGeom>
          <a:solidFill>
            <a:srgbClr val="FF0000">
              <a:alpha val="25000"/>
            </a:srgb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latin typeface="+mj-lt"/>
            </a:endParaRPr>
          </a:p>
        </p:txBody>
      </p:sp>
      <p:sp>
        <p:nvSpPr>
          <p:cNvPr id="27" name="Oval 26"/>
          <p:cNvSpPr/>
          <p:nvPr/>
        </p:nvSpPr>
        <p:spPr>
          <a:xfrm>
            <a:off x="6672917" y="4038600"/>
            <a:ext cx="1662113" cy="895350"/>
          </a:xfrm>
          <a:prstGeom prst="ellipse">
            <a:avLst/>
          </a:prstGeom>
          <a:solidFill>
            <a:srgbClr val="FF0000">
              <a:alpha val="25000"/>
            </a:srgb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latin typeface="+mj-lt"/>
            </a:endParaRPr>
          </a:p>
        </p:txBody>
      </p:sp>
    </p:spTree>
    <p:extLst>
      <p:ext uri="{BB962C8B-B14F-4D97-AF65-F5344CB8AC3E}">
        <p14:creationId xmlns:p14="http://schemas.microsoft.com/office/powerpoint/2010/main" val="248264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32" presetClass="emph" presetSubtype="0" fill="hold" grpId="1" nodeType="withEffect">
                                  <p:stCondLst>
                                    <p:cond delay="0"/>
                                  </p:stCondLst>
                                  <p:childTnLst>
                                    <p:animRot by="120000">
                                      <p:cBhvr>
                                        <p:cTn id="36" dur="100" fill="hold">
                                          <p:stCondLst>
                                            <p:cond delay="0"/>
                                          </p:stCondLst>
                                        </p:cTn>
                                        <p:tgtEl>
                                          <p:spTgt spid="15"/>
                                        </p:tgtEl>
                                        <p:attrNameLst>
                                          <p:attrName>r</p:attrName>
                                        </p:attrNameLst>
                                      </p:cBhvr>
                                    </p:animRot>
                                    <p:animRot by="-240000">
                                      <p:cBhvr>
                                        <p:cTn id="37" dur="200" fill="hold">
                                          <p:stCondLst>
                                            <p:cond delay="200"/>
                                          </p:stCondLst>
                                        </p:cTn>
                                        <p:tgtEl>
                                          <p:spTgt spid="15"/>
                                        </p:tgtEl>
                                        <p:attrNameLst>
                                          <p:attrName>r</p:attrName>
                                        </p:attrNameLst>
                                      </p:cBhvr>
                                    </p:animRot>
                                    <p:animRot by="240000">
                                      <p:cBhvr>
                                        <p:cTn id="38" dur="200" fill="hold">
                                          <p:stCondLst>
                                            <p:cond delay="400"/>
                                          </p:stCondLst>
                                        </p:cTn>
                                        <p:tgtEl>
                                          <p:spTgt spid="15"/>
                                        </p:tgtEl>
                                        <p:attrNameLst>
                                          <p:attrName>r</p:attrName>
                                        </p:attrNameLst>
                                      </p:cBhvr>
                                    </p:animRot>
                                    <p:animRot by="-240000">
                                      <p:cBhvr>
                                        <p:cTn id="39" dur="200" fill="hold">
                                          <p:stCondLst>
                                            <p:cond delay="600"/>
                                          </p:stCondLst>
                                        </p:cTn>
                                        <p:tgtEl>
                                          <p:spTgt spid="15"/>
                                        </p:tgtEl>
                                        <p:attrNameLst>
                                          <p:attrName>r</p:attrName>
                                        </p:attrNameLst>
                                      </p:cBhvr>
                                    </p:animRot>
                                    <p:animRot by="120000">
                                      <p:cBhvr>
                                        <p:cTn id="40" dur="200" fill="hold">
                                          <p:stCondLst>
                                            <p:cond delay="800"/>
                                          </p:stCondLst>
                                        </p:cTn>
                                        <p:tgtEl>
                                          <p:spTgt spid="1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32" presetClass="emph" presetSubtype="0" fill="hold" grpId="1" nodeType="withEffect">
                                  <p:stCondLst>
                                    <p:cond delay="0"/>
                                  </p:stCondLst>
                                  <p:childTnLst>
                                    <p:animRot by="120000">
                                      <p:cBhvr>
                                        <p:cTn id="50" dur="100" fill="hold">
                                          <p:stCondLst>
                                            <p:cond delay="0"/>
                                          </p:stCondLst>
                                        </p:cTn>
                                        <p:tgtEl>
                                          <p:spTgt spid="19"/>
                                        </p:tgtEl>
                                        <p:attrNameLst>
                                          <p:attrName>r</p:attrName>
                                        </p:attrNameLst>
                                      </p:cBhvr>
                                    </p:animRot>
                                    <p:animRot by="-240000">
                                      <p:cBhvr>
                                        <p:cTn id="51" dur="200" fill="hold">
                                          <p:stCondLst>
                                            <p:cond delay="200"/>
                                          </p:stCondLst>
                                        </p:cTn>
                                        <p:tgtEl>
                                          <p:spTgt spid="19"/>
                                        </p:tgtEl>
                                        <p:attrNameLst>
                                          <p:attrName>r</p:attrName>
                                        </p:attrNameLst>
                                      </p:cBhvr>
                                    </p:animRot>
                                    <p:animRot by="240000">
                                      <p:cBhvr>
                                        <p:cTn id="52" dur="200" fill="hold">
                                          <p:stCondLst>
                                            <p:cond delay="400"/>
                                          </p:stCondLst>
                                        </p:cTn>
                                        <p:tgtEl>
                                          <p:spTgt spid="19"/>
                                        </p:tgtEl>
                                        <p:attrNameLst>
                                          <p:attrName>r</p:attrName>
                                        </p:attrNameLst>
                                      </p:cBhvr>
                                    </p:animRot>
                                    <p:animRot by="-240000">
                                      <p:cBhvr>
                                        <p:cTn id="53" dur="200" fill="hold">
                                          <p:stCondLst>
                                            <p:cond delay="600"/>
                                          </p:stCondLst>
                                        </p:cTn>
                                        <p:tgtEl>
                                          <p:spTgt spid="19"/>
                                        </p:tgtEl>
                                        <p:attrNameLst>
                                          <p:attrName>r</p:attrName>
                                        </p:attrNameLst>
                                      </p:cBhvr>
                                    </p:animRot>
                                    <p:animRot by="120000">
                                      <p:cBhvr>
                                        <p:cTn id="54" dur="200" fill="hold">
                                          <p:stCondLst>
                                            <p:cond delay="800"/>
                                          </p:stCondLst>
                                        </p:cTn>
                                        <p:tgtEl>
                                          <p:spTgt spid="19"/>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32" presetClass="emph" presetSubtype="0" fill="hold" grpId="1" nodeType="withEffect">
                                  <p:stCondLst>
                                    <p:cond delay="0"/>
                                  </p:stCondLst>
                                  <p:childTnLst>
                                    <p:animRot by="120000">
                                      <p:cBhvr>
                                        <p:cTn id="64" dur="100" fill="hold">
                                          <p:stCondLst>
                                            <p:cond delay="0"/>
                                          </p:stCondLst>
                                        </p:cTn>
                                        <p:tgtEl>
                                          <p:spTgt spid="21"/>
                                        </p:tgtEl>
                                        <p:attrNameLst>
                                          <p:attrName>r</p:attrName>
                                        </p:attrNameLst>
                                      </p:cBhvr>
                                    </p:animRot>
                                    <p:animRot by="-240000">
                                      <p:cBhvr>
                                        <p:cTn id="65" dur="200" fill="hold">
                                          <p:stCondLst>
                                            <p:cond delay="200"/>
                                          </p:stCondLst>
                                        </p:cTn>
                                        <p:tgtEl>
                                          <p:spTgt spid="21"/>
                                        </p:tgtEl>
                                        <p:attrNameLst>
                                          <p:attrName>r</p:attrName>
                                        </p:attrNameLst>
                                      </p:cBhvr>
                                    </p:animRot>
                                    <p:animRot by="240000">
                                      <p:cBhvr>
                                        <p:cTn id="66" dur="200" fill="hold">
                                          <p:stCondLst>
                                            <p:cond delay="400"/>
                                          </p:stCondLst>
                                        </p:cTn>
                                        <p:tgtEl>
                                          <p:spTgt spid="21"/>
                                        </p:tgtEl>
                                        <p:attrNameLst>
                                          <p:attrName>r</p:attrName>
                                        </p:attrNameLst>
                                      </p:cBhvr>
                                    </p:animRot>
                                    <p:animRot by="-240000">
                                      <p:cBhvr>
                                        <p:cTn id="67" dur="200" fill="hold">
                                          <p:stCondLst>
                                            <p:cond delay="600"/>
                                          </p:stCondLst>
                                        </p:cTn>
                                        <p:tgtEl>
                                          <p:spTgt spid="21"/>
                                        </p:tgtEl>
                                        <p:attrNameLst>
                                          <p:attrName>r</p:attrName>
                                        </p:attrNameLst>
                                      </p:cBhvr>
                                    </p:animRot>
                                    <p:animRot by="120000">
                                      <p:cBhvr>
                                        <p:cTn id="68" dur="200" fill="hold">
                                          <p:stCondLst>
                                            <p:cond delay="800"/>
                                          </p:stCondLst>
                                        </p:cTn>
                                        <p:tgtEl>
                                          <p:spTgt spid="21"/>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32" presetClass="emph" presetSubtype="0" fill="hold" grpId="1" nodeType="withEffect">
                                  <p:stCondLst>
                                    <p:cond delay="0"/>
                                  </p:stCondLst>
                                  <p:childTnLst>
                                    <p:animRot by="120000">
                                      <p:cBhvr>
                                        <p:cTn id="78" dur="100" fill="hold">
                                          <p:stCondLst>
                                            <p:cond delay="0"/>
                                          </p:stCondLst>
                                        </p:cTn>
                                        <p:tgtEl>
                                          <p:spTgt spid="24"/>
                                        </p:tgtEl>
                                        <p:attrNameLst>
                                          <p:attrName>r</p:attrName>
                                        </p:attrNameLst>
                                      </p:cBhvr>
                                    </p:animRot>
                                    <p:animRot by="-240000">
                                      <p:cBhvr>
                                        <p:cTn id="79" dur="200" fill="hold">
                                          <p:stCondLst>
                                            <p:cond delay="200"/>
                                          </p:stCondLst>
                                        </p:cTn>
                                        <p:tgtEl>
                                          <p:spTgt spid="24"/>
                                        </p:tgtEl>
                                        <p:attrNameLst>
                                          <p:attrName>r</p:attrName>
                                        </p:attrNameLst>
                                      </p:cBhvr>
                                    </p:animRot>
                                    <p:animRot by="240000">
                                      <p:cBhvr>
                                        <p:cTn id="80" dur="200" fill="hold">
                                          <p:stCondLst>
                                            <p:cond delay="400"/>
                                          </p:stCondLst>
                                        </p:cTn>
                                        <p:tgtEl>
                                          <p:spTgt spid="24"/>
                                        </p:tgtEl>
                                        <p:attrNameLst>
                                          <p:attrName>r</p:attrName>
                                        </p:attrNameLst>
                                      </p:cBhvr>
                                    </p:animRot>
                                    <p:animRot by="-240000">
                                      <p:cBhvr>
                                        <p:cTn id="81" dur="200" fill="hold">
                                          <p:stCondLst>
                                            <p:cond delay="600"/>
                                          </p:stCondLst>
                                        </p:cTn>
                                        <p:tgtEl>
                                          <p:spTgt spid="24"/>
                                        </p:tgtEl>
                                        <p:attrNameLst>
                                          <p:attrName>r</p:attrName>
                                        </p:attrNameLst>
                                      </p:cBhvr>
                                    </p:animRot>
                                    <p:animRot by="120000">
                                      <p:cBhvr>
                                        <p:cTn id="82" dur="200" fill="hold">
                                          <p:stCondLst>
                                            <p:cond delay="800"/>
                                          </p:stCondLst>
                                        </p:cTn>
                                        <p:tgtEl>
                                          <p:spTgt spid="24"/>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1" grpId="0" animBg="1"/>
      <p:bldP spid="12" grpId="0" animBg="1"/>
      <p:bldP spid="15" grpId="0" animBg="1"/>
      <p:bldP spid="15" grpId="1" animBg="1"/>
      <p:bldP spid="16" grpId="0" animBg="1"/>
      <p:bldP spid="18" grpId="0" animBg="1"/>
      <p:bldP spid="19" grpId="0" animBg="1"/>
      <p:bldP spid="19" grpId="1" animBg="1"/>
      <p:bldP spid="20" grpId="0" animBg="1"/>
      <p:bldP spid="21" grpId="0" animBg="1"/>
      <p:bldP spid="21" grpId="1" animBg="1"/>
      <p:bldP spid="23" grpId="0" animBg="1"/>
      <p:bldP spid="24" grpId="0" animBg="1"/>
      <p:bldP spid="24" grpId="1" animBg="1"/>
      <p:bldP spid="26" grpId="0" animBg="1"/>
      <p:bldP spid="2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Local-Write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When a process wants to update data item x, it locates the primary copy of x, and subsequently moves it to its own location</a:t>
            </a:r>
          </a:p>
          <a:p>
            <a:pPr>
              <a:lnSpc>
                <a:spcPct val="100000"/>
              </a:lnSpc>
            </a:pPr>
            <a:r>
              <a:rPr lang="en-US" dirty="0"/>
              <a:t>Advantage (in non-blocking protocol only):</a:t>
            </a:r>
          </a:p>
          <a:p>
            <a:pPr>
              <a:lnSpc>
                <a:spcPct val="100000"/>
              </a:lnSpc>
            </a:pPr>
            <a:r>
              <a:rPr lang="en-US" dirty="0"/>
              <a:t>Multiple, successive write operations can be carried out locally, while reading processes can still access their local copy</a:t>
            </a:r>
          </a:p>
          <a:p>
            <a:pPr>
              <a:lnSpc>
                <a:spcPct val="100000"/>
              </a:lnSpc>
            </a:pPr>
            <a:r>
              <a:rPr lang="en-US" dirty="0"/>
              <a:t>Updates are propagated to the replicas after the primary has finished with locally performing the updates</a:t>
            </a:r>
          </a:p>
          <a:p>
            <a:pPr>
              <a:lnSpc>
                <a:spcPct val="100000"/>
              </a:lnSpc>
            </a:pPr>
            <a:r>
              <a:rPr lang="en-US" dirty="0"/>
              <a:t>Example:  primary-backup protocol with local writes</a:t>
            </a:r>
          </a:p>
        </p:txBody>
      </p:sp>
    </p:spTree>
    <p:extLst>
      <p:ext uri="{BB962C8B-B14F-4D97-AF65-F5344CB8AC3E}">
        <p14:creationId xmlns:p14="http://schemas.microsoft.com/office/powerpoint/2010/main" val="157034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a:xfrm>
            <a:off x="0" y="0"/>
            <a:ext cx="12192000" cy="711200"/>
          </a:xfrm>
        </p:spPr>
        <p:txBody>
          <a:bodyPr>
            <a:normAutofit/>
          </a:bodyPr>
          <a:lstStyle/>
          <a:p>
            <a:r>
              <a:rPr lang="en-US" dirty="0"/>
              <a:t>Local-Write Protocols</a:t>
            </a:r>
          </a:p>
        </p:txBody>
      </p:sp>
      <p:sp>
        <p:nvSpPr>
          <p:cNvPr id="6" name="TextBox 5"/>
          <p:cNvSpPr txBox="1"/>
          <p:nvPr/>
        </p:nvSpPr>
        <p:spPr>
          <a:xfrm>
            <a:off x="128680" y="805005"/>
            <a:ext cx="11771967" cy="830997"/>
          </a:xfrm>
          <a:prstGeom prst="rect">
            <a:avLst/>
          </a:prstGeom>
          <a:noFill/>
        </p:spPr>
        <p:txBody>
          <a:bodyPr wrap="square" rtlCol="0">
            <a:spAutoFit/>
          </a:bodyPr>
          <a:lstStyle/>
          <a:p>
            <a:r>
              <a:rPr lang="en-US" sz="2400" dirty="0">
                <a:solidFill>
                  <a:srgbClr val="1D3064"/>
                </a:solidFill>
              </a:rPr>
              <a:t>Case-1 : there is only a single copy of each data item x (no replication) a single copy is migrated between processes</a:t>
            </a:r>
          </a:p>
        </p:txBody>
      </p:sp>
      <p:sp>
        <p:nvSpPr>
          <p:cNvPr id="7" name="TextBox 6"/>
          <p:cNvSpPr txBox="1"/>
          <p:nvPr/>
        </p:nvSpPr>
        <p:spPr>
          <a:xfrm>
            <a:off x="1438834" y="5003009"/>
            <a:ext cx="5983941" cy="1569660"/>
          </a:xfrm>
          <a:prstGeom prst="rect">
            <a:avLst/>
          </a:prstGeom>
          <a:noFill/>
        </p:spPr>
        <p:txBody>
          <a:bodyPr wrap="square" rtlCol="0">
            <a:spAutoFit/>
          </a:bodyPr>
          <a:lstStyle/>
          <a:p>
            <a:pPr marL="457200" indent="-457200">
              <a:buClr>
                <a:schemeClr val="accent6"/>
              </a:buClr>
              <a:buFont typeface="+mj-lt"/>
              <a:buAutoNum type="arabicPeriod"/>
            </a:pPr>
            <a:r>
              <a:rPr lang="en-US" sz="2400" dirty="0"/>
              <a:t>Read or write request </a:t>
            </a:r>
          </a:p>
          <a:p>
            <a:pPr marL="457200" indent="-457200">
              <a:buClr>
                <a:schemeClr val="accent6"/>
              </a:buClr>
              <a:buFont typeface="+mj-lt"/>
              <a:buAutoNum type="arabicPeriod"/>
            </a:pPr>
            <a:r>
              <a:rPr lang="en-US" sz="2400" dirty="0"/>
              <a:t>Forward request to current server for x </a:t>
            </a:r>
          </a:p>
          <a:p>
            <a:pPr marL="457200" indent="-457200">
              <a:buClr>
                <a:schemeClr val="accent6"/>
              </a:buClr>
              <a:buFont typeface="+mj-lt"/>
              <a:buAutoNum type="arabicPeriod"/>
            </a:pPr>
            <a:r>
              <a:rPr lang="en-US" sz="2400" dirty="0"/>
              <a:t>Move item x to client's server</a:t>
            </a:r>
          </a:p>
          <a:p>
            <a:pPr marL="457200" indent="-457200">
              <a:buClr>
                <a:schemeClr val="accent6"/>
              </a:buClr>
              <a:buFont typeface="+mj-lt"/>
              <a:buAutoNum type="arabicPeriod"/>
            </a:pPr>
            <a:r>
              <a:rPr lang="en-US" sz="2400" dirty="0"/>
              <a:t>Return result of operation on clients server </a:t>
            </a:r>
            <a:endParaRPr lang="en-IN" sz="2400" dirty="0"/>
          </a:p>
        </p:txBody>
      </p:sp>
      <p:sp>
        <p:nvSpPr>
          <p:cNvPr id="12" name="TextBox 11"/>
          <p:cNvSpPr txBox="1"/>
          <p:nvPr/>
        </p:nvSpPr>
        <p:spPr>
          <a:xfrm>
            <a:off x="5443561" y="2761823"/>
            <a:ext cx="321842" cy="400110"/>
          </a:xfrm>
          <a:prstGeom prst="rect">
            <a:avLst/>
          </a:prstGeom>
          <a:solidFill>
            <a:srgbClr val="0E3755"/>
          </a:solidFill>
        </p:spPr>
        <p:txBody>
          <a:bodyPr wrap="square" rtlCol="0">
            <a:spAutoFit/>
          </a:bodyPr>
          <a:lstStyle/>
          <a:p>
            <a:r>
              <a:rPr lang="en-IN" sz="2000" b="1" dirty="0">
                <a:solidFill>
                  <a:schemeClr val="bg1"/>
                </a:solidFill>
              </a:rPr>
              <a:t>1</a:t>
            </a:r>
          </a:p>
        </p:txBody>
      </p:sp>
      <p:sp>
        <p:nvSpPr>
          <p:cNvPr id="13" name="TextBox 12"/>
          <p:cNvSpPr txBox="1"/>
          <p:nvPr/>
        </p:nvSpPr>
        <p:spPr>
          <a:xfrm>
            <a:off x="6232253" y="2736945"/>
            <a:ext cx="321842" cy="400110"/>
          </a:xfrm>
          <a:prstGeom prst="rect">
            <a:avLst/>
          </a:prstGeom>
          <a:solidFill>
            <a:srgbClr val="0E3755"/>
          </a:solidFill>
        </p:spPr>
        <p:txBody>
          <a:bodyPr wrap="square" rtlCol="0">
            <a:spAutoFit/>
          </a:bodyPr>
          <a:lstStyle/>
          <a:p>
            <a:r>
              <a:rPr lang="en-IN" sz="2000" b="1" dirty="0">
                <a:solidFill>
                  <a:schemeClr val="bg1"/>
                </a:solidFill>
              </a:rPr>
              <a:t>4</a:t>
            </a:r>
          </a:p>
        </p:txBody>
      </p:sp>
      <p:sp>
        <p:nvSpPr>
          <p:cNvPr id="14" name="TextBox 13"/>
          <p:cNvSpPr txBox="1"/>
          <p:nvPr/>
        </p:nvSpPr>
        <p:spPr>
          <a:xfrm>
            <a:off x="4928963" y="3480831"/>
            <a:ext cx="321842" cy="400110"/>
          </a:xfrm>
          <a:prstGeom prst="rect">
            <a:avLst/>
          </a:prstGeom>
          <a:solidFill>
            <a:srgbClr val="0E3755"/>
          </a:solidFill>
        </p:spPr>
        <p:txBody>
          <a:bodyPr wrap="square" rtlCol="0">
            <a:spAutoFit/>
          </a:bodyPr>
          <a:lstStyle/>
          <a:p>
            <a:r>
              <a:rPr lang="en-IN" sz="2000" b="1" dirty="0">
                <a:solidFill>
                  <a:schemeClr val="bg1"/>
                </a:solidFill>
              </a:rPr>
              <a:t>2</a:t>
            </a:r>
          </a:p>
        </p:txBody>
      </p:sp>
      <p:sp>
        <p:nvSpPr>
          <p:cNvPr id="15" name="TextBox 14"/>
          <p:cNvSpPr txBox="1"/>
          <p:nvPr/>
        </p:nvSpPr>
        <p:spPr>
          <a:xfrm>
            <a:off x="4924971" y="4249861"/>
            <a:ext cx="321842" cy="400110"/>
          </a:xfrm>
          <a:prstGeom prst="rect">
            <a:avLst/>
          </a:prstGeom>
          <a:solidFill>
            <a:srgbClr val="0E3755"/>
          </a:solidFill>
        </p:spPr>
        <p:txBody>
          <a:bodyPr wrap="square" rtlCol="0">
            <a:spAutoFit/>
          </a:bodyPr>
          <a:lstStyle/>
          <a:p>
            <a:r>
              <a:rPr lang="en-IN" sz="2000" b="1" dirty="0">
                <a:solidFill>
                  <a:schemeClr val="bg1"/>
                </a:solidFill>
              </a:rPr>
              <a:t>3</a:t>
            </a:r>
          </a:p>
        </p:txBody>
      </p:sp>
      <p:grpSp>
        <p:nvGrpSpPr>
          <p:cNvPr id="50" name="Group 49"/>
          <p:cNvGrpSpPr/>
          <p:nvPr/>
        </p:nvGrpSpPr>
        <p:grpSpPr>
          <a:xfrm>
            <a:off x="1248229" y="1455120"/>
            <a:ext cx="8389320" cy="3489079"/>
            <a:chOff x="1248229" y="1455120"/>
            <a:chExt cx="8389320" cy="3489079"/>
          </a:xfrm>
        </p:grpSpPr>
        <p:sp>
          <p:nvSpPr>
            <p:cNvPr id="16" name="Rectangle 15"/>
            <p:cNvSpPr/>
            <p:nvPr/>
          </p:nvSpPr>
          <p:spPr>
            <a:xfrm>
              <a:off x="5634662" y="2013048"/>
              <a:ext cx="679953" cy="549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Magnetic Disk 16"/>
            <p:cNvSpPr/>
            <p:nvPr/>
          </p:nvSpPr>
          <p:spPr>
            <a:xfrm>
              <a:off x="1737899"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Magnetic Disk 17"/>
            <p:cNvSpPr/>
            <p:nvPr/>
          </p:nvSpPr>
          <p:spPr>
            <a:xfrm>
              <a:off x="3648761"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Magnetic Disk 18"/>
            <p:cNvSpPr/>
            <p:nvPr/>
          </p:nvSpPr>
          <p:spPr>
            <a:xfrm>
              <a:off x="5559623"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Magnetic Disk 19"/>
            <p:cNvSpPr/>
            <p:nvPr/>
          </p:nvSpPr>
          <p:spPr>
            <a:xfrm>
              <a:off x="7136758"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3142353" y="2304529"/>
              <a:ext cx="1653988" cy="707886"/>
            </a:xfrm>
            <a:prstGeom prst="rect">
              <a:avLst/>
            </a:prstGeom>
            <a:noFill/>
          </p:spPr>
          <p:txBody>
            <a:bodyPr wrap="square" rtlCol="0">
              <a:spAutoFit/>
            </a:bodyPr>
            <a:lstStyle/>
            <a:p>
              <a:r>
                <a:rPr lang="en-IN" sz="2000" dirty="0"/>
                <a:t>Current server for item x</a:t>
              </a:r>
            </a:p>
          </p:txBody>
        </p:sp>
        <p:sp>
          <p:nvSpPr>
            <p:cNvPr id="22" name="TextBox 21"/>
            <p:cNvSpPr txBox="1"/>
            <p:nvPr/>
          </p:nvSpPr>
          <p:spPr>
            <a:xfrm>
              <a:off x="5514136" y="1455120"/>
              <a:ext cx="976708" cy="461665"/>
            </a:xfrm>
            <a:prstGeom prst="rect">
              <a:avLst/>
            </a:prstGeom>
            <a:solidFill>
              <a:schemeClr val="accent6"/>
            </a:solidFill>
          </p:spPr>
          <p:txBody>
            <a:bodyPr wrap="square" rtlCol="0">
              <a:spAutoFit/>
            </a:bodyPr>
            <a:lstStyle/>
            <a:p>
              <a:r>
                <a:rPr lang="en-IN" sz="2400" b="1" dirty="0">
                  <a:solidFill>
                    <a:schemeClr val="bg1"/>
                  </a:solidFill>
                </a:rPr>
                <a:t>Client</a:t>
              </a:r>
            </a:p>
          </p:txBody>
        </p:sp>
        <p:sp>
          <p:nvSpPr>
            <p:cNvPr id="23" name="TextBox 22"/>
            <p:cNvSpPr txBox="1"/>
            <p:nvPr/>
          </p:nvSpPr>
          <p:spPr>
            <a:xfrm>
              <a:off x="6801107" y="2368571"/>
              <a:ext cx="1418221" cy="707886"/>
            </a:xfrm>
            <a:prstGeom prst="rect">
              <a:avLst/>
            </a:prstGeom>
            <a:noFill/>
          </p:spPr>
          <p:txBody>
            <a:bodyPr wrap="square" rtlCol="0">
              <a:spAutoFit/>
            </a:bodyPr>
            <a:lstStyle/>
            <a:p>
              <a:r>
                <a:rPr lang="en-IN" sz="2000" dirty="0"/>
                <a:t>New server for item x</a:t>
              </a:r>
            </a:p>
          </p:txBody>
        </p:sp>
        <p:sp>
          <p:nvSpPr>
            <p:cNvPr id="24" name="TextBox 23"/>
            <p:cNvSpPr txBox="1"/>
            <p:nvPr/>
          </p:nvSpPr>
          <p:spPr>
            <a:xfrm>
              <a:off x="8219328" y="3810273"/>
              <a:ext cx="1418221" cy="400110"/>
            </a:xfrm>
            <a:prstGeom prst="rect">
              <a:avLst/>
            </a:prstGeom>
            <a:noFill/>
          </p:spPr>
          <p:txBody>
            <a:bodyPr wrap="square" rtlCol="0">
              <a:spAutoFit/>
            </a:bodyPr>
            <a:lstStyle/>
            <a:p>
              <a:r>
                <a:rPr lang="en-IN" sz="2000" dirty="0"/>
                <a:t>Data store</a:t>
              </a:r>
            </a:p>
          </p:txBody>
        </p:sp>
        <p:cxnSp>
          <p:nvCxnSpPr>
            <p:cNvPr id="25" name="Straight Arrow Connector 24"/>
            <p:cNvCxnSpPr>
              <a:stCxn id="21" idx="2"/>
              <a:endCxn id="18" idx="1"/>
            </p:cNvCxnSpPr>
            <p:nvPr/>
          </p:nvCxnSpPr>
          <p:spPr>
            <a:xfrm>
              <a:off x="3969347" y="3012415"/>
              <a:ext cx="106148" cy="6265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2"/>
            </p:cNvCxnSpPr>
            <p:nvPr/>
          </p:nvCxnSpPr>
          <p:spPr>
            <a:xfrm flipH="1">
              <a:off x="6413091" y="3076457"/>
              <a:ext cx="1097127" cy="73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502229" y="3950948"/>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02229" y="4210383"/>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814515" y="2576559"/>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248229" y="3212215"/>
              <a:ext cx="6971099" cy="17319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p:nvPr/>
          </p:nvCxnSpPr>
          <p:spPr>
            <a:xfrm flipV="1">
              <a:off x="6134028" y="2548713"/>
              <a:ext cx="0" cy="1132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022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P spid="13" grpId="0" animBg="1"/>
      <p:bldP spid="14"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a:xfrm>
            <a:off x="0" y="0"/>
            <a:ext cx="12192000" cy="711200"/>
          </a:xfrm>
        </p:spPr>
        <p:txBody>
          <a:bodyPr>
            <a:normAutofit/>
          </a:bodyPr>
          <a:lstStyle/>
          <a:p>
            <a:r>
              <a:rPr lang="en-US" dirty="0"/>
              <a:t>Local-Write Protocols</a:t>
            </a:r>
          </a:p>
        </p:txBody>
      </p:sp>
      <p:sp>
        <p:nvSpPr>
          <p:cNvPr id="6" name="TextBox 5"/>
          <p:cNvSpPr txBox="1"/>
          <p:nvPr/>
        </p:nvSpPr>
        <p:spPr>
          <a:xfrm>
            <a:off x="64963" y="761668"/>
            <a:ext cx="8665697" cy="461665"/>
          </a:xfrm>
          <a:prstGeom prst="rect">
            <a:avLst/>
          </a:prstGeom>
          <a:noFill/>
        </p:spPr>
        <p:txBody>
          <a:bodyPr wrap="square" rtlCol="0">
            <a:spAutoFit/>
          </a:bodyPr>
          <a:lstStyle/>
          <a:p>
            <a:r>
              <a:rPr lang="en-US" sz="2400" dirty="0">
                <a:solidFill>
                  <a:srgbClr val="1D3064"/>
                </a:solidFill>
              </a:rPr>
              <a:t>Case 2:  (primary back-up): the primary copy migrates</a:t>
            </a:r>
          </a:p>
        </p:txBody>
      </p:sp>
      <p:sp>
        <p:nvSpPr>
          <p:cNvPr id="7" name="TextBox 6"/>
          <p:cNvSpPr txBox="1"/>
          <p:nvPr/>
        </p:nvSpPr>
        <p:spPr>
          <a:xfrm>
            <a:off x="166793" y="5399016"/>
            <a:ext cx="3687756" cy="1015663"/>
          </a:xfrm>
          <a:prstGeom prst="rect">
            <a:avLst/>
          </a:prstGeom>
          <a:noFill/>
        </p:spPr>
        <p:txBody>
          <a:bodyPr wrap="square" rtlCol="0">
            <a:spAutoFit/>
          </a:bodyPr>
          <a:lstStyle/>
          <a:p>
            <a:r>
              <a:rPr lang="en-US" sz="2000" dirty="0"/>
              <a:t>W1. Write request </a:t>
            </a:r>
          </a:p>
          <a:p>
            <a:r>
              <a:rPr lang="en-US" sz="2000" dirty="0"/>
              <a:t>W2. Move item x to new primary </a:t>
            </a:r>
          </a:p>
          <a:p>
            <a:r>
              <a:rPr lang="en-US" sz="2000" dirty="0"/>
              <a:t>W3. Acknowledge write completed </a:t>
            </a:r>
          </a:p>
        </p:txBody>
      </p:sp>
      <p:sp>
        <p:nvSpPr>
          <p:cNvPr id="8" name="TextBox 7"/>
          <p:cNvSpPr txBox="1"/>
          <p:nvPr/>
        </p:nvSpPr>
        <p:spPr>
          <a:xfrm>
            <a:off x="6719043" y="5390712"/>
            <a:ext cx="2636931" cy="707886"/>
          </a:xfrm>
          <a:prstGeom prst="rect">
            <a:avLst/>
          </a:prstGeom>
          <a:noFill/>
        </p:spPr>
        <p:txBody>
          <a:bodyPr wrap="square" rtlCol="0">
            <a:spAutoFit/>
          </a:bodyPr>
          <a:lstStyle/>
          <a:p>
            <a:r>
              <a:rPr lang="en-US" sz="2000" dirty="0"/>
              <a:t>R1. Read request </a:t>
            </a:r>
          </a:p>
          <a:p>
            <a:r>
              <a:rPr lang="en-US" sz="2000" dirty="0"/>
              <a:t>R2. Response to read </a:t>
            </a:r>
          </a:p>
        </p:txBody>
      </p:sp>
      <p:sp>
        <p:nvSpPr>
          <p:cNvPr id="9" name="TextBox 8"/>
          <p:cNvSpPr txBox="1"/>
          <p:nvPr/>
        </p:nvSpPr>
        <p:spPr>
          <a:xfrm>
            <a:off x="4251652" y="2372740"/>
            <a:ext cx="527427" cy="400110"/>
          </a:xfrm>
          <a:prstGeom prst="rect">
            <a:avLst/>
          </a:prstGeom>
          <a:solidFill>
            <a:srgbClr val="0E3755"/>
          </a:solidFill>
        </p:spPr>
        <p:txBody>
          <a:bodyPr wrap="square" rtlCol="0">
            <a:spAutoFit/>
          </a:bodyPr>
          <a:lstStyle/>
          <a:p>
            <a:r>
              <a:rPr lang="en-IN" sz="2000" b="1" dirty="0">
                <a:solidFill>
                  <a:schemeClr val="bg1"/>
                </a:solidFill>
              </a:rPr>
              <a:t>W1</a:t>
            </a:r>
          </a:p>
        </p:txBody>
      </p:sp>
      <p:sp>
        <p:nvSpPr>
          <p:cNvPr id="10" name="TextBox 9"/>
          <p:cNvSpPr txBox="1"/>
          <p:nvPr/>
        </p:nvSpPr>
        <p:spPr>
          <a:xfrm>
            <a:off x="5201493" y="2347862"/>
            <a:ext cx="511238" cy="400110"/>
          </a:xfrm>
          <a:prstGeom prst="rect">
            <a:avLst/>
          </a:prstGeom>
          <a:solidFill>
            <a:srgbClr val="0E3755"/>
          </a:solidFill>
        </p:spPr>
        <p:txBody>
          <a:bodyPr wrap="square" rtlCol="0">
            <a:spAutoFit/>
          </a:bodyPr>
          <a:lstStyle/>
          <a:p>
            <a:r>
              <a:rPr lang="en-IN" sz="2000" b="1" dirty="0">
                <a:solidFill>
                  <a:schemeClr val="bg1"/>
                </a:solidFill>
              </a:rPr>
              <a:t>W3</a:t>
            </a:r>
          </a:p>
        </p:txBody>
      </p:sp>
      <p:sp>
        <p:nvSpPr>
          <p:cNvPr id="11" name="TextBox 10"/>
          <p:cNvSpPr txBox="1"/>
          <p:nvPr/>
        </p:nvSpPr>
        <p:spPr>
          <a:xfrm>
            <a:off x="3735529" y="3176156"/>
            <a:ext cx="528952" cy="400110"/>
          </a:xfrm>
          <a:prstGeom prst="rect">
            <a:avLst/>
          </a:prstGeom>
          <a:solidFill>
            <a:srgbClr val="0E3755"/>
          </a:solidFill>
        </p:spPr>
        <p:txBody>
          <a:bodyPr wrap="square" rtlCol="0">
            <a:spAutoFit/>
          </a:bodyPr>
          <a:lstStyle/>
          <a:p>
            <a:r>
              <a:rPr lang="en-IN" sz="2000" b="1" dirty="0">
                <a:solidFill>
                  <a:schemeClr val="bg1"/>
                </a:solidFill>
              </a:rPr>
              <a:t>W5</a:t>
            </a:r>
          </a:p>
        </p:txBody>
      </p:sp>
      <p:sp>
        <p:nvSpPr>
          <p:cNvPr id="12" name="TextBox 11"/>
          <p:cNvSpPr txBox="1"/>
          <p:nvPr/>
        </p:nvSpPr>
        <p:spPr>
          <a:xfrm>
            <a:off x="3735529" y="3832642"/>
            <a:ext cx="524960" cy="400110"/>
          </a:xfrm>
          <a:prstGeom prst="rect">
            <a:avLst/>
          </a:prstGeom>
          <a:solidFill>
            <a:srgbClr val="0E3755"/>
          </a:solidFill>
        </p:spPr>
        <p:txBody>
          <a:bodyPr wrap="square" rtlCol="0">
            <a:spAutoFit/>
          </a:bodyPr>
          <a:lstStyle/>
          <a:p>
            <a:r>
              <a:rPr lang="en-IN" sz="2000" b="1" dirty="0">
                <a:solidFill>
                  <a:schemeClr val="bg1"/>
                </a:solidFill>
              </a:rPr>
              <a:t>W4</a:t>
            </a:r>
          </a:p>
        </p:txBody>
      </p:sp>
      <p:sp>
        <p:nvSpPr>
          <p:cNvPr id="13" name="Rectangle 12"/>
          <p:cNvSpPr/>
          <p:nvPr/>
        </p:nvSpPr>
        <p:spPr>
          <a:xfrm>
            <a:off x="4648338" y="1664737"/>
            <a:ext cx="679953" cy="508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Magnetic Disk 13"/>
          <p:cNvSpPr/>
          <p:nvPr/>
        </p:nvSpPr>
        <p:spPr>
          <a:xfrm>
            <a:off x="751575"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Magnetic Disk 14"/>
          <p:cNvSpPr/>
          <p:nvPr/>
        </p:nvSpPr>
        <p:spPr>
          <a:xfrm>
            <a:off x="2662437"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Magnetic Disk 15"/>
          <p:cNvSpPr/>
          <p:nvPr/>
        </p:nvSpPr>
        <p:spPr>
          <a:xfrm>
            <a:off x="4573299"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Magnetic Disk 16"/>
          <p:cNvSpPr/>
          <p:nvPr/>
        </p:nvSpPr>
        <p:spPr>
          <a:xfrm>
            <a:off x="6431787"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2015349" y="1915446"/>
            <a:ext cx="1407962" cy="707886"/>
          </a:xfrm>
          <a:prstGeom prst="rect">
            <a:avLst/>
          </a:prstGeom>
          <a:noFill/>
        </p:spPr>
        <p:txBody>
          <a:bodyPr wrap="square" rtlCol="0">
            <a:spAutoFit/>
          </a:bodyPr>
          <a:lstStyle/>
          <a:p>
            <a:r>
              <a:rPr lang="en-IN" sz="2000" dirty="0"/>
              <a:t>Old primary for item x</a:t>
            </a:r>
          </a:p>
        </p:txBody>
      </p:sp>
      <p:sp>
        <p:nvSpPr>
          <p:cNvPr id="19" name="TextBox 18"/>
          <p:cNvSpPr txBox="1"/>
          <p:nvPr/>
        </p:nvSpPr>
        <p:spPr>
          <a:xfrm>
            <a:off x="4527812" y="1178581"/>
            <a:ext cx="976708" cy="461665"/>
          </a:xfrm>
          <a:prstGeom prst="rect">
            <a:avLst/>
          </a:prstGeom>
          <a:solidFill>
            <a:schemeClr val="accent6"/>
          </a:solidFill>
        </p:spPr>
        <p:txBody>
          <a:bodyPr wrap="square" rtlCol="0">
            <a:spAutoFit/>
          </a:bodyPr>
          <a:lstStyle/>
          <a:p>
            <a:r>
              <a:rPr lang="en-IN" sz="2400" b="1" dirty="0">
                <a:solidFill>
                  <a:schemeClr val="bg1"/>
                </a:solidFill>
              </a:rPr>
              <a:t>Client</a:t>
            </a:r>
          </a:p>
        </p:txBody>
      </p:sp>
      <p:sp>
        <p:nvSpPr>
          <p:cNvPr id="20" name="TextBox 19"/>
          <p:cNvSpPr txBox="1"/>
          <p:nvPr/>
        </p:nvSpPr>
        <p:spPr>
          <a:xfrm>
            <a:off x="7937753" y="4061505"/>
            <a:ext cx="1809546" cy="523220"/>
          </a:xfrm>
          <a:prstGeom prst="rect">
            <a:avLst/>
          </a:prstGeom>
          <a:noFill/>
        </p:spPr>
        <p:txBody>
          <a:bodyPr wrap="square" rtlCol="0">
            <a:spAutoFit/>
          </a:bodyPr>
          <a:lstStyle/>
          <a:p>
            <a:r>
              <a:rPr lang="en-IN" sz="2800" b="1" dirty="0"/>
              <a:t>Data store</a:t>
            </a:r>
          </a:p>
        </p:txBody>
      </p:sp>
      <p:cxnSp>
        <p:nvCxnSpPr>
          <p:cNvPr id="21" name="Straight Arrow Connector 20"/>
          <p:cNvCxnSpPr>
            <a:stCxn id="18" idx="2"/>
          </p:cNvCxnSpPr>
          <p:nvPr/>
        </p:nvCxnSpPr>
        <p:spPr>
          <a:xfrm>
            <a:off x="2719330" y="2623332"/>
            <a:ext cx="229161" cy="6265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131821" y="2581207"/>
            <a:ext cx="1097127" cy="73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515905" y="3801015"/>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15905" y="3582149"/>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828191" y="2187476"/>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61905" y="2823131"/>
            <a:ext cx="7675848" cy="25024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p:cNvCxnSpPr/>
          <p:nvPr/>
        </p:nvCxnSpPr>
        <p:spPr>
          <a:xfrm flipV="1">
            <a:off x="5147704" y="2159630"/>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13061" y="2370395"/>
            <a:ext cx="551324" cy="400110"/>
          </a:xfrm>
          <a:prstGeom prst="rect">
            <a:avLst/>
          </a:prstGeom>
          <a:solidFill>
            <a:srgbClr val="0E3755"/>
          </a:solidFill>
        </p:spPr>
        <p:txBody>
          <a:bodyPr wrap="square" rtlCol="0">
            <a:spAutoFit/>
          </a:bodyPr>
          <a:lstStyle/>
          <a:p>
            <a:r>
              <a:rPr lang="en-IN" sz="2000" b="1" dirty="0">
                <a:solidFill>
                  <a:schemeClr val="bg1"/>
                </a:solidFill>
              </a:rPr>
              <a:t>R1</a:t>
            </a:r>
          </a:p>
        </p:txBody>
      </p:sp>
      <p:sp>
        <p:nvSpPr>
          <p:cNvPr id="29" name="TextBox 28"/>
          <p:cNvSpPr txBox="1"/>
          <p:nvPr/>
        </p:nvSpPr>
        <p:spPr>
          <a:xfrm>
            <a:off x="1431235" y="2345517"/>
            <a:ext cx="509180" cy="400110"/>
          </a:xfrm>
          <a:prstGeom prst="rect">
            <a:avLst/>
          </a:prstGeom>
          <a:solidFill>
            <a:srgbClr val="0E3755"/>
          </a:solidFill>
        </p:spPr>
        <p:txBody>
          <a:bodyPr wrap="square" rtlCol="0">
            <a:spAutoFit/>
          </a:bodyPr>
          <a:lstStyle/>
          <a:p>
            <a:r>
              <a:rPr lang="en-IN" sz="2000" b="1" dirty="0">
                <a:solidFill>
                  <a:schemeClr val="bg1"/>
                </a:solidFill>
              </a:rPr>
              <a:t>R2</a:t>
            </a:r>
          </a:p>
        </p:txBody>
      </p:sp>
      <p:sp>
        <p:nvSpPr>
          <p:cNvPr id="30" name="Rectangle 29"/>
          <p:cNvSpPr/>
          <p:nvPr/>
        </p:nvSpPr>
        <p:spPr>
          <a:xfrm>
            <a:off x="833644" y="1664738"/>
            <a:ext cx="679953" cy="506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713118" y="1176236"/>
            <a:ext cx="976708" cy="461665"/>
          </a:xfrm>
          <a:prstGeom prst="rect">
            <a:avLst/>
          </a:prstGeom>
          <a:solidFill>
            <a:schemeClr val="accent6"/>
          </a:solidFill>
        </p:spPr>
        <p:txBody>
          <a:bodyPr wrap="square" rtlCol="0">
            <a:spAutoFit/>
          </a:bodyPr>
          <a:lstStyle/>
          <a:p>
            <a:r>
              <a:rPr lang="en-IN" sz="2400" b="1" dirty="0">
                <a:solidFill>
                  <a:schemeClr val="bg1"/>
                </a:solidFill>
              </a:rPr>
              <a:t>Client</a:t>
            </a:r>
          </a:p>
        </p:txBody>
      </p:sp>
      <p:cxnSp>
        <p:nvCxnSpPr>
          <p:cNvPr id="32" name="Straight Arrow Connector 31"/>
          <p:cNvCxnSpPr/>
          <p:nvPr/>
        </p:nvCxnSpPr>
        <p:spPr>
          <a:xfrm flipH="1">
            <a:off x="1013497" y="2185131"/>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333010" y="2157285"/>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343011" y="2251689"/>
            <a:ext cx="1624651" cy="400110"/>
          </a:xfrm>
          <a:prstGeom prst="rect">
            <a:avLst/>
          </a:prstGeom>
          <a:noFill/>
        </p:spPr>
        <p:txBody>
          <a:bodyPr wrap="square" rtlCol="0">
            <a:spAutoFit/>
          </a:bodyPr>
          <a:lstStyle/>
          <a:p>
            <a:r>
              <a:rPr lang="en-IN" sz="2000" dirty="0"/>
              <a:t>Backup server</a:t>
            </a:r>
          </a:p>
        </p:txBody>
      </p:sp>
      <p:sp>
        <p:nvSpPr>
          <p:cNvPr id="41" name="Curved Right Arrow 40"/>
          <p:cNvSpPr/>
          <p:nvPr/>
        </p:nvSpPr>
        <p:spPr>
          <a:xfrm rot="5400000" flipH="1" flipV="1">
            <a:off x="3644396" y="3423238"/>
            <a:ext cx="478144" cy="1791227"/>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TextBox 42"/>
          <p:cNvSpPr txBox="1"/>
          <p:nvPr/>
        </p:nvSpPr>
        <p:spPr>
          <a:xfrm>
            <a:off x="5602260" y="3872045"/>
            <a:ext cx="524960" cy="400110"/>
          </a:xfrm>
          <a:prstGeom prst="rect">
            <a:avLst/>
          </a:prstGeom>
          <a:solidFill>
            <a:srgbClr val="0E3755"/>
          </a:solidFill>
        </p:spPr>
        <p:txBody>
          <a:bodyPr wrap="square" rtlCol="0">
            <a:spAutoFit/>
          </a:bodyPr>
          <a:lstStyle/>
          <a:p>
            <a:r>
              <a:rPr lang="en-IN" sz="2000" b="1" dirty="0">
                <a:solidFill>
                  <a:schemeClr val="bg1"/>
                </a:solidFill>
              </a:rPr>
              <a:t>W4</a:t>
            </a:r>
          </a:p>
        </p:txBody>
      </p:sp>
      <p:sp>
        <p:nvSpPr>
          <p:cNvPr id="46" name="TextBox 45"/>
          <p:cNvSpPr txBox="1"/>
          <p:nvPr/>
        </p:nvSpPr>
        <p:spPr>
          <a:xfrm>
            <a:off x="5604194" y="3145672"/>
            <a:ext cx="528952" cy="400110"/>
          </a:xfrm>
          <a:prstGeom prst="rect">
            <a:avLst/>
          </a:prstGeom>
          <a:solidFill>
            <a:srgbClr val="0E3755"/>
          </a:solidFill>
        </p:spPr>
        <p:txBody>
          <a:bodyPr wrap="square" rtlCol="0">
            <a:spAutoFit/>
          </a:bodyPr>
          <a:lstStyle/>
          <a:p>
            <a:r>
              <a:rPr lang="en-IN" sz="2000" b="1" dirty="0">
                <a:solidFill>
                  <a:schemeClr val="bg1"/>
                </a:solidFill>
              </a:rPr>
              <a:t>W5</a:t>
            </a:r>
          </a:p>
        </p:txBody>
      </p:sp>
      <p:cxnSp>
        <p:nvCxnSpPr>
          <p:cNvPr id="48" name="Straight Arrow Connector 47"/>
          <p:cNvCxnSpPr/>
          <p:nvPr/>
        </p:nvCxnSpPr>
        <p:spPr>
          <a:xfrm flipH="1">
            <a:off x="5384570" y="3573585"/>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384570" y="3833020"/>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631211" y="4325593"/>
            <a:ext cx="528952" cy="400110"/>
          </a:xfrm>
          <a:prstGeom prst="rect">
            <a:avLst/>
          </a:prstGeom>
          <a:solidFill>
            <a:srgbClr val="0E3755"/>
          </a:solidFill>
        </p:spPr>
        <p:txBody>
          <a:bodyPr wrap="square" rtlCol="0">
            <a:spAutoFit/>
          </a:bodyPr>
          <a:lstStyle/>
          <a:p>
            <a:r>
              <a:rPr lang="en-IN" sz="2000" b="1" dirty="0">
                <a:solidFill>
                  <a:schemeClr val="bg1"/>
                </a:solidFill>
              </a:rPr>
              <a:t>W2</a:t>
            </a:r>
          </a:p>
        </p:txBody>
      </p:sp>
      <p:cxnSp>
        <p:nvCxnSpPr>
          <p:cNvPr id="51" name="Elbow Connector 50"/>
          <p:cNvCxnSpPr>
            <a:endCxn id="14" idx="3"/>
          </p:cNvCxnSpPr>
          <p:nvPr/>
        </p:nvCxnSpPr>
        <p:spPr>
          <a:xfrm rot="10800000" flipV="1">
            <a:off x="1178309" y="4079778"/>
            <a:ext cx="3649882" cy="67"/>
          </a:xfrm>
          <a:prstGeom prst="bentConnector4">
            <a:avLst>
              <a:gd name="adj1" fmla="val 215"/>
              <a:gd name="adj2" fmla="val 116015970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10800000" flipV="1">
            <a:off x="923750" y="4084878"/>
            <a:ext cx="4176000" cy="67"/>
          </a:xfrm>
          <a:prstGeom prst="bentConnector4">
            <a:avLst>
              <a:gd name="adj1" fmla="val 215"/>
              <a:gd name="adj2" fmla="val 1580089552"/>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77279" y="4357869"/>
            <a:ext cx="528952" cy="400110"/>
          </a:xfrm>
          <a:prstGeom prst="rect">
            <a:avLst/>
          </a:prstGeom>
          <a:solidFill>
            <a:srgbClr val="0E3755"/>
          </a:solidFill>
        </p:spPr>
        <p:txBody>
          <a:bodyPr wrap="square" rtlCol="0">
            <a:spAutoFit/>
          </a:bodyPr>
          <a:lstStyle/>
          <a:p>
            <a:r>
              <a:rPr lang="en-IN" sz="2000" b="1" dirty="0">
                <a:solidFill>
                  <a:schemeClr val="bg1"/>
                </a:solidFill>
              </a:rPr>
              <a:t>W5</a:t>
            </a:r>
          </a:p>
        </p:txBody>
      </p:sp>
      <p:sp>
        <p:nvSpPr>
          <p:cNvPr id="84" name="TextBox 83"/>
          <p:cNvSpPr txBox="1"/>
          <p:nvPr/>
        </p:nvSpPr>
        <p:spPr>
          <a:xfrm>
            <a:off x="1444527" y="4461615"/>
            <a:ext cx="528952" cy="400110"/>
          </a:xfrm>
          <a:prstGeom prst="rect">
            <a:avLst/>
          </a:prstGeom>
          <a:solidFill>
            <a:srgbClr val="0E3755"/>
          </a:solidFill>
        </p:spPr>
        <p:txBody>
          <a:bodyPr wrap="square" rtlCol="0">
            <a:spAutoFit/>
          </a:bodyPr>
          <a:lstStyle/>
          <a:p>
            <a:r>
              <a:rPr lang="en-IN" sz="2000" b="1" dirty="0">
                <a:solidFill>
                  <a:schemeClr val="bg1"/>
                </a:solidFill>
              </a:rPr>
              <a:t>W4</a:t>
            </a:r>
          </a:p>
        </p:txBody>
      </p:sp>
      <p:sp>
        <p:nvSpPr>
          <p:cNvPr id="85" name="TextBox 84"/>
          <p:cNvSpPr txBox="1"/>
          <p:nvPr/>
        </p:nvSpPr>
        <p:spPr>
          <a:xfrm>
            <a:off x="5727805" y="1533748"/>
            <a:ext cx="1501107" cy="707886"/>
          </a:xfrm>
          <a:prstGeom prst="rect">
            <a:avLst/>
          </a:prstGeom>
          <a:noFill/>
        </p:spPr>
        <p:txBody>
          <a:bodyPr wrap="square" rtlCol="0">
            <a:spAutoFit/>
          </a:bodyPr>
          <a:lstStyle/>
          <a:p>
            <a:r>
              <a:rPr lang="en-IN" sz="2000" dirty="0"/>
              <a:t>New primary for item x</a:t>
            </a:r>
          </a:p>
        </p:txBody>
      </p:sp>
      <p:cxnSp>
        <p:nvCxnSpPr>
          <p:cNvPr id="86" name="Straight Arrow Connector 85"/>
          <p:cNvCxnSpPr>
            <a:stCxn id="85" idx="2"/>
          </p:cNvCxnSpPr>
          <p:nvPr/>
        </p:nvCxnSpPr>
        <p:spPr>
          <a:xfrm flipH="1">
            <a:off x="5323175" y="2241634"/>
            <a:ext cx="1155184" cy="10382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679454" y="5390712"/>
            <a:ext cx="3687756" cy="707886"/>
          </a:xfrm>
          <a:prstGeom prst="rect">
            <a:avLst/>
          </a:prstGeom>
          <a:noFill/>
        </p:spPr>
        <p:txBody>
          <a:bodyPr wrap="square" rtlCol="0">
            <a:spAutoFit/>
          </a:bodyPr>
          <a:lstStyle/>
          <a:p>
            <a:r>
              <a:rPr lang="en-US" sz="2000" dirty="0"/>
              <a:t>W4. Tell backups to update </a:t>
            </a:r>
          </a:p>
          <a:p>
            <a:r>
              <a:rPr lang="en-US" sz="2000" dirty="0"/>
              <a:t>W5. Acknowledge update</a:t>
            </a:r>
          </a:p>
        </p:txBody>
      </p:sp>
    </p:spTree>
    <p:extLst>
      <p:ext uri="{BB962C8B-B14F-4D97-AF65-F5344CB8AC3E}">
        <p14:creationId xmlns:p14="http://schemas.microsoft.com/office/powerpoint/2010/main" val="247400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xEl>
                                              <p:pRg st="0" end="0"/>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1" end="1"/>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xEl>
                                              <p:pRg st="2" end="2"/>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9">
                                            <p:txEl>
                                              <p:pRg st="0" end="0"/>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89">
                                            <p:txEl>
                                              <p:pRg st="1" end="1"/>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
                                            <p:txEl>
                                              <p:pRg st="0" end="0"/>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
                                            <p:txEl>
                                              <p:pRg st="1" end="1"/>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animBg="1"/>
      <p:bldP spid="20" grpId="0"/>
      <p:bldP spid="26" grpId="0" animBg="1"/>
      <p:bldP spid="28" grpId="0" animBg="1"/>
      <p:bldP spid="29" grpId="0" animBg="1"/>
      <p:bldP spid="30" grpId="0" animBg="1"/>
      <p:bldP spid="31" grpId="0" animBg="1"/>
      <p:bldP spid="38" grpId="0"/>
      <p:bldP spid="41" grpId="0" animBg="1"/>
      <p:bldP spid="43" grpId="0" animBg="1"/>
      <p:bldP spid="46" grpId="0" animBg="1"/>
      <p:bldP spid="50" grpId="0" animBg="1"/>
      <p:bldP spid="83" grpId="0" animBg="1"/>
      <p:bldP spid="84" grpId="0" animBg="1"/>
      <p:bldP spid="8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Replicated-Write Protocol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There are two ways for the replicated-write protocol,</a:t>
            </a:r>
          </a:p>
          <a:p>
            <a:pPr marL="1371600" lvl="2" indent="-457200">
              <a:buFont typeface="+mj-lt"/>
              <a:buAutoNum type="arabicPeriod"/>
            </a:pPr>
            <a:r>
              <a:rPr lang="en-US" sz="2400" dirty="0">
                <a:solidFill>
                  <a:srgbClr val="1D3064"/>
                </a:solidFill>
              </a:rPr>
              <a:t>Active replication</a:t>
            </a:r>
            <a:r>
              <a:rPr lang="en-US" sz="2400" dirty="0"/>
              <a:t>:  An operation is forwarded to all replicas</a:t>
            </a:r>
          </a:p>
          <a:p>
            <a:pPr marL="1371600" lvl="2" indent="-457200">
              <a:buFont typeface="+mj-lt"/>
              <a:buAutoNum type="arabicPeriod"/>
            </a:pPr>
            <a:r>
              <a:rPr lang="en-US" sz="2400" dirty="0">
                <a:solidFill>
                  <a:srgbClr val="1D3064"/>
                </a:solidFill>
              </a:rPr>
              <a:t>Quorum-Based Protocol</a:t>
            </a:r>
            <a:r>
              <a:rPr lang="en-US" sz="2400" dirty="0"/>
              <a:t>: By Majority Voting</a:t>
            </a:r>
          </a:p>
        </p:txBody>
      </p:sp>
    </p:spTree>
    <p:extLst>
      <p:ext uri="{BB962C8B-B14F-4D97-AF65-F5344CB8AC3E}">
        <p14:creationId xmlns:p14="http://schemas.microsoft.com/office/powerpoint/2010/main" val="104830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Active Replication Protocol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When a client writes at a replica, the replica will send the write operation updates to all other replicas</a:t>
            </a:r>
          </a:p>
          <a:p>
            <a:pPr>
              <a:lnSpc>
                <a:spcPct val="100000"/>
              </a:lnSpc>
            </a:pPr>
            <a:r>
              <a:rPr lang="en-US" dirty="0"/>
              <a:t>Each copy has a process of executing an update operation, and a write operation is executed. At this time, all replicas must execute operations in the same order.</a:t>
            </a:r>
          </a:p>
          <a:p>
            <a:pPr>
              <a:lnSpc>
                <a:spcPct val="100000"/>
              </a:lnSpc>
            </a:pPr>
            <a:r>
              <a:rPr lang="en-US" dirty="0"/>
              <a:t>Challenges with Active Replication</a:t>
            </a:r>
          </a:p>
          <a:p>
            <a:pPr lvl="2"/>
            <a:r>
              <a:rPr lang="en-US" sz="2400" dirty="0"/>
              <a:t>Ordering of operations cannot be guaranteed across the replicas</a:t>
            </a:r>
          </a:p>
          <a:p>
            <a:pPr>
              <a:lnSpc>
                <a:spcPct val="100000"/>
              </a:lnSpc>
            </a:pPr>
            <a:endParaRPr lang="en-US" sz="2400" dirty="0"/>
          </a:p>
        </p:txBody>
      </p:sp>
    </p:spTree>
    <p:extLst>
      <p:ext uri="{BB962C8B-B14F-4D97-AF65-F5344CB8AC3E}">
        <p14:creationId xmlns:p14="http://schemas.microsoft.com/office/powerpoint/2010/main" val="98053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Active Replication: The Problem</a:t>
            </a:r>
          </a:p>
        </p:txBody>
      </p:sp>
      <p:grpSp>
        <p:nvGrpSpPr>
          <p:cNvPr id="15" name="Group 14"/>
          <p:cNvGrpSpPr/>
          <p:nvPr/>
        </p:nvGrpSpPr>
        <p:grpSpPr>
          <a:xfrm>
            <a:off x="638630" y="959590"/>
            <a:ext cx="9570983" cy="4594599"/>
            <a:chOff x="638630" y="959590"/>
            <a:chExt cx="9570983" cy="4594599"/>
          </a:xfrm>
        </p:grpSpPr>
        <p:pic>
          <p:nvPicPr>
            <p:cNvPr id="3" name="Picture 2"/>
            <p:cNvPicPr>
              <a:picLocks noChangeAspect="1"/>
            </p:cNvPicPr>
            <p:nvPr/>
          </p:nvPicPr>
          <p:blipFill>
            <a:blip r:embed="rId2"/>
            <a:stretch>
              <a:fillRect/>
            </a:stretch>
          </p:blipFill>
          <p:spPr>
            <a:xfrm>
              <a:off x="812115" y="1168088"/>
              <a:ext cx="7171428" cy="3980952"/>
            </a:xfrm>
            <a:prstGeom prst="rect">
              <a:avLst/>
            </a:prstGeom>
          </p:spPr>
        </p:pic>
        <p:sp>
          <p:nvSpPr>
            <p:cNvPr id="7" name="TextBox 6"/>
            <p:cNvSpPr txBox="1"/>
            <p:nvPr/>
          </p:nvSpPr>
          <p:spPr>
            <a:xfrm>
              <a:off x="638630" y="1144255"/>
              <a:ext cx="2496458" cy="830997"/>
            </a:xfrm>
            <a:prstGeom prst="rect">
              <a:avLst/>
            </a:prstGeom>
            <a:noFill/>
          </p:spPr>
          <p:txBody>
            <a:bodyPr wrap="square" rtlCol="0">
              <a:spAutoFit/>
            </a:bodyPr>
            <a:lstStyle/>
            <a:p>
              <a:r>
                <a:rPr lang="en-IN" sz="2400" dirty="0"/>
                <a:t>Client replicates invocation request</a:t>
              </a:r>
            </a:p>
          </p:txBody>
        </p:sp>
        <p:sp>
          <p:nvSpPr>
            <p:cNvPr id="8" name="TextBox 7"/>
            <p:cNvSpPr txBox="1"/>
            <p:nvPr/>
          </p:nvSpPr>
          <p:spPr>
            <a:xfrm>
              <a:off x="1265688" y="4072756"/>
              <a:ext cx="2537055" cy="830997"/>
            </a:xfrm>
            <a:prstGeom prst="rect">
              <a:avLst/>
            </a:prstGeom>
            <a:noFill/>
          </p:spPr>
          <p:txBody>
            <a:bodyPr wrap="square" rtlCol="0">
              <a:spAutoFit/>
            </a:bodyPr>
            <a:lstStyle/>
            <a:p>
              <a:r>
                <a:rPr lang="en-IN" sz="2400" dirty="0"/>
                <a:t>All replicas see the same invocation</a:t>
              </a:r>
            </a:p>
          </p:txBody>
        </p:sp>
        <p:sp>
          <p:nvSpPr>
            <p:cNvPr id="9" name="TextBox 8"/>
            <p:cNvSpPr txBox="1"/>
            <p:nvPr/>
          </p:nvSpPr>
          <p:spPr>
            <a:xfrm>
              <a:off x="3802743" y="5092524"/>
              <a:ext cx="2280743" cy="461665"/>
            </a:xfrm>
            <a:prstGeom prst="rect">
              <a:avLst/>
            </a:prstGeom>
            <a:noFill/>
          </p:spPr>
          <p:txBody>
            <a:bodyPr wrap="square" rtlCol="0">
              <a:spAutoFit/>
            </a:bodyPr>
            <a:lstStyle/>
            <a:p>
              <a:r>
                <a:rPr lang="en-IN" sz="2400" dirty="0"/>
                <a:t>Replicated object</a:t>
              </a:r>
            </a:p>
          </p:txBody>
        </p:sp>
        <p:sp>
          <p:nvSpPr>
            <p:cNvPr id="10" name="TextBox 9"/>
            <p:cNvSpPr txBox="1"/>
            <p:nvPr/>
          </p:nvSpPr>
          <p:spPr>
            <a:xfrm>
              <a:off x="7623683" y="959590"/>
              <a:ext cx="2585930" cy="1200329"/>
            </a:xfrm>
            <a:prstGeom prst="rect">
              <a:avLst/>
            </a:prstGeom>
            <a:noFill/>
          </p:spPr>
          <p:txBody>
            <a:bodyPr wrap="square" rtlCol="0">
              <a:spAutoFit/>
            </a:bodyPr>
            <a:lstStyle/>
            <a:p>
              <a:r>
                <a:rPr lang="en-IN" sz="2400" dirty="0"/>
                <a:t>Object receives the same invocation three times </a:t>
              </a:r>
            </a:p>
          </p:txBody>
        </p:sp>
        <p:sp>
          <p:nvSpPr>
            <p:cNvPr id="4" name="TextBox 3"/>
            <p:cNvSpPr txBox="1"/>
            <p:nvPr/>
          </p:nvSpPr>
          <p:spPr>
            <a:xfrm>
              <a:off x="2084170" y="2671067"/>
              <a:ext cx="420914" cy="646331"/>
            </a:xfrm>
            <a:prstGeom prst="rect">
              <a:avLst/>
            </a:prstGeom>
            <a:noFill/>
          </p:spPr>
          <p:txBody>
            <a:bodyPr wrap="square" rtlCol="0">
              <a:spAutoFit/>
            </a:bodyPr>
            <a:lstStyle/>
            <a:p>
              <a:r>
                <a:rPr lang="en-IN" sz="3600" b="1" dirty="0">
                  <a:solidFill>
                    <a:srgbClr val="0E3755"/>
                  </a:solidFill>
                </a:rPr>
                <a:t>A</a:t>
              </a:r>
            </a:p>
          </p:txBody>
        </p:sp>
        <p:sp>
          <p:nvSpPr>
            <p:cNvPr id="11" name="TextBox 10"/>
            <p:cNvSpPr txBox="1"/>
            <p:nvPr/>
          </p:nvSpPr>
          <p:spPr>
            <a:xfrm>
              <a:off x="7127885" y="2671067"/>
              <a:ext cx="420914" cy="646331"/>
            </a:xfrm>
            <a:prstGeom prst="rect">
              <a:avLst/>
            </a:prstGeom>
            <a:noFill/>
          </p:spPr>
          <p:txBody>
            <a:bodyPr wrap="square" rtlCol="0">
              <a:spAutoFit/>
            </a:bodyPr>
            <a:lstStyle/>
            <a:p>
              <a:r>
                <a:rPr lang="en-IN" sz="3600" b="1" dirty="0">
                  <a:solidFill>
                    <a:srgbClr val="0E3755"/>
                  </a:solidFill>
                </a:rPr>
                <a:t>C</a:t>
              </a:r>
            </a:p>
          </p:txBody>
        </p:sp>
        <p:sp>
          <p:nvSpPr>
            <p:cNvPr id="12" name="TextBox 11"/>
            <p:cNvSpPr txBox="1"/>
            <p:nvPr/>
          </p:nvSpPr>
          <p:spPr>
            <a:xfrm>
              <a:off x="4631684" y="1636699"/>
              <a:ext cx="637002" cy="523220"/>
            </a:xfrm>
            <a:prstGeom prst="rect">
              <a:avLst/>
            </a:prstGeom>
            <a:noFill/>
          </p:spPr>
          <p:txBody>
            <a:bodyPr wrap="square" rtlCol="0">
              <a:spAutoFit/>
            </a:bodyPr>
            <a:lstStyle/>
            <a:p>
              <a:r>
                <a:rPr lang="en-IN" sz="2800" b="1" dirty="0">
                  <a:solidFill>
                    <a:schemeClr val="accent6"/>
                  </a:solidFill>
                </a:rPr>
                <a:t>B1</a:t>
              </a:r>
            </a:p>
          </p:txBody>
        </p:sp>
        <p:sp>
          <p:nvSpPr>
            <p:cNvPr id="13" name="TextBox 12"/>
            <p:cNvSpPr txBox="1"/>
            <p:nvPr/>
          </p:nvSpPr>
          <p:spPr>
            <a:xfrm>
              <a:off x="4627242" y="2747487"/>
              <a:ext cx="637002" cy="523220"/>
            </a:xfrm>
            <a:prstGeom prst="rect">
              <a:avLst/>
            </a:prstGeom>
            <a:noFill/>
          </p:spPr>
          <p:txBody>
            <a:bodyPr wrap="square" rtlCol="0">
              <a:spAutoFit/>
            </a:bodyPr>
            <a:lstStyle/>
            <a:p>
              <a:r>
                <a:rPr lang="en-IN" sz="2800" b="1" dirty="0">
                  <a:solidFill>
                    <a:schemeClr val="accent6"/>
                  </a:solidFill>
                </a:rPr>
                <a:t>B2</a:t>
              </a:r>
            </a:p>
          </p:txBody>
        </p:sp>
        <p:sp>
          <p:nvSpPr>
            <p:cNvPr id="14" name="TextBox 13"/>
            <p:cNvSpPr txBox="1"/>
            <p:nvPr/>
          </p:nvSpPr>
          <p:spPr>
            <a:xfrm>
              <a:off x="4637315" y="3815520"/>
              <a:ext cx="637002" cy="523220"/>
            </a:xfrm>
            <a:prstGeom prst="rect">
              <a:avLst/>
            </a:prstGeom>
            <a:noFill/>
          </p:spPr>
          <p:txBody>
            <a:bodyPr wrap="square" rtlCol="0">
              <a:spAutoFit/>
            </a:bodyPr>
            <a:lstStyle/>
            <a:p>
              <a:r>
                <a:rPr lang="en-IN" sz="2800" b="1" dirty="0">
                  <a:solidFill>
                    <a:schemeClr val="accent6"/>
                  </a:solidFill>
                </a:rPr>
                <a:t>B3</a:t>
              </a:r>
            </a:p>
          </p:txBody>
        </p:sp>
      </p:grpSp>
    </p:spTree>
    <p:extLst>
      <p:ext uri="{BB962C8B-B14F-4D97-AF65-F5344CB8AC3E}">
        <p14:creationId xmlns:p14="http://schemas.microsoft.com/office/powerpoint/2010/main" val="311875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Centralized Active Replication Protocol</a:t>
            </a:r>
          </a:p>
        </p:txBody>
      </p:sp>
      <p:sp>
        <p:nvSpPr>
          <p:cNvPr id="55" name="Content Placeholder 2"/>
          <p:cNvSpPr>
            <a:spLocks noGrp="1"/>
          </p:cNvSpPr>
          <p:nvPr>
            <p:ph idx="1"/>
          </p:nvPr>
        </p:nvSpPr>
        <p:spPr>
          <a:xfrm>
            <a:off x="0" y="711201"/>
            <a:ext cx="12192000" cy="4525963"/>
          </a:xfrm>
        </p:spPr>
        <p:txBody>
          <a:bodyPr/>
          <a:lstStyle/>
          <a:p>
            <a:r>
              <a:rPr lang="en-US" dirty="0">
                <a:latin typeface="+mj-lt"/>
              </a:rPr>
              <a:t>Approach</a:t>
            </a:r>
          </a:p>
          <a:p>
            <a:pPr marL="574675"/>
            <a:r>
              <a:rPr lang="en-US" dirty="0">
                <a:latin typeface="+mj-lt"/>
              </a:rPr>
              <a:t>There is a centralized coordinator called </a:t>
            </a:r>
            <a:r>
              <a:rPr lang="en-US" i="1" u="sng" dirty="0">
                <a:latin typeface="+mj-lt"/>
              </a:rPr>
              <a:t>sequencer </a:t>
            </a:r>
            <a:r>
              <a:rPr lang="en-US" dirty="0">
                <a:latin typeface="+mj-lt"/>
              </a:rPr>
              <a:t>(</a:t>
            </a:r>
            <a:r>
              <a:rPr lang="en-US" b="1" dirty="0" err="1">
                <a:latin typeface="+mj-lt"/>
                <a:cs typeface="Courier New" pitchFamily="49" charset="0"/>
              </a:rPr>
              <a:t>Seq</a:t>
            </a:r>
            <a:r>
              <a:rPr lang="en-US" dirty="0">
                <a:latin typeface="+mj-lt"/>
              </a:rPr>
              <a:t>)</a:t>
            </a:r>
          </a:p>
          <a:p>
            <a:pPr marL="574675"/>
            <a:r>
              <a:rPr lang="en-US" dirty="0">
                <a:latin typeface="+mj-lt"/>
              </a:rPr>
              <a:t>When a client connects to a replica </a:t>
            </a:r>
            <a:r>
              <a:rPr lang="en-US" b="1" dirty="0">
                <a:latin typeface="+mj-lt"/>
                <a:cs typeface="Courier New" pitchFamily="49" charset="0"/>
              </a:rPr>
              <a:t>R</a:t>
            </a:r>
            <a:r>
              <a:rPr lang="en-US" b="1" baseline="-25000" dirty="0">
                <a:latin typeface="+mj-lt"/>
                <a:cs typeface="Courier New" pitchFamily="49" charset="0"/>
              </a:rPr>
              <a:t>C</a:t>
            </a:r>
            <a:r>
              <a:rPr lang="en-US" dirty="0">
                <a:latin typeface="+mj-lt"/>
              </a:rPr>
              <a:t> and issues a write operation</a:t>
            </a:r>
          </a:p>
          <a:p>
            <a:pPr marL="974725" lvl="1">
              <a:buFont typeface="Wingdings" panose="05000000000000000000" pitchFamily="2" charset="2"/>
              <a:buChar char="§"/>
            </a:pPr>
            <a:r>
              <a:rPr lang="en-US" sz="2400" b="1" dirty="0">
                <a:latin typeface="+mj-lt"/>
                <a:cs typeface="Courier New" pitchFamily="49" charset="0"/>
              </a:rPr>
              <a:t>R</a:t>
            </a:r>
            <a:r>
              <a:rPr lang="en-US" sz="2400" b="1" baseline="-25000" dirty="0">
                <a:latin typeface="+mj-lt"/>
                <a:cs typeface="Courier New" pitchFamily="49" charset="0"/>
              </a:rPr>
              <a:t>C </a:t>
            </a:r>
            <a:r>
              <a:rPr lang="en-US" sz="2400" dirty="0">
                <a:latin typeface="+mj-lt"/>
              </a:rPr>
              <a:t>forwards the update to the </a:t>
            </a:r>
            <a:r>
              <a:rPr lang="en-US" sz="2400" b="1" dirty="0" err="1">
                <a:latin typeface="+mj-lt"/>
                <a:cs typeface="Courier New" pitchFamily="49" charset="0"/>
              </a:rPr>
              <a:t>Seq</a:t>
            </a:r>
            <a:endParaRPr lang="en-US" sz="2400" b="1" dirty="0">
              <a:latin typeface="+mj-lt"/>
              <a:cs typeface="Courier New" pitchFamily="49" charset="0"/>
            </a:endParaRPr>
          </a:p>
          <a:p>
            <a:pPr marL="974725" lvl="1">
              <a:buFont typeface="Wingdings" panose="05000000000000000000" pitchFamily="2" charset="2"/>
              <a:buChar char="§"/>
            </a:pPr>
            <a:r>
              <a:rPr lang="en-US" sz="2400" b="1" dirty="0" err="1">
                <a:latin typeface="+mj-lt"/>
                <a:cs typeface="Courier New" pitchFamily="49" charset="0"/>
              </a:rPr>
              <a:t>Seq</a:t>
            </a:r>
            <a:r>
              <a:rPr lang="en-US" sz="2400" dirty="0">
                <a:latin typeface="+mj-lt"/>
              </a:rPr>
              <a:t> assigns a sequence number to the update operation </a:t>
            </a:r>
            <a:endParaRPr lang="en-US" sz="2400" b="1" dirty="0">
              <a:latin typeface="+mj-lt"/>
              <a:cs typeface="Courier New" pitchFamily="49" charset="0"/>
            </a:endParaRPr>
          </a:p>
          <a:p>
            <a:pPr marL="974725" lvl="1">
              <a:buFont typeface="Wingdings" panose="05000000000000000000" pitchFamily="2" charset="2"/>
              <a:buChar char="§"/>
            </a:pPr>
            <a:r>
              <a:rPr lang="en-US" sz="2400" b="1" dirty="0">
                <a:latin typeface="+mj-lt"/>
                <a:cs typeface="Courier New" pitchFamily="49" charset="0"/>
              </a:rPr>
              <a:t>R</a:t>
            </a:r>
            <a:r>
              <a:rPr lang="en-US" sz="2400" b="1" baseline="-25000" dirty="0">
                <a:latin typeface="+mj-lt"/>
                <a:cs typeface="Courier New" pitchFamily="49" charset="0"/>
              </a:rPr>
              <a:t>C </a:t>
            </a:r>
            <a:r>
              <a:rPr lang="en-US" sz="2400" dirty="0">
                <a:latin typeface="+mj-lt"/>
              </a:rPr>
              <a:t>propagates the sequence number and the operation to other replicas</a:t>
            </a:r>
          </a:p>
          <a:p>
            <a:pPr marL="574675"/>
            <a:r>
              <a:rPr lang="en-US" dirty="0">
                <a:latin typeface="+mj-lt"/>
              </a:rPr>
              <a:t>Operations are carried out at all the replicas in the order of the sequence number</a:t>
            </a:r>
          </a:p>
          <a:p>
            <a:pPr marL="0" indent="0">
              <a:buNone/>
            </a:pPr>
            <a:endParaRPr lang="en-US" sz="2000" i="1" dirty="0"/>
          </a:p>
        </p:txBody>
      </p:sp>
    </p:spTree>
    <p:extLst>
      <p:ext uri="{BB962C8B-B14F-4D97-AF65-F5344CB8AC3E}">
        <p14:creationId xmlns:p14="http://schemas.microsoft.com/office/powerpoint/2010/main" val="208683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Active Replication: Solutions</a:t>
            </a:r>
          </a:p>
        </p:txBody>
      </p:sp>
      <p:sp>
        <p:nvSpPr>
          <p:cNvPr id="31" name="TextBox 30"/>
          <p:cNvSpPr txBox="1"/>
          <p:nvPr/>
        </p:nvSpPr>
        <p:spPr>
          <a:xfrm>
            <a:off x="238287" y="4571711"/>
            <a:ext cx="5164228" cy="1200329"/>
          </a:xfrm>
          <a:prstGeom prst="rect">
            <a:avLst/>
          </a:prstGeom>
          <a:noFill/>
          <a:ln>
            <a:solidFill>
              <a:schemeClr val="tx1"/>
            </a:solidFill>
          </a:ln>
        </p:spPr>
        <p:txBody>
          <a:bodyPr wrap="square" rtlCol="0">
            <a:spAutoFit/>
          </a:bodyPr>
          <a:lstStyle/>
          <a:p>
            <a:r>
              <a:rPr lang="en-US" sz="2400" dirty="0">
                <a:solidFill>
                  <a:srgbClr val="0E3755"/>
                </a:solidFill>
              </a:rPr>
              <a:t>Using a coordinator for ‘B’, which is responsible for forwarding an invocation request from the replicated object to ‘C’.</a:t>
            </a:r>
            <a:endParaRPr lang="en-IN" sz="2400" dirty="0">
              <a:solidFill>
                <a:srgbClr val="0E3755"/>
              </a:solidFill>
            </a:endParaRPr>
          </a:p>
        </p:txBody>
      </p:sp>
      <p:sp>
        <p:nvSpPr>
          <p:cNvPr id="32" name="TextBox 31"/>
          <p:cNvSpPr txBox="1"/>
          <p:nvPr/>
        </p:nvSpPr>
        <p:spPr>
          <a:xfrm>
            <a:off x="5930151" y="4571712"/>
            <a:ext cx="6122895" cy="1200329"/>
          </a:xfrm>
          <a:prstGeom prst="rect">
            <a:avLst/>
          </a:prstGeom>
          <a:noFill/>
          <a:ln>
            <a:solidFill>
              <a:schemeClr val="tx1"/>
            </a:solidFill>
          </a:ln>
        </p:spPr>
        <p:txBody>
          <a:bodyPr wrap="square" rtlCol="0">
            <a:spAutoFit/>
          </a:bodyPr>
          <a:lstStyle/>
          <a:p>
            <a:r>
              <a:rPr lang="en-US" sz="2400" dirty="0">
                <a:solidFill>
                  <a:srgbClr val="0E3755"/>
                </a:solidFill>
              </a:rPr>
              <a:t>Returning results from ‘C’ using the same idea: a coordinator is responsible for returning the result to all ‘B’s. Note the single result returned to ‘A’.</a:t>
            </a:r>
            <a:endParaRPr lang="en-IN" sz="2400" dirty="0">
              <a:solidFill>
                <a:srgbClr val="0E3755"/>
              </a:solidFill>
            </a:endParaRPr>
          </a:p>
        </p:txBody>
      </p:sp>
      <p:grpSp>
        <p:nvGrpSpPr>
          <p:cNvPr id="6" name="Group 5"/>
          <p:cNvGrpSpPr/>
          <p:nvPr/>
        </p:nvGrpSpPr>
        <p:grpSpPr>
          <a:xfrm>
            <a:off x="939998" y="907777"/>
            <a:ext cx="4393788" cy="3403619"/>
            <a:chOff x="939998" y="907777"/>
            <a:chExt cx="4393788" cy="3403619"/>
          </a:xfrm>
        </p:grpSpPr>
        <p:pic>
          <p:nvPicPr>
            <p:cNvPr id="4" name="Picture 3"/>
            <p:cNvPicPr>
              <a:picLocks noChangeAspect="1"/>
            </p:cNvPicPr>
            <p:nvPr/>
          </p:nvPicPr>
          <p:blipFill>
            <a:blip r:embed="rId2"/>
            <a:stretch>
              <a:fillRect/>
            </a:stretch>
          </p:blipFill>
          <p:spPr>
            <a:xfrm>
              <a:off x="1676186" y="1520571"/>
              <a:ext cx="3657600" cy="2790825"/>
            </a:xfrm>
            <a:prstGeom prst="rect">
              <a:avLst/>
            </a:prstGeom>
          </p:spPr>
        </p:pic>
        <p:grpSp>
          <p:nvGrpSpPr>
            <p:cNvPr id="9" name="Group 8"/>
            <p:cNvGrpSpPr/>
            <p:nvPr/>
          </p:nvGrpSpPr>
          <p:grpSpPr>
            <a:xfrm>
              <a:off x="939998" y="907777"/>
              <a:ext cx="3994643" cy="1195292"/>
              <a:chOff x="939998" y="907777"/>
              <a:chExt cx="3994643" cy="1195292"/>
            </a:xfrm>
          </p:grpSpPr>
          <p:sp>
            <p:nvSpPr>
              <p:cNvPr id="7" name="TextBox 6"/>
              <p:cNvSpPr txBox="1"/>
              <p:nvPr/>
            </p:nvSpPr>
            <p:spPr>
              <a:xfrm>
                <a:off x="3504986" y="907777"/>
                <a:ext cx="1429655" cy="707886"/>
              </a:xfrm>
              <a:prstGeom prst="rect">
                <a:avLst/>
              </a:prstGeom>
              <a:noFill/>
            </p:spPr>
            <p:txBody>
              <a:bodyPr wrap="square" rtlCol="0">
                <a:spAutoFit/>
              </a:bodyPr>
              <a:lstStyle/>
              <a:p>
                <a:r>
                  <a:rPr lang="en-IN" sz="2000" dirty="0">
                    <a:solidFill>
                      <a:schemeClr val="accent6"/>
                    </a:solidFill>
                  </a:rPr>
                  <a:t>Coordinator of object B</a:t>
                </a:r>
              </a:p>
            </p:txBody>
          </p:sp>
          <p:sp>
            <p:nvSpPr>
              <p:cNvPr id="10" name="TextBox 9"/>
              <p:cNvSpPr txBox="1"/>
              <p:nvPr/>
            </p:nvSpPr>
            <p:spPr>
              <a:xfrm>
                <a:off x="939998" y="1395183"/>
                <a:ext cx="2129668" cy="707886"/>
              </a:xfrm>
              <a:prstGeom prst="rect">
                <a:avLst/>
              </a:prstGeom>
              <a:noFill/>
            </p:spPr>
            <p:txBody>
              <a:bodyPr wrap="square" rtlCol="0">
                <a:spAutoFit/>
              </a:bodyPr>
              <a:lstStyle/>
              <a:p>
                <a:r>
                  <a:rPr lang="en-IN" sz="2000" dirty="0">
                    <a:solidFill>
                      <a:schemeClr val="accent6"/>
                    </a:solidFill>
                  </a:rPr>
                  <a:t>Client replicates invocation request</a:t>
                </a:r>
              </a:p>
            </p:txBody>
          </p:sp>
        </p:grpSp>
        <p:sp>
          <p:nvSpPr>
            <p:cNvPr id="16" name="TextBox 15"/>
            <p:cNvSpPr txBox="1"/>
            <p:nvPr/>
          </p:nvSpPr>
          <p:spPr>
            <a:xfrm>
              <a:off x="2089238" y="2709089"/>
              <a:ext cx="302270" cy="400110"/>
            </a:xfrm>
            <a:prstGeom prst="rect">
              <a:avLst/>
            </a:prstGeom>
            <a:solidFill>
              <a:srgbClr val="0E3755"/>
            </a:solidFill>
          </p:spPr>
          <p:txBody>
            <a:bodyPr wrap="square" rtlCol="0">
              <a:spAutoFit/>
            </a:bodyPr>
            <a:lstStyle/>
            <a:p>
              <a:r>
                <a:rPr lang="en-IN" sz="2000" b="1" dirty="0">
                  <a:solidFill>
                    <a:schemeClr val="bg1"/>
                  </a:solidFill>
                </a:rPr>
                <a:t>A</a:t>
              </a:r>
            </a:p>
          </p:txBody>
        </p:sp>
        <p:sp>
          <p:nvSpPr>
            <p:cNvPr id="18" name="TextBox 17"/>
            <p:cNvSpPr txBox="1"/>
            <p:nvPr/>
          </p:nvSpPr>
          <p:spPr>
            <a:xfrm>
              <a:off x="3244921" y="1931150"/>
              <a:ext cx="412680" cy="338554"/>
            </a:xfrm>
            <a:prstGeom prst="rect">
              <a:avLst/>
            </a:prstGeom>
            <a:solidFill>
              <a:srgbClr val="0E3755"/>
            </a:solidFill>
          </p:spPr>
          <p:txBody>
            <a:bodyPr wrap="square" rtlCol="0">
              <a:spAutoFit/>
            </a:bodyPr>
            <a:lstStyle/>
            <a:p>
              <a:r>
                <a:rPr lang="en-IN" sz="1600" b="1" dirty="0">
                  <a:solidFill>
                    <a:schemeClr val="bg1"/>
                  </a:solidFill>
                </a:rPr>
                <a:t>B1</a:t>
              </a:r>
            </a:p>
          </p:txBody>
        </p:sp>
        <p:sp>
          <p:nvSpPr>
            <p:cNvPr id="29" name="TextBox 28"/>
            <p:cNvSpPr txBox="1"/>
            <p:nvPr/>
          </p:nvSpPr>
          <p:spPr>
            <a:xfrm>
              <a:off x="3244921" y="2693544"/>
              <a:ext cx="412680" cy="338554"/>
            </a:xfrm>
            <a:prstGeom prst="rect">
              <a:avLst/>
            </a:prstGeom>
            <a:solidFill>
              <a:srgbClr val="0E3755"/>
            </a:solidFill>
          </p:spPr>
          <p:txBody>
            <a:bodyPr wrap="square" rtlCol="0">
              <a:spAutoFit/>
            </a:bodyPr>
            <a:lstStyle/>
            <a:p>
              <a:r>
                <a:rPr lang="en-IN" sz="1600" b="1" dirty="0">
                  <a:solidFill>
                    <a:schemeClr val="bg1"/>
                  </a:solidFill>
                </a:rPr>
                <a:t>B2</a:t>
              </a:r>
            </a:p>
          </p:txBody>
        </p:sp>
        <p:sp>
          <p:nvSpPr>
            <p:cNvPr id="30" name="TextBox 29"/>
            <p:cNvSpPr txBox="1"/>
            <p:nvPr/>
          </p:nvSpPr>
          <p:spPr>
            <a:xfrm>
              <a:off x="3256442" y="3484074"/>
              <a:ext cx="412680" cy="338554"/>
            </a:xfrm>
            <a:prstGeom prst="rect">
              <a:avLst/>
            </a:prstGeom>
            <a:solidFill>
              <a:srgbClr val="0E3755"/>
            </a:solidFill>
          </p:spPr>
          <p:txBody>
            <a:bodyPr wrap="square" rtlCol="0">
              <a:spAutoFit/>
            </a:bodyPr>
            <a:lstStyle/>
            <a:p>
              <a:r>
                <a:rPr lang="en-IN" sz="1600" b="1" dirty="0">
                  <a:solidFill>
                    <a:schemeClr val="bg1"/>
                  </a:solidFill>
                </a:rPr>
                <a:t>B3</a:t>
              </a:r>
            </a:p>
          </p:txBody>
        </p:sp>
        <p:sp>
          <p:nvSpPr>
            <p:cNvPr id="36" name="TextBox 35"/>
            <p:cNvSpPr txBox="1"/>
            <p:nvPr/>
          </p:nvSpPr>
          <p:spPr>
            <a:xfrm>
              <a:off x="4634505" y="2211314"/>
              <a:ext cx="412680" cy="338554"/>
            </a:xfrm>
            <a:prstGeom prst="rect">
              <a:avLst/>
            </a:prstGeom>
            <a:solidFill>
              <a:srgbClr val="0E3755"/>
            </a:solidFill>
          </p:spPr>
          <p:txBody>
            <a:bodyPr wrap="square" rtlCol="0">
              <a:spAutoFit/>
            </a:bodyPr>
            <a:lstStyle/>
            <a:p>
              <a:r>
                <a:rPr lang="en-IN" sz="1600" b="1" dirty="0">
                  <a:solidFill>
                    <a:schemeClr val="bg1"/>
                  </a:solidFill>
                </a:rPr>
                <a:t>C1</a:t>
              </a:r>
            </a:p>
          </p:txBody>
        </p:sp>
        <p:sp>
          <p:nvSpPr>
            <p:cNvPr id="37" name="TextBox 36"/>
            <p:cNvSpPr txBox="1"/>
            <p:nvPr/>
          </p:nvSpPr>
          <p:spPr>
            <a:xfrm>
              <a:off x="4645457" y="3189961"/>
              <a:ext cx="412680" cy="338554"/>
            </a:xfrm>
            <a:prstGeom prst="rect">
              <a:avLst/>
            </a:prstGeom>
            <a:solidFill>
              <a:srgbClr val="0E3755"/>
            </a:solidFill>
          </p:spPr>
          <p:txBody>
            <a:bodyPr wrap="square" rtlCol="0">
              <a:spAutoFit/>
            </a:bodyPr>
            <a:lstStyle/>
            <a:p>
              <a:r>
                <a:rPr lang="en-IN" sz="1600" b="1" dirty="0">
                  <a:solidFill>
                    <a:schemeClr val="bg1"/>
                  </a:solidFill>
                </a:rPr>
                <a:t>C2</a:t>
              </a:r>
            </a:p>
          </p:txBody>
        </p:sp>
      </p:grpSp>
      <p:grpSp>
        <p:nvGrpSpPr>
          <p:cNvPr id="15" name="Group 14"/>
          <p:cNvGrpSpPr/>
          <p:nvPr/>
        </p:nvGrpSpPr>
        <p:grpSpPr>
          <a:xfrm>
            <a:off x="7277098" y="742675"/>
            <a:ext cx="3429000" cy="3480063"/>
            <a:chOff x="7277098" y="742675"/>
            <a:chExt cx="3429000" cy="3480063"/>
          </a:xfrm>
        </p:grpSpPr>
        <p:pic>
          <p:nvPicPr>
            <p:cNvPr id="5" name="Picture 4"/>
            <p:cNvPicPr>
              <a:picLocks noChangeAspect="1"/>
            </p:cNvPicPr>
            <p:nvPr/>
          </p:nvPicPr>
          <p:blipFill>
            <a:blip r:embed="rId3"/>
            <a:stretch>
              <a:fillRect/>
            </a:stretch>
          </p:blipFill>
          <p:spPr>
            <a:xfrm>
              <a:off x="7277098" y="1350739"/>
              <a:ext cx="3429000" cy="2657475"/>
            </a:xfrm>
            <a:prstGeom prst="rect">
              <a:avLst/>
            </a:prstGeom>
          </p:spPr>
        </p:pic>
        <p:grpSp>
          <p:nvGrpSpPr>
            <p:cNvPr id="11" name="Group 10"/>
            <p:cNvGrpSpPr/>
            <p:nvPr/>
          </p:nvGrpSpPr>
          <p:grpSpPr>
            <a:xfrm>
              <a:off x="7394816" y="742675"/>
              <a:ext cx="2863343" cy="3480063"/>
              <a:chOff x="7394816" y="742675"/>
              <a:chExt cx="2863343" cy="3480063"/>
            </a:xfrm>
          </p:grpSpPr>
          <p:sp>
            <p:nvSpPr>
              <p:cNvPr id="12" name="TextBox 11"/>
              <p:cNvSpPr txBox="1"/>
              <p:nvPr/>
            </p:nvSpPr>
            <p:spPr>
              <a:xfrm>
                <a:off x="8721554" y="742675"/>
                <a:ext cx="1429655" cy="707886"/>
              </a:xfrm>
              <a:prstGeom prst="rect">
                <a:avLst/>
              </a:prstGeom>
              <a:noFill/>
            </p:spPr>
            <p:txBody>
              <a:bodyPr wrap="square" rtlCol="0">
                <a:spAutoFit/>
              </a:bodyPr>
              <a:lstStyle/>
              <a:p>
                <a:r>
                  <a:rPr lang="en-IN" sz="2000" dirty="0">
                    <a:solidFill>
                      <a:schemeClr val="accent6"/>
                    </a:solidFill>
                  </a:rPr>
                  <a:t>Coordinator of object C</a:t>
                </a:r>
              </a:p>
            </p:txBody>
          </p:sp>
          <p:sp>
            <p:nvSpPr>
              <p:cNvPr id="13" name="TextBox 12"/>
              <p:cNvSpPr txBox="1"/>
              <p:nvPr/>
            </p:nvSpPr>
            <p:spPr>
              <a:xfrm>
                <a:off x="7394816" y="1511599"/>
                <a:ext cx="907355" cy="400110"/>
              </a:xfrm>
              <a:prstGeom prst="rect">
                <a:avLst/>
              </a:prstGeom>
              <a:noFill/>
            </p:spPr>
            <p:txBody>
              <a:bodyPr wrap="square" rtlCol="0">
                <a:spAutoFit/>
              </a:bodyPr>
              <a:lstStyle/>
              <a:p>
                <a:r>
                  <a:rPr lang="en-IN" sz="2000" dirty="0">
                    <a:solidFill>
                      <a:schemeClr val="accent6"/>
                    </a:solidFill>
                  </a:rPr>
                  <a:t>Result</a:t>
                </a:r>
              </a:p>
            </p:txBody>
          </p:sp>
          <p:sp>
            <p:nvSpPr>
              <p:cNvPr id="14" name="TextBox 13"/>
              <p:cNvSpPr txBox="1"/>
              <p:nvPr/>
            </p:nvSpPr>
            <p:spPr>
              <a:xfrm>
                <a:off x="9350804" y="3822628"/>
                <a:ext cx="907355" cy="400110"/>
              </a:xfrm>
              <a:prstGeom prst="rect">
                <a:avLst/>
              </a:prstGeom>
              <a:noFill/>
            </p:spPr>
            <p:txBody>
              <a:bodyPr wrap="square" rtlCol="0">
                <a:spAutoFit/>
              </a:bodyPr>
              <a:lstStyle/>
              <a:p>
                <a:r>
                  <a:rPr lang="en-IN" sz="2000" dirty="0">
                    <a:solidFill>
                      <a:schemeClr val="accent6"/>
                    </a:solidFill>
                  </a:rPr>
                  <a:t>Result</a:t>
                </a:r>
              </a:p>
            </p:txBody>
          </p:sp>
        </p:grpSp>
        <p:sp>
          <p:nvSpPr>
            <p:cNvPr id="24" name="TextBox 23"/>
            <p:cNvSpPr txBox="1"/>
            <p:nvPr/>
          </p:nvSpPr>
          <p:spPr>
            <a:xfrm>
              <a:off x="7524321" y="2563936"/>
              <a:ext cx="302270" cy="400110"/>
            </a:xfrm>
            <a:prstGeom prst="rect">
              <a:avLst/>
            </a:prstGeom>
            <a:solidFill>
              <a:srgbClr val="0E3755"/>
            </a:solidFill>
          </p:spPr>
          <p:txBody>
            <a:bodyPr wrap="square" rtlCol="0">
              <a:spAutoFit/>
            </a:bodyPr>
            <a:lstStyle/>
            <a:p>
              <a:r>
                <a:rPr lang="en-IN" sz="2000" b="1" dirty="0">
                  <a:solidFill>
                    <a:schemeClr val="bg1"/>
                  </a:solidFill>
                </a:rPr>
                <a:t>A</a:t>
              </a:r>
            </a:p>
          </p:txBody>
        </p:sp>
        <p:sp>
          <p:nvSpPr>
            <p:cNvPr id="33" name="TextBox 32"/>
            <p:cNvSpPr txBox="1"/>
            <p:nvPr/>
          </p:nvSpPr>
          <p:spPr>
            <a:xfrm>
              <a:off x="8665984" y="1775941"/>
              <a:ext cx="412680" cy="338554"/>
            </a:xfrm>
            <a:prstGeom prst="rect">
              <a:avLst/>
            </a:prstGeom>
            <a:solidFill>
              <a:srgbClr val="0E3755"/>
            </a:solidFill>
          </p:spPr>
          <p:txBody>
            <a:bodyPr wrap="square" rtlCol="0">
              <a:spAutoFit/>
            </a:bodyPr>
            <a:lstStyle/>
            <a:p>
              <a:r>
                <a:rPr lang="en-IN" sz="1600" b="1" dirty="0">
                  <a:solidFill>
                    <a:schemeClr val="bg1"/>
                  </a:solidFill>
                </a:rPr>
                <a:t>B1</a:t>
              </a:r>
            </a:p>
          </p:txBody>
        </p:sp>
        <p:sp>
          <p:nvSpPr>
            <p:cNvPr id="34" name="TextBox 33"/>
            <p:cNvSpPr txBox="1"/>
            <p:nvPr/>
          </p:nvSpPr>
          <p:spPr>
            <a:xfrm>
              <a:off x="8665984" y="2563936"/>
              <a:ext cx="412680" cy="338554"/>
            </a:xfrm>
            <a:prstGeom prst="rect">
              <a:avLst/>
            </a:prstGeom>
            <a:solidFill>
              <a:srgbClr val="0E3755"/>
            </a:solidFill>
          </p:spPr>
          <p:txBody>
            <a:bodyPr wrap="square" rtlCol="0">
              <a:spAutoFit/>
            </a:bodyPr>
            <a:lstStyle/>
            <a:p>
              <a:r>
                <a:rPr lang="en-IN" sz="1600" b="1" dirty="0">
                  <a:solidFill>
                    <a:schemeClr val="bg1"/>
                  </a:solidFill>
                </a:rPr>
                <a:t>B2</a:t>
              </a:r>
            </a:p>
          </p:txBody>
        </p:sp>
        <p:sp>
          <p:nvSpPr>
            <p:cNvPr id="35" name="TextBox 34"/>
            <p:cNvSpPr txBox="1"/>
            <p:nvPr/>
          </p:nvSpPr>
          <p:spPr>
            <a:xfrm>
              <a:off x="8665984" y="3338915"/>
              <a:ext cx="412680" cy="338554"/>
            </a:xfrm>
            <a:prstGeom prst="rect">
              <a:avLst/>
            </a:prstGeom>
            <a:solidFill>
              <a:srgbClr val="0E3755"/>
            </a:solidFill>
          </p:spPr>
          <p:txBody>
            <a:bodyPr wrap="square" rtlCol="0">
              <a:spAutoFit/>
            </a:bodyPr>
            <a:lstStyle/>
            <a:p>
              <a:r>
                <a:rPr lang="en-IN" sz="1600" b="1" dirty="0">
                  <a:solidFill>
                    <a:schemeClr val="bg1"/>
                  </a:solidFill>
                </a:rPr>
                <a:t>B3</a:t>
              </a:r>
            </a:p>
          </p:txBody>
        </p:sp>
        <p:sp>
          <p:nvSpPr>
            <p:cNvPr id="38" name="TextBox 37"/>
            <p:cNvSpPr txBox="1"/>
            <p:nvPr/>
          </p:nvSpPr>
          <p:spPr>
            <a:xfrm>
              <a:off x="10067141" y="2027969"/>
              <a:ext cx="412680" cy="338554"/>
            </a:xfrm>
            <a:prstGeom prst="rect">
              <a:avLst/>
            </a:prstGeom>
            <a:solidFill>
              <a:srgbClr val="0E3755"/>
            </a:solidFill>
          </p:spPr>
          <p:txBody>
            <a:bodyPr wrap="square" rtlCol="0">
              <a:spAutoFit/>
            </a:bodyPr>
            <a:lstStyle/>
            <a:p>
              <a:r>
                <a:rPr lang="en-IN" sz="1600" b="1" dirty="0">
                  <a:solidFill>
                    <a:schemeClr val="bg1"/>
                  </a:solidFill>
                </a:rPr>
                <a:t>C1</a:t>
              </a:r>
            </a:p>
          </p:txBody>
        </p:sp>
        <p:sp>
          <p:nvSpPr>
            <p:cNvPr id="39" name="TextBox 38"/>
            <p:cNvSpPr txBox="1"/>
            <p:nvPr/>
          </p:nvSpPr>
          <p:spPr>
            <a:xfrm>
              <a:off x="10051819" y="3021111"/>
              <a:ext cx="412680" cy="338554"/>
            </a:xfrm>
            <a:prstGeom prst="rect">
              <a:avLst/>
            </a:prstGeom>
            <a:solidFill>
              <a:srgbClr val="0E3755"/>
            </a:solidFill>
          </p:spPr>
          <p:txBody>
            <a:bodyPr wrap="square" rtlCol="0">
              <a:spAutoFit/>
            </a:bodyPr>
            <a:lstStyle/>
            <a:p>
              <a:r>
                <a:rPr lang="en-IN" sz="1600" b="1" dirty="0">
                  <a:solidFill>
                    <a:schemeClr val="bg1"/>
                  </a:solidFill>
                </a:rPr>
                <a:t>C2</a:t>
              </a:r>
            </a:p>
          </p:txBody>
        </p:sp>
      </p:grpSp>
    </p:spTree>
    <p:extLst>
      <p:ext uri="{BB962C8B-B14F-4D97-AF65-F5344CB8AC3E}">
        <p14:creationId xmlns:p14="http://schemas.microsoft.com/office/powerpoint/2010/main" val="201930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Resolves write-write or read-write conflicts</a:t>
            </a:r>
          </a:p>
          <a:p>
            <a:pPr>
              <a:lnSpc>
                <a:spcPct val="100000"/>
              </a:lnSpc>
            </a:pPr>
            <a:r>
              <a:rPr lang="en-US" dirty="0"/>
              <a:t>Client processes are required to request and acquire the permission of multiple servers before reading and writing a replicated data item.</a:t>
            </a:r>
          </a:p>
          <a:p>
            <a:pPr>
              <a:lnSpc>
                <a:spcPct val="100000"/>
              </a:lnSpc>
            </a:pPr>
            <a:r>
              <a:rPr lang="en-US" dirty="0"/>
              <a:t>Example protocol (on a distributed file system):</a:t>
            </a:r>
          </a:p>
          <a:p>
            <a:pPr lvl="2"/>
            <a:r>
              <a:rPr lang="en-US" sz="2400" dirty="0"/>
              <a:t>A process that wants to update a replicated file first contacts at majority of servers and get them to agree to do the update.</a:t>
            </a:r>
          </a:p>
          <a:p>
            <a:pPr lvl="2"/>
            <a:r>
              <a:rPr lang="en-US" sz="2400" dirty="0"/>
              <a:t>Once they agreed, the file is changed and a new version number is associated with the file.</a:t>
            </a:r>
          </a:p>
          <a:p>
            <a:pPr lvl="2"/>
            <a:r>
              <a:rPr lang="en-US" sz="2400" dirty="0"/>
              <a:t>To read a replicated file, a client must also contact at least half the servers plus one and ask them to send the version numbers associated with the file.</a:t>
            </a:r>
          </a:p>
          <a:p>
            <a:pPr lvl="2"/>
            <a:r>
              <a:rPr lang="en-US" sz="2400" dirty="0"/>
              <a:t>If all version numbers agree then the file is the most recent one</a:t>
            </a:r>
          </a:p>
        </p:txBody>
      </p:sp>
    </p:spTree>
    <p:extLst>
      <p:ext uri="{BB962C8B-B14F-4D97-AF65-F5344CB8AC3E}">
        <p14:creationId xmlns:p14="http://schemas.microsoft.com/office/powerpoint/2010/main" val="58728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classic method of managing replicated data uses the idea of a quorum. A quorum system consists of a family of subsets of replicas with the property that any two of these subsets overlap.</a:t>
            </a:r>
          </a:p>
          <a:p>
            <a:pPr>
              <a:lnSpc>
                <a:spcPct val="100000"/>
              </a:lnSpc>
            </a:pPr>
            <a:r>
              <a:rPr lang="en-US" dirty="0"/>
              <a:t>To maintain consistency, read and write operations engage these subsets of replicas, leading to several benefits:</a:t>
            </a:r>
          </a:p>
          <a:p>
            <a:pPr lvl="2"/>
            <a:r>
              <a:rPr lang="en-US" sz="2400" dirty="0"/>
              <a:t>First, the load is distributed and the load on each replica is minimized.</a:t>
            </a:r>
          </a:p>
          <a:p>
            <a:pPr lvl="2"/>
            <a:r>
              <a:rPr lang="en-US" sz="2400" dirty="0"/>
              <a:t>Second, the fault tolerance improves by minimizing the impact of failures, since the probability that every quorum has a faulty replica is quite low. This improves the availability too.</a:t>
            </a:r>
          </a:p>
        </p:txBody>
      </p:sp>
    </p:spTree>
    <p:extLst>
      <p:ext uri="{BB962C8B-B14F-4D97-AF65-F5344CB8AC3E}">
        <p14:creationId xmlns:p14="http://schemas.microsoft.com/office/powerpoint/2010/main" val="342216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Maintaining Consistency of Replicated Data</a:t>
            </a:r>
          </a:p>
        </p:txBody>
      </p:sp>
      <p:sp>
        <p:nvSpPr>
          <p:cNvPr id="8" name="Rectangle 7"/>
          <p:cNvSpPr/>
          <p:nvPr/>
        </p:nvSpPr>
        <p:spPr>
          <a:xfrm>
            <a:off x="3245224" y="1092201"/>
            <a:ext cx="6096000" cy="1524000"/>
          </a:xfrm>
          <a:prstGeom prst="rect">
            <a:avLst/>
          </a:prstGeom>
          <a:solidFill>
            <a:schemeClr val="accent4">
              <a:alpha val="10000"/>
            </a:schemeClr>
          </a:solidFill>
          <a:ln w="3175"/>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latin typeface="+mj-lt"/>
            </a:endParaRPr>
          </a:p>
        </p:txBody>
      </p:sp>
      <p:sp>
        <p:nvSpPr>
          <p:cNvPr id="9" name="Can 8"/>
          <p:cNvSpPr/>
          <p:nvPr/>
        </p:nvSpPr>
        <p:spPr>
          <a:xfrm>
            <a:off x="35500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0" name="Rectangle 9"/>
          <p:cNvSpPr/>
          <p:nvPr/>
        </p:nvSpPr>
        <p:spPr>
          <a:xfrm>
            <a:off x="35865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1" name="Can 10"/>
          <p:cNvSpPr/>
          <p:nvPr/>
        </p:nvSpPr>
        <p:spPr>
          <a:xfrm>
            <a:off x="46168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2" name="Rectangle 11"/>
          <p:cNvSpPr/>
          <p:nvPr/>
        </p:nvSpPr>
        <p:spPr>
          <a:xfrm>
            <a:off x="46533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3" name="Can 12"/>
          <p:cNvSpPr/>
          <p:nvPr/>
        </p:nvSpPr>
        <p:spPr>
          <a:xfrm>
            <a:off x="56836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4" name="Rectangle 13"/>
          <p:cNvSpPr/>
          <p:nvPr/>
        </p:nvSpPr>
        <p:spPr>
          <a:xfrm>
            <a:off x="57201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5" name="Can 14"/>
          <p:cNvSpPr/>
          <p:nvPr/>
        </p:nvSpPr>
        <p:spPr>
          <a:xfrm>
            <a:off x="79696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6" name="Rectangle 15"/>
          <p:cNvSpPr/>
          <p:nvPr/>
        </p:nvSpPr>
        <p:spPr>
          <a:xfrm>
            <a:off x="80061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7" name="Rectangle 16"/>
          <p:cNvSpPr/>
          <p:nvPr/>
        </p:nvSpPr>
        <p:spPr>
          <a:xfrm>
            <a:off x="33976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1</a:t>
            </a:r>
          </a:p>
        </p:txBody>
      </p:sp>
      <p:sp>
        <p:nvSpPr>
          <p:cNvPr id="18" name="Rectangle 17"/>
          <p:cNvSpPr/>
          <p:nvPr/>
        </p:nvSpPr>
        <p:spPr>
          <a:xfrm>
            <a:off x="45406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2</a:t>
            </a:r>
          </a:p>
        </p:txBody>
      </p:sp>
      <p:sp>
        <p:nvSpPr>
          <p:cNvPr id="19" name="Rectangle 18"/>
          <p:cNvSpPr/>
          <p:nvPr/>
        </p:nvSpPr>
        <p:spPr>
          <a:xfrm>
            <a:off x="56074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3</a:t>
            </a:r>
          </a:p>
        </p:txBody>
      </p:sp>
      <p:sp>
        <p:nvSpPr>
          <p:cNvPr id="20" name="Rectangle 19"/>
          <p:cNvSpPr/>
          <p:nvPr/>
        </p:nvSpPr>
        <p:spPr>
          <a:xfrm>
            <a:off x="78934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n</a:t>
            </a:r>
          </a:p>
        </p:txBody>
      </p:sp>
      <p:sp>
        <p:nvSpPr>
          <p:cNvPr id="21" name="Rectangle 20"/>
          <p:cNvSpPr/>
          <p:nvPr/>
        </p:nvSpPr>
        <p:spPr>
          <a:xfrm>
            <a:off x="1035424" y="27686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1</a:t>
            </a:r>
          </a:p>
        </p:txBody>
      </p:sp>
      <p:sp>
        <p:nvSpPr>
          <p:cNvPr id="22" name="Rectangle 21"/>
          <p:cNvSpPr/>
          <p:nvPr/>
        </p:nvSpPr>
        <p:spPr>
          <a:xfrm>
            <a:off x="1035424" y="32258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2</a:t>
            </a:r>
          </a:p>
        </p:txBody>
      </p:sp>
      <p:sp>
        <p:nvSpPr>
          <p:cNvPr id="23" name="Rectangle 22"/>
          <p:cNvSpPr/>
          <p:nvPr/>
        </p:nvSpPr>
        <p:spPr>
          <a:xfrm>
            <a:off x="1035424" y="3707715"/>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3</a:t>
            </a:r>
          </a:p>
        </p:txBody>
      </p:sp>
      <p:cxnSp>
        <p:nvCxnSpPr>
          <p:cNvPr id="24" name="Straight Connector 23"/>
          <p:cNvCxnSpPr/>
          <p:nvPr/>
        </p:nvCxnSpPr>
        <p:spPr>
          <a:xfrm>
            <a:off x="2330824" y="3073401"/>
            <a:ext cx="70866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254624" y="3508377"/>
            <a:ext cx="7162800" cy="22225"/>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78424" y="4013201"/>
            <a:ext cx="7239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168774" y="5664201"/>
            <a:ext cx="8229600" cy="490538"/>
          </a:xfrm>
          <a:prstGeom prst="rect">
            <a:avLst/>
          </a:prstGeom>
          <a:ln>
            <a:solidFill>
              <a:srgbClr val="1D3064"/>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latin typeface="+mj-lt"/>
            </a:endParaRPr>
          </a:p>
        </p:txBody>
      </p:sp>
      <p:sp>
        <p:nvSpPr>
          <p:cNvPr id="28" name="Rectangle 27"/>
          <p:cNvSpPr/>
          <p:nvPr/>
        </p:nvSpPr>
        <p:spPr>
          <a:xfrm>
            <a:off x="4997824" y="5791202"/>
            <a:ext cx="685800" cy="2778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R(x)b</a:t>
            </a:r>
            <a:endParaRPr lang="en-US" sz="1200" dirty="0">
              <a:latin typeface="+mj-lt"/>
            </a:endParaRPr>
          </a:p>
        </p:txBody>
      </p:sp>
      <p:sp>
        <p:nvSpPr>
          <p:cNvPr id="29" name="TextBox 34"/>
          <p:cNvSpPr txBox="1">
            <a:spLocks noChangeArrowheads="1"/>
          </p:cNvSpPr>
          <p:nvPr/>
        </p:nvSpPr>
        <p:spPr bwMode="auto">
          <a:xfrm>
            <a:off x="5710612" y="5688015"/>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latin typeface="+mj-lt"/>
              </a:rPr>
              <a:t>=Read variable x; </a:t>
            </a:r>
          </a:p>
          <a:p>
            <a:r>
              <a:rPr lang="en-US" altLang="en-US" sz="1200" dirty="0">
                <a:latin typeface="+mj-lt"/>
              </a:rPr>
              <a:t>  Result is b</a:t>
            </a:r>
          </a:p>
        </p:txBody>
      </p:sp>
      <p:sp>
        <p:nvSpPr>
          <p:cNvPr id="30" name="Rectangle 29"/>
          <p:cNvSpPr/>
          <p:nvPr/>
        </p:nvSpPr>
        <p:spPr>
          <a:xfrm>
            <a:off x="7275887" y="5805490"/>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W(x)b</a:t>
            </a:r>
            <a:endParaRPr lang="en-US" sz="1200" dirty="0">
              <a:latin typeface="+mj-lt"/>
            </a:endParaRPr>
          </a:p>
        </p:txBody>
      </p:sp>
      <p:sp>
        <p:nvSpPr>
          <p:cNvPr id="31" name="TextBox 36"/>
          <p:cNvSpPr txBox="1">
            <a:spLocks noChangeArrowheads="1"/>
          </p:cNvSpPr>
          <p:nvPr/>
        </p:nvSpPr>
        <p:spPr bwMode="auto">
          <a:xfrm>
            <a:off x="7988674" y="5700714"/>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 Write variable x; </a:t>
            </a:r>
          </a:p>
          <a:p>
            <a:r>
              <a:rPr lang="en-US" altLang="en-US" sz="1200">
                <a:latin typeface="+mj-lt"/>
              </a:rPr>
              <a:t>   Result is b</a:t>
            </a:r>
          </a:p>
        </p:txBody>
      </p:sp>
      <p:sp>
        <p:nvSpPr>
          <p:cNvPr id="32" name="Rectangle 31"/>
          <p:cNvSpPr/>
          <p:nvPr/>
        </p:nvSpPr>
        <p:spPr>
          <a:xfrm>
            <a:off x="1297642" y="5770827"/>
            <a:ext cx="381000" cy="276999"/>
          </a:xfrm>
          <a:prstGeom prst="rect">
            <a:avLst/>
          </a:prstGeom>
          <a:solidFill>
            <a:schemeClr val="accent6"/>
          </a:solidFill>
          <a:ln>
            <a:noFill/>
          </a:ln>
        </p:spPr>
        <p:style>
          <a:lnRef idx="0">
            <a:schemeClr val="accent6"/>
          </a:lnRef>
          <a:fillRef idx="3">
            <a:schemeClr val="accent6"/>
          </a:fillRef>
          <a:effectRef idx="3">
            <a:schemeClr val="accent6"/>
          </a:effectRef>
          <a:fontRef idx="minor">
            <a:schemeClr val="lt1"/>
          </a:fontRef>
        </p:style>
        <p:txBody>
          <a:bodyPr>
            <a:spAutoFit/>
          </a:bodyPr>
          <a:lstStyle/>
          <a:p>
            <a:pPr>
              <a:defRPr/>
            </a:pPr>
            <a:r>
              <a:rPr lang="it-IT" sz="1200" b="1" dirty="0">
                <a:latin typeface="+mj-lt"/>
                <a:cs typeface="Courier New" pitchFamily="49" charset="0"/>
              </a:rPr>
              <a:t>P1</a:t>
            </a:r>
            <a:endParaRPr lang="en-US" sz="1200" dirty="0">
              <a:latin typeface="+mj-lt"/>
            </a:endParaRPr>
          </a:p>
        </p:txBody>
      </p:sp>
      <p:sp>
        <p:nvSpPr>
          <p:cNvPr id="33" name="TextBox 38"/>
          <p:cNvSpPr txBox="1">
            <a:spLocks noChangeArrowheads="1"/>
          </p:cNvSpPr>
          <p:nvPr/>
        </p:nvSpPr>
        <p:spPr bwMode="auto">
          <a:xfrm>
            <a:off x="1645024"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=Process P1</a:t>
            </a:r>
          </a:p>
        </p:txBody>
      </p:sp>
      <p:sp>
        <p:nvSpPr>
          <p:cNvPr id="34" name="TextBox 39"/>
          <p:cNvSpPr txBox="1">
            <a:spLocks noChangeArrowheads="1"/>
          </p:cNvSpPr>
          <p:nvPr/>
        </p:nvSpPr>
        <p:spPr bwMode="auto">
          <a:xfrm>
            <a:off x="3169024"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=Timeline at P1</a:t>
            </a:r>
          </a:p>
        </p:txBody>
      </p:sp>
      <p:sp>
        <p:nvSpPr>
          <p:cNvPr id="35" name="Rectangle 34"/>
          <p:cNvSpPr/>
          <p:nvPr/>
        </p:nvSpPr>
        <p:spPr>
          <a:xfrm>
            <a:off x="2483224" y="27686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R(x)0</a:t>
            </a:r>
            <a:endParaRPr lang="en-US" sz="1400" dirty="0">
              <a:latin typeface="+mj-lt"/>
            </a:endParaRPr>
          </a:p>
        </p:txBody>
      </p:sp>
      <p:cxnSp>
        <p:nvCxnSpPr>
          <p:cNvPr id="36" name="Straight Arrow Connector 35"/>
          <p:cNvCxnSpPr>
            <a:stCxn id="11" idx="3"/>
          </p:cNvCxnSpPr>
          <p:nvPr/>
        </p:nvCxnSpPr>
        <p:spPr>
          <a:xfrm flipH="1">
            <a:off x="3169024" y="2387601"/>
            <a:ext cx="1828800" cy="3810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37" name="Rectangle 36"/>
          <p:cNvSpPr/>
          <p:nvPr/>
        </p:nvSpPr>
        <p:spPr>
          <a:xfrm>
            <a:off x="2559424" y="3278189"/>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R(x)0</a:t>
            </a:r>
            <a:endParaRPr lang="en-US" sz="1400" dirty="0">
              <a:latin typeface="+mj-lt"/>
            </a:endParaRPr>
          </a:p>
        </p:txBody>
      </p:sp>
      <p:cxnSp>
        <p:nvCxnSpPr>
          <p:cNvPr id="38" name="Straight Arrow Connector 37"/>
          <p:cNvCxnSpPr>
            <a:stCxn id="13" idx="3"/>
            <a:endCxn id="37" idx="3"/>
          </p:cNvCxnSpPr>
          <p:nvPr/>
        </p:nvCxnSpPr>
        <p:spPr>
          <a:xfrm flipH="1">
            <a:off x="3245224" y="2387601"/>
            <a:ext cx="2819400" cy="1044477"/>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a:stCxn id="40" idx="0"/>
            <a:endCxn id="9" idx="3"/>
          </p:cNvCxnSpPr>
          <p:nvPr/>
        </p:nvCxnSpPr>
        <p:spPr>
          <a:xfrm flipV="1">
            <a:off x="3816724" y="2387601"/>
            <a:ext cx="114300" cy="381001"/>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40" name="Rectangle 39"/>
          <p:cNvSpPr/>
          <p:nvPr/>
        </p:nvSpPr>
        <p:spPr>
          <a:xfrm>
            <a:off x="3473824" y="27686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W(x)2</a:t>
            </a:r>
            <a:endParaRPr lang="en-US" sz="1400" dirty="0">
              <a:latin typeface="+mj-lt"/>
            </a:endParaRPr>
          </a:p>
        </p:txBody>
      </p:sp>
      <p:sp>
        <p:nvSpPr>
          <p:cNvPr id="41" name="Rectangle 40"/>
          <p:cNvSpPr/>
          <p:nvPr/>
        </p:nvSpPr>
        <p:spPr>
          <a:xfrm>
            <a:off x="3589712"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42" name="Freeform 41"/>
          <p:cNvSpPr/>
          <p:nvPr/>
        </p:nvSpPr>
        <p:spPr>
          <a:xfrm>
            <a:off x="3918324" y="2406651"/>
            <a:ext cx="1074738" cy="134938"/>
          </a:xfrm>
          <a:custGeom>
            <a:avLst/>
            <a:gdLst>
              <a:gd name="connsiteX0" fmla="*/ 0 w 1075038"/>
              <a:gd name="connsiteY0" fmla="*/ 0 h 135924"/>
              <a:gd name="connsiteX1" fmla="*/ 556054 w 1075038"/>
              <a:gd name="connsiteY1" fmla="*/ 135924 h 135924"/>
              <a:gd name="connsiteX2" fmla="*/ 1075038 w 1075038"/>
              <a:gd name="connsiteY2" fmla="*/ 0 h 135924"/>
            </a:gdLst>
            <a:ahLst/>
            <a:cxnLst>
              <a:cxn ang="0">
                <a:pos x="connsiteX0" y="connsiteY0"/>
              </a:cxn>
              <a:cxn ang="0">
                <a:pos x="connsiteX1" y="connsiteY1"/>
              </a:cxn>
              <a:cxn ang="0">
                <a:pos x="connsiteX2" y="connsiteY2"/>
              </a:cxn>
            </a:cxnLst>
            <a:rect l="l" t="t" r="r" b="b"/>
            <a:pathLst>
              <a:path w="1075038" h="135924">
                <a:moveTo>
                  <a:pt x="0" y="0"/>
                </a:moveTo>
                <a:cubicBezTo>
                  <a:pt x="188440" y="67962"/>
                  <a:pt x="376881" y="135924"/>
                  <a:pt x="556054" y="135924"/>
                </a:cubicBezTo>
                <a:cubicBezTo>
                  <a:pt x="735227" y="135924"/>
                  <a:pt x="905132" y="67962"/>
                  <a:pt x="1075038" y="0"/>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3" name="Freeform 42"/>
          <p:cNvSpPr/>
          <p:nvPr/>
        </p:nvSpPr>
        <p:spPr>
          <a:xfrm>
            <a:off x="3918325" y="2381252"/>
            <a:ext cx="2162175" cy="288925"/>
          </a:xfrm>
          <a:custGeom>
            <a:avLst/>
            <a:gdLst>
              <a:gd name="connsiteX0" fmla="*/ 0 w 2162433"/>
              <a:gd name="connsiteY0" fmla="*/ 0 h 288324"/>
              <a:gd name="connsiteX1" fmla="*/ 1136822 w 2162433"/>
              <a:gd name="connsiteY1" fmla="*/ 284205 h 288324"/>
              <a:gd name="connsiteX2" fmla="*/ 2162433 w 2162433"/>
              <a:gd name="connsiteY2" fmla="*/ 24713 h 288324"/>
            </a:gdLst>
            <a:ahLst/>
            <a:cxnLst>
              <a:cxn ang="0">
                <a:pos x="connsiteX0" y="connsiteY0"/>
              </a:cxn>
              <a:cxn ang="0">
                <a:pos x="connsiteX1" y="connsiteY1"/>
              </a:cxn>
              <a:cxn ang="0">
                <a:pos x="connsiteX2" y="connsiteY2"/>
              </a:cxn>
            </a:cxnLst>
            <a:rect l="l" t="t" r="r" b="b"/>
            <a:pathLst>
              <a:path w="2162433" h="288324">
                <a:moveTo>
                  <a:pt x="0" y="0"/>
                </a:moveTo>
                <a:cubicBezTo>
                  <a:pt x="388208" y="140043"/>
                  <a:pt x="776417" y="280086"/>
                  <a:pt x="1136822" y="284205"/>
                </a:cubicBezTo>
                <a:cubicBezTo>
                  <a:pt x="1497227" y="288324"/>
                  <a:pt x="1829830" y="156518"/>
                  <a:pt x="2162433" y="24713"/>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4" name="Freeform 43"/>
          <p:cNvSpPr/>
          <p:nvPr/>
        </p:nvSpPr>
        <p:spPr>
          <a:xfrm>
            <a:off x="3931024" y="2387601"/>
            <a:ext cx="2743200" cy="457200"/>
          </a:xfrm>
          <a:custGeom>
            <a:avLst/>
            <a:gdLst>
              <a:gd name="connsiteX0" fmla="*/ 0 w 2162433"/>
              <a:gd name="connsiteY0" fmla="*/ 0 h 288324"/>
              <a:gd name="connsiteX1" fmla="*/ 1136822 w 2162433"/>
              <a:gd name="connsiteY1" fmla="*/ 284205 h 288324"/>
              <a:gd name="connsiteX2" fmla="*/ 2162433 w 2162433"/>
              <a:gd name="connsiteY2" fmla="*/ 24713 h 288324"/>
            </a:gdLst>
            <a:ahLst/>
            <a:cxnLst>
              <a:cxn ang="0">
                <a:pos x="connsiteX0" y="connsiteY0"/>
              </a:cxn>
              <a:cxn ang="0">
                <a:pos x="connsiteX1" y="connsiteY1"/>
              </a:cxn>
              <a:cxn ang="0">
                <a:pos x="connsiteX2" y="connsiteY2"/>
              </a:cxn>
            </a:cxnLst>
            <a:rect l="l" t="t" r="r" b="b"/>
            <a:pathLst>
              <a:path w="2162433" h="288324">
                <a:moveTo>
                  <a:pt x="0" y="0"/>
                </a:moveTo>
                <a:cubicBezTo>
                  <a:pt x="388208" y="140043"/>
                  <a:pt x="776417" y="280086"/>
                  <a:pt x="1136822" y="284205"/>
                </a:cubicBezTo>
                <a:cubicBezTo>
                  <a:pt x="1497227" y="288324"/>
                  <a:pt x="1829830" y="156518"/>
                  <a:pt x="2162433" y="24713"/>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5" name="Freeform 44"/>
          <p:cNvSpPr/>
          <p:nvPr/>
        </p:nvSpPr>
        <p:spPr>
          <a:xfrm>
            <a:off x="4007224" y="2463801"/>
            <a:ext cx="3124200" cy="457200"/>
          </a:xfrm>
          <a:custGeom>
            <a:avLst/>
            <a:gdLst>
              <a:gd name="connsiteX0" fmla="*/ 0 w 2162433"/>
              <a:gd name="connsiteY0" fmla="*/ 0 h 288324"/>
              <a:gd name="connsiteX1" fmla="*/ 1136822 w 2162433"/>
              <a:gd name="connsiteY1" fmla="*/ 284205 h 288324"/>
              <a:gd name="connsiteX2" fmla="*/ 2162433 w 2162433"/>
              <a:gd name="connsiteY2" fmla="*/ 24713 h 288324"/>
            </a:gdLst>
            <a:ahLst/>
            <a:cxnLst>
              <a:cxn ang="0">
                <a:pos x="connsiteX0" y="connsiteY0"/>
              </a:cxn>
              <a:cxn ang="0">
                <a:pos x="connsiteX1" y="connsiteY1"/>
              </a:cxn>
              <a:cxn ang="0">
                <a:pos x="connsiteX2" y="connsiteY2"/>
              </a:cxn>
            </a:cxnLst>
            <a:rect l="l" t="t" r="r" b="b"/>
            <a:pathLst>
              <a:path w="2162433" h="288324">
                <a:moveTo>
                  <a:pt x="0" y="0"/>
                </a:moveTo>
                <a:cubicBezTo>
                  <a:pt x="388208" y="140043"/>
                  <a:pt x="776417" y="280086"/>
                  <a:pt x="1136822" y="284205"/>
                </a:cubicBezTo>
                <a:cubicBezTo>
                  <a:pt x="1497227" y="288324"/>
                  <a:pt x="1829830" y="156518"/>
                  <a:pt x="2162433" y="24713"/>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6" name="Freeform 45"/>
          <p:cNvSpPr/>
          <p:nvPr/>
        </p:nvSpPr>
        <p:spPr>
          <a:xfrm>
            <a:off x="3956425" y="2406652"/>
            <a:ext cx="4360863" cy="708025"/>
          </a:xfrm>
          <a:custGeom>
            <a:avLst/>
            <a:gdLst>
              <a:gd name="connsiteX0" fmla="*/ 0 w 4361935"/>
              <a:gd name="connsiteY0" fmla="*/ 24714 h 708454"/>
              <a:gd name="connsiteX1" fmla="*/ 2347783 w 4361935"/>
              <a:gd name="connsiteY1" fmla="*/ 704335 h 708454"/>
              <a:gd name="connsiteX2" fmla="*/ 4361935 w 4361935"/>
              <a:gd name="connsiteY2" fmla="*/ 0 h 708454"/>
            </a:gdLst>
            <a:ahLst/>
            <a:cxnLst>
              <a:cxn ang="0">
                <a:pos x="connsiteX0" y="connsiteY0"/>
              </a:cxn>
              <a:cxn ang="0">
                <a:pos x="connsiteX1" y="connsiteY1"/>
              </a:cxn>
              <a:cxn ang="0">
                <a:pos x="connsiteX2" y="connsiteY2"/>
              </a:cxn>
            </a:cxnLst>
            <a:rect l="l" t="t" r="r" b="b"/>
            <a:pathLst>
              <a:path w="4361935" h="708454">
                <a:moveTo>
                  <a:pt x="0" y="24714"/>
                </a:moveTo>
                <a:cubicBezTo>
                  <a:pt x="810397" y="366584"/>
                  <a:pt x="1620794" y="708454"/>
                  <a:pt x="2347783" y="704335"/>
                </a:cubicBezTo>
                <a:cubicBezTo>
                  <a:pt x="3074772" y="700216"/>
                  <a:pt x="3718353" y="350108"/>
                  <a:pt x="4361935" y="0"/>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7" name="Rectangle 46"/>
          <p:cNvSpPr/>
          <p:nvPr/>
        </p:nvSpPr>
        <p:spPr>
          <a:xfrm>
            <a:off x="4631112"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48" name="Rectangle 47"/>
          <p:cNvSpPr/>
          <p:nvPr/>
        </p:nvSpPr>
        <p:spPr>
          <a:xfrm>
            <a:off x="57328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49" name="Rectangle 48"/>
          <p:cNvSpPr/>
          <p:nvPr/>
        </p:nvSpPr>
        <p:spPr>
          <a:xfrm>
            <a:off x="8033124"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50" name="Rectangle 49"/>
          <p:cNvSpPr/>
          <p:nvPr/>
        </p:nvSpPr>
        <p:spPr>
          <a:xfrm>
            <a:off x="3702424" y="32512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51" name="Straight Arrow Connector 50"/>
          <p:cNvCxnSpPr>
            <a:stCxn id="43" idx="2"/>
            <a:endCxn id="50" idx="0"/>
          </p:cNvCxnSpPr>
          <p:nvPr/>
        </p:nvCxnSpPr>
        <p:spPr>
          <a:xfrm flipH="1">
            <a:off x="4045325" y="2406651"/>
            <a:ext cx="2035175" cy="84455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52" name="Rectangle 51"/>
          <p:cNvSpPr/>
          <p:nvPr/>
        </p:nvSpPr>
        <p:spPr>
          <a:xfrm>
            <a:off x="3702424" y="32512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R(x)2</a:t>
            </a:r>
            <a:endParaRPr lang="en-US" sz="1400" dirty="0">
              <a:latin typeface="+mj-lt"/>
            </a:endParaRPr>
          </a:p>
        </p:txBody>
      </p:sp>
      <p:cxnSp>
        <p:nvCxnSpPr>
          <p:cNvPr id="53" name="Straight Arrow Connector 52"/>
          <p:cNvCxnSpPr>
            <a:stCxn id="43" idx="2"/>
            <a:endCxn id="52" idx="0"/>
          </p:cNvCxnSpPr>
          <p:nvPr/>
        </p:nvCxnSpPr>
        <p:spPr>
          <a:xfrm flipH="1">
            <a:off x="4045324" y="2406017"/>
            <a:ext cx="2035176" cy="845185"/>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54" name="Rectangle 53"/>
          <p:cNvSpPr/>
          <p:nvPr/>
        </p:nvSpPr>
        <p:spPr>
          <a:xfrm>
            <a:off x="3854824" y="3735389"/>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W(x)5</a:t>
            </a:r>
            <a:endParaRPr lang="en-US" sz="1400" dirty="0">
              <a:latin typeface="+mj-lt"/>
            </a:endParaRPr>
          </a:p>
        </p:txBody>
      </p:sp>
      <p:sp>
        <p:nvSpPr>
          <p:cNvPr id="55" name="Rectangle 54"/>
          <p:cNvSpPr/>
          <p:nvPr/>
        </p:nvSpPr>
        <p:spPr>
          <a:xfrm>
            <a:off x="4312024"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56" name="Straight Arrow Connector 55"/>
          <p:cNvCxnSpPr>
            <a:stCxn id="54" idx="0"/>
            <a:endCxn id="9" idx="3"/>
          </p:cNvCxnSpPr>
          <p:nvPr/>
        </p:nvCxnSpPr>
        <p:spPr>
          <a:xfrm flipH="1" flipV="1">
            <a:off x="3931024" y="2387601"/>
            <a:ext cx="266700" cy="1347788"/>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57" name="Rectangle 56"/>
          <p:cNvSpPr/>
          <p:nvPr/>
        </p:nvSpPr>
        <p:spPr>
          <a:xfrm>
            <a:off x="4312024" y="27686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R(x)5</a:t>
            </a:r>
            <a:endParaRPr lang="en-US" sz="1400" dirty="0">
              <a:latin typeface="+mj-lt"/>
            </a:endParaRPr>
          </a:p>
        </p:txBody>
      </p:sp>
      <p:sp>
        <p:nvSpPr>
          <p:cNvPr id="58" name="Rectangle 57"/>
          <p:cNvSpPr/>
          <p:nvPr/>
        </p:nvSpPr>
        <p:spPr>
          <a:xfrm>
            <a:off x="3591299"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59" name="Rectangle 58"/>
          <p:cNvSpPr/>
          <p:nvPr/>
        </p:nvSpPr>
        <p:spPr>
          <a:xfrm>
            <a:off x="4642224"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60" name="Rectangle 59"/>
          <p:cNvSpPr/>
          <p:nvPr/>
        </p:nvSpPr>
        <p:spPr>
          <a:xfrm>
            <a:off x="57201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61" name="Rectangle 60"/>
          <p:cNvSpPr/>
          <p:nvPr/>
        </p:nvSpPr>
        <p:spPr>
          <a:xfrm>
            <a:off x="80188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62" name="TextBox 84"/>
          <p:cNvSpPr txBox="1">
            <a:spLocks noChangeArrowheads="1"/>
          </p:cNvSpPr>
          <p:nvPr/>
        </p:nvSpPr>
        <p:spPr bwMode="auto">
          <a:xfrm>
            <a:off x="5455024" y="711201"/>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mj-lt"/>
              </a:rPr>
              <a:t>DATA-STORE</a:t>
            </a:r>
          </a:p>
        </p:txBody>
      </p:sp>
      <p:cxnSp>
        <p:nvCxnSpPr>
          <p:cNvPr id="63" name="Straight Connector 62"/>
          <p:cNvCxnSpPr/>
          <p:nvPr/>
        </p:nvCxnSpPr>
        <p:spPr>
          <a:xfrm>
            <a:off x="2864224" y="5929314"/>
            <a:ext cx="381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187824" y="4140201"/>
            <a:ext cx="8153400" cy="1447800"/>
          </a:xfrm>
          <a:prstGeom prst="rect">
            <a:avLst/>
          </a:prstGeom>
          <a:ln>
            <a:solidFill>
              <a:srgbClr val="1D3064"/>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u="sng" dirty="0">
                <a:latin typeface="+mj-lt"/>
              </a:rPr>
              <a:t>Strict Consistency </a:t>
            </a:r>
          </a:p>
          <a:p>
            <a:pPr marL="234950" indent="-234950">
              <a:buFont typeface="Arial" pitchFamily="34" charset="0"/>
              <a:buChar char="•"/>
              <a:defRPr/>
            </a:pPr>
            <a:r>
              <a:rPr lang="en-US" dirty="0">
                <a:latin typeface="+mj-lt"/>
              </a:rPr>
              <a:t>Data is always fresh</a:t>
            </a:r>
          </a:p>
          <a:p>
            <a:pPr marL="692150" lvl="1" indent="-234950">
              <a:buFont typeface="Arial" pitchFamily="34" charset="0"/>
              <a:buChar char="•"/>
              <a:defRPr/>
            </a:pPr>
            <a:r>
              <a:rPr lang="en-US" dirty="0">
                <a:latin typeface="+mj-lt"/>
              </a:rPr>
              <a:t>After a write operation, the update is propagated to all the replicas </a:t>
            </a:r>
          </a:p>
          <a:p>
            <a:pPr marL="692150" lvl="1" indent="-234950">
              <a:buFont typeface="Arial" pitchFamily="34" charset="0"/>
              <a:buChar char="•"/>
              <a:defRPr/>
            </a:pPr>
            <a:r>
              <a:rPr lang="en-US" dirty="0">
                <a:latin typeface="+mj-lt"/>
              </a:rPr>
              <a:t>A read operation will result in reading the most recent write</a:t>
            </a:r>
          </a:p>
          <a:p>
            <a:pPr marL="234950" indent="-234950">
              <a:buFont typeface="Arial" pitchFamily="34" charset="0"/>
              <a:buChar char="•"/>
              <a:defRPr/>
            </a:pPr>
            <a:r>
              <a:rPr lang="en-US" dirty="0">
                <a:latin typeface="+mj-lt"/>
              </a:rPr>
              <a:t>If read-to-write ratio is low, this leads to large overheads</a:t>
            </a:r>
          </a:p>
        </p:txBody>
      </p:sp>
    </p:spTree>
    <p:extLst>
      <p:ext uri="{BB962C8B-B14F-4D97-AF65-F5344CB8AC3E}">
        <p14:creationId xmlns:p14="http://schemas.microsoft.com/office/powerpoint/2010/main" val="125531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0" nodeType="clickEffect">
                                  <p:stCondLst>
                                    <p:cond delay="0"/>
                                  </p:stCondLst>
                                  <p:childTnLst>
                                    <p:set>
                                      <p:cBhvr rctx="PPT">
                                        <p:cTn id="32" dur="indefinite"/>
                                        <p:tgtEl>
                                          <p:spTgt spid="12"/>
                                        </p:tgtEl>
                                        <p:attrNameLst>
                                          <p:attrName>style.opacity</p:attrName>
                                        </p:attrNameLst>
                                      </p:cBhvr>
                                      <p:to>
                                        <p:strVal val="0.5"/>
                                      </p:to>
                                    </p:set>
                                    <p:animEffect filter="image" prLst="opacity: 0.5">
                                      <p:cBhvr rctx="IE">
                                        <p:cTn id="33" dur="indefinite"/>
                                        <p:tgtEl>
                                          <p:spTgt spid="12"/>
                                        </p:tgtEl>
                                      </p:cBhvr>
                                    </p:animEffect>
                                  </p:childTnLst>
                                </p:cTn>
                              </p:par>
                              <p:par>
                                <p:cTn id="34" presetID="9" presetClass="emph" presetSubtype="0" grpId="0" nodeType="withEffect">
                                  <p:stCondLst>
                                    <p:cond delay="0"/>
                                  </p:stCondLst>
                                  <p:childTnLst>
                                    <p:set>
                                      <p:cBhvr rctx="PPT">
                                        <p:cTn id="35" dur="indefinite"/>
                                        <p:tgtEl>
                                          <p:spTgt spid="14"/>
                                        </p:tgtEl>
                                        <p:attrNameLst>
                                          <p:attrName>style.opacity</p:attrName>
                                        </p:attrNameLst>
                                      </p:cBhvr>
                                      <p:to>
                                        <p:strVal val="0.5"/>
                                      </p:to>
                                    </p:set>
                                    <p:animEffect filter="image" prLst="opacity: 0.5">
                                      <p:cBhvr rctx="IE">
                                        <p:cTn id="36" dur="indefinite"/>
                                        <p:tgtEl>
                                          <p:spTgt spid="14"/>
                                        </p:tgtEl>
                                      </p:cBhvr>
                                    </p:animEffect>
                                  </p:childTnLst>
                                </p:cTn>
                              </p:par>
                              <p:par>
                                <p:cTn id="37" presetID="9" presetClass="emph" presetSubtype="0" grpId="0" nodeType="withEffect">
                                  <p:stCondLst>
                                    <p:cond delay="0"/>
                                  </p:stCondLst>
                                  <p:childTnLst>
                                    <p:set>
                                      <p:cBhvr rctx="PPT">
                                        <p:cTn id="38" dur="indefinite"/>
                                        <p:tgtEl>
                                          <p:spTgt spid="16"/>
                                        </p:tgtEl>
                                        <p:attrNameLst>
                                          <p:attrName>style.opacity</p:attrName>
                                        </p:attrNameLst>
                                      </p:cBhvr>
                                      <p:to>
                                        <p:strVal val="0.5"/>
                                      </p:to>
                                    </p:set>
                                    <p:animEffect filter="image" prLst="opacity: 0.5">
                                      <p:cBhvr rctx="IE">
                                        <p:cTn id="39" dur="indefinite"/>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5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nodeType="clickEffect">
                                  <p:stCondLst>
                                    <p:cond delay="0"/>
                                  </p:stCondLst>
                                  <p:childTnLst>
                                    <p:animEffect transition="out" filter="blinds(horizontal)">
                                      <p:cBhvr>
                                        <p:cTn id="69" dur="500"/>
                                        <p:tgtEl>
                                          <p:spTgt spid="42"/>
                                        </p:tgtEl>
                                      </p:cBhvr>
                                    </p:animEffect>
                                    <p:set>
                                      <p:cBhvr>
                                        <p:cTn id="70" dur="1" fill="hold">
                                          <p:stCondLst>
                                            <p:cond delay="499"/>
                                          </p:stCondLst>
                                        </p:cTn>
                                        <p:tgtEl>
                                          <p:spTgt spid="42"/>
                                        </p:tgtEl>
                                        <p:attrNameLst>
                                          <p:attrName>style.visibility</p:attrName>
                                        </p:attrNameLst>
                                      </p:cBhvr>
                                      <p:to>
                                        <p:strVal val="hidden"/>
                                      </p:to>
                                    </p:set>
                                  </p:childTnLst>
                                </p:cTn>
                              </p:par>
                              <p:par>
                                <p:cTn id="71" presetID="3" presetClass="exit" presetSubtype="10" fill="hold" nodeType="withEffect">
                                  <p:stCondLst>
                                    <p:cond delay="0"/>
                                  </p:stCondLst>
                                  <p:childTnLst>
                                    <p:animEffect transition="out" filter="blinds(horizontal)">
                                      <p:cBhvr>
                                        <p:cTn id="72" dur="500"/>
                                        <p:tgtEl>
                                          <p:spTgt spid="43"/>
                                        </p:tgtEl>
                                      </p:cBhvr>
                                    </p:animEffect>
                                    <p:set>
                                      <p:cBhvr>
                                        <p:cTn id="73" dur="1" fill="hold">
                                          <p:stCondLst>
                                            <p:cond delay="499"/>
                                          </p:stCondLst>
                                        </p:cTn>
                                        <p:tgtEl>
                                          <p:spTgt spid="43"/>
                                        </p:tgtEl>
                                        <p:attrNameLst>
                                          <p:attrName>style.visibility</p:attrName>
                                        </p:attrNameLst>
                                      </p:cBhvr>
                                      <p:to>
                                        <p:strVal val="hidden"/>
                                      </p:to>
                                    </p:set>
                                  </p:childTnLst>
                                </p:cTn>
                              </p:par>
                              <p:par>
                                <p:cTn id="74" presetID="3" presetClass="exit" presetSubtype="10" fill="hold" nodeType="withEffect">
                                  <p:stCondLst>
                                    <p:cond delay="0"/>
                                  </p:stCondLst>
                                  <p:childTnLst>
                                    <p:animEffect transition="out" filter="blinds(horizontal)">
                                      <p:cBhvr>
                                        <p:cTn id="75" dur="500"/>
                                        <p:tgtEl>
                                          <p:spTgt spid="44"/>
                                        </p:tgtEl>
                                      </p:cBhvr>
                                    </p:animEffect>
                                    <p:set>
                                      <p:cBhvr>
                                        <p:cTn id="76" dur="1" fill="hold">
                                          <p:stCondLst>
                                            <p:cond delay="499"/>
                                          </p:stCondLst>
                                        </p:cTn>
                                        <p:tgtEl>
                                          <p:spTgt spid="44"/>
                                        </p:tgtEl>
                                        <p:attrNameLst>
                                          <p:attrName>style.visibility</p:attrName>
                                        </p:attrNameLst>
                                      </p:cBhvr>
                                      <p:to>
                                        <p:strVal val="hidden"/>
                                      </p:to>
                                    </p:set>
                                  </p:childTnLst>
                                </p:cTn>
                              </p:par>
                              <p:par>
                                <p:cTn id="77" presetID="3" presetClass="exit" presetSubtype="10" fill="hold" nodeType="withEffect">
                                  <p:stCondLst>
                                    <p:cond delay="0"/>
                                  </p:stCondLst>
                                  <p:childTnLst>
                                    <p:animEffect transition="out" filter="blinds(horizontal)">
                                      <p:cBhvr>
                                        <p:cTn id="78" dur="500"/>
                                        <p:tgtEl>
                                          <p:spTgt spid="45"/>
                                        </p:tgtEl>
                                      </p:cBhvr>
                                    </p:animEffect>
                                    <p:set>
                                      <p:cBhvr>
                                        <p:cTn id="79" dur="1" fill="hold">
                                          <p:stCondLst>
                                            <p:cond delay="499"/>
                                          </p:stCondLst>
                                        </p:cTn>
                                        <p:tgtEl>
                                          <p:spTgt spid="45"/>
                                        </p:tgtEl>
                                        <p:attrNameLst>
                                          <p:attrName>style.visibility</p:attrName>
                                        </p:attrNameLst>
                                      </p:cBhvr>
                                      <p:to>
                                        <p:strVal val="hidden"/>
                                      </p:to>
                                    </p:set>
                                  </p:childTnLst>
                                </p:cTn>
                              </p:par>
                              <p:par>
                                <p:cTn id="80" presetID="3" presetClass="exit" presetSubtype="10" fill="hold" nodeType="withEffect">
                                  <p:stCondLst>
                                    <p:cond delay="0"/>
                                  </p:stCondLst>
                                  <p:childTnLst>
                                    <p:animEffect transition="out" filter="blinds(horizontal)">
                                      <p:cBhvr>
                                        <p:cTn id="81" dur="500"/>
                                        <p:tgtEl>
                                          <p:spTgt spid="46"/>
                                        </p:tgtEl>
                                      </p:cBhvr>
                                    </p:animEffect>
                                    <p:set>
                                      <p:cBhvr>
                                        <p:cTn id="82" dur="1" fill="hold">
                                          <p:stCondLst>
                                            <p:cond delay="499"/>
                                          </p:stCondLst>
                                        </p:cTn>
                                        <p:tgtEl>
                                          <p:spTgt spid="46"/>
                                        </p:tgtEl>
                                        <p:attrNameLst>
                                          <p:attrName>style.visibility</p:attrName>
                                        </p:attrNameLst>
                                      </p:cBhvr>
                                      <p:to>
                                        <p:strVal val="hidden"/>
                                      </p:to>
                                    </p:set>
                                  </p:childTnLst>
                                </p:cTn>
                              </p:par>
                              <p:par>
                                <p:cTn id="83" presetID="3" presetClass="exit" presetSubtype="10" fill="hold" nodeType="withEffect">
                                  <p:stCondLst>
                                    <p:cond delay="0"/>
                                  </p:stCondLst>
                                  <p:childTnLst>
                                    <p:animEffect transition="out" filter="blinds(horizontal)">
                                      <p:cBhvr>
                                        <p:cTn id="84" dur="500"/>
                                        <p:tgtEl>
                                          <p:spTgt spid="39"/>
                                        </p:tgtEl>
                                      </p:cBhvr>
                                    </p:animEffect>
                                    <p:set>
                                      <p:cBhvr>
                                        <p:cTn id="85" dur="1" fill="hold">
                                          <p:stCondLst>
                                            <p:cond delay="499"/>
                                          </p:stCondLst>
                                        </p:cTn>
                                        <p:tgtEl>
                                          <p:spTgt spid="39"/>
                                        </p:tgtEl>
                                        <p:attrNameLst>
                                          <p:attrName>style.visibility</p:attrName>
                                        </p:attrNameLst>
                                      </p:cBhvr>
                                      <p:to>
                                        <p:strVal val="hidden"/>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5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6"/>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58"/>
                                        </p:tgtEl>
                                        <p:attrNameLst>
                                          <p:attrName>style.visibility</p:attrName>
                                        </p:attrNameLst>
                                      </p:cBhvr>
                                      <p:to>
                                        <p:strVal val="visible"/>
                                      </p:to>
                                    </p:set>
                                  </p:childTnLst>
                                </p:cTn>
                              </p:par>
                            </p:childTnLst>
                          </p:cTn>
                        </p:par>
                        <p:par>
                          <p:cTn id="120" fill="hold">
                            <p:stCondLst>
                              <p:cond delay="0"/>
                            </p:stCondLst>
                            <p:childTnLst>
                              <p:par>
                                <p:cTn id="121" presetID="1" presetClass="entr" presetSubtype="0" fill="hold" grpId="0" nodeType="after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childTnLst>
                          </p:cTn>
                        </p:par>
                        <p:par>
                          <p:cTn id="123" fill="hold">
                            <p:stCondLst>
                              <p:cond delay="0"/>
                            </p:stCondLst>
                            <p:childTnLst>
                              <p:par>
                                <p:cTn id="124" presetID="1" presetClass="entr" presetSubtype="0" fill="hold" grpId="0" nodeType="afterEffect">
                                  <p:stCondLst>
                                    <p:cond delay="0"/>
                                  </p:stCondLst>
                                  <p:childTnLst>
                                    <p:set>
                                      <p:cBhvr>
                                        <p:cTn id="125" dur="1" fill="hold">
                                          <p:stCondLst>
                                            <p:cond delay="0"/>
                                          </p:stCondLst>
                                        </p:cTn>
                                        <p:tgtEl>
                                          <p:spTgt spid="60"/>
                                        </p:tgtEl>
                                        <p:attrNameLst>
                                          <p:attrName>style.visibility</p:attrName>
                                        </p:attrNameLst>
                                      </p:cBhvr>
                                      <p:to>
                                        <p:strVal val="visible"/>
                                      </p:to>
                                    </p:set>
                                  </p:childTnLst>
                                </p:cTn>
                              </p:par>
                            </p:childTnLst>
                          </p:cTn>
                        </p:par>
                        <p:par>
                          <p:cTn id="126" fill="hold">
                            <p:stCondLst>
                              <p:cond delay="0"/>
                            </p:stCondLst>
                            <p:childTnLst>
                              <p:par>
                                <p:cTn id="127" presetID="1" presetClass="entr" presetSubtype="0" fill="hold" grpId="0" nodeType="after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7"/>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5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35" grpId="0" animBg="1"/>
      <p:bldP spid="37" grpId="0" animBg="1"/>
      <p:bldP spid="40" grpId="0" animBg="1"/>
      <p:bldP spid="41" grpId="0" animBg="1"/>
      <p:bldP spid="47" grpId="0" animBg="1"/>
      <p:bldP spid="48" grpId="0" animBg="1"/>
      <p:bldP spid="49" grpId="0" animBg="1"/>
      <p:bldP spid="50" grpId="0" animBg="1"/>
      <p:bldP spid="52" grpId="0" animBg="1"/>
      <p:bldP spid="54" grpId="0" animBg="1"/>
      <p:bldP spid="55" grpId="0" animBg="1"/>
      <p:bldP spid="57" grpId="0" animBg="1"/>
      <p:bldP spid="58" grpId="0" animBg="1"/>
      <p:bldP spid="59" grpId="0" animBg="1"/>
      <p:bldP spid="60" grpId="0" animBg="1"/>
      <p:bldP spid="61" grpId="0" animBg="1"/>
      <p:bldP spid="6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Based on voting</a:t>
            </a:r>
          </a:p>
          <a:p>
            <a:pPr>
              <a:lnSpc>
                <a:spcPct val="100000"/>
              </a:lnSpc>
            </a:pPr>
            <a:r>
              <a:rPr lang="en-US" dirty="0"/>
              <a:t>Read quorum (N</a:t>
            </a:r>
            <a:r>
              <a:rPr lang="en-US" baseline="-25000" dirty="0"/>
              <a:t>R</a:t>
            </a:r>
            <a:r>
              <a:rPr lang="en-US" dirty="0"/>
              <a:t>) : Num. of servers must agree on version num. for a read</a:t>
            </a:r>
          </a:p>
          <a:p>
            <a:pPr>
              <a:lnSpc>
                <a:spcPct val="100000"/>
              </a:lnSpc>
            </a:pPr>
            <a:r>
              <a:rPr lang="en-US" dirty="0"/>
              <a:t>Write quorum (N</a:t>
            </a:r>
            <a:r>
              <a:rPr lang="en-US" baseline="-25000" dirty="0"/>
              <a:t>W</a:t>
            </a:r>
            <a:r>
              <a:rPr lang="en-US" dirty="0"/>
              <a:t>) : Num. of servers must agree on version num. for a write</a:t>
            </a:r>
          </a:p>
          <a:p>
            <a:pPr>
              <a:lnSpc>
                <a:spcPct val="100000"/>
              </a:lnSpc>
            </a:pPr>
            <a:r>
              <a:rPr lang="en-US" dirty="0"/>
              <a:t>If N is the total number of replicas,</a:t>
            </a:r>
          </a:p>
          <a:p>
            <a:pPr>
              <a:lnSpc>
                <a:spcPct val="100000"/>
              </a:lnSpc>
            </a:pPr>
            <a:r>
              <a:rPr lang="en-US" dirty="0"/>
              <a:t>N</a:t>
            </a:r>
            <a:r>
              <a:rPr lang="en-US" baseline="-25000" dirty="0"/>
              <a:t>R</a:t>
            </a:r>
            <a:r>
              <a:rPr lang="en-US" dirty="0"/>
              <a:t> and N</a:t>
            </a:r>
            <a:r>
              <a:rPr lang="en-US" baseline="-25000" dirty="0"/>
              <a:t>W</a:t>
            </a:r>
            <a:r>
              <a:rPr lang="en-US" dirty="0"/>
              <a:t> must fulfill:</a:t>
            </a:r>
          </a:p>
          <a:p>
            <a:pPr marL="981075" indent="538163">
              <a:lnSpc>
                <a:spcPct val="100000"/>
              </a:lnSpc>
              <a:buFont typeface="Wingdings" panose="05000000000000000000" pitchFamily="2" charset="2"/>
              <a:buChar char="§"/>
            </a:pPr>
            <a:r>
              <a:rPr lang="en-US" dirty="0"/>
              <a:t>N</a:t>
            </a:r>
            <a:r>
              <a:rPr lang="en-US" baseline="-25000" dirty="0"/>
              <a:t>R</a:t>
            </a:r>
            <a:r>
              <a:rPr lang="en-US" dirty="0"/>
              <a:t>+ N</a:t>
            </a:r>
            <a:r>
              <a:rPr lang="en-US" baseline="-25000" dirty="0"/>
              <a:t>W</a:t>
            </a:r>
            <a:r>
              <a:rPr lang="en-US" dirty="0"/>
              <a:t> &gt; N : Prevents read-write conflicts</a:t>
            </a:r>
          </a:p>
          <a:p>
            <a:pPr marL="981075" indent="538163">
              <a:lnSpc>
                <a:spcPct val="100000"/>
              </a:lnSpc>
              <a:buFont typeface="Wingdings" panose="05000000000000000000" pitchFamily="2" charset="2"/>
              <a:buChar char="§"/>
            </a:pPr>
            <a:r>
              <a:rPr lang="en-US" dirty="0"/>
              <a:t>N</a:t>
            </a:r>
            <a:r>
              <a:rPr lang="en-US" baseline="-25000" dirty="0"/>
              <a:t>W</a:t>
            </a:r>
            <a:r>
              <a:rPr lang="en-US" dirty="0"/>
              <a:t> &gt; N/2 : Prevents write-write conflicts</a:t>
            </a:r>
          </a:p>
        </p:txBody>
      </p:sp>
    </p:spTree>
    <p:extLst>
      <p:ext uri="{BB962C8B-B14F-4D97-AF65-F5344CB8AC3E}">
        <p14:creationId xmlns:p14="http://schemas.microsoft.com/office/powerpoint/2010/main" val="230826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 – Example 1</a:t>
            </a:r>
          </a:p>
        </p:txBody>
      </p:sp>
      <p:sp>
        <p:nvSpPr>
          <p:cNvPr id="9" name="Content Placeholder 8"/>
          <p:cNvSpPr>
            <a:spLocks noGrp="1"/>
          </p:cNvSpPr>
          <p:nvPr>
            <p:ph idx="1"/>
          </p:nvPr>
        </p:nvSpPr>
        <p:spPr>
          <a:xfrm>
            <a:off x="131180" y="863444"/>
            <a:ext cx="7310040" cy="5590565"/>
          </a:xfrm>
        </p:spPr>
        <p:txBody>
          <a:bodyPr/>
          <a:lstStyle/>
          <a:p>
            <a:r>
              <a:rPr lang="en-US" dirty="0">
                <a:latin typeface="+mj-lt"/>
              </a:rPr>
              <a:t>N</a:t>
            </a:r>
            <a:r>
              <a:rPr lang="en-US" baseline="-25000" dirty="0">
                <a:latin typeface="+mj-lt"/>
              </a:rPr>
              <a:t>R</a:t>
            </a:r>
            <a:r>
              <a:rPr lang="en-US" dirty="0">
                <a:latin typeface="+mj-lt"/>
              </a:rPr>
              <a:t> = 3 and N</a:t>
            </a:r>
            <a:r>
              <a:rPr lang="en-US" baseline="-25000" dirty="0">
                <a:latin typeface="+mj-lt"/>
              </a:rPr>
              <a:t>W</a:t>
            </a:r>
            <a:r>
              <a:rPr lang="en-US" dirty="0">
                <a:latin typeface="+mj-lt"/>
              </a:rPr>
              <a:t> = 10</a:t>
            </a:r>
          </a:p>
          <a:p>
            <a:pPr lvl="2"/>
            <a:r>
              <a:rPr lang="en-US" sz="2400" dirty="0">
                <a:latin typeface="+mj-lt"/>
              </a:rPr>
              <a:t>Most recent write quorum consisted of the 10 servers C through L.</a:t>
            </a:r>
          </a:p>
          <a:p>
            <a:pPr lvl="2"/>
            <a:r>
              <a:rPr lang="en-US" sz="2400" dirty="0">
                <a:latin typeface="+mj-lt"/>
              </a:rPr>
              <a:t>All get the new version and the new version number.</a:t>
            </a:r>
          </a:p>
          <a:p>
            <a:pPr lvl="2"/>
            <a:r>
              <a:rPr lang="en-US" sz="2400" dirty="0">
                <a:latin typeface="+mj-lt"/>
              </a:rPr>
              <a:t>Any subsequent read quorum of three servers will have to contain at least one member of this set.</a:t>
            </a:r>
          </a:p>
          <a:p>
            <a:pPr lvl="2"/>
            <a:r>
              <a:rPr lang="en-US" sz="2400" dirty="0">
                <a:latin typeface="+mj-lt"/>
              </a:rPr>
              <a:t>When the client looks at the version numbers, it will know which is most recent and take that one.</a:t>
            </a:r>
            <a:endParaRPr lang="en-IN" sz="2400" dirty="0">
              <a:latin typeface="+mj-lt"/>
            </a:endParaRPr>
          </a:p>
        </p:txBody>
      </p:sp>
      <p:grpSp>
        <p:nvGrpSpPr>
          <p:cNvPr id="13" name="Group 12"/>
          <p:cNvGrpSpPr/>
          <p:nvPr/>
        </p:nvGrpSpPr>
        <p:grpSpPr>
          <a:xfrm>
            <a:off x="8650884" y="2075255"/>
            <a:ext cx="3111445" cy="1295400"/>
            <a:chOff x="1943100" y="3506054"/>
            <a:chExt cx="3238500" cy="1295400"/>
          </a:xfrm>
        </p:grpSpPr>
        <p:sp>
          <p:nvSpPr>
            <p:cNvPr id="14" name="Rounded Rectangle 13"/>
            <p:cNvSpPr/>
            <p:nvPr/>
          </p:nvSpPr>
          <p:spPr>
            <a:xfrm>
              <a:off x="3581400" y="3506054"/>
              <a:ext cx="1600200" cy="129540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15" name="Rounded Rectangle 14"/>
            <p:cNvSpPr/>
            <p:nvPr/>
          </p:nvSpPr>
          <p:spPr>
            <a:xfrm>
              <a:off x="1943100" y="3962400"/>
              <a:ext cx="1981200" cy="83820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16" name="Rectangle 15"/>
            <p:cNvSpPr/>
            <p:nvPr/>
          </p:nvSpPr>
          <p:spPr>
            <a:xfrm>
              <a:off x="3276600" y="3978030"/>
              <a:ext cx="1295400" cy="814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17" name="Rectangle 16"/>
            <p:cNvSpPr/>
            <p:nvPr/>
          </p:nvSpPr>
          <p:spPr>
            <a:xfrm>
              <a:off x="3597030" y="3733800"/>
              <a:ext cx="457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grpSp>
      <p:sp>
        <p:nvSpPr>
          <p:cNvPr id="18" name="Rectangle 17"/>
          <p:cNvSpPr/>
          <p:nvPr/>
        </p:nvSpPr>
        <p:spPr>
          <a:xfrm>
            <a:off x="8520954" y="1777416"/>
            <a:ext cx="35052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2800" dirty="0">
                <a:solidFill>
                  <a:srgbClr val="000000"/>
                </a:solidFill>
                <a:latin typeface="+mj-lt"/>
              </a:rPr>
              <a:t>A       B       C       D</a:t>
            </a:r>
          </a:p>
          <a:p>
            <a:pPr algn="ctr" eaLnBrk="1" hangingPunct="1"/>
            <a:r>
              <a:rPr lang="en-US" sz="2800" dirty="0">
                <a:solidFill>
                  <a:srgbClr val="000000"/>
                </a:solidFill>
                <a:latin typeface="+mj-lt"/>
              </a:rPr>
              <a:t>E       F       G       H</a:t>
            </a:r>
          </a:p>
          <a:p>
            <a:pPr algn="ctr" eaLnBrk="1" hangingPunct="1"/>
            <a:r>
              <a:rPr lang="en-US" sz="2800" dirty="0">
                <a:solidFill>
                  <a:srgbClr val="000000"/>
                </a:solidFill>
                <a:latin typeface="+mj-lt"/>
              </a:rPr>
              <a:t>I        J        K        L</a:t>
            </a:r>
          </a:p>
        </p:txBody>
      </p:sp>
      <p:sp>
        <p:nvSpPr>
          <p:cNvPr id="19" name="Rounded Rectangle 18"/>
          <p:cNvSpPr/>
          <p:nvPr/>
        </p:nvSpPr>
        <p:spPr>
          <a:xfrm>
            <a:off x="8673354" y="2080690"/>
            <a:ext cx="2286000"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cxnSp>
        <p:nvCxnSpPr>
          <p:cNvPr id="20" name="Straight Arrow Connector 19"/>
          <p:cNvCxnSpPr/>
          <p:nvPr/>
        </p:nvCxnSpPr>
        <p:spPr>
          <a:xfrm flipH="1">
            <a:off x="9279048" y="1891741"/>
            <a:ext cx="3907" cy="1826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495104" y="1558365"/>
            <a:ext cx="1550424" cy="400110"/>
          </a:xfrm>
          <a:prstGeom prst="rect">
            <a:avLst/>
          </a:prstGeom>
          <a:noFill/>
        </p:spPr>
        <p:txBody>
          <a:bodyPr wrap="none" rtlCol="0">
            <a:spAutoFit/>
          </a:bodyPr>
          <a:lstStyle/>
          <a:p>
            <a:pPr eaLnBrk="1" hangingPunct="1"/>
            <a:r>
              <a:rPr lang="en-US" sz="2000" dirty="0">
                <a:solidFill>
                  <a:srgbClr val="C00000"/>
                </a:solidFill>
                <a:latin typeface="+mj-lt"/>
                <a:cs typeface="Arial" charset="0"/>
              </a:rPr>
              <a:t>Read Quorum</a:t>
            </a:r>
          </a:p>
        </p:txBody>
      </p:sp>
      <p:cxnSp>
        <p:nvCxnSpPr>
          <p:cNvPr id="22" name="Straight Arrow Connector 21"/>
          <p:cNvCxnSpPr/>
          <p:nvPr/>
        </p:nvCxnSpPr>
        <p:spPr>
          <a:xfrm flipH="1">
            <a:off x="11411150" y="1866032"/>
            <a:ext cx="5404" cy="20378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456434" y="1536102"/>
            <a:ext cx="1572866" cy="400110"/>
          </a:xfrm>
          <a:prstGeom prst="rect">
            <a:avLst/>
          </a:prstGeom>
          <a:noFill/>
        </p:spPr>
        <p:txBody>
          <a:bodyPr wrap="none" rtlCol="0">
            <a:spAutoFit/>
          </a:bodyPr>
          <a:lstStyle/>
          <a:p>
            <a:pPr eaLnBrk="1" hangingPunct="1"/>
            <a:r>
              <a:rPr lang="en-US" sz="2000" dirty="0">
                <a:solidFill>
                  <a:srgbClr val="0000FF"/>
                </a:solidFill>
                <a:latin typeface="+mj-lt"/>
                <a:cs typeface="Arial" charset="0"/>
              </a:rPr>
              <a:t>Write Quorum</a:t>
            </a:r>
          </a:p>
        </p:txBody>
      </p:sp>
      <p:sp>
        <p:nvSpPr>
          <p:cNvPr id="24" name="TextBox 23"/>
          <p:cNvSpPr txBox="1"/>
          <p:nvPr/>
        </p:nvSpPr>
        <p:spPr>
          <a:xfrm>
            <a:off x="8863779" y="3485227"/>
            <a:ext cx="2438488" cy="461665"/>
          </a:xfrm>
          <a:prstGeom prst="rect">
            <a:avLst/>
          </a:prstGeom>
          <a:noFill/>
        </p:spPr>
        <p:txBody>
          <a:bodyPr wrap="none" rtlCol="0">
            <a:spAutoFit/>
          </a:bodyPr>
          <a:lstStyle/>
          <a:p>
            <a:pPr eaLnBrk="1" hangingPunct="1"/>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3 and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10</a:t>
            </a:r>
          </a:p>
        </p:txBody>
      </p:sp>
      <p:sp>
        <p:nvSpPr>
          <p:cNvPr id="25" name="TextBox 24"/>
          <p:cNvSpPr txBox="1"/>
          <p:nvPr/>
        </p:nvSpPr>
        <p:spPr>
          <a:xfrm>
            <a:off x="8650884" y="4012048"/>
            <a:ext cx="3230372" cy="1938992"/>
          </a:xfrm>
          <a:prstGeom prst="rect">
            <a:avLst/>
          </a:prstGeom>
          <a:noFill/>
        </p:spPr>
        <p:txBody>
          <a:bodyPr wrap="none" rtlCol="0">
            <a:spAutoFit/>
          </a:bodyPr>
          <a:lstStyle/>
          <a:p>
            <a:pPr eaLnBrk="1" hangingPunct="1"/>
            <a:r>
              <a:rPr lang="en-US" sz="2400" dirty="0">
                <a:solidFill>
                  <a:srgbClr val="00B050"/>
                </a:solidFill>
                <a:latin typeface="+mj-lt"/>
                <a:cs typeface="Arial" charset="0"/>
              </a:rPr>
              <a:t>C1</a:t>
            </a:r>
            <a:r>
              <a:rPr lang="en-US" sz="2400" dirty="0">
                <a:solidFill>
                  <a:srgbClr val="000000"/>
                </a:solidFill>
                <a:latin typeface="+mj-lt"/>
                <a:cs typeface="Arial" charset="0"/>
              </a:rPr>
              <a:t>: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13 &gt; </a:t>
            </a:r>
            <a:r>
              <a:rPr lang="en-US" sz="2400" b="1" i="1" dirty="0">
                <a:solidFill>
                  <a:srgbClr val="000000"/>
                </a:solidFill>
                <a:latin typeface="+mj-lt"/>
                <a:cs typeface="Arial" charset="0"/>
              </a:rPr>
              <a:t>N</a:t>
            </a:r>
            <a:r>
              <a:rPr lang="en-US" sz="2400" dirty="0">
                <a:solidFill>
                  <a:srgbClr val="000000"/>
                </a:solidFill>
                <a:latin typeface="+mj-lt"/>
                <a:cs typeface="Arial" charset="0"/>
              </a:rPr>
              <a:t> = 12</a:t>
            </a:r>
          </a:p>
          <a:p>
            <a:pPr eaLnBrk="1" hangingPunct="1"/>
            <a:r>
              <a:rPr lang="en-US" sz="2400" dirty="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No RW conflicts</a:t>
            </a:r>
          </a:p>
          <a:p>
            <a:pPr eaLnBrk="1" hangingPunct="1"/>
            <a:r>
              <a:rPr lang="en-US" sz="2400" dirty="0">
                <a:solidFill>
                  <a:srgbClr val="000000"/>
                </a:solidFill>
                <a:latin typeface="+mj-lt"/>
                <a:cs typeface="Arial" charset="0"/>
              </a:rPr>
              <a:t> </a:t>
            </a:r>
          </a:p>
          <a:p>
            <a:pPr eaLnBrk="1" hangingPunct="1"/>
            <a:r>
              <a:rPr lang="en-US" sz="2400" dirty="0">
                <a:solidFill>
                  <a:srgbClr val="00B050"/>
                </a:solidFill>
                <a:latin typeface="+mj-lt"/>
                <a:cs typeface="Arial" charset="0"/>
              </a:rPr>
              <a:t>C2</a:t>
            </a:r>
            <a:r>
              <a:rPr lang="en-US" sz="2400" dirty="0">
                <a:solidFill>
                  <a:srgbClr val="000000"/>
                </a:solidFill>
                <a:latin typeface="+mj-lt"/>
                <a:cs typeface="Arial" charset="0"/>
              </a:rPr>
              <a:t>: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&gt; 12/2 = 6</a:t>
            </a:r>
          </a:p>
          <a:p>
            <a:pPr eaLnBrk="1" hangingPunct="1"/>
            <a:r>
              <a:rPr lang="en-US" sz="2400" dirty="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No WW conflicts</a:t>
            </a:r>
          </a:p>
        </p:txBody>
      </p:sp>
      <p:sp>
        <p:nvSpPr>
          <p:cNvPr id="26" name="Rectangle 25">
            <a:extLst>
              <a:ext uri="{FF2B5EF4-FFF2-40B4-BE49-F238E27FC236}">
                <a16:creationId xmlns:a16="http://schemas.microsoft.com/office/drawing/2014/main" id="{E969BD30-9F89-4E55-BA5D-6E032CB2DC6A}"/>
              </a:ext>
            </a:extLst>
          </p:cNvPr>
          <p:cNvSpPr/>
          <p:nvPr/>
        </p:nvSpPr>
        <p:spPr>
          <a:xfrm>
            <a:off x="9990659" y="2935133"/>
            <a:ext cx="507998" cy="42282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27" name="TextBox 26"/>
          <p:cNvSpPr txBox="1"/>
          <p:nvPr/>
        </p:nvSpPr>
        <p:spPr>
          <a:xfrm>
            <a:off x="8901953" y="756311"/>
            <a:ext cx="2479846" cy="830997"/>
          </a:xfrm>
          <a:prstGeom prst="rect">
            <a:avLst/>
          </a:prstGeom>
          <a:solidFill>
            <a:srgbClr val="0E3755"/>
          </a:solidFill>
          <a:ln>
            <a:solidFill>
              <a:schemeClr val="tx1"/>
            </a:solidFill>
          </a:ln>
        </p:spPr>
        <p:txBody>
          <a:bodyPr wrap="square" rtlCol="0">
            <a:spAutoFit/>
          </a:bodyPr>
          <a:lstStyle/>
          <a:p>
            <a:r>
              <a:rPr lang="en-US" sz="2400" dirty="0">
                <a:solidFill>
                  <a:schemeClr val="bg1"/>
                </a:solidFill>
              </a:rPr>
              <a:t>A correct choice of </a:t>
            </a:r>
            <a:r>
              <a:rPr lang="en-US" sz="2400" b="1" dirty="0">
                <a:solidFill>
                  <a:schemeClr val="bg1"/>
                </a:solidFill>
              </a:rPr>
              <a:t>read and write set.</a:t>
            </a:r>
            <a:endParaRPr lang="en-IN" sz="2400" b="1" dirty="0">
              <a:solidFill>
                <a:schemeClr val="bg1"/>
              </a:solidFill>
            </a:endParaRPr>
          </a:p>
        </p:txBody>
      </p:sp>
    </p:spTree>
    <p:extLst>
      <p:ext uri="{BB962C8B-B14F-4D97-AF65-F5344CB8AC3E}">
        <p14:creationId xmlns:p14="http://schemas.microsoft.com/office/powerpoint/2010/main" val="11791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1" grpId="0"/>
      <p:bldP spid="23" grpId="0"/>
      <p:bldP spid="2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 – Example 2</a:t>
            </a:r>
          </a:p>
        </p:txBody>
      </p:sp>
      <p:sp>
        <p:nvSpPr>
          <p:cNvPr id="9" name="Content Placeholder 8"/>
          <p:cNvSpPr>
            <a:spLocks noGrp="1"/>
          </p:cNvSpPr>
          <p:nvPr>
            <p:ph idx="1"/>
          </p:nvPr>
        </p:nvSpPr>
        <p:spPr>
          <a:xfrm>
            <a:off x="131180" y="863444"/>
            <a:ext cx="7310040" cy="5590565"/>
          </a:xfrm>
        </p:spPr>
        <p:txBody>
          <a:bodyPr/>
          <a:lstStyle/>
          <a:p>
            <a:r>
              <a:rPr lang="en-US" dirty="0">
                <a:latin typeface="+mj-lt"/>
              </a:rPr>
              <a:t>N</a:t>
            </a:r>
            <a:r>
              <a:rPr lang="en-US" baseline="-25000" dirty="0">
                <a:latin typeface="+mj-lt"/>
              </a:rPr>
              <a:t>R</a:t>
            </a:r>
            <a:r>
              <a:rPr lang="en-US" dirty="0">
                <a:latin typeface="+mj-lt"/>
              </a:rPr>
              <a:t> = 7 and N</a:t>
            </a:r>
            <a:r>
              <a:rPr lang="en-US" baseline="-25000" dirty="0">
                <a:latin typeface="+mj-lt"/>
              </a:rPr>
              <a:t>W</a:t>
            </a:r>
            <a:r>
              <a:rPr lang="en-US" dirty="0">
                <a:latin typeface="+mj-lt"/>
              </a:rPr>
              <a:t> = 6</a:t>
            </a:r>
          </a:p>
          <a:p>
            <a:pPr marL="265113" lvl="2" indent="-265113">
              <a:spcBef>
                <a:spcPts val="1000"/>
              </a:spcBef>
              <a:buFont typeface="Webdings" panose="05030102010509060703" pitchFamily="18" charset="2"/>
              <a:buChar char=""/>
            </a:pPr>
            <a:r>
              <a:rPr lang="en-US" sz="2400" dirty="0">
                <a:latin typeface="+mj-lt"/>
              </a:rPr>
              <a:t>Why violating C2 causes WW conflicts?</a:t>
            </a:r>
          </a:p>
          <a:p>
            <a:pPr lvl="2"/>
            <a:r>
              <a:rPr lang="en-US" sz="2400" dirty="0">
                <a:latin typeface="+mj-lt"/>
              </a:rPr>
              <a:t>If one client chooses {A, B, C, E, F, G} as its write set</a:t>
            </a:r>
          </a:p>
          <a:p>
            <a:pPr lvl="2"/>
            <a:r>
              <a:rPr lang="en-US" sz="2400" dirty="0">
                <a:latin typeface="+mj-lt"/>
              </a:rPr>
              <a:t>And another client chooses {D, H, I, J, K, L} as its write set</a:t>
            </a:r>
          </a:p>
          <a:p>
            <a:pPr lvl="2"/>
            <a:r>
              <a:rPr lang="en-US" sz="2400" dirty="0">
                <a:latin typeface="+mj-lt"/>
              </a:rPr>
              <a:t>The two updates will be accepted without detecting that they actually conflict, thus leading to an inconsistent view!</a:t>
            </a:r>
          </a:p>
        </p:txBody>
      </p:sp>
      <p:sp>
        <p:nvSpPr>
          <p:cNvPr id="29" name="Rectangle 28"/>
          <p:cNvSpPr/>
          <p:nvPr/>
        </p:nvSpPr>
        <p:spPr>
          <a:xfrm>
            <a:off x="7999333" y="1844785"/>
            <a:ext cx="35052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2800" dirty="0">
                <a:solidFill>
                  <a:srgbClr val="000000"/>
                </a:solidFill>
                <a:latin typeface="+mj-lt"/>
              </a:rPr>
              <a:t>A       B       C       D</a:t>
            </a:r>
          </a:p>
          <a:p>
            <a:pPr algn="ctr" eaLnBrk="1" hangingPunct="1"/>
            <a:r>
              <a:rPr lang="en-US" sz="2800" dirty="0">
                <a:solidFill>
                  <a:srgbClr val="000000"/>
                </a:solidFill>
                <a:latin typeface="+mj-lt"/>
              </a:rPr>
              <a:t>E       F       G       H</a:t>
            </a:r>
          </a:p>
          <a:p>
            <a:pPr algn="ctr" eaLnBrk="1" hangingPunct="1"/>
            <a:r>
              <a:rPr lang="en-US" sz="2800" dirty="0">
                <a:solidFill>
                  <a:srgbClr val="000000"/>
                </a:solidFill>
                <a:latin typeface="+mj-lt"/>
              </a:rPr>
              <a:t>I        J        K        L</a:t>
            </a:r>
          </a:p>
        </p:txBody>
      </p:sp>
      <p:sp>
        <p:nvSpPr>
          <p:cNvPr id="30" name="Rounded Rectangle 29"/>
          <p:cNvSpPr/>
          <p:nvPr/>
        </p:nvSpPr>
        <p:spPr>
          <a:xfrm>
            <a:off x="8128287" y="2148059"/>
            <a:ext cx="2616862" cy="86663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cxnSp>
        <p:nvCxnSpPr>
          <p:cNvPr id="31" name="Straight Arrow Connector 30"/>
          <p:cNvCxnSpPr/>
          <p:nvPr/>
        </p:nvCxnSpPr>
        <p:spPr>
          <a:xfrm flipH="1">
            <a:off x="8757425" y="1966778"/>
            <a:ext cx="228600" cy="1749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075533" y="1610297"/>
            <a:ext cx="1550424" cy="400110"/>
          </a:xfrm>
          <a:prstGeom prst="rect">
            <a:avLst/>
          </a:prstGeom>
          <a:noFill/>
        </p:spPr>
        <p:txBody>
          <a:bodyPr wrap="none" rtlCol="0">
            <a:spAutoFit/>
          </a:bodyPr>
          <a:lstStyle/>
          <a:p>
            <a:pPr eaLnBrk="1" hangingPunct="1"/>
            <a:r>
              <a:rPr lang="en-US" sz="2000" dirty="0">
                <a:solidFill>
                  <a:srgbClr val="C00000"/>
                </a:solidFill>
                <a:latin typeface="+mj-lt"/>
                <a:cs typeface="Arial" charset="0"/>
              </a:rPr>
              <a:t>Read Quorum</a:t>
            </a:r>
          </a:p>
        </p:txBody>
      </p:sp>
      <p:cxnSp>
        <p:nvCxnSpPr>
          <p:cNvPr id="33" name="Straight Arrow Connector 32"/>
          <p:cNvCxnSpPr>
            <a:cxnSpLocks/>
            <a:stCxn id="34" idx="2"/>
            <a:endCxn id="40" idx="0"/>
          </p:cNvCxnSpPr>
          <p:nvPr/>
        </p:nvCxnSpPr>
        <p:spPr>
          <a:xfrm>
            <a:off x="10723187" y="2000458"/>
            <a:ext cx="173498" cy="109365"/>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936754" y="1600348"/>
            <a:ext cx="1572866" cy="400110"/>
          </a:xfrm>
          <a:prstGeom prst="rect">
            <a:avLst/>
          </a:prstGeom>
          <a:noFill/>
        </p:spPr>
        <p:txBody>
          <a:bodyPr wrap="none" rtlCol="0">
            <a:spAutoFit/>
          </a:bodyPr>
          <a:lstStyle/>
          <a:p>
            <a:pPr eaLnBrk="1" hangingPunct="1"/>
            <a:r>
              <a:rPr lang="en-US" sz="2000" dirty="0">
                <a:solidFill>
                  <a:srgbClr val="0000FF"/>
                </a:solidFill>
                <a:latin typeface="+mj-lt"/>
                <a:cs typeface="Arial" charset="0"/>
              </a:rPr>
              <a:t>Write Quorum</a:t>
            </a:r>
          </a:p>
        </p:txBody>
      </p:sp>
      <p:sp>
        <p:nvSpPr>
          <p:cNvPr id="36" name="Rounded Rectangle 35"/>
          <p:cNvSpPr/>
          <p:nvPr/>
        </p:nvSpPr>
        <p:spPr>
          <a:xfrm>
            <a:off x="10513933" y="2598971"/>
            <a:ext cx="592138" cy="41572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37" name="Rectangle 36"/>
          <p:cNvSpPr/>
          <p:nvPr/>
        </p:nvSpPr>
        <p:spPr>
          <a:xfrm>
            <a:off x="10282152" y="2613058"/>
            <a:ext cx="507998" cy="389569"/>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38" name="Rectangle 37"/>
          <p:cNvSpPr/>
          <p:nvPr/>
        </p:nvSpPr>
        <p:spPr>
          <a:xfrm>
            <a:off x="10357383" y="2370348"/>
            <a:ext cx="375459" cy="33133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39" name="Rounded Rectangle 38"/>
          <p:cNvSpPr/>
          <p:nvPr/>
        </p:nvSpPr>
        <p:spPr>
          <a:xfrm>
            <a:off x="8128287" y="3063778"/>
            <a:ext cx="2995246" cy="430419"/>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40" name="Rounded Rectangle 39"/>
          <p:cNvSpPr/>
          <p:nvPr/>
        </p:nvSpPr>
        <p:spPr>
          <a:xfrm>
            <a:off x="10669837" y="2109823"/>
            <a:ext cx="453696" cy="138454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dirty="0">
              <a:solidFill>
                <a:srgbClr val="FFFFFF"/>
              </a:solidFill>
              <a:latin typeface="+mj-lt"/>
            </a:endParaRPr>
          </a:p>
        </p:txBody>
      </p:sp>
      <p:sp>
        <p:nvSpPr>
          <p:cNvPr id="41" name="Rectangle 40"/>
          <p:cNvSpPr/>
          <p:nvPr/>
        </p:nvSpPr>
        <p:spPr>
          <a:xfrm>
            <a:off x="10253585" y="3076608"/>
            <a:ext cx="552448" cy="40481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42" name="Rectangle 41"/>
          <p:cNvSpPr/>
          <p:nvPr/>
        </p:nvSpPr>
        <p:spPr>
          <a:xfrm>
            <a:off x="10687500" y="3056425"/>
            <a:ext cx="423332" cy="85269"/>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43" name="TextBox 42"/>
          <p:cNvSpPr txBox="1"/>
          <p:nvPr/>
        </p:nvSpPr>
        <p:spPr>
          <a:xfrm>
            <a:off x="8342159" y="3552596"/>
            <a:ext cx="2286203" cy="461665"/>
          </a:xfrm>
          <a:prstGeom prst="rect">
            <a:avLst/>
          </a:prstGeom>
          <a:noFill/>
        </p:spPr>
        <p:txBody>
          <a:bodyPr wrap="none" rtlCol="0">
            <a:spAutoFit/>
          </a:bodyPr>
          <a:lstStyle/>
          <a:p>
            <a:pPr eaLnBrk="1" hangingPunct="1"/>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7 and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6</a:t>
            </a:r>
          </a:p>
        </p:txBody>
      </p:sp>
      <p:sp>
        <p:nvSpPr>
          <p:cNvPr id="44" name="TextBox 43"/>
          <p:cNvSpPr txBox="1"/>
          <p:nvPr/>
        </p:nvSpPr>
        <p:spPr>
          <a:xfrm>
            <a:off x="8014656" y="4018504"/>
            <a:ext cx="3422732" cy="1938992"/>
          </a:xfrm>
          <a:prstGeom prst="rect">
            <a:avLst/>
          </a:prstGeom>
          <a:noFill/>
        </p:spPr>
        <p:txBody>
          <a:bodyPr wrap="none" rtlCol="0">
            <a:spAutoFit/>
          </a:bodyPr>
          <a:lstStyle/>
          <a:p>
            <a:pPr eaLnBrk="1" hangingPunct="1"/>
            <a:r>
              <a:rPr lang="en-US" sz="2400" dirty="0">
                <a:solidFill>
                  <a:srgbClr val="00B050"/>
                </a:solidFill>
                <a:latin typeface="+mj-lt"/>
                <a:cs typeface="Arial" charset="0"/>
              </a:rPr>
              <a:t>C1</a:t>
            </a:r>
            <a:r>
              <a:rPr lang="en-US" sz="2400" dirty="0">
                <a:solidFill>
                  <a:srgbClr val="000000"/>
                </a:solidFill>
                <a:latin typeface="+mj-lt"/>
                <a:cs typeface="Arial" charset="0"/>
              </a:rPr>
              <a:t>: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13 &gt; </a:t>
            </a:r>
            <a:r>
              <a:rPr lang="en-US" sz="2400" b="1" i="1" dirty="0">
                <a:solidFill>
                  <a:srgbClr val="000000"/>
                </a:solidFill>
                <a:latin typeface="+mj-lt"/>
                <a:cs typeface="Arial" charset="0"/>
              </a:rPr>
              <a:t>N</a:t>
            </a:r>
            <a:r>
              <a:rPr lang="en-US" sz="2400" dirty="0">
                <a:solidFill>
                  <a:srgbClr val="000000"/>
                </a:solidFill>
                <a:latin typeface="+mj-lt"/>
                <a:cs typeface="Arial" charset="0"/>
              </a:rPr>
              <a:t> = 12</a:t>
            </a:r>
          </a:p>
          <a:p>
            <a:pPr eaLnBrk="1" hangingPunct="1"/>
            <a:r>
              <a:rPr lang="en-US" sz="2400" dirty="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No RW conflicts</a:t>
            </a:r>
          </a:p>
          <a:p>
            <a:pPr eaLnBrk="1" hangingPunct="1"/>
            <a:r>
              <a:rPr lang="en-US" sz="2400" dirty="0">
                <a:solidFill>
                  <a:srgbClr val="000000"/>
                </a:solidFill>
                <a:latin typeface="+mj-lt"/>
                <a:cs typeface="Arial" charset="0"/>
              </a:rPr>
              <a:t> </a:t>
            </a:r>
          </a:p>
          <a:p>
            <a:pPr eaLnBrk="1" hangingPunct="1"/>
            <a:r>
              <a:rPr lang="en-US" sz="2400" dirty="0">
                <a:solidFill>
                  <a:srgbClr val="00B050"/>
                </a:solidFill>
                <a:latin typeface="+mj-lt"/>
                <a:cs typeface="Arial" charset="0"/>
              </a:rPr>
              <a:t>C2</a:t>
            </a:r>
            <a:r>
              <a:rPr lang="en-US" sz="2400" dirty="0">
                <a:solidFill>
                  <a:srgbClr val="000000"/>
                </a:solidFill>
                <a:latin typeface="+mj-lt"/>
                <a:cs typeface="Arial" charset="0"/>
              </a:rPr>
              <a:t>: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&gt; 12/2 = 6</a:t>
            </a:r>
          </a:p>
          <a:p>
            <a:pPr eaLnBrk="1" hangingPunct="1"/>
            <a:r>
              <a:rPr lang="en-US" sz="2400" dirty="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WW conflicts may arise</a:t>
            </a:r>
          </a:p>
        </p:txBody>
      </p:sp>
      <p:cxnSp>
        <p:nvCxnSpPr>
          <p:cNvPr id="45" name="Straight Connector 44"/>
          <p:cNvCxnSpPr/>
          <p:nvPr/>
        </p:nvCxnSpPr>
        <p:spPr>
          <a:xfrm>
            <a:off x="9041420" y="5191320"/>
            <a:ext cx="0" cy="29260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268922" y="814463"/>
            <a:ext cx="3163894" cy="830997"/>
          </a:xfrm>
          <a:prstGeom prst="rect">
            <a:avLst/>
          </a:prstGeom>
          <a:solidFill>
            <a:srgbClr val="0E3755"/>
          </a:solidFill>
          <a:ln>
            <a:solidFill>
              <a:schemeClr val="tx1"/>
            </a:solidFill>
          </a:ln>
        </p:spPr>
        <p:txBody>
          <a:bodyPr wrap="square" rtlCol="0">
            <a:spAutoFit/>
          </a:bodyPr>
          <a:lstStyle/>
          <a:p>
            <a:r>
              <a:rPr lang="en-US" sz="2400" dirty="0">
                <a:solidFill>
                  <a:schemeClr val="bg1"/>
                </a:solidFill>
              </a:rPr>
              <a:t>A choice that may lead to </a:t>
            </a:r>
            <a:r>
              <a:rPr lang="en-US" sz="2400" b="1" dirty="0">
                <a:solidFill>
                  <a:schemeClr val="bg1"/>
                </a:solidFill>
              </a:rPr>
              <a:t>write-write </a:t>
            </a:r>
            <a:r>
              <a:rPr lang="en-US" sz="2400" dirty="0">
                <a:solidFill>
                  <a:schemeClr val="bg1"/>
                </a:solidFill>
              </a:rPr>
              <a:t>conflicts</a:t>
            </a:r>
            <a:endParaRPr lang="en-IN" sz="2400" b="1" dirty="0">
              <a:solidFill>
                <a:schemeClr val="bg1"/>
              </a:solidFill>
            </a:endParaRPr>
          </a:p>
        </p:txBody>
      </p:sp>
    </p:spTree>
    <p:extLst>
      <p:ext uri="{BB962C8B-B14F-4D97-AF65-F5344CB8AC3E}">
        <p14:creationId xmlns:p14="http://schemas.microsoft.com/office/powerpoint/2010/main" val="269569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2" grpId="0"/>
      <p:bldP spid="34" grpId="0"/>
      <p:bldP spid="36" grpId="0" animBg="1"/>
      <p:bldP spid="39" grpId="0" animBg="1"/>
      <p:bldP spid="40" grpId="0" animBg="1"/>
      <p:bldP spid="4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 – Example 3</a:t>
            </a:r>
          </a:p>
        </p:txBody>
      </p:sp>
      <p:sp>
        <p:nvSpPr>
          <p:cNvPr id="9" name="Content Placeholder 8"/>
          <p:cNvSpPr>
            <a:spLocks noGrp="1"/>
          </p:cNvSpPr>
          <p:nvPr>
            <p:ph idx="1"/>
          </p:nvPr>
        </p:nvSpPr>
        <p:spPr>
          <a:xfrm>
            <a:off x="131180" y="863444"/>
            <a:ext cx="7310040" cy="5590565"/>
          </a:xfrm>
        </p:spPr>
        <p:txBody>
          <a:bodyPr/>
          <a:lstStyle/>
          <a:p>
            <a:r>
              <a:rPr lang="en-US" dirty="0">
                <a:latin typeface="+mj-lt"/>
              </a:rPr>
              <a:t>N</a:t>
            </a:r>
            <a:r>
              <a:rPr lang="en-US" baseline="-25000" dirty="0">
                <a:latin typeface="+mj-lt"/>
              </a:rPr>
              <a:t>R</a:t>
            </a:r>
            <a:r>
              <a:rPr lang="en-US" dirty="0">
                <a:latin typeface="+mj-lt"/>
              </a:rPr>
              <a:t> = 1 and N</a:t>
            </a:r>
            <a:r>
              <a:rPr lang="en-US" baseline="-25000" dirty="0">
                <a:latin typeface="+mj-lt"/>
              </a:rPr>
              <a:t>W</a:t>
            </a:r>
            <a:r>
              <a:rPr lang="en-US" dirty="0">
                <a:latin typeface="+mj-lt"/>
              </a:rPr>
              <a:t> = 12</a:t>
            </a:r>
          </a:p>
          <a:p>
            <a:r>
              <a:rPr lang="en-US" dirty="0">
                <a:latin typeface="+mj-lt"/>
              </a:rPr>
              <a:t>A client can read a replicated file by finding any copy</a:t>
            </a:r>
          </a:p>
          <a:p>
            <a:pPr lvl="2"/>
            <a:r>
              <a:rPr lang="en-US" sz="2400" dirty="0">
                <a:latin typeface="+mj-lt"/>
              </a:rPr>
              <a:t>Good read performance!</a:t>
            </a:r>
          </a:p>
          <a:p>
            <a:r>
              <a:rPr lang="en-US" dirty="0">
                <a:latin typeface="+mj-lt"/>
              </a:rPr>
              <a:t>A client needs to attain a write quorum on all copies</a:t>
            </a:r>
          </a:p>
          <a:p>
            <a:pPr lvl="2"/>
            <a:r>
              <a:rPr lang="en-US" sz="2400" dirty="0">
                <a:latin typeface="+mj-lt"/>
              </a:rPr>
              <a:t>Slow write performance!</a:t>
            </a:r>
          </a:p>
          <a:p>
            <a:r>
              <a:rPr lang="en-US" dirty="0">
                <a:latin typeface="+mj-lt"/>
              </a:rPr>
              <a:t>This example demonstrates a scheme that is generally referred to as ROWA (or Read-Once, Write-All)</a:t>
            </a:r>
            <a:endParaRPr lang="en-US" sz="2400" dirty="0">
              <a:latin typeface="+mj-lt"/>
            </a:endParaRPr>
          </a:p>
        </p:txBody>
      </p:sp>
      <p:sp>
        <p:nvSpPr>
          <p:cNvPr id="20" name="Rectangle 19"/>
          <p:cNvSpPr/>
          <p:nvPr/>
        </p:nvSpPr>
        <p:spPr>
          <a:xfrm>
            <a:off x="8023412" y="1818351"/>
            <a:ext cx="35052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2800" dirty="0">
                <a:solidFill>
                  <a:srgbClr val="000000"/>
                </a:solidFill>
              </a:rPr>
              <a:t>A       B       C       D</a:t>
            </a:r>
          </a:p>
          <a:p>
            <a:pPr algn="ctr" eaLnBrk="1" hangingPunct="1"/>
            <a:r>
              <a:rPr lang="en-US" sz="2800" dirty="0">
                <a:solidFill>
                  <a:srgbClr val="000000"/>
                </a:solidFill>
              </a:rPr>
              <a:t>E       F       G       H</a:t>
            </a:r>
          </a:p>
          <a:p>
            <a:pPr algn="ctr" eaLnBrk="1" hangingPunct="1"/>
            <a:r>
              <a:rPr lang="en-US" sz="2800" dirty="0">
                <a:solidFill>
                  <a:srgbClr val="000000"/>
                </a:solidFill>
              </a:rPr>
              <a:t>I        J        K        L</a:t>
            </a:r>
          </a:p>
        </p:txBody>
      </p:sp>
      <p:cxnSp>
        <p:nvCxnSpPr>
          <p:cNvPr id="21" name="Straight Arrow Connector 20"/>
          <p:cNvCxnSpPr/>
          <p:nvPr/>
        </p:nvCxnSpPr>
        <p:spPr>
          <a:xfrm>
            <a:off x="8861612" y="2002865"/>
            <a:ext cx="185446" cy="5281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16706" y="1562688"/>
            <a:ext cx="1794081" cy="400110"/>
          </a:xfrm>
          <a:prstGeom prst="rect">
            <a:avLst/>
          </a:prstGeom>
          <a:noFill/>
        </p:spPr>
        <p:txBody>
          <a:bodyPr wrap="none" rtlCol="0">
            <a:spAutoFit/>
          </a:bodyPr>
          <a:lstStyle/>
          <a:p>
            <a:pPr eaLnBrk="1" hangingPunct="1"/>
            <a:r>
              <a:rPr lang="en-US" sz="2000" dirty="0">
                <a:solidFill>
                  <a:srgbClr val="C00000"/>
                </a:solidFill>
                <a:latin typeface="Arial" charset="0"/>
                <a:cs typeface="Arial" charset="0"/>
              </a:rPr>
              <a:t>Read Quorum</a:t>
            </a:r>
          </a:p>
        </p:txBody>
      </p:sp>
      <p:cxnSp>
        <p:nvCxnSpPr>
          <p:cNvPr id="23" name="Straight Arrow Connector 22"/>
          <p:cNvCxnSpPr>
            <a:cxnSpLocks/>
            <a:stCxn id="24" idx="2"/>
          </p:cNvCxnSpPr>
          <p:nvPr/>
        </p:nvCxnSpPr>
        <p:spPr>
          <a:xfrm flipH="1">
            <a:off x="10801816" y="1977147"/>
            <a:ext cx="44323" cy="17651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959422" y="1577037"/>
            <a:ext cx="1773434" cy="400110"/>
          </a:xfrm>
          <a:prstGeom prst="rect">
            <a:avLst/>
          </a:prstGeom>
          <a:noFill/>
        </p:spPr>
        <p:txBody>
          <a:bodyPr wrap="none" rtlCol="0">
            <a:spAutoFit/>
          </a:bodyPr>
          <a:lstStyle/>
          <a:p>
            <a:pPr eaLnBrk="1" hangingPunct="1"/>
            <a:r>
              <a:rPr lang="en-US" sz="2000" dirty="0">
                <a:solidFill>
                  <a:srgbClr val="0000FF"/>
                </a:solidFill>
                <a:latin typeface="Arial" charset="0"/>
                <a:cs typeface="Arial" charset="0"/>
              </a:rPr>
              <a:t>Write Quorum</a:t>
            </a:r>
          </a:p>
        </p:txBody>
      </p:sp>
      <p:sp>
        <p:nvSpPr>
          <p:cNvPr id="25" name="Rectangle 24"/>
          <p:cNvSpPr/>
          <p:nvPr/>
        </p:nvSpPr>
        <p:spPr>
          <a:xfrm>
            <a:off x="10439590" y="2425558"/>
            <a:ext cx="375459" cy="33133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26" name="Rounded Rectangle 25"/>
          <p:cNvSpPr/>
          <p:nvPr/>
        </p:nvSpPr>
        <p:spPr>
          <a:xfrm>
            <a:off x="8152366" y="2185048"/>
            <a:ext cx="3083567" cy="1282715"/>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27" name="Rectangle 26"/>
          <p:cNvSpPr/>
          <p:nvPr/>
        </p:nvSpPr>
        <p:spPr>
          <a:xfrm>
            <a:off x="10315979" y="3011192"/>
            <a:ext cx="507998" cy="39319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28" name="Rounded Rectangle 27"/>
          <p:cNvSpPr/>
          <p:nvPr/>
        </p:nvSpPr>
        <p:spPr>
          <a:xfrm>
            <a:off x="9090212" y="2614112"/>
            <a:ext cx="500354" cy="38684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35" name="TextBox 34"/>
          <p:cNvSpPr txBox="1"/>
          <p:nvPr/>
        </p:nvSpPr>
        <p:spPr>
          <a:xfrm>
            <a:off x="8366237" y="3512715"/>
            <a:ext cx="2869696" cy="461665"/>
          </a:xfrm>
          <a:prstGeom prst="rect">
            <a:avLst/>
          </a:prstGeom>
          <a:noFill/>
        </p:spPr>
        <p:txBody>
          <a:bodyPr wrap="none" rtlCol="0">
            <a:spAutoFit/>
          </a:bodyPr>
          <a:lstStyle/>
          <a:p>
            <a:pPr eaLnBrk="1" hangingPunct="1"/>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R</a:t>
            </a:r>
            <a:r>
              <a:rPr lang="en-US" sz="2400" dirty="0">
                <a:solidFill>
                  <a:srgbClr val="000000"/>
                </a:solidFill>
                <a:latin typeface="Arial" charset="0"/>
                <a:cs typeface="Arial" charset="0"/>
              </a:rPr>
              <a:t> = 1 and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W</a:t>
            </a:r>
            <a:r>
              <a:rPr lang="en-US" sz="2400" dirty="0">
                <a:solidFill>
                  <a:srgbClr val="000000"/>
                </a:solidFill>
                <a:latin typeface="Arial" charset="0"/>
                <a:cs typeface="Arial" charset="0"/>
              </a:rPr>
              <a:t> = 12</a:t>
            </a:r>
          </a:p>
        </p:txBody>
      </p:sp>
      <p:sp>
        <p:nvSpPr>
          <p:cNvPr id="46" name="TextBox 45"/>
          <p:cNvSpPr txBox="1"/>
          <p:nvPr/>
        </p:nvSpPr>
        <p:spPr>
          <a:xfrm>
            <a:off x="8079493" y="3989388"/>
            <a:ext cx="3842719" cy="1938992"/>
          </a:xfrm>
          <a:prstGeom prst="rect">
            <a:avLst/>
          </a:prstGeom>
          <a:noFill/>
        </p:spPr>
        <p:txBody>
          <a:bodyPr wrap="none" rtlCol="0">
            <a:spAutoFit/>
          </a:bodyPr>
          <a:lstStyle/>
          <a:p>
            <a:pPr eaLnBrk="1" hangingPunct="1"/>
            <a:r>
              <a:rPr lang="en-US" sz="2400" dirty="0">
                <a:solidFill>
                  <a:srgbClr val="00B050"/>
                </a:solidFill>
                <a:latin typeface="Arial" charset="0"/>
                <a:cs typeface="Arial" charset="0"/>
              </a:rPr>
              <a:t>C1</a:t>
            </a:r>
            <a:r>
              <a:rPr lang="en-US" sz="2400" dirty="0">
                <a:solidFill>
                  <a:srgbClr val="000000"/>
                </a:solidFill>
                <a:latin typeface="Arial" charset="0"/>
                <a:cs typeface="Arial" charset="0"/>
              </a:rPr>
              <a:t>: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R</a:t>
            </a:r>
            <a:r>
              <a:rPr lang="en-US" sz="2400" dirty="0">
                <a:solidFill>
                  <a:srgbClr val="000000"/>
                </a:solidFill>
                <a:latin typeface="Arial" charset="0"/>
                <a:cs typeface="Arial" charset="0"/>
              </a:rPr>
              <a:t> +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W</a:t>
            </a:r>
            <a:r>
              <a:rPr lang="en-US" sz="2400" dirty="0">
                <a:solidFill>
                  <a:srgbClr val="000000"/>
                </a:solidFill>
                <a:latin typeface="Arial" charset="0"/>
                <a:cs typeface="Arial" charset="0"/>
              </a:rPr>
              <a:t> = 13 &gt; </a:t>
            </a:r>
            <a:r>
              <a:rPr lang="en-US" sz="2400" b="1" i="1" dirty="0">
                <a:solidFill>
                  <a:srgbClr val="000000"/>
                </a:solidFill>
                <a:latin typeface="Arial" charset="0"/>
                <a:cs typeface="Arial" charset="0"/>
              </a:rPr>
              <a:t>N</a:t>
            </a:r>
            <a:r>
              <a:rPr lang="en-US" sz="2400" dirty="0">
                <a:solidFill>
                  <a:srgbClr val="000000"/>
                </a:solidFill>
                <a:latin typeface="Arial" charset="0"/>
                <a:cs typeface="Arial" charset="0"/>
              </a:rPr>
              <a:t> = 12</a:t>
            </a:r>
          </a:p>
          <a:p>
            <a:pPr eaLnBrk="1" hangingPunct="1"/>
            <a:r>
              <a:rPr lang="en-US" sz="2400" dirty="0">
                <a:solidFill>
                  <a:srgbClr val="000000"/>
                </a:solidFill>
                <a:latin typeface="Arial" charset="0"/>
                <a:cs typeface="Arial" charset="0"/>
                <a:sym typeface="Wingdings" panose="05000000000000000000" pitchFamily="2" charset="2"/>
              </a:rPr>
              <a:t> </a:t>
            </a:r>
            <a:r>
              <a:rPr lang="en-US" sz="2400" dirty="0">
                <a:solidFill>
                  <a:srgbClr val="000000"/>
                </a:solidFill>
                <a:latin typeface="Arial" charset="0"/>
                <a:cs typeface="Arial" charset="0"/>
              </a:rPr>
              <a:t>No RW conflicts</a:t>
            </a:r>
          </a:p>
          <a:p>
            <a:pPr eaLnBrk="1" hangingPunct="1"/>
            <a:r>
              <a:rPr lang="en-US" sz="2400" dirty="0">
                <a:solidFill>
                  <a:srgbClr val="000000"/>
                </a:solidFill>
                <a:latin typeface="Arial" charset="0"/>
                <a:cs typeface="Arial" charset="0"/>
              </a:rPr>
              <a:t> </a:t>
            </a:r>
          </a:p>
          <a:p>
            <a:pPr eaLnBrk="1" hangingPunct="1"/>
            <a:r>
              <a:rPr lang="en-US" sz="2400" dirty="0">
                <a:solidFill>
                  <a:srgbClr val="00B050"/>
                </a:solidFill>
                <a:latin typeface="Arial" charset="0"/>
                <a:cs typeface="Arial" charset="0"/>
              </a:rPr>
              <a:t>C2</a:t>
            </a:r>
            <a:r>
              <a:rPr lang="en-US" sz="2400" dirty="0">
                <a:solidFill>
                  <a:srgbClr val="000000"/>
                </a:solidFill>
                <a:latin typeface="Arial" charset="0"/>
                <a:cs typeface="Arial" charset="0"/>
              </a:rPr>
              <a:t>: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W</a:t>
            </a:r>
            <a:r>
              <a:rPr lang="en-US" sz="2400" dirty="0">
                <a:solidFill>
                  <a:srgbClr val="000000"/>
                </a:solidFill>
                <a:latin typeface="Arial" charset="0"/>
                <a:cs typeface="Arial" charset="0"/>
              </a:rPr>
              <a:t> &gt; 12/2 = 6</a:t>
            </a:r>
          </a:p>
          <a:p>
            <a:pPr eaLnBrk="1" hangingPunct="1"/>
            <a:r>
              <a:rPr lang="en-US" sz="2400" dirty="0">
                <a:solidFill>
                  <a:srgbClr val="000000"/>
                </a:solidFill>
                <a:latin typeface="Arial" charset="0"/>
                <a:cs typeface="Arial" charset="0"/>
                <a:sym typeface="Wingdings" panose="05000000000000000000" pitchFamily="2" charset="2"/>
              </a:rPr>
              <a:t> No </a:t>
            </a:r>
            <a:r>
              <a:rPr lang="en-US" sz="2400" dirty="0">
                <a:solidFill>
                  <a:srgbClr val="000000"/>
                </a:solidFill>
                <a:latin typeface="Arial" charset="0"/>
                <a:cs typeface="Arial" charset="0"/>
              </a:rPr>
              <a:t>WW conflicts</a:t>
            </a:r>
          </a:p>
        </p:txBody>
      </p:sp>
      <p:sp>
        <p:nvSpPr>
          <p:cNvPr id="47" name="TextBox 46"/>
          <p:cNvSpPr txBox="1"/>
          <p:nvPr/>
        </p:nvSpPr>
        <p:spPr>
          <a:xfrm>
            <a:off x="8094110" y="787569"/>
            <a:ext cx="3653291" cy="830997"/>
          </a:xfrm>
          <a:prstGeom prst="rect">
            <a:avLst/>
          </a:prstGeom>
          <a:solidFill>
            <a:srgbClr val="0E3755"/>
          </a:solidFill>
          <a:ln>
            <a:solidFill>
              <a:schemeClr val="tx1"/>
            </a:solidFill>
          </a:ln>
        </p:spPr>
        <p:txBody>
          <a:bodyPr wrap="square" rtlCol="0">
            <a:spAutoFit/>
          </a:bodyPr>
          <a:lstStyle/>
          <a:p>
            <a:r>
              <a:rPr lang="en-US" sz="2400" dirty="0">
                <a:solidFill>
                  <a:schemeClr val="bg1"/>
                </a:solidFill>
              </a:rPr>
              <a:t>A correct choice, known as </a:t>
            </a:r>
            <a:r>
              <a:rPr lang="en-US" sz="2400" b="1" dirty="0">
                <a:solidFill>
                  <a:schemeClr val="bg1"/>
                </a:solidFill>
              </a:rPr>
              <a:t>ROWA</a:t>
            </a:r>
            <a:r>
              <a:rPr lang="en-US" sz="2400" dirty="0">
                <a:solidFill>
                  <a:schemeClr val="bg1"/>
                </a:solidFill>
              </a:rPr>
              <a:t> (read one, write all).</a:t>
            </a:r>
          </a:p>
        </p:txBody>
      </p:sp>
    </p:spTree>
    <p:extLst>
      <p:ext uri="{BB962C8B-B14F-4D97-AF65-F5344CB8AC3E}">
        <p14:creationId xmlns:p14="http://schemas.microsoft.com/office/powerpoint/2010/main" val="21528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P spid="26" grpId="0" animBg="1"/>
      <p:bldP spid="28" grpId="0" animBg="1"/>
      <p:bldP spid="3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Cache Coherence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These are a special case, as the cache is typically controlled by the client not the server.</a:t>
            </a:r>
          </a:p>
          <a:p>
            <a:pPr>
              <a:lnSpc>
                <a:spcPct val="100000"/>
              </a:lnSpc>
            </a:pPr>
            <a:r>
              <a:rPr lang="en-US" dirty="0"/>
              <a:t>Coherence Detection Strategy:</a:t>
            </a:r>
          </a:p>
          <a:p>
            <a:pPr lvl="2"/>
            <a:r>
              <a:rPr lang="en-US" sz="2400" dirty="0"/>
              <a:t>When are inconsistencies actually detected?</a:t>
            </a:r>
          </a:p>
          <a:p>
            <a:pPr lvl="2"/>
            <a:r>
              <a:rPr lang="en-US" sz="2400" dirty="0"/>
              <a:t>Statically at compile time: extra instructions inserted.</a:t>
            </a:r>
          </a:p>
          <a:p>
            <a:pPr lvl="2"/>
            <a:r>
              <a:rPr lang="en-US" sz="2400" dirty="0"/>
              <a:t>Dynamically at runtime: code to check with the server.</a:t>
            </a:r>
          </a:p>
          <a:p>
            <a:pPr>
              <a:lnSpc>
                <a:spcPct val="100000"/>
              </a:lnSpc>
            </a:pPr>
            <a:r>
              <a:rPr lang="en-US" dirty="0"/>
              <a:t>Coherence Enforcement Strategy</a:t>
            </a:r>
          </a:p>
          <a:p>
            <a:pPr lvl="2"/>
            <a:r>
              <a:rPr lang="en-US" sz="2400" dirty="0"/>
              <a:t>How are caches kept consistent?</a:t>
            </a:r>
          </a:p>
          <a:p>
            <a:pPr lvl="2"/>
            <a:r>
              <a:rPr lang="en-US" sz="2400" dirty="0"/>
              <a:t>Server Sent: invalidation messages.</a:t>
            </a:r>
          </a:p>
          <a:p>
            <a:pPr lvl="2"/>
            <a:r>
              <a:rPr lang="en-US" sz="2400" dirty="0"/>
              <a:t>Update propagation techniques.</a:t>
            </a:r>
          </a:p>
          <a:p>
            <a:pPr>
              <a:lnSpc>
                <a:spcPct val="100000"/>
              </a:lnSpc>
            </a:pPr>
            <a:endParaRPr lang="en-US" dirty="0"/>
          </a:p>
          <a:p>
            <a:pPr>
              <a:lnSpc>
                <a:spcPct val="100000"/>
              </a:lnSpc>
            </a:pPr>
            <a:r>
              <a:rPr lang="en-US" dirty="0"/>
              <a:t>Combinations are possible.</a:t>
            </a:r>
          </a:p>
          <a:p>
            <a:pPr>
              <a:lnSpc>
                <a:spcPct val="100000"/>
              </a:lnSpc>
            </a:pPr>
            <a:endParaRPr lang="en-US" sz="2400" dirty="0"/>
          </a:p>
        </p:txBody>
      </p:sp>
    </p:spTree>
    <p:extLst>
      <p:ext uri="{BB962C8B-B14F-4D97-AF65-F5344CB8AC3E}">
        <p14:creationId xmlns:p14="http://schemas.microsoft.com/office/powerpoint/2010/main" val="96165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What about Writes to the Cache?</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solidFill>
                  <a:schemeClr val="accent6"/>
                </a:solidFill>
              </a:rPr>
              <a:t>Read-only Cache</a:t>
            </a:r>
            <a:r>
              <a:rPr lang="en-US" dirty="0"/>
              <a:t>: updates are performed by the server (i.e., pushed) or by the client (i.e., pulled whenever the client notices that the cache is stale).</a:t>
            </a:r>
          </a:p>
          <a:p>
            <a:pPr>
              <a:lnSpc>
                <a:spcPct val="100000"/>
              </a:lnSpc>
            </a:pPr>
            <a:r>
              <a:rPr lang="en-US" dirty="0">
                <a:solidFill>
                  <a:schemeClr val="accent6"/>
                </a:solidFill>
              </a:rPr>
              <a:t>Write-through Cache</a:t>
            </a:r>
            <a:r>
              <a:rPr lang="en-US" dirty="0"/>
              <a:t>: the client modifies the cache, then sends the updates to the server.</a:t>
            </a:r>
          </a:p>
          <a:p>
            <a:pPr>
              <a:lnSpc>
                <a:spcPct val="100000"/>
              </a:lnSpc>
            </a:pPr>
            <a:r>
              <a:rPr lang="en-US" dirty="0">
                <a:solidFill>
                  <a:schemeClr val="accent6"/>
                </a:solidFill>
              </a:rPr>
              <a:t>Write-Back Cache</a:t>
            </a:r>
            <a:r>
              <a:rPr lang="en-US" dirty="0"/>
              <a:t>: delay the propagation of updates, allowing multiple updates to be made locally, then sends the most recent to the server (this can have a dramatic positive impact on performance).</a:t>
            </a:r>
          </a:p>
          <a:p>
            <a:pPr>
              <a:lnSpc>
                <a:spcPct val="100000"/>
              </a:lnSpc>
            </a:pPr>
            <a:endParaRPr lang="en-US" sz="2400" dirty="0"/>
          </a:p>
        </p:txBody>
      </p:sp>
    </p:spTree>
    <p:extLst>
      <p:ext uri="{BB962C8B-B14F-4D97-AF65-F5344CB8AC3E}">
        <p14:creationId xmlns:p14="http://schemas.microsoft.com/office/powerpoint/2010/main" val="210182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Maintaining Consistency of Replicated Data</a:t>
            </a:r>
          </a:p>
        </p:txBody>
      </p:sp>
      <p:sp>
        <p:nvSpPr>
          <p:cNvPr id="65" name="Rectangle 64"/>
          <p:cNvSpPr/>
          <p:nvPr/>
        </p:nvSpPr>
        <p:spPr>
          <a:xfrm>
            <a:off x="3191435" y="1092201"/>
            <a:ext cx="6096000" cy="1524000"/>
          </a:xfrm>
          <a:prstGeom prst="rect">
            <a:avLst/>
          </a:prstGeom>
          <a:solidFill>
            <a:schemeClr val="accent4">
              <a:alpha val="10000"/>
            </a:schemeClr>
          </a:solidFill>
          <a:ln w="3175"/>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latin typeface="+mj-lt"/>
            </a:endParaRPr>
          </a:p>
        </p:txBody>
      </p:sp>
      <p:sp>
        <p:nvSpPr>
          <p:cNvPr id="66" name="Can 65"/>
          <p:cNvSpPr/>
          <p:nvPr/>
        </p:nvSpPr>
        <p:spPr>
          <a:xfrm>
            <a:off x="34962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7" name="Rectangle 66"/>
          <p:cNvSpPr/>
          <p:nvPr/>
        </p:nvSpPr>
        <p:spPr>
          <a:xfrm>
            <a:off x="35327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68" name="Can 67"/>
          <p:cNvSpPr/>
          <p:nvPr/>
        </p:nvSpPr>
        <p:spPr>
          <a:xfrm>
            <a:off x="45630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9" name="Rectangle 68"/>
          <p:cNvSpPr/>
          <p:nvPr/>
        </p:nvSpPr>
        <p:spPr>
          <a:xfrm>
            <a:off x="45995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70" name="Can 69"/>
          <p:cNvSpPr/>
          <p:nvPr/>
        </p:nvSpPr>
        <p:spPr>
          <a:xfrm>
            <a:off x="56298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71" name="Rectangle 70"/>
          <p:cNvSpPr/>
          <p:nvPr/>
        </p:nvSpPr>
        <p:spPr>
          <a:xfrm>
            <a:off x="56663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72" name="Can 71"/>
          <p:cNvSpPr/>
          <p:nvPr/>
        </p:nvSpPr>
        <p:spPr>
          <a:xfrm>
            <a:off x="79158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73" name="Rectangle 72"/>
          <p:cNvSpPr/>
          <p:nvPr/>
        </p:nvSpPr>
        <p:spPr>
          <a:xfrm>
            <a:off x="79523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74" name="Rectangle 73"/>
          <p:cNvSpPr/>
          <p:nvPr/>
        </p:nvSpPr>
        <p:spPr>
          <a:xfrm>
            <a:off x="33438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1</a:t>
            </a:r>
          </a:p>
        </p:txBody>
      </p:sp>
      <p:sp>
        <p:nvSpPr>
          <p:cNvPr id="75" name="Rectangle 74"/>
          <p:cNvSpPr/>
          <p:nvPr/>
        </p:nvSpPr>
        <p:spPr>
          <a:xfrm>
            <a:off x="44868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2</a:t>
            </a:r>
          </a:p>
        </p:txBody>
      </p:sp>
      <p:sp>
        <p:nvSpPr>
          <p:cNvPr id="76" name="Rectangle 75"/>
          <p:cNvSpPr/>
          <p:nvPr/>
        </p:nvSpPr>
        <p:spPr>
          <a:xfrm>
            <a:off x="55536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3</a:t>
            </a:r>
          </a:p>
        </p:txBody>
      </p:sp>
      <p:sp>
        <p:nvSpPr>
          <p:cNvPr id="77" name="Rectangle 76"/>
          <p:cNvSpPr/>
          <p:nvPr/>
        </p:nvSpPr>
        <p:spPr>
          <a:xfrm>
            <a:off x="78396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n</a:t>
            </a:r>
          </a:p>
        </p:txBody>
      </p:sp>
      <p:sp>
        <p:nvSpPr>
          <p:cNvPr id="78" name="Rectangle 77"/>
          <p:cNvSpPr/>
          <p:nvPr/>
        </p:nvSpPr>
        <p:spPr>
          <a:xfrm>
            <a:off x="981635" y="27686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1</a:t>
            </a:r>
          </a:p>
        </p:txBody>
      </p:sp>
      <p:sp>
        <p:nvSpPr>
          <p:cNvPr id="79" name="Rectangle 78"/>
          <p:cNvSpPr/>
          <p:nvPr/>
        </p:nvSpPr>
        <p:spPr>
          <a:xfrm>
            <a:off x="981635" y="32258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2</a:t>
            </a:r>
          </a:p>
        </p:txBody>
      </p:sp>
      <p:sp>
        <p:nvSpPr>
          <p:cNvPr id="80" name="Rectangle 79"/>
          <p:cNvSpPr/>
          <p:nvPr/>
        </p:nvSpPr>
        <p:spPr>
          <a:xfrm>
            <a:off x="981635" y="3707715"/>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3</a:t>
            </a:r>
          </a:p>
        </p:txBody>
      </p:sp>
      <p:cxnSp>
        <p:nvCxnSpPr>
          <p:cNvPr id="81" name="Straight Connector 80"/>
          <p:cNvCxnSpPr/>
          <p:nvPr/>
        </p:nvCxnSpPr>
        <p:spPr>
          <a:xfrm>
            <a:off x="2277035" y="3073401"/>
            <a:ext cx="70866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200835" y="3508377"/>
            <a:ext cx="7162800" cy="22225"/>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124635" y="4013201"/>
            <a:ext cx="7239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114985" y="5664201"/>
            <a:ext cx="8229600" cy="4905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latin typeface="+mj-lt"/>
            </a:endParaRPr>
          </a:p>
        </p:txBody>
      </p:sp>
      <p:sp>
        <p:nvSpPr>
          <p:cNvPr id="85" name="Rectangle 84"/>
          <p:cNvSpPr/>
          <p:nvPr/>
        </p:nvSpPr>
        <p:spPr>
          <a:xfrm>
            <a:off x="4944035" y="5791202"/>
            <a:ext cx="685800" cy="2778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R(x)b</a:t>
            </a:r>
            <a:endParaRPr lang="en-US" sz="1200" dirty="0">
              <a:latin typeface="+mj-lt"/>
            </a:endParaRPr>
          </a:p>
        </p:txBody>
      </p:sp>
      <p:sp>
        <p:nvSpPr>
          <p:cNvPr id="86" name="TextBox 34"/>
          <p:cNvSpPr txBox="1">
            <a:spLocks noChangeArrowheads="1"/>
          </p:cNvSpPr>
          <p:nvPr/>
        </p:nvSpPr>
        <p:spPr bwMode="auto">
          <a:xfrm>
            <a:off x="5656823" y="5688015"/>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latin typeface="+mj-lt"/>
              </a:rPr>
              <a:t>=Read variable x; </a:t>
            </a:r>
          </a:p>
          <a:p>
            <a:r>
              <a:rPr lang="en-US" altLang="en-US" sz="1200" dirty="0">
                <a:latin typeface="+mj-lt"/>
              </a:rPr>
              <a:t>  Result is b</a:t>
            </a:r>
          </a:p>
        </p:txBody>
      </p:sp>
      <p:sp>
        <p:nvSpPr>
          <p:cNvPr id="87" name="Rectangle 86"/>
          <p:cNvSpPr/>
          <p:nvPr/>
        </p:nvSpPr>
        <p:spPr>
          <a:xfrm>
            <a:off x="7222098" y="5805490"/>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W(x)b</a:t>
            </a:r>
            <a:endParaRPr lang="en-US" sz="1200" dirty="0">
              <a:latin typeface="+mj-lt"/>
            </a:endParaRPr>
          </a:p>
        </p:txBody>
      </p:sp>
      <p:sp>
        <p:nvSpPr>
          <p:cNvPr id="88" name="TextBox 36"/>
          <p:cNvSpPr txBox="1">
            <a:spLocks noChangeArrowheads="1"/>
          </p:cNvSpPr>
          <p:nvPr/>
        </p:nvSpPr>
        <p:spPr bwMode="auto">
          <a:xfrm>
            <a:off x="7934885" y="5700714"/>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 Write variable x; </a:t>
            </a:r>
          </a:p>
          <a:p>
            <a:r>
              <a:rPr lang="en-US" altLang="en-US" sz="1200">
                <a:latin typeface="+mj-lt"/>
              </a:rPr>
              <a:t>   Result is b</a:t>
            </a:r>
          </a:p>
        </p:txBody>
      </p:sp>
      <p:sp>
        <p:nvSpPr>
          <p:cNvPr id="89" name="Rectangle 88"/>
          <p:cNvSpPr/>
          <p:nvPr/>
        </p:nvSpPr>
        <p:spPr>
          <a:xfrm>
            <a:off x="1243853" y="5770827"/>
            <a:ext cx="381000" cy="276999"/>
          </a:xfrm>
          <a:prstGeom prst="rect">
            <a:avLst/>
          </a:prstGeom>
          <a:solidFill>
            <a:schemeClr val="accent6"/>
          </a:solidFill>
          <a:ln>
            <a:noFill/>
          </a:ln>
        </p:spPr>
        <p:style>
          <a:lnRef idx="0">
            <a:schemeClr val="accent6"/>
          </a:lnRef>
          <a:fillRef idx="3">
            <a:schemeClr val="accent6"/>
          </a:fillRef>
          <a:effectRef idx="3">
            <a:schemeClr val="accent6"/>
          </a:effectRef>
          <a:fontRef idx="minor">
            <a:schemeClr val="lt1"/>
          </a:fontRef>
        </p:style>
        <p:txBody>
          <a:bodyPr>
            <a:spAutoFit/>
          </a:bodyPr>
          <a:lstStyle/>
          <a:p>
            <a:pPr>
              <a:defRPr/>
            </a:pPr>
            <a:r>
              <a:rPr lang="it-IT" sz="1200" b="1" dirty="0">
                <a:latin typeface="+mj-lt"/>
                <a:cs typeface="Courier New" pitchFamily="49" charset="0"/>
              </a:rPr>
              <a:t>P1</a:t>
            </a:r>
            <a:endParaRPr lang="en-US" sz="1200" dirty="0">
              <a:latin typeface="+mj-lt"/>
            </a:endParaRPr>
          </a:p>
        </p:txBody>
      </p:sp>
      <p:sp>
        <p:nvSpPr>
          <p:cNvPr id="90" name="TextBox 38"/>
          <p:cNvSpPr txBox="1">
            <a:spLocks noChangeArrowheads="1"/>
          </p:cNvSpPr>
          <p:nvPr/>
        </p:nvSpPr>
        <p:spPr bwMode="auto">
          <a:xfrm>
            <a:off x="1591235"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=Process P1</a:t>
            </a:r>
          </a:p>
        </p:txBody>
      </p:sp>
      <p:sp>
        <p:nvSpPr>
          <p:cNvPr id="91" name="TextBox 39"/>
          <p:cNvSpPr txBox="1">
            <a:spLocks noChangeArrowheads="1"/>
          </p:cNvSpPr>
          <p:nvPr/>
        </p:nvSpPr>
        <p:spPr bwMode="auto">
          <a:xfrm>
            <a:off x="3115235"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=Timeline at P1</a:t>
            </a:r>
          </a:p>
        </p:txBody>
      </p:sp>
      <p:sp>
        <p:nvSpPr>
          <p:cNvPr id="92" name="Rectangle 91"/>
          <p:cNvSpPr/>
          <p:nvPr/>
        </p:nvSpPr>
        <p:spPr>
          <a:xfrm>
            <a:off x="24294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R(x)0</a:t>
            </a:r>
            <a:endParaRPr lang="en-US" sz="1200" dirty="0">
              <a:latin typeface="+mj-lt"/>
            </a:endParaRPr>
          </a:p>
        </p:txBody>
      </p:sp>
      <p:cxnSp>
        <p:nvCxnSpPr>
          <p:cNvPr id="93" name="Straight Arrow Connector 92"/>
          <p:cNvCxnSpPr>
            <a:stCxn id="66" idx="3"/>
          </p:cNvCxnSpPr>
          <p:nvPr/>
        </p:nvCxnSpPr>
        <p:spPr>
          <a:xfrm flipH="1">
            <a:off x="3115235" y="2387601"/>
            <a:ext cx="762000" cy="3810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94" name="Rectangle 93"/>
          <p:cNvSpPr/>
          <p:nvPr/>
        </p:nvSpPr>
        <p:spPr>
          <a:xfrm>
            <a:off x="2505635" y="3278189"/>
            <a:ext cx="685800" cy="2778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R(x)5</a:t>
            </a:r>
            <a:endParaRPr lang="en-US" sz="1200" dirty="0">
              <a:latin typeface="+mj-lt"/>
            </a:endParaRPr>
          </a:p>
        </p:txBody>
      </p:sp>
      <p:cxnSp>
        <p:nvCxnSpPr>
          <p:cNvPr id="95" name="Straight Arrow Connector 94"/>
          <p:cNvCxnSpPr>
            <a:stCxn id="70" idx="3"/>
            <a:endCxn id="94" idx="3"/>
          </p:cNvCxnSpPr>
          <p:nvPr/>
        </p:nvCxnSpPr>
        <p:spPr>
          <a:xfrm flipH="1">
            <a:off x="3191435" y="2387601"/>
            <a:ext cx="2819400" cy="10287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cxnSp>
        <p:nvCxnSpPr>
          <p:cNvPr id="96" name="Straight Arrow Connector 95"/>
          <p:cNvCxnSpPr>
            <a:stCxn id="97" idx="0"/>
            <a:endCxn id="68" idx="3"/>
          </p:cNvCxnSpPr>
          <p:nvPr/>
        </p:nvCxnSpPr>
        <p:spPr>
          <a:xfrm flipV="1">
            <a:off x="3762935" y="2387601"/>
            <a:ext cx="1181100" cy="3810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97" name="Rectangle 96"/>
          <p:cNvSpPr/>
          <p:nvPr/>
        </p:nvSpPr>
        <p:spPr>
          <a:xfrm>
            <a:off x="34200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W(x)2</a:t>
            </a:r>
            <a:endParaRPr lang="en-US" sz="1200" dirty="0">
              <a:latin typeface="+mj-lt"/>
            </a:endParaRPr>
          </a:p>
        </p:txBody>
      </p:sp>
      <p:sp>
        <p:nvSpPr>
          <p:cNvPr id="98" name="Rectangle 97"/>
          <p:cNvSpPr/>
          <p:nvPr/>
        </p:nvSpPr>
        <p:spPr>
          <a:xfrm>
            <a:off x="3535923"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99" name="Rectangle 98"/>
          <p:cNvSpPr/>
          <p:nvPr/>
        </p:nvSpPr>
        <p:spPr>
          <a:xfrm>
            <a:off x="4602723"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100" name="Rectangle 99"/>
          <p:cNvSpPr/>
          <p:nvPr/>
        </p:nvSpPr>
        <p:spPr>
          <a:xfrm>
            <a:off x="56790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101" name="Rectangle 100"/>
          <p:cNvSpPr/>
          <p:nvPr/>
        </p:nvSpPr>
        <p:spPr>
          <a:xfrm>
            <a:off x="7979335"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102" name="Rectangle 101"/>
          <p:cNvSpPr/>
          <p:nvPr/>
        </p:nvSpPr>
        <p:spPr>
          <a:xfrm>
            <a:off x="3648635" y="32512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103" name="Straight Arrow Connector 102"/>
          <p:cNvCxnSpPr>
            <a:stCxn id="72" idx="3"/>
            <a:endCxn id="102" idx="0"/>
          </p:cNvCxnSpPr>
          <p:nvPr/>
        </p:nvCxnSpPr>
        <p:spPr>
          <a:xfrm flipH="1">
            <a:off x="3991535" y="2387601"/>
            <a:ext cx="4305300" cy="8636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104" name="Rectangle 103"/>
          <p:cNvSpPr/>
          <p:nvPr/>
        </p:nvSpPr>
        <p:spPr>
          <a:xfrm>
            <a:off x="3648635" y="32512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R(x)3</a:t>
            </a:r>
            <a:endParaRPr lang="en-US" sz="1200" dirty="0">
              <a:latin typeface="+mj-lt"/>
            </a:endParaRPr>
          </a:p>
        </p:txBody>
      </p:sp>
      <p:sp>
        <p:nvSpPr>
          <p:cNvPr id="105" name="Rectangle 104"/>
          <p:cNvSpPr/>
          <p:nvPr/>
        </p:nvSpPr>
        <p:spPr>
          <a:xfrm>
            <a:off x="3801035" y="3735389"/>
            <a:ext cx="685800" cy="2778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W(x)5</a:t>
            </a:r>
            <a:endParaRPr lang="en-US" sz="1200" dirty="0">
              <a:latin typeface="+mj-lt"/>
            </a:endParaRPr>
          </a:p>
        </p:txBody>
      </p:sp>
      <p:sp>
        <p:nvSpPr>
          <p:cNvPr id="106" name="Rectangle 105"/>
          <p:cNvSpPr/>
          <p:nvPr/>
        </p:nvSpPr>
        <p:spPr>
          <a:xfrm>
            <a:off x="42582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107" name="Straight Arrow Connector 106"/>
          <p:cNvCxnSpPr>
            <a:stCxn id="105" idx="0"/>
            <a:endCxn id="70" idx="3"/>
          </p:cNvCxnSpPr>
          <p:nvPr/>
        </p:nvCxnSpPr>
        <p:spPr>
          <a:xfrm flipV="1">
            <a:off x="4143935" y="2387601"/>
            <a:ext cx="1866900" cy="1347788"/>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108" name="Rectangle 107"/>
          <p:cNvSpPr/>
          <p:nvPr/>
        </p:nvSpPr>
        <p:spPr>
          <a:xfrm>
            <a:off x="42582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R(x)5</a:t>
            </a:r>
            <a:endParaRPr lang="en-US" sz="1200" dirty="0">
              <a:latin typeface="+mj-lt"/>
            </a:endParaRPr>
          </a:p>
        </p:txBody>
      </p:sp>
      <p:sp>
        <p:nvSpPr>
          <p:cNvPr id="109" name="Rectangle 108"/>
          <p:cNvSpPr/>
          <p:nvPr/>
        </p:nvSpPr>
        <p:spPr>
          <a:xfrm>
            <a:off x="3537510"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10" name="Rectangle 109"/>
          <p:cNvSpPr/>
          <p:nvPr/>
        </p:nvSpPr>
        <p:spPr>
          <a:xfrm>
            <a:off x="56663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111" name="Rectangle 110"/>
          <p:cNvSpPr/>
          <p:nvPr/>
        </p:nvSpPr>
        <p:spPr>
          <a:xfrm>
            <a:off x="79650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x=3</a:t>
            </a:r>
          </a:p>
        </p:txBody>
      </p:sp>
      <p:sp>
        <p:nvSpPr>
          <p:cNvPr id="112" name="TextBox 84"/>
          <p:cNvSpPr txBox="1">
            <a:spLocks noChangeArrowheads="1"/>
          </p:cNvSpPr>
          <p:nvPr/>
        </p:nvSpPr>
        <p:spPr bwMode="auto">
          <a:xfrm>
            <a:off x="5401235" y="711201"/>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mj-lt"/>
              </a:rPr>
              <a:t>DATA-STORE</a:t>
            </a:r>
          </a:p>
        </p:txBody>
      </p:sp>
      <p:cxnSp>
        <p:nvCxnSpPr>
          <p:cNvPr id="113" name="Straight Connector 112"/>
          <p:cNvCxnSpPr/>
          <p:nvPr/>
        </p:nvCxnSpPr>
        <p:spPr>
          <a:xfrm>
            <a:off x="2810435" y="5929314"/>
            <a:ext cx="381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134035" y="4140201"/>
            <a:ext cx="8305800" cy="1447800"/>
          </a:xfrm>
          <a:prstGeom prst="rect">
            <a:avLst/>
          </a:prstGeom>
          <a:ln>
            <a:solidFill>
              <a:srgbClr val="1D3064"/>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u="sng" dirty="0">
                <a:latin typeface="+mj-lt"/>
              </a:rPr>
              <a:t>Loose Consistency </a:t>
            </a:r>
          </a:p>
          <a:p>
            <a:pPr marL="234950" indent="-234950">
              <a:buFont typeface="Arial" pitchFamily="34" charset="0"/>
              <a:buChar char="•"/>
              <a:defRPr/>
            </a:pPr>
            <a:r>
              <a:rPr lang="en-US" dirty="0">
                <a:latin typeface="+mj-lt"/>
              </a:rPr>
              <a:t>Data might be stale</a:t>
            </a:r>
          </a:p>
          <a:p>
            <a:pPr marL="692150" lvl="1" indent="-234950">
              <a:buFont typeface="Arial" pitchFamily="34" charset="0"/>
              <a:buChar char="•"/>
              <a:defRPr/>
            </a:pPr>
            <a:r>
              <a:rPr lang="en-US" dirty="0">
                <a:latin typeface="+mj-lt"/>
              </a:rPr>
              <a:t>A read operation may result in reading a value that was written long back</a:t>
            </a:r>
          </a:p>
          <a:p>
            <a:pPr marL="692150" lvl="1" indent="-234950">
              <a:buFont typeface="Arial" pitchFamily="34" charset="0"/>
              <a:buChar char="•"/>
              <a:defRPr/>
            </a:pPr>
            <a:r>
              <a:rPr lang="en-US" dirty="0">
                <a:latin typeface="+mj-lt"/>
              </a:rPr>
              <a:t>Replicas are generally out-of-sync </a:t>
            </a:r>
          </a:p>
          <a:p>
            <a:pPr marL="234950" indent="-234950">
              <a:buFont typeface="Arial" pitchFamily="34" charset="0"/>
              <a:buChar char="•"/>
              <a:defRPr/>
            </a:pPr>
            <a:r>
              <a:rPr lang="en-US" dirty="0">
                <a:latin typeface="+mj-lt"/>
              </a:rPr>
              <a:t>The replicas may sync at coarse grained time, thus reducing the overhead</a:t>
            </a:r>
          </a:p>
        </p:txBody>
      </p:sp>
    </p:spTree>
    <p:extLst>
      <p:ext uri="{BB962C8B-B14F-4D97-AF65-F5344CB8AC3E}">
        <p14:creationId xmlns:p14="http://schemas.microsoft.com/office/powerpoint/2010/main" val="25853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Trade-offs in Maintaining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Maintaining consistency should balance between the strictness of consistency versus efficiency (or performance)</a:t>
            </a:r>
          </a:p>
          <a:p>
            <a:pPr lvl="2"/>
            <a:r>
              <a:rPr lang="en-US" sz="2400" dirty="0"/>
              <a:t>Good-enough consistency depends on your application</a:t>
            </a:r>
          </a:p>
          <a:p>
            <a:pPr marL="0" indent="0">
              <a:buNone/>
            </a:pPr>
            <a:endParaRPr lang="en-US" dirty="0"/>
          </a:p>
        </p:txBody>
      </p:sp>
      <p:sp>
        <p:nvSpPr>
          <p:cNvPr id="4" name="Left-Right Arrow 3"/>
          <p:cNvSpPr/>
          <p:nvPr/>
        </p:nvSpPr>
        <p:spPr>
          <a:xfrm>
            <a:off x="2021541" y="3468688"/>
            <a:ext cx="7162800" cy="95091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dirty="0">
              <a:latin typeface="+mj-lt"/>
            </a:endParaRPr>
          </a:p>
        </p:txBody>
      </p:sp>
      <p:sp>
        <p:nvSpPr>
          <p:cNvPr id="5" name="TextBox 7"/>
          <p:cNvSpPr txBox="1">
            <a:spLocks noChangeArrowheads="1"/>
          </p:cNvSpPr>
          <p:nvPr/>
        </p:nvSpPr>
        <p:spPr bwMode="auto">
          <a:xfrm>
            <a:off x="7527062" y="2935289"/>
            <a:ext cx="2535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dirty="0">
                <a:solidFill>
                  <a:srgbClr val="1D3064"/>
                </a:solidFill>
                <a:latin typeface="+mj-lt"/>
              </a:rPr>
              <a:t>Strict Consistency</a:t>
            </a:r>
          </a:p>
        </p:txBody>
      </p:sp>
      <p:sp>
        <p:nvSpPr>
          <p:cNvPr id="6" name="Rectangle 8"/>
          <p:cNvSpPr>
            <a:spLocks noChangeArrowheads="1"/>
          </p:cNvSpPr>
          <p:nvPr/>
        </p:nvSpPr>
        <p:spPr bwMode="auto">
          <a:xfrm>
            <a:off x="6593541" y="4764088"/>
            <a:ext cx="3276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6350" indent="-63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a:r>
              <a:rPr lang="en-US" altLang="en-US" sz="2000" dirty="0">
                <a:latin typeface="+mj-lt"/>
              </a:rPr>
              <a:t>Generally hard to implement, and is inefficient</a:t>
            </a:r>
          </a:p>
        </p:txBody>
      </p:sp>
      <p:sp>
        <p:nvSpPr>
          <p:cNvPr id="7" name="TextBox 9"/>
          <p:cNvSpPr txBox="1">
            <a:spLocks noChangeArrowheads="1"/>
          </p:cNvSpPr>
          <p:nvPr/>
        </p:nvSpPr>
        <p:spPr bwMode="auto">
          <a:xfrm>
            <a:off x="1162122" y="2935289"/>
            <a:ext cx="2535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dirty="0">
                <a:solidFill>
                  <a:srgbClr val="1D3064"/>
                </a:solidFill>
                <a:latin typeface="+mj-lt"/>
              </a:rPr>
              <a:t>Loose Consistency</a:t>
            </a:r>
          </a:p>
        </p:txBody>
      </p:sp>
      <p:sp>
        <p:nvSpPr>
          <p:cNvPr id="8" name="Rectangle 10"/>
          <p:cNvSpPr>
            <a:spLocks noChangeArrowheads="1"/>
          </p:cNvSpPr>
          <p:nvPr/>
        </p:nvSpPr>
        <p:spPr bwMode="auto">
          <a:xfrm>
            <a:off x="1716741" y="4687888"/>
            <a:ext cx="2406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7475" indent="-11747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latin typeface="+mj-lt"/>
              </a:rPr>
              <a:t>Easier to implement, and is efficient </a:t>
            </a:r>
          </a:p>
        </p:txBody>
      </p:sp>
      <p:pic>
        <p:nvPicPr>
          <p:cNvPr id="9" name="Picture 2" descr="C:\Documents and Settings\dd\Local Settings\Temporary Internet Files\Content.IE5\2JSTM34V\MM90028887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97942" y="2847976"/>
            <a:ext cx="6191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66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63" presetClass="path" presetSubtype="0" accel="50000" decel="50000" fill="hold" nodeType="withEffect">
                                  <p:stCondLst>
                                    <p:cond delay="0"/>
                                  </p:stCondLst>
                                  <p:childTnLst>
                                    <p:animMotion origin="layout" path="M 2.5E-6 1.11111E-6 L 0.34948 0.00347 " pathEditMode="relative" rAng="0" ptsTypes="AA">
                                      <p:cBhvr>
                                        <p:cTn id="8" dur="2000" fill="hold"/>
                                        <p:tgtEl>
                                          <p:spTgt spid="9"/>
                                        </p:tgtEl>
                                        <p:attrNameLst>
                                          <p:attrName>ppt_x</p:attrName>
                                          <p:attrName>ppt_y</p:attrName>
                                        </p:attrNameLst>
                                      </p:cBhvr>
                                      <p:rCtr x="175" y="2"/>
                                    </p:animMotion>
                                  </p:childTnLst>
                                </p:cTn>
                              </p:par>
                            </p:childTnLst>
                          </p:cTn>
                        </p:par>
                        <p:par>
                          <p:cTn id="9" fill="hold">
                            <p:stCondLst>
                              <p:cond delay="2000"/>
                            </p:stCondLst>
                            <p:childTnLst>
                              <p:par>
                                <p:cTn id="10" presetID="35" presetClass="path" presetSubtype="0" accel="50000" decel="50000" fill="hold" nodeType="afterEffect">
                                  <p:stCondLst>
                                    <p:cond delay="0"/>
                                  </p:stCondLst>
                                  <p:childTnLst>
                                    <p:animMotion origin="layout" path="M 0.34948 0.00347 L 0.11614 0.00347 " pathEditMode="relative" rAng="0" ptsTypes="AA">
                                      <p:cBhvr>
                                        <p:cTn id="11" dur="2000" fill="hold"/>
                                        <p:tgtEl>
                                          <p:spTgt spid="9"/>
                                        </p:tgtEl>
                                        <p:attrNameLst>
                                          <p:attrName>ppt_x</p:attrName>
                                          <p:attrName>ppt_y</p:attrName>
                                        </p:attrNameLst>
                                      </p:cBhvr>
                                      <p:rCtr x="-1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12479</TotalTime>
  <Words>7550</Words>
  <Application>Microsoft Office PowerPoint</Application>
  <PresentationFormat>Widescreen</PresentationFormat>
  <Paragraphs>1191</Paragraphs>
  <Slides>75</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ＭＳ Ｐゴシック</vt:lpstr>
      <vt:lpstr>Arial</vt:lpstr>
      <vt:lpstr>Calibri</vt:lpstr>
      <vt:lpstr>Courier New</vt:lpstr>
      <vt:lpstr>Roboto Condensed</vt:lpstr>
      <vt:lpstr>Roboto Condensed Light</vt:lpstr>
      <vt:lpstr>Segoe UI Black</vt:lpstr>
      <vt:lpstr>Times New Roman</vt:lpstr>
      <vt:lpstr>Webdings</vt:lpstr>
      <vt:lpstr>Wingdings</vt:lpstr>
      <vt:lpstr>Wingdings 2</vt:lpstr>
      <vt:lpstr>Wingdings 3</vt:lpstr>
      <vt:lpstr>Office Theme</vt:lpstr>
      <vt:lpstr>  Consistency and Replication  </vt:lpstr>
      <vt:lpstr>PowerPoint Presentation</vt:lpstr>
      <vt:lpstr>Why Replication?</vt:lpstr>
      <vt:lpstr>Why Replication?</vt:lpstr>
      <vt:lpstr>Performance and scalability</vt:lpstr>
      <vt:lpstr>Why Consistency?</vt:lpstr>
      <vt:lpstr>Maintaining Consistency of Replicated Data</vt:lpstr>
      <vt:lpstr>Maintaining Consistency of Replicated Data</vt:lpstr>
      <vt:lpstr>Trade-offs in Maintaining Consistency</vt:lpstr>
      <vt:lpstr>Consistency Model</vt:lpstr>
      <vt:lpstr>Types of Consistency Models</vt:lpstr>
      <vt:lpstr>Data-centric consistency models</vt:lpstr>
      <vt:lpstr>Data-Centric Consistency Models</vt:lpstr>
      <vt:lpstr>Strict Consistency</vt:lpstr>
      <vt:lpstr>Strict Consistency</vt:lpstr>
      <vt:lpstr>Sequential Consistency</vt:lpstr>
      <vt:lpstr>Sequential Consistency</vt:lpstr>
      <vt:lpstr>Causal Consistency</vt:lpstr>
      <vt:lpstr>Causal Consistency</vt:lpstr>
      <vt:lpstr>FIFO Consistency</vt:lpstr>
      <vt:lpstr>Grouping operations</vt:lpstr>
      <vt:lpstr>Grouping operations</vt:lpstr>
      <vt:lpstr>Grouping operations</vt:lpstr>
      <vt:lpstr>Weak Consistency Model</vt:lpstr>
      <vt:lpstr>Weak Consistency Model</vt:lpstr>
      <vt:lpstr>Release Consistency Model</vt:lpstr>
      <vt:lpstr>Release Consistency Model</vt:lpstr>
      <vt:lpstr>Entry Consistency Model</vt:lpstr>
      <vt:lpstr>Entry Consistency Model</vt:lpstr>
      <vt:lpstr>Data centric model- Summary</vt:lpstr>
      <vt:lpstr>Data centric model- Summary</vt:lpstr>
      <vt:lpstr>Client-Centric Consistency Models</vt:lpstr>
      <vt:lpstr>Client Consistency Guarantees</vt:lpstr>
      <vt:lpstr>Client Consistency models</vt:lpstr>
      <vt:lpstr>Monotonic Reads Consistency</vt:lpstr>
      <vt:lpstr>Monotonic Reads Consistency</vt:lpstr>
      <vt:lpstr>Monotonic Writes</vt:lpstr>
      <vt:lpstr>Monotonic Writes</vt:lpstr>
      <vt:lpstr>Read Your Writes</vt:lpstr>
      <vt:lpstr>Read Your Writes</vt:lpstr>
      <vt:lpstr>Writes Follow Reads</vt:lpstr>
      <vt:lpstr>Writes Follow Reads</vt:lpstr>
      <vt:lpstr>Client centric model-Summary</vt:lpstr>
      <vt:lpstr>Replica Management</vt:lpstr>
      <vt:lpstr>Replica Server Placement</vt:lpstr>
      <vt:lpstr>Logical Organization of Replicas</vt:lpstr>
      <vt:lpstr>Permanent Replicas</vt:lpstr>
      <vt:lpstr>Server-initiated Replicas</vt:lpstr>
      <vt:lpstr>Server-initiated Replicas</vt:lpstr>
      <vt:lpstr>Client-initiated Replicas</vt:lpstr>
      <vt:lpstr>Content distribution</vt:lpstr>
      <vt:lpstr>Update Propagation: Design Issues</vt:lpstr>
      <vt:lpstr>Pull versus Push Protocols</vt:lpstr>
      <vt:lpstr>Pull versus Push Protocols</vt:lpstr>
      <vt:lpstr>Consistency Protocols</vt:lpstr>
      <vt:lpstr>Primary-based protocols</vt:lpstr>
      <vt:lpstr>Remote-Write Protocol</vt:lpstr>
      <vt:lpstr>Remote-Write Protocol</vt:lpstr>
      <vt:lpstr>Remote-Write Protocol</vt:lpstr>
      <vt:lpstr>Local-Write Protocols</vt:lpstr>
      <vt:lpstr>Local-Write Protocols</vt:lpstr>
      <vt:lpstr>Local-Write Protocols</vt:lpstr>
      <vt:lpstr>Replicated-Write Protocol</vt:lpstr>
      <vt:lpstr>Active Replication Protocol</vt:lpstr>
      <vt:lpstr>Active Replication: The Problem</vt:lpstr>
      <vt:lpstr>Centralized Active Replication Protocol</vt:lpstr>
      <vt:lpstr>Active Replication: Solutions</vt:lpstr>
      <vt:lpstr>Quorum-Based Protocols</vt:lpstr>
      <vt:lpstr>Quorum-Based Protocols</vt:lpstr>
      <vt:lpstr>Quorum-Based Protocols</vt:lpstr>
      <vt:lpstr>Quorum-Based Protocols – Example 1</vt:lpstr>
      <vt:lpstr>Quorum-Based Protocols – Example 2</vt:lpstr>
      <vt:lpstr>Quorum-Based Protocols – Example 3</vt:lpstr>
      <vt:lpstr>Cache Coherence Protocols</vt:lpstr>
      <vt:lpstr>What about Writes to the Cache?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Thoriya</dc:creator>
  <cp:lastModifiedBy>HP</cp:lastModifiedBy>
  <cp:revision>1224</cp:revision>
  <dcterms:created xsi:type="dcterms:W3CDTF">2020-05-01T05:09:15Z</dcterms:created>
  <dcterms:modified xsi:type="dcterms:W3CDTF">2022-04-25T23:29:14Z</dcterms:modified>
</cp:coreProperties>
</file>