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6" r:id="rId24"/>
    <p:sldId id="281" r:id="rId25"/>
    <p:sldId id="282" r:id="rId26"/>
    <p:sldId id="283" r:id="rId27"/>
    <p:sldId id="303" r:id="rId28"/>
    <p:sldId id="284" r:id="rId29"/>
    <p:sldId id="285" r:id="rId30"/>
    <p:sldId id="287" r:id="rId31"/>
    <p:sldId id="288" r:id="rId32"/>
    <p:sldId id="290" r:id="rId33"/>
    <p:sldId id="289" r:id="rId34"/>
    <p:sldId id="291" r:id="rId35"/>
    <p:sldId id="293" r:id="rId36"/>
    <p:sldId id="294" r:id="rId37"/>
    <p:sldId id="295" r:id="rId38"/>
    <p:sldId id="296" r:id="rId39"/>
    <p:sldId id="297" r:id="rId40"/>
    <p:sldId id="298" r:id="rId41"/>
    <p:sldId id="299" r:id="rId42"/>
    <p:sldId id="301" r:id="rId43"/>
    <p:sldId id="300"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72946" autoAdjust="0"/>
  </p:normalViewPr>
  <p:slideViewPr>
    <p:cSldViewPr snapToGrid="0">
      <p:cViewPr varScale="1">
        <p:scale>
          <a:sx n="62" d="100"/>
          <a:sy n="62" d="100"/>
        </p:scale>
        <p:origin x="1258" y="5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40CF1-D1CA-41F7-9F35-208D19C5701F}" type="datetimeFigureOut">
              <a:rPr lang="en-IN" smtClean="0"/>
              <a:t>28-04-2022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0162A-28F9-4D76-B588-A14EC0F968D6}" type="slidenum">
              <a:rPr lang="en-IN" smtClean="0"/>
              <a:t>‹#›</a:t>
            </a:fld>
            <a:endParaRPr lang="en-IN"/>
          </a:p>
        </p:txBody>
      </p:sp>
    </p:spTree>
    <p:extLst>
      <p:ext uri="{BB962C8B-B14F-4D97-AF65-F5344CB8AC3E}">
        <p14:creationId xmlns:p14="http://schemas.microsoft.com/office/powerpoint/2010/main" val="324391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1</a:t>
            </a:fld>
            <a:endParaRPr lang="en-IN"/>
          </a:p>
        </p:txBody>
      </p:sp>
    </p:spTree>
    <p:extLst>
      <p:ext uri="{BB962C8B-B14F-4D97-AF65-F5344CB8AC3E}">
        <p14:creationId xmlns:p14="http://schemas.microsoft.com/office/powerpoint/2010/main" val="172827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40162A-28F9-4D76-B588-A14EC0F968D6}" type="slidenum">
              <a:rPr lang="en-IN" smtClean="0"/>
              <a:t>14</a:t>
            </a:fld>
            <a:endParaRPr lang="en-IN"/>
          </a:p>
        </p:txBody>
      </p:sp>
    </p:spTree>
    <p:extLst>
      <p:ext uri="{BB962C8B-B14F-4D97-AF65-F5344CB8AC3E}">
        <p14:creationId xmlns:p14="http://schemas.microsoft.com/office/powerpoint/2010/main" val="2360961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16</a:t>
            </a:fld>
            <a:endParaRPr lang="en-IN"/>
          </a:p>
        </p:txBody>
      </p:sp>
    </p:spTree>
    <p:extLst>
      <p:ext uri="{BB962C8B-B14F-4D97-AF65-F5344CB8AC3E}">
        <p14:creationId xmlns:p14="http://schemas.microsoft.com/office/powerpoint/2010/main" val="843407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40162A-28F9-4D76-B588-A14EC0F968D6}" type="slidenum">
              <a:rPr lang="en-IN" smtClean="0"/>
              <a:t>17</a:t>
            </a:fld>
            <a:endParaRPr lang="en-IN"/>
          </a:p>
        </p:txBody>
      </p:sp>
    </p:spTree>
    <p:extLst>
      <p:ext uri="{BB962C8B-B14F-4D97-AF65-F5344CB8AC3E}">
        <p14:creationId xmlns:p14="http://schemas.microsoft.com/office/powerpoint/2010/main" val="593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18</a:t>
            </a:fld>
            <a:endParaRPr lang="en-IN"/>
          </a:p>
        </p:txBody>
      </p:sp>
    </p:spTree>
    <p:extLst>
      <p:ext uri="{BB962C8B-B14F-4D97-AF65-F5344CB8AC3E}">
        <p14:creationId xmlns:p14="http://schemas.microsoft.com/office/powerpoint/2010/main" val="857885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19</a:t>
            </a:fld>
            <a:endParaRPr lang="en-IN"/>
          </a:p>
        </p:txBody>
      </p:sp>
    </p:spTree>
    <p:extLst>
      <p:ext uri="{BB962C8B-B14F-4D97-AF65-F5344CB8AC3E}">
        <p14:creationId xmlns:p14="http://schemas.microsoft.com/office/powerpoint/2010/main" val="138632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pPr marL="228600" indent="-228600">
              <a:buAutoNum type="arabicPeriod"/>
            </a:pPr>
            <a:endParaRPr lang="en-US" dirty="0"/>
          </a:p>
          <a:p>
            <a:pPr marL="228600" indent="-228600">
              <a:buAutoNum type="arabicPeriod"/>
            </a:pPr>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20</a:t>
            </a:fld>
            <a:endParaRPr lang="en-IN"/>
          </a:p>
        </p:txBody>
      </p:sp>
    </p:spTree>
    <p:extLst>
      <p:ext uri="{BB962C8B-B14F-4D97-AF65-F5344CB8AC3E}">
        <p14:creationId xmlns:p14="http://schemas.microsoft.com/office/powerpoint/2010/main" val="1765321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21</a:t>
            </a:fld>
            <a:endParaRPr lang="en-IN"/>
          </a:p>
        </p:txBody>
      </p:sp>
    </p:spTree>
    <p:extLst>
      <p:ext uri="{BB962C8B-B14F-4D97-AF65-F5344CB8AC3E}">
        <p14:creationId xmlns:p14="http://schemas.microsoft.com/office/powerpoint/2010/main" val="2338415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24</a:t>
            </a:fld>
            <a:endParaRPr lang="en-IN"/>
          </a:p>
        </p:txBody>
      </p:sp>
    </p:spTree>
    <p:extLst>
      <p:ext uri="{BB962C8B-B14F-4D97-AF65-F5344CB8AC3E}">
        <p14:creationId xmlns:p14="http://schemas.microsoft.com/office/powerpoint/2010/main" val="237487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27</a:t>
            </a:fld>
            <a:endParaRPr lang="en-IN"/>
          </a:p>
        </p:txBody>
      </p:sp>
    </p:spTree>
    <p:extLst>
      <p:ext uri="{BB962C8B-B14F-4D97-AF65-F5344CB8AC3E}">
        <p14:creationId xmlns:p14="http://schemas.microsoft.com/office/powerpoint/2010/main" val="2816133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28</a:t>
            </a:fld>
            <a:endParaRPr lang="en-IN"/>
          </a:p>
        </p:txBody>
      </p:sp>
    </p:spTree>
    <p:extLst>
      <p:ext uri="{BB962C8B-B14F-4D97-AF65-F5344CB8AC3E}">
        <p14:creationId xmlns:p14="http://schemas.microsoft.com/office/powerpoint/2010/main" val="856603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2</a:t>
            </a:fld>
            <a:endParaRPr lang="en-IN"/>
          </a:p>
        </p:txBody>
      </p:sp>
    </p:spTree>
    <p:extLst>
      <p:ext uri="{BB962C8B-B14F-4D97-AF65-F5344CB8AC3E}">
        <p14:creationId xmlns:p14="http://schemas.microsoft.com/office/powerpoint/2010/main" val="1641103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29</a:t>
            </a:fld>
            <a:endParaRPr lang="en-IN"/>
          </a:p>
        </p:txBody>
      </p:sp>
    </p:spTree>
    <p:extLst>
      <p:ext uri="{BB962C8B-B14F-4D97-AF65-F5344CB8AC3E}">
        <p14:creationId xmlns:p14="http://schemas.microsoft.com/office/powerpoint/2010/main" val="3192374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40162A-28F9-4D76-B588-A14EC0F968D6}" type="slidenum">
              <a:rPr lang="en-IN" smtClean="0"/>
              <a:t>30</a:t>
            </a:fld>
            <a:endParaRPr lang="en-IN"/>
          </a:p>
        </p:txBody>
      </p:sp>
    </p:spTree>
    <p:extLst>
      <p:ext uri="{BB962C8B-B14F-4D97-AF65-F5344CB8AC3E}">
        <p14:creationId xmlns:p14="http://schemas.microsoft.com/office/powerpoint/2010/main" val="3214228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31</a:t>
            </a:fld>
            <a:endParaRPr lang="en-IN"/>
          </a:p>
        </p:txBody>
      </p:sp>
    </p:spTree>
    <p:extLst>
      <p:ext uri="{BB962C8B-B14F-4D97-AF65-F5344CB8AC3E}">
        <p14:creationId xmlns:p14="http://schemas.microsoft.com/office/powerpoint/2010/main" val="2787018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34</a:t>
            </a:fld>
            <a:endParaRPr lang="en-IN"/>
          </a:p>
        </p:txBody>
      </p:sp>
    </p:spTree>
    <p:extLst>
      <p:ext uri="{BB962C8B-B14F-4D97-AF65-F5344CB8AC3E}">
        <p14:creationId xmlns:p14="http://schemas.microsoft.com/office/powerpoint/2010/main" val="4149967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35</a:t>
            </a:fld>
            <a:endParaRPr lang="en-IN"/>
          </a:p>
        </p:txBody>
      </p:sp>
    </p:spTree>
    <p:extLst>
      <p:ext uri="{BB962C8B-B14F-4D97-AF65-F5344CB8AC3E}">
        <p14:creationId xmlns:p14="http://schemas.microsoft.com/office/powerpoint/2010/main" val="3945245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38</a:t>
            </a:fld>
            <a:endParaRPr lang="en-IN"/>
          </a:p>
        </p:txBody>
      </p:sp>
    </p:spTree>
    <p:extLst>
      <p:ext uri="{BB962C8B-B14F-4D97-AF65-F5344CB8AC3E}">
        <p14:creationId xmlns:p14="http://schemas.microsoft.com/office/powerpoint/2010/main" val="1652535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39</a:t>
            </a:fld>
            <a:endParaRPr lang="en-IN"/>
          </a:p>
        </p:txBody>
      </p:sp>
    </p:spTree>
    <p:extLst>
      <p:ext uri="{BB962C8B-B14F-4D97-AF65-F5344CB8AC3E}">
        <p14:creationId xmlns:p14="http://schemas.microsoft.com/office/powerpoint/2010/main" val="3228597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40</a:t>
            </a:fld>
            <a:endParaRPr lang="en-IN"/>
          </a:p>
        </p:txBody>
      </p:sp>
    </p:spTree>
    <p:extLst>
      <p:ext uri="{BB962C8B-B14F-4D97-AF65-F5344CB8AC3E}">
        <p14:creationId xmlns:p14="http://schemas.microsoft.com/office/powerpoint/2010/main" val="2011117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41</a:t>
            </a:fld>
            <a:endParaRPr lang="en-IN"/>
          </a:p>
        </p:txBody>
      </p:sp>
    </p:spTree>
    <p:extLst>
      <p:ext uri="{BB962C8B-B14F-4D97-AF65-F5344CB8AC3E}">
        <p14:creationId xmlns:p14="http://schemas.microsoft.com/office/powerpoint/2010/main" val="1669847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42</a:t>
            </a:fld>
            <a:endParaRPr lang="en-IN"/>
          </a:p>
        </p:txBody>
      </p:sp>
    </p:spTree>
    <p:extLst>
      <p:ext uri="{BB962C8B-B14F-4D97-AF65-F5344CB8AC3E}">
        <p14:creationId xmlns:p14="http://schemas.microsoft.com/office/powerpoint/2010/main" val="207719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3</a:t>
            </a:fld>
            <a:endParaRPr lang="en-IN"/>
          </a:p>
        </p:txBody>
      </p:sp>
    </p:spTree>
    <p:extLst>
      <p:ext uri="{BB962C8B-B14F-4D97-AF65-F5344CB8AC3E}">
        <p14:creationId xmlns:p14="http://schemas.microsoft.com/office/powerpoint/2010/main" val="1803780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43</a:t>
            </a:fld>
            <a:endParaRPr lang="en-IN"/>
          </a:p>
        </p:txBody>
      </p:sp>
    </p:spTree>
    <p:extLst>
      <p:ext uri="{BB962C8B-B14F-4D97-AF65-F5344CB8AC3E}">
        <p14:creationId xmlns:p14="http://schemas.microsoft.com/office/powerpoint/2010/main" val="990216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44</a:t>
            </a:fld>
            <a:endParaRPr lang="en-IN"/>
          </a:p>
        </p:txBody>
      </p:sp>
    </p:spTree>
    <p:extLst>
      <p:ext uri="{BB962C8B-B14F-4D97-AF65-F5344CB8AC3E}">
        <p14:creationId xmlns:p14="http://schemas.microsoft.com/office/powerpoint/2010/main" val="365344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4</a:t>
            </a:fld>
            <a:endParaRPr lang="en-IN"/>
          </a:p>
        </p:txBody>
      </p:sp>
    </p:spTree>
    <p:extLst>
      <p:ext uri="{BB962C8B-B14F-4D97-AF65-F5344CB8AC3E}">
        <p14:creationId xmlns:p14="http://schemas.microsoft.com/office/powerpoint/2010/main" val="53030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5</a:t>
            </a:fld>
            <a:endParaRPr lang="en-IN"/>
          </a:p>
        </p:txBody>
      </p:sp>
    </p:spTree>
    <p:extLst>
      <p:ext uri="{BB962C8B-B14F-4D97-AF65-F5344CB8AC3E}">
        <p14:creationId xmlns:p14="http://schemas.microsoft.com/office/powerpoint/2010/main" val="273174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6</a:t>
            </a:fld>
            <a:endParaRPr lang="en-IN"/>
          </a:p>
        </p:txBody>
      </p:sp>
    </p:spTree>
    <p:extLst>
      <p:ext uri="{BB962C8B-B14F-4D97-AF65-F5344CB8AC3E}">
        <p14:creationId xmlns:p14="http://schemas.microsoft.com/office/powerpoint/2010/main" val="402040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8</a:t>
            </a:fld>
            <a:endParaRPr lang="en-IN"/>
          </a:p>
        </p:txBody>
      </p:sp>
    </p:spTree>
    <p:extLst>
      <p:ext uri="{BB962C8B-B14F-4D97-AF65-F5344CB8AC3E}">
        <p14:creationId xmlns:p14="http://schemas.microsoft.com/office/powerpoint/2010/main" val="1314628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10</a:t>
            </a:fld>
            <a:endParaRPr lang="en-IN"/>
          </a:p>
        </p:txBody>
      </p:sp>
    </p:spTree>
    <p:extLst>
      <p:ext uri="{BB962C8B-B14F-4D97-AF65-F5344CB8AC3E}">
        <p14:creationId xmlns:p14="http://schemas.microsoft.com/office/powerpoint/2010/main" val="100188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0162A-28F9-4D76-B588-A14EC0F968D6}" type="slidenum">
              <a:rPr lang="en-IN" smtClean="0"/>
              <a:t>11</a:t>
            </a:fld>
            <a:endParaRPr lang="en-IN"/>
          </a:p>
        </p:txBody>
      </p:sp>
    </p:spTree>
    <p:extLst>
      <p:ext uri="{BB962C8B-B14F-4D97-AF65-F5344CB8AC3E}">
        <p14:creationId xmlns:p14="http://schemas.microsoft.com/office/powerpoint/2010/main" val="24530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DB96-777E-4F8B-8C29-3D3908A066F0}"/>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Subtitle 2">
            <a:extLst>
              <a:ext uri="{FF2B5EF4-FFF2-40B4-BE49-F238E27FC236}">
                <a16:creationId xmlns:a16="http://schemas.microsoft.com/office/drawing/2014/main" id="{80FFB3E4-AA79-41A7-BDC1-945E02410EF7}"/>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21F66-94F9-40B6-9AE2-5A46CD3B3737}"/>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25631F4-9EEE-4D38-9952-6D36C08DAD41}" type="datetimeFigureOut">
              <a:rPr lang="en-IN" smtClean="0"/>
              <a:pPr/>
              <a:t>28-04-2022</a:t>
            </a:fld>
            <a:endParaRPr lang="en-IN"/>
          </a:p>
        </p:txBody>
      </p:sp>
      <p:sp>
        <p:nvSpPr>
          <p:cNvPr id="5" name="Footer Placeholder 4">
            <a:extLst>
              <a:ext uri="{FF2B5EF4-FFF2-40B4-BE49-F238E27FC236}">
                <a16:creationId xmlns:a16="http://schemas.microsoft.com/office/drawing/2014/main" id="{83FE97C6-C934-4924-A55F-57C4E25DA514}"/>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845F9394-8B6D-436C-BB9F-A46B4F246A31}"/>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9FE36CD-A396-46DD-94F1-B54BFFD9C061}" type="slidenum">
              <a:rPr lang="en-IN" smtClean="0"/>
              <a:pPr/>
              <a:t>‹#›</a:t>
            </a:fld>
            <a:endParaRPr lang="en-IN"/>
          </a:p>
        </p:txBody>
      </p:sp>
    </p:spTree>
    <p:extLst>
      <p:ext uri="{BB962C8B-B14F-4D97-AF65-F5344CB8AC3E}">
        <p14:creationId xmlns:p14="http://schemas.microsoft.com/office/powerpoint/2010/main" val="133832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F66C-E7B4-492B-AE08-EC88F2F9C6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527231-E138-4CBB-8E16-C8412C9D5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A2566-AD14-49ED-BE04-884145059E4D}"/>
              </a:ext>
            </a:extLst>
          </p:cNvPr>
          <p:cNvSpPr>
            <a:spLocks noGrp="1"/>
          </p:cNvSpPr>
          <p:nvPr>
            <p:ph type="dt" sz="half" idx="10"/>
          </p:nvPr>
        </p:nvSpPr>
        <p:spPr/>
        <p:txBody>
          <a:bodyPr/>
          <a:lstStyle/>
          <a:p>
            <a:fld id="{925631F4-9EEE-4D38-9952-6D36C08DAD41}" type="datetimeFigureOut">
              <a:rPr lang="en-IN" smtClean="0"/>
              <a:t>28-04-2022</a:t>
            </a:fld>
            <a:endParaRPr lang="en-IN"/>
          </a:p>
        </p:txBody>
      </p:sp>
      <p:sp>
        <p:nvSpPr>
          <p:cNvPr id="5" name="Footer Placeholder 4">
            <a:extLst>
              <a:ext uri="{FF2B5EF4-FFF2-40B4-BE49-F238E27FC236}">
                <a16:creationId xmlns:a16="http://schemas.microsoft.com/office/drawing/2014/main" id="{8ECA10AF-7669-486E-8193-4C389AD25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C5BEC-1E19-4184-BF3E-5D79F99CC7C5}"/>
              </a:ext>
            </a:extLst>
          </p:cNvPr>
          <p:cNvSpPr>
            <a:spLocks noGrp="1"/>
          </p:cNvSpPr>
          <p:nvPr>
            <p:ph type="sldNum" sz="quarter" idx="12"/>
          </p:nvPr>
        </p:nvSpPr>
        <p:spPr/>
        <p:txBody>
          <a:bodyPr/>
          <a:lstStyle/>
          <a:p>
            <a:fld id="{A9FE36CD-A396-46DD-94F1-B54BFFD9C061}" type="slidenum">
              <a:rPr lang="en-IN" smtClean="0"/>
              <a:t>‹#›</a:t>
            </a:fld>
            <a:endParaRPr lang="en-IN"/>
          </a:p>
        </p:txBody>
      </p:sp>
    </p:spTree>
    <p:extLst>
      <p:ext uri="{BB962C8B-B14F-4D97-AF65-F5344CB8AC3E}">
        <p14:creationId xmlns:p14="http://schemas.microsoft.com/office/powerpoint/2010/main" val="96428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C18A5-899C-4E19-AF56-187A729D73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FE9EDC-A00A-4AB7-BF6E-F6EA9081E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91E5C6-54C9-4847-96B9-291421994CBE}"/>
              </a:ext>
            </a:extLst>
          </p:cNvPr>
          <p:cNvSpPr>
            <a:spLocks noGrp="1"/>
          </p:cNvSpPr>
          <p:nvPr>
            <p:ph type="dt" sz="half" idx="10"/>
          </p:nvPr>
        </p:nvSpPr>
        <p:spPr/>
        <p:txBody>
          <a:bodyPr/>
          <a:lstStyle/>
          <a:p>
            <a:fld id="{925631F4-9EEE-4D38-9952-6D36C08DAD41}" type="datetimeFigureOut">
              <a:rPr lang="en-IN" smtClean="0"/>
              <a:t>28-04-2022</a:t>
            </a:fld>
            <a:endParaRPr lang="en-IN"/>
          </a:p>
        </p:txBody>
      </p:sp>
      <p:sp>
        <p:nvSpPr>
          <p:cNvPr id="5" name="Footer Placeholder 4">
            <a:extLst>
              <a:ext uri="{FF2B5EF4-FFF2-40B4-BE49-F238E27FC236}">
                <a16:creationId xmlns:a16="http://schemas.microsoft.com/office/drawing/2014/main" id="{EEB07452-8B87-4E92-AF89-A19100F5A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E1428-B1B4-4CFC-9D12-C8BF6BC43C86}"/>
              </a:ext>
            </a:extLst>
          </p:cNvPr>
          <p:cNvSpPr>
            <a:spLocks noGrp="1"/>
          </p:cNvSpPr>
          <p:nvPr>
            <p:ph type="sldNum" sz="quarter" idx="12"/>
          </p:nvPr>
        </p:nvSpPr>
        <p:spPr/>
        <p:txBody>
          <a:bodyPr/>
          <a:lstStyle/>
          <a:p>
            <a:fld id="{A9FE36CD-A396-46DD-94F1-B54BFFD9C061}" type="slidenum">
              <a:rPr lang="en-IN" smtClean="0"/>
              <a:t>‹#›</a:t>
            </a:fld>
            <a:endParaRPr lang="en-IN"/>
          </a:p>
        </p:txBody>
      </p:sp>
    </p:spTree>
    <p:extLst>
      <p:ext uri="{BB962C8B-B14F-4D97-AF65-F5344CB8AC3E}">
        <p14:creationId xmlns:p14="http://schemas.microsoft.com/office/powerpoint/2010/main" val="54718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68C8-2156-4CD8-8927-DB55BADB9F78}"/>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72B1CD-B173-4251-BF2A-6EDA8EE7C235}"/>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8E7AF5C-82FA-4DFF-B902-A1CC1657073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25631F4-9EEE-4D38-9952-6D36C08DAD41}" type="datetimeFigureOut">
              <a:rPr lang="en-IN" smtClean="0"/>
              <a:pPr/>
              <a:t>28-04-2022</a:t>
            </a:fld>
            <a:endParaRPr lang="en-IN"/>
          </a:p>
        </p:txBody>
      </p:sp>
      <p:sp>
        <p:nvSpPr>
          <p:cNvPr id="5" name="Footer Placeholder 4">
            <a:extLst>
              <a:ext uri="{FF2B5EF4-FFF2-40B4-BE49-F238E27FC236}">
                <a16:creationId xmlns:a16="http://schemas.microsoft.com/office/drawing/2014/main" id="{D3B04C5B-46FE-487C-900F-CE702E6A0493}"/>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46BFD106-9122-4028-8E08-C5DA9CB50D35}"/>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9FE36CD-A396-46DD-94F1-B54BFFD9C061}" type="slidenum">
              <a:rPr lang="en-IN" smtClean="0"/>
              <a:pPr/>
              <a:t>‹#›</a:t>
            </a:fld>
            <a:endParaRPr lang="en-IN"/>
          </a:p>
        </p:txBody>
      </p:sp>
    </p:spTree>
    <p:extLst>
      <p:ext uri="{BB962C8B-B14F-4D97-AF65-F5344CB8AC3E}">
        <p14:creationId xmlns:p14="http://schemas.microsoft.com/office/powerpoint/2010/main" val="344703835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8030-E492-4648-AF87-705072B12C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FCA6B0-9DC2-449E-9DCB-18652A15AF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8AD18B-3715-4F9C-B83F-1B2B450FC449}"/>
              </a:ext>
            </a:extLst>
          </p:cNvPr>
          <p:cNvSpPr>
            <a:spLocks noGrp="1"/>
          </p:cNvSpPr>
          <p:nvPr>
            <p:ph type="dt" sz="half" idx="10"/>
          </p:nvPr>
        </p:nvSpPr>
        <p:spPr/>
        <p:txBody>
          <a:bodyPr/>
          <a:lstStyle/>
          <a:p>
            <a:fld id="{925631F4-9EEE-4D38-9952-6D36C08DAD41}" type="datetimeFigureOut">
              <a:rPr lang="en-IN" smtClean="0"/>
              <a:t>28-04-2022</a:t>
            </a:fld>
            <a:endParaRPr lang="en-IN"/>
          </a:p>
        </p:txBody>
      </p:sp>
      <p:sp>
        <p:nvSpPr>
          <p:cNvPr id="5" name="Footer Placeholder 4">
            <a:extLst>
              <a:ext uri="{FF2B5EF4-FFF2-40B4-BE49-F238E27FC236}">
                <a16:creationId xmlns:a16="http://schemas.microsoft.com/office/drawing/2014/main" id="{7000476F-C3B8-40A4-BCA4-44FD70A3F2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6B007-D5E4-4328-AB1A-543C2A9A624E}"/>
              </a:ext>
            </a:extLst>
          </p:cNvPr>
          <p:cNvSpPr>
            <a:spLocks noGrp="1"/>
          </p:cNvSpPr>
          <p:nvPr>
            <p:ph type="sldNum" sz="quarter" idx="12"/>
          </p:nvPr>
        </p:nvSpPr>
        <p:spPr/>
        <p:txBody>
          <a:bodyPr/>
          <a:lstStyle/>
          <a:p>
            <a:fld id="{A9FE36CD-A396-46DD-94F1-B54BFFD9C061}" type="slidenum">
              <a:rPr lang="en-IN" smtClean="0"/>
              <a:t>‹#›</a:t>
            </a:fld>
            <a:endParaRPr lang="en-IN"/>
          </a:p>
        </p:txBody>
      </p:sp>
    </p:spTree>
    <p:extLst>
      <p:ext uri="{BB962C8B-B14F-4D97-AF65-F5344CB8AC3E}">
        <p14:creationId xmlns:p14="http://schemas.microsoft.com/office/powerpoint/2010/main" val="368136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4E54-E01E-4675-9084-EB4D6B67E0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A6E7D4-AB28-451D-870E-EB3E2E1E01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D75B29-1EC0-4FB0-B08A-123F6ADC1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F2EAD8-1409-494F-BE2F-12ADB377AF28}"/>
              </a:ext>
            </a:extLst>
          </p:cNvPr>
          <p:cNvSpPr>
            <a:spLocks noGrp="1"/>
          </p:cNvSpPr>
          <p:nvPr>
            <p:ph type="dt" sz="half" idx="10"/>
          </p:nvPr>
        </p:nvSpPr>
        <p:spPr/>
        <p:txBody>
          <a:bodyPr/>
          <a:lstStyle/>
          <a:p>
            <a:fld id="{925631F4-9EEE-4D38-9952-6D36C08DAD41}" type="datetimeFigureOut">
              <a:rPr lang="en-IN" smtClean="0"/>
              <a:t>28-04-2022</a:t>
            </a:fld>
            <a:endParaRPr lang="en-IN"/>
          </a:p>
        </p:txBody>
      </p:sp>
      <p:sp>
        <p:nvSpPr>
          <p:cNvPr id="6" name="Footer Placeholder 5">
            <a:extLst>
              <a:ext uri="{FF2B5EF4-FFF2-40B4-BE49-F238E27FC236}">
                <a16:creationId xmlns:a16="http://schemas.microsoft.com/office/drawing/2014/main" id="{F32A3817-D22F-4143-86DB-8F39BA27BB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25B4F3-CDFC-4A70-9FB4-99E7C35E2AC1}"/>
              </a:ext>
            </a:extLst>
          </p:cNvPr>
          <p:cNvSpPr>
            <a:spLocks noGrp="1"/>
          </p:cNvSpPr>
          <p:nvPr>
            <p:ph type="sldNum" sz="quarter" idx="12"/>
          </p:nvPr>
        </p:nvSpPr>
        <p:spPr/>
        <p:txBody>
          <a:bodyPr/>
          <a:lstStyle/>
          <a:p>
            <a:fld id="{A9FE36CD-A396-46DD-94F1-B54BFFD9C061}" type="slidenum">
              <a:rPr lang="en-IN" smtClean="0"/>
              <a:t>‹#›</a:t>
            </a:fld>
            <a:endParaRPr lang="en-IN"/>
          </a:p>
        </p:txBody>
      </p:sp>
    </p:spTree>
    <p:extLst>
      <p:ext uri="{BB962C8B-B14F-4D97-AF65-F5344CB8AC3E}">
        <p14:creationId xmlns:p14="http://schemas.microsoft.com/office/powerpoint/2010/main" val="128480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D85E-C5E1-4AA4-97CE-7E525BABF0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74B442-32C0-412A-AA86-C8A109509F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4A2586-AFB1-4439-8686-7A38C52FB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A8AAD7-8A3E-4549-B197-03777CCF9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602E3-99E2-448D-9B23-7798067EA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7FC9FF-A86F-4E99-9DC4-7399EECAAAC3}"/>
              </a:ext>
            </a:extLst>
          </p:cNvPr>
          <p:cNvSpPr>
            <a:spLocks noGrp="1"/>
          </p:cNvSpPr>
          <p:nvPr>
            <p:ph type="dt" sz="half" idx="10"/>
          </p:nvPr>
        </p:nvSpPr>
        <p:spPr/>
        <p:txBody>
          <a:bodyPr/>
          <a:lstStyle/>
          <a:p>
            <a:fld id="{925631F4-9EEE-4D38-9952-6D36C08DAD41}" type="datetimeFigureOut">
              <a:rPr lang="en-IN" smtClean="0"/>
              <a:t>28-04-2022</a:t>
            </a:fld>
            <a:endParaRPr lang="en-IN"/>
          </a:p>
        </p:txBody>
      </p:sp>
      <p:sp>
        <p:nvSpPr>
          <p:cNvPr id="8" name="Footer Placeholder 7">
            <a:extLst>
              <a:ext uri="{FF2B5EF4-FFF2-40B4-BE49-F238E27FC236}">
                <a16:creationId xmlns:a16="http://schemas.microsoft.com/office/drawing/2014/main" id="{FC57B485-CBCE-4F0C-86EC-280E036B4A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1B5A01-13E8-46B3-B092-25D479E77658}"/>
              </a:ext>
            </a:extLst>
          </p:cNvPr>
          <p:cNvSpPr>
            <a:spLocks noGrp="1"/>
          </p:cNvSpPr>
          <p:nvPr>
            <p:ph type="sldNum" sz="quarter" idx="12"/>
          </p:nvPr>
        </p:nvSpPr>
        <p:spPr/>
        <p:txBody>
          <a:bodyPr/>
          <a:lstStyle/>
          <a:p>
            <a:fld id="{A9FE36CD-A396-46DD-94F1-B54BFFD9C061}" type="slidenum">
              <a:rPr lang="en-IN" smtClean="0"/>
              <a:t>‹#›</a:t>
            </a:fld>
            <a:endParaRPr lang="en-IN"/>
          </a:p>
        </p:txBody>
      </p:sp>
    </p:spTree>
    <p:extLst>
      <p:ext uri="{BB962C8B-B14F-4D97-AF65-F5344CB8AC3E}">
        <p14:creationId xmlns:p14="http://schemas.microsoft.com/office/powerpoint/2010/main" val="241040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E188-CDDB-4FC4-BE5A-70A82084D9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3DF5F7-65FD-4138-9C7C-BDEE4160D5F5}"/>
              </a:ext>
            </a:extLst>
          </p:cNvPr>
          <p:cNvSpPr>
            <a:spLocks noGrp="1"/>
          </p:cNvSpPr>
          <p:nvPr>
            <p:ph type="dt" sz="half" idx="10"/>
          </p:nvPr>
        </p:nvSpPr>
        <p:spPr/>
        <p:txBody>
          <a:bodyPr/>
          <a:lstStyle/>
          <a:p>
            <a:fld id="{925631F4-9EEE-4D38-9952-6D36C08DAD41}" type="datetimeFigureOut">
              <a:rPr lang="en-IN" smtClean="0"/>
              <a:t>28-04-2022</a:t>
            </a:fld>
            <a:endParaRPr lang="en-IN"/>
          </a:p>
        </p:txBody>
      </p:sp>
      <p:sp>
        <p:nvSpPr>
          <p:cNvPr id="4" name="Footer Placeholder 3">
            <a:extLst>
              <a:ext uri="{FF2B5EF4-FFF2-40B4-BE49-F238E27FC236}">
                <a16:creationId xmlns:a16="http://schemas.microsoft.com/office/drawing/2014/main" id="{D4C0C771-F9D1-4E08-912C-7F986F8580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76F6DC-02C5-45A3-9F95-0258C926770B}"/>
              </a:ext>
            </a:extLst>
          </p:cNvPr>
          <p:cNvSpPr>
            <a:spLocks noGrp="1"/>
          </p:cNvSpPr>
          <p:nvPr>
            <p:ph type="sldNum" sz="quarter" idx="12"/>
          </p:nvPr>
        </p:nvSpPr>
        <p:spPr/>
        <p:txBody>
          <a:bodyPr/>
          <a:lstStyle/>
          <a:p>
            <a:fld id="{A9FE36CD-A396-46DD-94F1-B54BFFD9C061}" type="slidenum">
              <a:rPr lang="en-IN" smtClean="0"/>
              <a:t>‹#›</a:t>
            </a:fld>
            <a:endParaRPr lang="en-IN"/>
          </a:p>
        </p:txBody>
      </p:sp>
    </p:spTree>
    <p:extLst>
      <p:ext uri="{BB962C8B-B14F-4D97-AF65-F5344CB8AC3E}">
        <p14:creationId xmlns:p14="http://schemas.microsoft.com/office/powerpoint/2010/main" val="196279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52898-1F9C-461C-B183-8BF16B0537E5}"/>
              </a:ext>
            </a:extLst>
          </p:cNvPr>
          <p:cNvSpPr>
            <a:spLocks noGrp="1"/>
          </p:cNvSpPr>
          <p:nvPr>
            <p:ph type="dt" sz="half" idx="10"/>
          </p:nvPr>
        </p:nvSpPr>
        <p:spPr/>
        <p:txBody>
          <a:bodyPr/>
          <a:lstStyle/>
          <a:p>
            <a:fld id="{925631F4-9EEE-4D38-9952-6D36C08DAD41}" type="datetimeFigureOut">
              <a:rPr lang="en-IN" smtClean="0"/>
              <a:t>28-04-2022</a:t>
            </a:fld>
            <a:endParaRPr lang="en-IN"/>
          </a:p>
        </p:txBody>
      </p:sp>
      <p:sp>
        <p:nvSpPr>
          <p:cNvPr id="3" name="Footer Placeholder 2">
            <a:extLst>
              <a:ext uri="{FF2B5EF4-FFF2-40B4-BE49-F238E27FC236}">
                <a16:creationId xmlns:a16="http://schemas.microsoft.com/office/drawing/2014/main" id="{4ADCEBFF-E0C8-4E3A-9838-5B8266FF10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9145E9-9A5A-45C3-9EB0-B567D6D21D98}"/>
              </a:ext>
            </a:extLst>
          </p:cNvPr>
          <p:cNvSpPr>
            <a:spLocks noGrp="1"/>
          </p:cNvSpPr>
          <p:nvPr>
            <p:ph type="sldNum" sz="quarter" idx="12"/>
          </p:nvPr>
        </p:nvSpPr>
        <p:spPr/>
        <p:txBody>
          <a:bodyPr/>
          <a:lstStyle/>
          <a:p>
            <a:fld id="{A9FE36CD-A396-46DD-94F1-B54BFFD9C061}" type="slidenum">
              <a:rPr lang="en-IN" smtClean="0"/>
              <a:t>‹#›</a:t>
            </a:fld>
            <a:endParaRPr lang="en-IN"/>
          </a:p>
        </p:txBody>
      </p:sp>
    </p:spTree>
    <p:extLst>
      <p:ext uri="{BB962C8B-B14F-4D97-AF65-F5344CB8AC3E}">
        <p14:creationId xmlns:p14="http://schemas.microsoft.com/office/powerpoint/2010/main" val="259192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6E66-8274-44CB-9DB8-1A71BE6D2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82CED6-3F14-4886-B732-92C55EAEA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04E2B0-E3A8-4226-9241-588999AE2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4C768-19F6-4ACF-9023-5B7A7487708C}"/>
              </a:ext>
            </a:extLst>
          </p:cNvPr>
          <p:cNvSpPr>
            <a:spLocks noGrp="1"/>
          </p:cNvSpPr>
          <p:nvPr>
            <p:ph type="dt" sz="half" idx="10"/>
          </p:nvPr>
        </p:nvSpPr>
        <p:spPr/>
        <p:txBody>
          <a:bodyPr/>
          <a:lstStyle/>
          <a:p>
            <a:fld id="{925631F4-9EEE-4D38-9952-6D36C08DAD41}" type="datetimeFigureOut">
              <a:rPr lang="en-IN" smtClean="0"/>
              <a:t>28-04-2022</a:t>
            </a:fld>
            <a:endParaRPr lang="en-IN"/>
          </a:p>
        </p:txBody>
      </p:sp>
      <p:sp>
        <p:nvSpPr>
          <p:cNvPr id="6" name="Footer Placeholder 5">
            <a:extLst>
              <a:ext uri="{FF2B5EF4-FFF2-40B4-BE49-F238E27FC236}">
                <a16:creationId xmlns:a16="http://schemas.microsoft.com/office/drawing/2014/main" id="{3FD6DF95-DAD2-4E20-88B9-B73A9BA0DA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C95501-BC46-46B1-966B-253D253387BD}"/>
              </a:ext>
            </a:extLst>
          </p:cNvPr>
          <p:cNvSpPr>
            <a:spLocks noGrp="1"/>
          </p:cNvSpPr>
          <p:nvPr>
            <p:ph type="sldNum" sz="quarter" idx="12"/>
          </p:nvPr>
        </p:nvSpPr>
        <p:spPr/>
        <p:txBody>
          <a:bodyPr/>
          <a:lstStyle/>
          <a:p>
            <a:fld id="{A9FE36CD-A396-46DD-94F1-B54BFFD9C061}" type="slidenum">
              <a:rPr lang="en-IN" smtClean="0"/>
              <a:t>‹#›</a:t>
            </a:fld>
            <a:endParaRPr lang="en-IN"/>
          </a:p>
        </p:txBody>
      </p:sp>
    </p:spTree>
    <p:extLst>
      <p:ext uri="{BB962C8B-B14F-4D97-AF65-F5344CB8AC3E}">
        <p14:creationId xmlns:p14="http://schemas.microsoft.com/office/powerpoint/2010/main" val="178821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D713-FF9B-445D-B7BE-FE27089CD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26A4E9-3FBF-4835-8C01-18AC8479A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F3FE3D-9704-4AB8-8971-9CE728E1F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B610-BA99-42A4-BB38-846CC5B7DB09}"/>
              </a:ext>
            </a:extLst>
          </p:cNvPr>
          <p:cNvSpPr>
            <a:spLocks noGrp="1"/>
          </p:cNvSpPr>
          <p:nvPr>
            <p:ph type="dt" sz="half" idx="10"/>
          </p:nvPr>
        </p:nvSpPr>
        <p:spPr/>
        <p:txBody>
          <a:bodyPr/>
          <a:lstStyle/>
          <a:p>
            <a:fld id="{925631F4-9EEE-4D38-9952-6D36C08DAD41}" type="datetimeFigureOut">
              <a:rPr lang="en-IN" smtClean="0"/>
              <a:t>28-04-2022</a:t>
            </a:fld>
            <a:endParaRPr lang="en-IN"/>
          </a:p>
        </p:txBody>
      </p:sp>
      <p:sp>
        <p:nvSpPr>
          <p:cNvPr id="6" name="Footer Placeholder 5">
            <a:extLst>
              <a:ext uri="{FF2B5EF4-FFF2-40B4-BE49-F238E27FC236}">
                <a16:creationId xmlns:a16="http://schemas.microsoft.com/office/drawing/2014/main" id="{E1BFB5A6-B5B8-4663-A39C-FB5D3909D1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23E8B2-79E2-4EBB-80BB-9F954CCD4651}"/>
              </a:ext>
            </a:extLst>
          </p:cNvPr>
          <p:cNvSpPr>
            <a:spLocks noGrp="1"/>
          </p:cNvSpPr>
          <p:nvPr>
            <p:ph type="sldNum" sz="quarter" idx="12"/>
          </p:nvPr>
        </p:nvSpPr>
        <p:spPr/>
        <p:txBody>
          <a:bodyPr/>
          <a:lstStyle/>
          <a:p>
            <a:fld id="{A9FE36CD-A396-46DD-94F1-B54BFFD9C061}" type="slidenum">
              <a:rPr lang="en-IN" smtClean="0"/>
              <a:t>‹#›</a:t>
            </a:fld>
            <a:endParaRPr lang="en-IN"/>
          </a:p>
        </p:txBody>
      </p:sp>
    </p:spTree>
    <p:extLst>
      <p:ext uri="{BB962C8B-B14F-4D97-AF65-F5344CB8AC3E}">
        <p14:creationId xmlns:p14="http://schemas.microsoft.com/office/powerpoint/2010/main" val="217081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BEC1ED-B6F2-494C-9E1B-0A00B2EDA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E6AF8F-35DF-49DA-B792-0CBE6B59E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16D116-9D38-4DC5-A56E-151B4816DD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631F4-9EEE-4D38-9952-6D36C08DAD41}" type="datetimeFigureOut">
              <a:rPr lang="en-IN" smtClean="0"/>
              <a:t>28-04-2022</a:t>
            </a:fld>
            <a:endParaRPr lang="en-IN"/>
          </a:p>
        </p:txBody>
      </p:sp>
      <p:sp>
        <p:nvSpPr>
          <p:cNvPr id="5" name="Footer Placeholder 4">
            <a:extLst>
              <a:ext uri="{FF2B5EF4-FFF2-40B4-BE49-F238E27FC236}">
                <a16:creationId xmlns:a16="http://schemas.microsoft.com/office/drawing/2014/main" id="{A3B5A431-8DEF-4C6F-ACD7-C6E625C5ED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C93138-10F1-46E5-99D5-EF9E08273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E36CD-A396-46DD-94F1-B54BFFD9C061}" type="slidenum">
              <a:rPr lang="en-IN" smtClean="0"/>
              <a:t>‹#›</a:t>
            </a:fld>
            <a:endParaRPr lang="en-IN"/>
          </a:p>
        </p:txBody>
      </p:sp>
    </p:spTree>
    <p:extLst>
      <p:ext uri="{BB962C8B-B14F-4D97-AF65-F5344CB8AC3E}">
        <p14:creationId xmlns:p14="http://schemas.microsoft.com/office/powerpoint/2010/main" val="1433611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97E1-4664-444A-B029-7A7EE8956840}"/>
              </a:ext>
            </a:extLst>
          </p:cNvPr>
          <p:cNvSpPr>
            <a:spLocks noGrp="1"/>
          </p:cNvSpPr>
          <p:nvPr>
            <p:ph type="ctrTitle"/>
          </p:nvPr>
        </p:nvSpPr>
        <p:spPr>
          <a:xfrm>
            <a:off x="1685365" y="2011082"/>
            <a:ext cx="9144000" cy="2387600"/>
          </a:xfrm>
        </p:spPr>
        <p:txBody>
          <a:bodyPr/>
          <a:lstStyle/>
          <a:p>
            <a:r>
              <a:rPr lang="en-US" dirty="0"/>
              <a:t>Distributed Web Based Systems </a:t>
            </a:r>
            <a:endParaRPr lang="en-IN" dirty="0"/>
          </a:p>
        </p:txBody>
      </p:sp>
    </p:spTree>
    <p:extLst>
      <p:ext uri="{BB962C8B-B14F-4D97-AF65-F5344CB8AC3E}">
        <p14:creationId xmlns:p14="http://schemas.microsoft.com/office/powerpoint/2010/main" val="734650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E823-5A49-4E51-8B1A-F6BEA630D7A9}"/>
              </a:ext>
            </a:extLst>
          </p:cNvPr>
          <p:cNvSpPr>
            <a:spLocks noGrp="1"/>
          </p:cNvSpPr>
          <p:nvPr>
            <p:ph type="title"/>
          </p:nvPr>
        </p:nvSpPr>
        <p:spPr/>
        <p:txBody>
          <a:bodyPr/>
          <a:lstStyle/>
          <a:p>
            <a:r>
              <a:rPr lang="en-IN" dirty="0"/>
              <a:t>Processes   </a:t>
            </a:r>
          </a:p>
        </p:txBody>
      </p:sp>
      <p:sp>
        <p:nvSpPr>
          <p:cNvPr id="4" name="Content Placeholder 3">
            <a:extLst>
              <a:ext uri="{FF2B5EF4-FFF2-40B4-BE49-F238E27FC236}">
                <a16:creationId xmlns:a16="http://schemas.microsoft.com/office/drawing/2014/main" id="{77F27958-E1A8-42E0-A3AA-453BEC4BE8B2}"/>
              </a:ext>
            </a:extLst>
          </p:cNvPr>
          <p:cNvSpPr>
            <a:spLocks noGrp="1"/>
          </p:cNvSpPr>
          <p:nvPr>
            <p:ph idx="1"/>
          </p:nvPr>
        </p:nvSpPr>
        <p:spPr/>
        <p:txBody>
          <a:bodyPr/>
          <a:lstStyle/>
          <a:p>
            <a:pPr marL="0" indent="0" algn="just">
              <a:buNone/>
            </a:pPr>
            <a:r>
              <a:rPr lang="en-US" dirty="0"/>
              <a:t>The Apache Web Server </a:t>
            </a:r>
          </a:p>
          <a:p>
            <a:pPr algn="just"/>
            <a:r>
              <a:rPr lang="en-US" dirty="0"/>
              <a:t>By far the most popular Web server is Apache, which is estimated to be used to host approximately 70% of all Web sites. </a:t>
            </a:r>
          </a:p>
          <a:p>
            <a:pPr algn="just"/>
            <a:r>
              <a:rPr lang="en-US" dirty="0"/>
              <a:t>Apache’s runtime environment, known as the Apache Portable Runtime (APR), is a library that provides a platform-independent interface for file handling, networking, locking, threads, and so on.</a:t>
            </a:r>
            <a:endParaRPr lang="en-IN" dirty="0"/>
          </a:p>
        </p:txBody>
      </p:sp>
    </p:spTree>
    <p:extLst>
      <p:ext uri="{BB962C8B-B14F-4D97-AF65-F5344CB8AC3E}">
        <p14:creationId xmlns:p14="http://schemas.microsoft.com/office/powerpoint/2010/main" val="324094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E823-5A49-4E51-8B1A-F6BEA630D7A9}"/>
              </a:ext>
            </a:extLst>
          </p:cNvPr>
          <p:cNvSpPr>
            <a:spLocks noGrp="1"/>
          </p:cNvSpPr>
          <p:nvPr>
            <p:ph type="title"/>
          </p:nvPr>
        </p:nvSpPr>
        <p:spPr/>
        <p:txBody>
          <a:bodyPr/>
          <a:lstStyle/>
          <a:p>
            <a:r>
              <a:rPr lang="en-IN" dirty="0"/>
              <a:t>Processes – The Apache Web server   </a:t>
            </a:r>
          </a:p>
        </p:txBody>
      </p:sp>
      <p:pic>
        <p:nvPicPr>
          <p:cNvPr id="5" name="Content Placeholder 4">
            <a:extLst>
              <a:ext uri="{FF2B5EF4-FFF2-40B4-BE49-F238E27FC236}">
                <a16:creationId xmlns:a16="http://schemas.microsoft.com/office/drawing/2014/main" id="{0A81791A-7EAA-4B49-8913-B9A66A32295C}"/>
              </a:ext>
            </a:extLst>
          </p:cNvPr>
          <p:cNvPicPr>
            <a:picLocks noGrp="1" noChangeAspect="1"/>
          </p:cNvPicPr>
          <p:nvPr>
            <p:ph idx="1"/>
          </p:nvPr>
        </p:nvPicPr>
        <p:blipFill>
          <a:blip r:embed="rId3"/>
          <a:stretch>
            <a:fillRect/>
          </a:stretch>
        </p:blipFill>
        <p:spPr>
          <a:xfrm>
            <a:off x="2468842" y="1810806"/>
            <a:ext cx="7254316" cy="4682069"/>
          </a:xfrm>
        </p:spPr>
      </p:pic>
    </p:spTree>
    <p:extLst>
      <p:ext uri="{BB962C8B-B14F-4D97-AF65-F5344CB8AC3E}">
        <p14:creationId xmlns:p14="http://schemas.microsoft.com/office/powerpoint/2010/main" val="165166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E823-5A49-4E51-8B1A-F6BEA630D7A9}"/>
              </a:ext>
            </a:extLst>
          </p:cNvPr>
          <p:cNvSpPr>
            <a:spLocks noGrp="1"/>
          </p:cNvSpPr>
          <p:nvPr>
            <p:ph type="title"/>
          </p:nvPr>
        </p:nvSpPr>
        <p:spPr/>
        <p:txBody>
          <a:bodyPr/>
          <a:lstStyle/>
          <a:p>
            <a:r>
              <a:rPr lang="en-IN" dirty="0"/>
              <a:t>Processes</a:t>
            </a:r>
          </a:p>
        </p:txBody>
      </p:sp>
      <p:sp>
        <p:nvSpPr>
          <p:cNvPr id="4" name="Content Placeholder 3">
            <a:extLst>
              <a:ext uri="{FF2B5EF4-FFF2-40B4-BE49-F238E27FC236}">
                <a16:creationId xmlns:a16="http://schemas.microsoft.com/office/drawing/2014/main" id="{4E03A081-BF38-44B9-9409-57A2FE105094}"/>
              </a:ext>
            </a:extLst>
          </p:cNvPr>
          <p:cNvSpPr>
            <a:spLocks noGrp="1"/>
          </p:cNvSpPr>
          <p:nvPr>
            <p:ph idx="1"/>
          </p:nvPr>
        </p:nvSpPr>
        <p:spPr/>
        <p:txBody>
          <a:bodyPr/>
          <a:lstStyle/>
          <a:p>
            <a:pPr marL="0" indent="0" algn="just">
              <a:buNone/>
            </a:pPr>
            <a:r>
              <a:rPr lang="en-US" dirty="0"/>
              <a:t>Web servers clusters</a:t>
            </a:r>
          </a:p>
          <a:p>
            <a:pPr algn="just"/>
            <a:r>
              <a:rPr lang="en-US" dirty="0"/>
              <a:t>An important problem related to the client-server nature of the Web is that a Web server can easily become overloaded. A practical solution employed in many designs is to simply replicate a server on a cluster of servers and use a separate mechanism, such as a front end, to redirect client requests to one of the replicas</a:t>
            </a:r>
          </a:p>
          <a:p>
            <a:pPr algn="just"/>
            <a:endParaRPr lang="en-IN" dirty="0"/>
          </a:p>
        </p:txBody>
      </p:sp>
    </p:spTree>
    <p:extLst>
      <p:ext uri="{BB962C8B-B14F-4D97-AF65-F5344CB8AC3E}">
        <p14:creationId xmlns:p14="http://schemas.microsoft.com/office/powerpoint/2010/main" val="1626990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E823-5A49-4E51-8B1A-F6BEA630D7A9}"/>
              </a:ext>
            </a:extLst>
          </p:cNvPr>
          <p:cNvSpPr>
            <a:spLocks noGrp="1"/>
          </p:cNvSpPr>
          <p:nvPr>
            <p:ph type="title"/>
          </p:nvPr>
        </p:nvSpPr>
        <p:spPr/>
        <p:txBody>
          <a:bodyPr/>
          <a:lstStyle/>
          <a:p>
            <a:r>
              <a:rPr lang="en-IN" dirty="0"/>
              <a:t>Processes-</a:t>
            </a:r>
            <a:r>
              <a:rPr lang="en-US" dirty="0"/>
              <a:t>Web servers clusters</a:t>
            </a:r>
            <a:br>
              <a:rPr lang="en-US" dirty="0"/>
            </a:br>
            <a:endParaRPr lang="en-IN" dirty="0"/>
          </a:p>
        </p:txBody>
      </p:sp>
      <p:pic>
        <p:nvPicPr>
          <p:cNvPr id="5" name="Content Placeholder 4">
            <a:extLst>
              <a:ext uri="{FF2B5EF4-FFF2-40B4-BE49-F238E27FC236}">
                <a16:creationId xmlns:a16="http://schemas.microsoft.com/office/drawing/2014/main" id="{48478A33-C605-47C2-853F-2CEE25C85D4E}"/>
              </a:ext>
            </a:extLst>
          </p:cNvPr>
          <p:cNvPicPr>
            <a:picLocks noGrp="1" noChangeAspect="1"/>
          </p:cNvPicPr>
          <p:nvPr>
            <p:ph idx="1"/>
          </p:nvPr>
        </p:nvPicPr>
        <p:blipFill>
          <a:blip r:embed="rId2"/>
          <a:stretch>
            <a:fillRect/>
          </a:stretch>
        </p:blipFill>
        <p:spPr>
          <a:xfrm>
            <a:off x="2914374" y="1690688"/>
            <a:ext cx="7089118" cy="4049712"/>
          </a:xfrm>
        </p:spPr>
      </p:pic>
    </p:spTree>
    <p:extLst>
      <p:ext uri="{BB962C8B-B14F-4D97-AF65-F5344CB8AC3E}">
        <p14:creationId xmlns:p14="http://schemas.microsoft.com/office/powerpoint/2010/main" val="151891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E823-5A49-4E51-8B1A-F6BEA630D7A9}"/>
              </a:ext>
            </a:extLst>
          </p:cNvPr>
          <p:cNvSpPr>
            <a:spLocks noGrp="1"/>
          </p:cNvSpPr>
          <p:nvPr>
            <p:ph type="title"/>
          </p:nvPr>
        </p:nvSpPr>
        <p:spPr/>
        <p:txBody>
          <a:bodyPr/>
          <a:lstStyle/>
          <a:p>
            <a:r>
              <a:rPr lang="en-IN" dirty="0"/>
              <a:t>Processes-</a:t>
            </a:r>
            <a:r>
              <a:rPr lang="en-US" dirty="0"/>
              <a:t>Web servers clusters</a:t>
            </a:r>
            <a:br>
              <a:rPr lang="en-US" dirty="0"/>
            </a:br>
            <a:endParaRPr lang="en-IN" dirty="0"/>
          </a:p>
        </p:txBody>
      </p:sp>
      <p:pic>
        <p:nvPicPr>
          <p:cNvPr id="5" name="Content Placeholder 4">
            <a:extLst>
              <a:ext uri="{FF2B5EF4-FFF2-40B4-BE49-F238E27FC236}">
                <a16:creationId xmlns:a16="http://schemas.microsoft.com/office/drawing/2014/main" id="{4F4A43DE-C366-4D0B-977E-FF6D996E2ACC}"/>
              </a:ext>
            </a:extLst>
          </p:cNvPr>
          <p:cNvPicPr>
            <a:picLocks noGrp="1" noChangeAspect="1"/>
          </p:cNvPicPr>
          <p:nvPr>
            <p:ph idx="1"/>
          </p:nvPr>
        </p:nvPicPr>
        <p:blipFill>
          <a:blip r:embed="rId3"/>
          <a:stretch>
            <a:fillRect/>
          </a:stretch>
        </p:blipFill>
        <p:spPr>
          <a:xfrm>
            <a:off x="2700996" y="1856104"/>
            <a:ext cx="6790008" cy="3680779"/>
          </a:xfrm>
        </p:spPr>
      </p:pic>
    </p:spTree>
    <p:extLst>
      <p:ext uri="{BB962C8B-B14F-4D97-AF65-F5344CB8AC3E}">
        <p14:creationId xmlns:p14="http://schemas.microsoft.com/office/powerpoint/2010/main" val="1569444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A667-4E78-4A78-8F76-398FC8D06F44}"/>
              </a:ext>
            </a:extLst>
          </p:cNvPr>
          <p:cNvSpPr>
            <a:spLocks noGrp="1"/>
          </p:cNvSpPr>
          <p:nvPr>
            <p:ph type="title"/>
          </p:nvPr>
        </p:nvSpPr>
        <p:spPr/>
        <p:txBody>
          <a:bodyPr/>
          <a:lstStyle/>
          <a:p>
            <a:r>
              <a:rPr lang="en-IN" dirty="0"/>
              <a:t>Communication</a:t>
            </a:r>
          </a:p>
        </p:txBody>
      </p:sp>
      <p:sp>
        <p:nvSpPr>
          <p:cNvPr id="3" name="Content Placeholder 2">
            <a:extLst>
              <a:ext uri="{FF2B5EF4-FFF2-40B4-BE49-F238E27FC236}">
                <a16:creationId xmlns:a16="http://schemas.microsoft.com/office/drawing/2014/main" id="{3815A289-8353-4A35-8C91-964ECC927205}"/>
              </a:ext>
            </a:extLst>
          </p:cNvPr>
          <p:cNvSpPr>
            <a:spLocks noGrp="1"/>
          </p:cNvSpPr>
          <p:nvPr>
            <p:ph idx="1"/>
          </p:nvPr>
        </p:nvSpPr>
        <p:spPr/>
        <p:txBody>
          <a:bodyPr/>
          <a:lstStyle/>
          <a:p>
            <a:pPr marL="0" indent="0" algn="just">
              <a:buNone/>
            </a:pPr>
            <a:r>
              <a:rPr lang="en-US" dirty="0"/>
              <a:t>When it comes to Web-based distributed systems, there are only a few communication protocols that are used.</a:t>
            </a:r>
          </a:p>
          <a:p>
            <a:pPr algn="just"/>
            <a:r>
              <a:rPr lang="en-US" dirty="0"/>
              <a:t> First, for traditional Web systems, HTTP is the standard protocol for exchanging messages. </a:t>
            </a:r>
          </a:p>
          <a:p>
            <a:pPr algn="just"/>
            <a:r>
              <a:rPr lang="en-US" dirty="0"/>
              <a:t>Second, when considering Web Services, SOAP is the default way for message exchange.</a:t>
            </a:r>
            <a:endParaRPr lang="en-IN" dirty="0"/>
          </a:p>
        </p:txBody>
      </p:sp>
    </p:spTree>
    <p:extLst>
      <p:ext uri="{BB962C8B-B14F-4D97-AF65-F5344CB8AC3E}">
        <p14:creationId xmlns:p14="http://schemas.microsoft.com/office/powerpoint/2010/main" val="1807065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A667-4E78-4A78-8F76-398FC8D06F44}"/>
              </a:ext>
            </a:extLst>
          </p:cNvPr>
          <p:cNvSpPr>
            <a:spLocks noGrp="1"/>
          </p:cNvSpPr>
          <p:nvPr>
            <p:ph type="title"/>
          </p:nvPr>
        </p:nvSpPr>
        <p:spPr/>
        <p:txBody>
          <a:bodyPr/>
          <a:lstStyle/>
          <a:p>
            <a:r>
              <a:rPr lang="en-IN" dirty="0"/>
              <a:t>Communication</a:t>
            </a:r>
          </a:p>
        </p:txBody>
      </p:sp>
      <p:sp>
        <p:nvSpPr>
          <p:cNvPr id="3" name="Content Placeholder 2">
            <a:extLst>
              <a:ext uri="{FF2B5EF4-FFF2-40B4-BE49-F238E27FC236}">
                <a16:creationId xmlns:a16="http://schemas.microsoft.com/office/drawing/2014/main" id="{3815A289-8353-4A35-8C91-964ECC927205}"/>
              </a:ext>
            </a:extLst>
          </p:cNvPr>
          <p:cNvSpPr>
            <a:spLocks noGrp="1"/>
          </p:cNvSpPr>
          <p:nvPr>
            <p:ph idx="1"/>
          </p:nvPr>
        </p:nvSpPr>
        <p:spPr/>
        <p:txBody>
          <a:bodyPr/>
          <a:lstStyle/>
          <a:p>
            <a:pPr marL="0" indent="0">
              <a:buNone/>
            </a:pPr>
            <a:r>
              <a:rPr lang="en-IN" dirty="0"/>
              <a:t>HTTP Connections</a:t>
            </a:r>
          </a:p>
          <a:p>
            <a:pPr marL="0" indent="0">
              <a:buNone/>
            </a:pPr>
            <a:endParaRPr lang="en-IN" dirty="0"/>
          </a:p>
        </p:txBody>
      </p:sp>
      <p:pic>
        <p:nvPicPr>
          <p:cNvPr id="5" name="Picture 4">
            <a:extLst>
              <a:ext uri="{FF2B5EF4-FFF2-40B4-BE49-F238E27FC236}">
                <a16:creationId xmlns:a16="http://schemas.microsoft.com/office/drawing/2014/main" id="{0465E48F-FF97-4FDF-9A3E-D33384FD1AE3}"/>
              </a:ext>
            </a:extLst>
          </p:cNvPr>
          <p:cNvPicPr>
            <a:picLocks noChangeAspect="1"/>
          </p:cNvPicPr>
          <p:nvPr/>
        </p:nvPicPr>
        <p:blipFill>
          <a:blip r:embed="rId3"/>
          <a:stretch>
            <a:fillRect/>
          </a:stretch>
        </p:blipFill>
        <p:spPr>
          <a:xfrm>
            <a:off x="2647651" y="2942477"/>
            <a:ext cx="6896698" cy="2598645"/>
          </a:xfrm>
          <a:prstGeom prst="rect">
            <a:avLst/>
          </a:prstGeom>
        </p:spPr>
      </p:pic>
    </p:spTree>
    <p:extLst>
      <p:ext uri="{BB962C8B-B14F-4D97-AF65-F5344CB8AC3E}">
        <p14:creationId xmlns:p14="http://schemas.microsoft.com/office/powerpoint/2010/main" val="3148452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A667-4E78-4A78-8F76-398FC8D06F44}"/>
              </a:ext>
            </a:extLst>
          </p:cNvPr>
          <p:cNvSpPr>
            <a:spLocks noGrp="1"/>
          </p:cNvSpPr>
          <p:nvPr>
            <p:ph type="title"/>
          </p:nvPr>
        </p:nvSpPr>
        <p:spPr/>
        <p:txBody>
          <a:bodyPr/>
          <a:lstStyle/>
          <a:p>
            <a:r>
              <a:rPr lang="en-IN" dirty="0"/>
              <a:t>Communication</a:t>
            </a:r>
          </a:p>
        </p:txBody>
      </p:sp>
      <p:sp>
        <p:nvSpPr>
          <p:cNvPr id="3" name="Content Placeholder 2">
            <a:extLst>
              <a:ext uri="{FF2B5EF4-FFF2-40B4-BE49-F238E27FC236}">
                <a16:creationId xmlns:a16="http://schemas.microsoft.com/office/drawing/2014/main" id="{3815A289-8353-4A35-8C91-964ECC927205}"/>
              </a:ext>
            </a:extLst>
          </p:cNvPr>
          <p:cNvSpPr>
            <a:spLocks noGrp="1"/>
          </p:cNvSpPr>
          <p:nvPr>
            <p:ph idx="1"/>
          </p:nvPr>
        </p:nvSpPr>
        <p:spPr/>
        <p:txBody>
          <a:bodyPr/>
          <a:lstStyle/>
          <a:p>
            <a:pPr marL="0" indent="0">
              <a:buNone/>
            </a:pPr>
            <a:r>
              <a:rPr lang="en-IN" dirty="0"/>
              <a:t>HTTP Methods </a:t>
            </a:r>
          </a:p>
        </p:txBody>
      </p:sp>
      <p:pic>
        <p:nvPicPr>
          <p:cNvPr id="6" name="Picture 5">
            <a:extLst>
              <a:ext uri="{FF2B5EF4-FFF2-40B4-BE49-F238E27FC236}">
                <a16:creationId xmlns:a16="http://schemas.microsoft.com/office/drawing/2014/main" id="{A2A4026D-D586-4993-852A-EB2765689146}"/>
              </a:ext>
            </a:extLst>
          </p:cNvPr>
          <p:cNvPicPr>
            <a:picLocks noChangeAspect="1"/>
          </p:cNvPicPr>
          <p:nvPr/>
        </p:nvPicPr>
        <p:blipFill>
          <a:blip r:embed="rId3"/>
          <a:stretch>
            <a:fillRect/>
          </a:stretch>
        </p:blipFill>
        <p:spPr>
          <a:xfrm>
            <a:off x="950164" y="2647016"/>
            <a:ext cx="10291672" cy="3093383"/>
          </a:xfrm>
          <a:prstGeom prst="rect">
            <a:avLst/>
          </a:prstGeom>
        </p:spPr>
      </p:pic>
    </p:spTree>
    <p:extLst>
      <p:ext uri="{BB962C8B-B14F-4D97-AF65-F5344CB8AC3E}">
        <p14:creationId xmlns:p14="http://schemas.microsoft.com/office/powerpoint/2010/main" val="302624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A667-4E78-4A78-8F76-398FC8D06F44}"/>
              </a:ext>
            </a:extLst>
          </p:cNvPr>
          <p:cNvSpPr>
            <a:spLocks noGrp="1"/>
          </p:cNvSpPr>
          <p:nvPr>
            <p:ph type="title"/>
          </p:nvPr>
        </p:nvSpPr>
        <p:spPr/>
        <p:txBody>
          <a:bodyPr/>
          <a:lstStyle/>
          <a:p>
            <a:r>
              <a:rPr lang="en-IN" dirty="0"/>
              <a:t>Communication</a:t>
            </a:r>
          </a:p>
        </p:txBody>
      </p:sp>
      <p:sp>
        <p:nvSpPr>
          <p:cNvPr id="3" name="Content Placeholder 2">
            <a:extLst>
              <a:ext uri="{FF2B5EF4-FFF2-40B4-BE49-F238E27FC236}">
                <a16:creationId xmlns:a16="http://schemas.microsoft.com/office/drawing/2014/main" id="{3815A289-8353-4A35-8C91-964ECC927205}"/>
              </a:ext>
            </a:extLst>
          </p:cNvPr>
          <p:cNvSpPr>
            <a:spLocks noGrp="1"/>
          </p:cNvSpPr>
          <p:nvPr>
            <p:ph idx="1"/>
          </p:nvPr>
        </p:nvSpPr>
        <p:spPr/>
        <p:txBody>
          <a:bodyPr/>
          <a:lstStyle/>
          <a:p>
            <a:pPr marL="0" indent="0">
              <a:buNone/>
            </a:pPr>
            <a:r>
              <a:rPr lang="en-IN" dirty="0"/>
              <a:t>HTTP request Messages</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F0D990B-BAE7-4433-995E-53C4B9C2903A}"/>
              </a:ext>
            </a:extLst>
          </p:cNvPr>
          <p:cNvPicPr>
            <a:picLocks noChangeAspect="1"/>
          </p:cNvPicPr>
          <p:nvPr/>
        </p:nvPicPr>
        <p:blipFill>
          <a:blip r:embed="rId3"/>
          <a:stretch>
            <a:fillRect/>
          </a:stretch>
        </p:blipFill>
        <p:spPr>
          <a:xfrm>
            <a:off x="3045604" y="2534287"/>
            <a:ext cx="6439458" cy="3642676"/>
          </a:xfrm>
          <a:prstGeom prst="rect">
            <a:avLst/>
          </a:prstGeom>
        </p:spPr>
      </p:pic>
    </p:spTree>
    <p:extLst>
      <p:ext uri="{BB962C8B-B14F-4D97-AF65-F5344CB8AC3E}">
        <p14:creationId xmlns:p14="http://schemas.microsoft.com/office/powerpoint/2010/main" val="3482916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A667-4E78-4A78-8F76-398FC8D06F44}"/>
              </a:ext>
            </a:extLst>
          </p:cNvPr>
          <p:cNvSpPr>
            <a:spLocks noGrp="1"/>
          </p:cNvSpPr>
          <p:nvPr>
            <p:ph type="title"/>
          </p:nvPr>
        </p:nvSpPr>
        <p:spPr/>
        <p:txBody>
          <a:bodyPr/>
          <a:lstStyle/>
          <a:p>
            <a:r>
              <a:rPr lang="en-IN" dirty="0"/>
              <a:t>Communication</a:t>
            </a:r>
          </a:p>
        </p:txBody>
      </p:sp>
      <p:sp>
        <p:nvSpPr>
          <p:cNvPr id="3" name="Content Placeholder 2">
            <a:extLst>
              <a:ext uri="{FF2B5EF4-FFF2-40B4-BE49-F238E27FC236}">
                <a16:creationId xmlns:a16="http://schemas.microsoft.com/office/drawing/2014/main" id="{3815A289-8353-4A35-8C91-964ECC927205}"/>
              </a:ext>
            </a:extLst>
          </p:cNvPr>
          <p:cNvSpPr>
            <a:spLocks noGrp="1"/>
          </p:cNvSpPr>
          <p:nvPr>
            <p:ph idx="1"/>
          </p:nvPr>
        </p:nvSpPr>
        <p:spPr/>
        <p:txBody>
          <a:bodyPr/>
          <a:lstStyle/>
          <a:p>
            <a:pPr marL="0" indent="0">
              <a:buNone/>
            </a:pPr>
            <a:r>
              <a:rPr lang="en-IN" dirty="0"/>
              <a:t>HTTP response Messages</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7A21054E-7A6F-40A8-A881-F05A1A1FF06C}"/>
              </a:ext>
            </a:extLst>
          </p:cNvPr>
          <p:cNvPicPr>
            <a:picLocks noChangeAspect="1"/>
          </p:cNvPicPr>
          <p:nvPr/>
        </p:nvPicPr>
        <p:blipFill>
          <a:blip r:embed="rId3"/>
          <a:stretch>
            <a:fillRect/>
          </a:stretch>
        </p:blipFill>
        <p:spPr>
          <a:xfrm>
            <a:off x="1663650" y="2656247"/>
            <a:ext cx="8864700" cy="3655653"/>
          </a:xfrm>
          <a:prstGeom prst="rect">
            <a:avLst/>
          </a:prstGeom>
        </p:spPr>
      </p:pic>
    </p:spTree>
    <p:extLst>
      <p:ext uri="{BB962C8B-B14F-4D97-AF65-F5344CB8AC3E}">
        <p14:creationId xmlns:p14="http://schemas.microsoft.com/office/powerpoint/2010/main" val="308652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8896-5717-4069-8106-F98053F23246}"/>
              </a:ext>
            </a:extLst>
          </p:cNvPr>
          <p:cNvSpPr>
            <a:spLocks noGrp="1"/>
          </p:cNvSpPr>
          <p:nvPr>
            <p:ph type="title"/>
          </p:nvPr>
        </p:nvSpPr>
        <p:spPr/>
        <p:txBody>
          <a:bodyPr/>
          <a:lstStyle/>
          <a:p>
            <a:r>
              <a:rPr lang="en-IN" dirty="0"/>
              <a:t>Traditional Web-Based Systems</a:t>
            </a:r>
          </a:p>
        </p:txBody>
      </p:sp>
      <p:pic>
        <p:nvPicPr>
          <p:cNvPr id="5" name="Picture 4">
            <a:extLst>
              <a:ext uri="{FF2B5EF4-FFF2-40B4-BE49-F238E27FC236}">
                <a16:creationId xmlns:a16="http://schemas.microsoft.com/office/drawing/2014/main" id="{BBC53A4B-FB7D-4461-A5A9-EEF1C3A7CF33}"/>
              </a:ext>
            </a:extLst>
          </p:cNvPr>
          <p:cNvPicPr>
            <a:picLocks noChangeAspect="1"/>
          </p:cNvPicPr>
          <p:nvPr/>
        </p:nvPicPr>
        <p:blipFill>
          <a:blip r:embed="rId3"/>
          <a:stretch>
            <a:fillRect/>
          </a:stretch>
        </p:blipFill>
        <p:spPr>
          <a:xfrm>
            <a:off x="2777202" y="2294266"/>
            <a:ext cx="6637595" cy="3414056"/>
          </a:xfrm>
          <a:prstGeom prst="rect">
            <a:avLst/>
          </a:prstGeom>
        </p:spPr>
      </p:pic>
    </p:spTree>
    <p:extLst>
      <p:ext uri="{BB962C8B-B14F-4D97-AF65-F5344CB8AC3E}">
        <p14:creationId xmlns:p14="http://schemas.microsoft.com/office/powerpoint/2010/main" val="2004624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A667-4E78-4A78-8F76-398FC8D06F44}"/>
              </a:ext>
            </a:extLst>
          </p:cNvPr>
          <p:cNvSpPr>
            <a:spLocks noGrp="1"/>
          </p:cNvSpPr>
          <p:nvPr>
            <p:ph type="title"/>
          </p:nvPr>
        </p:nvSpPr>
        <p:spPr/>
        <p:txBody>
          <a:bodyPr/>
          <a:lstStyle/>
          <a:p>
            <a:r>
              <a:rPr lang="en-IN" dirty="0"/>
              <a:t>Communication</a:t>
            </a:r>
          </a:p>
        </p:txBody>
      </p:sp>
      <p:sp>
        <p:nvSpPr>
          <p:cNvPr id="3" name="Content Placeholder 2">
            <a:extLst>
              <a:ext uri="{FF2B5EF4-FFF2-40B4-BE49-F238E27FC236}">
                <a16:creationId xmlns:a16="http://schemas.microsoft.com/office/drawing/2014/main" id="{3815A289-8353-4A35-8C91-964ECC927205}"/>
              </a:ext>
            </a:extLst>
          </p:cNvPr>
          <p:cNvSpPr>
            <a:spLocks noGrp="1"/>
          </p:cNvSpPr>
          <p:nvPr>
            <p:ph idx="1"/>
          </p:nvPr>
        </p:nvSpPr>
        <p:spPr/>
        <p:txBody>
          <a:bodyPr/>
          <a:lstStyle/>
          <a:p>
            <a:pPr marL="0" indent="0">
              <a:buNone/>
            </a:pPr>
            <a:r>
              <a:rPr lang="en-IN" dirty="0"/>
              <a:t>HTTP messages headers</a:t>
            </a:r>
          </a:p>
          <a:p>
            <a:pPr marL="0" indent="0">
              <a:buNone/>
            </a:pPr>
            <a:endParaRPr lang="en-IN" dirty="0"/>
          </a:p>
        </p:txBody>
      </p:sp>
      <p:pic>
        <p:nvPicPr>
          <p:cNvPr id="5" name="Picture 4">
            <a:extLst>
              <a:ext uri="{FF2B5EF4-FFF2-40B4-BE49-F238E27FC236}">
                <a16:creationId xmlns:a16="http://schemas.microsoft.com/office/drawing/2014/main" id="{14AEA117-8C28-4C40-834B-9A16E0BEB00C}"/>
              </a:ext>
            </a:extLst>
          </p:cNvPr>
          <p:cNvPicPr>
            <a:picLocks noChangeAspect="1"/>
          </p:cNvPicPr>
          <p:nvPr/>
        </p:nvPicPr>
        <p:blipFill>
          <a:blip r:embed="rId3"/>
          <a:stretch>
            <a:fillRect/>
          </a:stretch>
        </p:blipFill>
        <p:spPr>
          <a:xfrm>
            <a:off x="2141190" y="2427627"/>
            <a:ext cx="7909620" cy="3884273"/>
          </a:xfrm>
          <a:prstGeom prst="rect">
            <a:avLst/>
          </a:prstGeom>
        </p:spPr>
      </p:pic>
    </p:spTree>
    <p:extLst>
      <p:ext uri="{BB962C8B-B14F-4D97-AF65-F5344CB8AC3E}">
        <p14:creationId xmlns:p14="http://schemas.microsoft.com/office/powerpoint/2010/main" val="234682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100A-318B-4A31-8F27-6B9A4E9082DC}"/>
              </a:ext>
            </a:extLst>
          </p:cNvPr>
          <p:cNvSpPr>
            <a:spLocks noGrp="1"/>
          </p:cNvSpPr>
          <p:nvPr>
            <p:ph type="title"/>
          </p:nvPr>
        </p:nvSpPr>
        <p:spPr/>
        <p:txBody>
          <a:bodyPr/>
          <a:lstStyle/>
          <a:p>
            <a:r>
              <a:rPr lang="en-US" dirty="0"/>
              <a:t>Simple Object Access Protocol - SOAP</a:t>
            </a:r>
            <a:endParaRPr lang="en-IN" dirty="0"/>
          </a:p>
        </p:txBody>
      </p:sp>
      <p:sp>
        <p:nvSpPr>
          <p:cNvPr id="3" name="Content Placeholder 2">
            <a:extLst>
              <a:ext uri="{FF2B5EF4-FFF2-40B4-BE49-F238E27FC236}">
                <a16:creationId xmlns:a16="http://schemas.microsoft.com/office/drawing/2014/main" id="{C0A5E636-4977-4045-94F2-1874687F2E3B}"/>
              </a:ext>
            </a:extLst>
          </p:cNvPr>
          <p:cNvSpPr>
            <a:spLocks noGrp="1"/>
          </p:cNvSpPr>
          <p:nvPr>
            <p:ph idx="1"/>
          </p:nvPr>
        </p:nvSpPr>
        <p:spPr/>
        <p:txBody>
          <a:bodyPr/>
          <a:lstStyle/>
          <a:p>
            <a:pPr algn="just"/>
            <a:r>
              <a:rPr lang="en-US" dirty="0"/>
              <a:t>A SOAP message generally consists of two parts, which are jointly put inside what is called a SOAP envelope.</a:t>
            </a:r>
          </a:p>
          <a:p>
            <a:pPr algn="just"/>
            <a:r>
              <a:rPr lang="en-US" dirty="0"/>
              <a:t>Everything in the envelope is expressed in XML, that is, the header and the body</a:t>
            </a:r>
          </a:p>
          <a:p>
            <a:pPr algn="just"/>
            <a:r>
              <a:rPr lang="en-US" dirty="0"/>
              <a:t>At present, two such bindings exist: one to HTTP and one to SMTP, the internet Simple Mail Transfer Protocol. </a:t>
            </a:r>
            <a:endParaRPr lang="en-IN" dirty="0"/>
          </a:p>
        </p:txBody>
      </p:sp>
    </p:spTree>
    <p:extLst>
      <p:ext uri="{BB962C8B-B14F-4D97-AF65-F5344CB8AC3E}">
        <p14:creationId xmlns:p14="http://schemas.microsoft.com/office/powerpoint/2010/main" val="132560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100A-318B-4A31-8F27-6B9A4E9082DC}"/>
              </a:ext>
            </a:extLst>
          </p:cNvPr>
          <p:cNvSpPr>
            <a:spLocks noGrp="1"/>
          </p:cNvSpPr>
          <p:nvPr>
            <p:ph type="title"/>
          </p:nvPr>
        </p:nvSpPr>
        <p:spPr/>
        <p:txBody>
          <a:bodyPr/>
          <a:lstStyle/>
          <a:p>
            <a:r>
              <a:rPr lang="en-US" dirty="0"/>
              <a:t>Simple Object Access Protocol - SOAP</a:t>
            </a:r>
            <a:endParaRPr lang="en-IN" dirty="0"/>
          </a:p>
        </p:txBody>
      </p:sp>
      <p:sp>
        <p:nvSpPr>
          <p:cNvPr id="3" name="Content Placeholder 2">
            <a:extLst>
              <a:ext uri="{FF2B5EF4-FFF2-40B4-BE49-F238E27FC236}">
                <a16:creationId xmlns:a16="http://schemas.microsoft.com/office/drawing/2014/main" id="{C0A5E636-4977-4045-94F2-1874687F2E3B}"/>
              </a:ext>
            </a:extLst>
          </p:cNvPr>
          <p:cNvSpPr>
            <a:spLocks noGrp="1"/>
          </p:cNvSpPr>
          <p:nvPr>
            <p:ph idx="1"/>
          </p:nvPr>
        </p:nvSpPr>
        <p:spPr/>
        <p:txBody>
          <a:bodyPr/>
          <a:lstStyle/>
          <a:p>
            <a:pPr algn="just"/>
            <a:r>
              <a:rPr lang="en-US" dirty="0"/>
              <a:t>These two different types of bindings also indicate two different styles of interactions</a:t>
            </a:r>
          </a:p>
          <a:p>
            <a:pPr marL="514350" indent="-514350" algn="just">
              <a:buFont typeface="+mj-lt"/>
              <a:buAutoNum type="arabicPeriod"/>
            </a:pPr>
            <a:r>
              <a:rPr lang="en-IN" dirty="0"/>
              <a:t>Conversational exchange style</a:t>
            </a:r>
            <a:endParaRPr lang="en-US" dirty="0"/>
          </a:p>
          <a:p>
            <a:pPr marL="514350" indent="-514350" algn="just">
              <a:buFont typeface="+mj-lt"/>
              <a:buAutoNum type="arabicPeriod"/>
            </a:pPr>
            <a:r>
              <a:rPr lang="en-IN" dirty="0"/>
              <a:t>RPC-style </a:t>
            </a:r>
          </a:p>
        </p:txBody>
      </p:sp>
    </p:spTree>
    <p:extLst>
      <p:ext uri="{BB962C8B-B14F-4D97-AF65-F5344CB8AC3E}">
        <p14:creationId xmlns:p14="http://schemas.microsoft.com/office/powerpoint/2010/main" val="7469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100A-318B-4A31-8F27-6B9A4E9082DC}"/>
              </a:ext>
            </a:extLst>
          </p:cNvPr>
          <p:cNvSpPr>
            <a:spLocks noGrp="1"/>
          </p:cNvSpPr>
          <p:nvPr>
            <p:ph type="title"/>
          </p:nvPr>
        </p:nvSpPr>
        <p:spPr/>
        <p:txBody>
          <a:bodyPr/>
          <a:lstStyle/>
          <a:p>
            <a:r>
              <a:rPr lang="en-US" dirty="0"/>
              <a:t>Simple Object Access Protocol - SOAP</a:t>
            </a:r>
            <a:endParaRPr lang="en-IN" dirty="0"/>
          </a:p>
        </p:txBody>
      </p:sp>
      <p:pic>
        <p:nvPicPr>
          <p:cNvPr id="5" name="Content Placeholder 4">
            <a:extLst>
              <a:ext uri="{FF2B5EF4-FFF2-40B4-BE49-F238E27FC236}">
                <a16:creationId xmlns:a16="http://schemas.microsoft.com/office/drawing/2014/main" id="{95EE56E0-3B8E-495E-9228-03B6DBA2388C}"/>
              </a:ext>
            </a:extLst>
          </p:cNvPr>
          <p:cNvPicPr>
            <a:picLocks noGrp="1" noChangeAspect="1"/>
          </p:cNvPicPr>
          <p:nvPr>
            <p:ph idx="1"/>
          </p:nvPr>
        </p:nvPicPr>
        <p:blipFill>
          <a:blip r:embed="rId2"/>
          <a:stretch>
            <a:fillRect/>
          </a:stretch>
        </p:blipFill>
        <p:spPr>
          <a:xfrm>
            <a:off x="3253493" y="1875130"/>
            <a:ext cx="5685013" cy="4252328"/>
          </a:xfrm>
        </p:spPr>
      </p:pic>
    </p:spTree>
    <p:extLst>
      <p:ext uri="{BB962C8B-B14F-4D97-AF65-F5344CB8AC3E}">
        <p14:creationId xmlns:p14="http://schemas.microsoft.com/office/powerpoint/2010/main" val="3948568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4A44-FC9C-4BB8-BAA9-33A227735D86}"/>
              </a:ext>
            </a:extLst>
          </p:cNvPr>
          <p:cNvSpPr>
            <a:spLocks noGrp="1"/>
          </p:cNvSpPr>
          <p:nvPr>
            <p:ph type="title"/>
          </p:nvPr>
        </p:nvSpPr>
        <p:spPr/>
        <p:txBody>
          <a:bodyPr/>
          <a:lstStyle/>
          <a:p>
            <a:r>
              <a:rPr lang="en-US" dirty="0"/>
              <a:t>Naming</a:t>
            </a:r>
            <a:endParaRPr lang="en-IN" dirty="0"/>
          </a:p>
        </p:txBody>
      </p:sp>
      <p:sp>
        <p:nvSpPr>
          <p:cNvPr id="3" name="Content Placeholder 2">
            <a:extLst>
              <a:ext uri="{FF2B5EF4-FFF2-40B4-BE49-F238E27FC236}">
                <a16:creationId xmlns:a16="http://schemas.microsoft.com/office/drawing/2014/main" id="{C50CB847-AFCA-4715-94FD-62124E9791A9}"/>
              </a:ext>
            </a:extLst>
          </p:cNvPr>
          <p:cNvSpPr>
            <a:spLocks noGrp="1"/>
          </p:cNvSpPr>
          <p:nvPr>
            <p:ph idx="1"/>
          </p:nvPr>
        </p:nvSpPr>
        <p:spPr/>
        <p:txBody>
          <a:bodyPr/>
          <a:lstStyle/>
          <a:p>
            <a:r>
              <a:rPr lang="en-US" dirty="0"/>
              <a:t>The Web uses a single naming system to refer to documents. The names used are called Uniform Resource Identifiers or simply URIs (Berners-Lee et al., 2005) Uniform Resource Identifier (URI) come in two forms:</a:t>
            </a:r>
          </a:p>
          <a:p>
            <a:pPr marL="514350" indent="-514350">
              <a:buFont typeface="+mj-lt"/>
              <a:buAutoNum type="arabicPeriod"/>
            </a:pPr>
            <a:r>
              <a:rPr lang="en-US" dirty="0"/>
              <a:t>Uniform Resource Locator (URL) </a:t>
            </a:r>
          </a:p>
          <a:p>
            <a:pPr marL="514350" indent="-514350">
              <a:buFont typeface="+mj-lt"/>
              <a:buAutoNum type="arabicPeriod"/>
            </a:pPr>
            <a:r>
              <a:rPr lang="en-US" dirty="0"/>
              <a:t>a Uniform Resource Name (URN) </a:t>
            </a:r>
            <a:endParaRPr lang="en-IN" dirty="0"/>
          </a:p>
        </p:txBody>
      </p:sp>
    </p:spTree>
    <p:extLst>
      <p:ext uri="{BB962C8B-B14F-4D97-AF65-F5344CB8AC3E}">
        <p14:creationId xmlns:p14="http://schemas.microsoft.com/office/powerpoint/2010/main" val="681593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4A44-FC9C-4BB8-BAA9-33A227735D86}"/>
              </a:ext>
            </a:extLst>
          </p:cNvPr>
          <p:cNvSpPr>
            <a:spLocks noGrp="1"/>
          </p:cNvSpPr>
          <p:nvPr>
            <p:ph type="title"/>
          </p:nvPr>
        </p:nvSpPr>
        <p:spPr/>
        <p:txBody>
          <a:bodyPr/>
          <a:lstStyle/>
          <a:p>
            <a:r>
              <a:rPr lang="en-US" dirty="0"/>
              <a:t>Naming</a:t>
            </a:r>
            <a:endParaRPr lang="en-IN" dirty="0"/>
          </a:p>
        </p:txBody>
      </p:sp>
      <p:pic>
        <p:nvPicPr>
          <p:cNvPr id="5" name="Content Placeholder 4">
            <a:extLst>
              <a:ext uri="{FF2B5EF4-FFF2-40B4-BE49-F238E27FC236}">
                <a16:creationId xmlns:a16="http://schemas.microsoft.com/office/drawing/2014/main" id="{6BC13502-30D9-4945-A4BC-DEF1C6509C7A}"/>
              </a:ext>
            </a:extLst>
          </p:cNvPr>
          <p:cNvPicPr>
            <a:picLocks noGrp="1" noChangeAspect="1"/>
          </p:cNvPicPr>
          <p:nvPr>
            <p:ph idx="1"/>
          </p:nvPr>
        </p:nvPicPr>
        <p:blipFill>
          <a:blip r:embed="rId2"/>
          <a:stretch>
            <a:fillRect/>
          </a:stretch>
        </p:blipFill>
        <p:spPr>
          <a:xfrm>
            <a:off x="2759786" y="1690688"/>
            <a:ext cx="6672428" cy="4239772"/>
          </a:xfrm>
        </p:spPr>
      </p:pic>
    </p:spTree>
    <p:extLst>
      <p:ext uri="{BB962C8B-B14F-4D97-AF65-F5344CB8AC3E}">
        <p14:creationId xmlns:p14="http://schemas.microsoft.com/office/powerpoint/2010/main" val="2761368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4A44-FC9C-4BB8-BAA9-33A227735D86}"/>
              </a:ext>
            </a:extLst>
          </p:cNvPr>
          <p:cNvSpPr>
            <a:spLocks noGrp="1"/>
          </p:cNvSpPr>
          <p:nvPr>
            <p:ph type="title"/>
          </p:nvPr>
        </p:nvSpPr>
        <p:spPr/>
        <p:txBody>
          <a:bodyPr/>
          <a:lstStyle/>
          <a:p>
            <a:r>
              <a:rPr lang="en-US" dirty="0"/>
              <a:t>Naming</a:t>
            </a:r>
            <a:endParaRPr lang="en-IN" dirty="0"/>
          </a:p>
        </p:txBody>
      </p:sp>
      <p:pic>
        <p:nvPicPr>
          <p:cNvPr id="7" name="Content Placeholder 6">
            <a:extLst>
              <a:ext uri="{FF2B5EF4-FFF2-40B4-BE49-F238E27FC236}">
                <a16:creationId xmlns:a16="http://schemas.microsoft.com/office/drawing/2014/main" id="{459C542F-F76E-4817-9C84-B974B1736ACF}"/>
              </a:ext>
            </a:extLst>
          </p:cNvPr>
          <p:cNvPicPr>
            <a:picLocks noGrp="1" noChangeAspect="1"/>
          </p:cNvPicPr>
          <p:nvPr>
            <p:ph idx="1"/>
          </p:nvPr>
        </p:nvPicPr>
        <p:blipFill>
          <a:blip r:embed="rId2"/>
          <a:stretch>
            <a:fillRect/>
          </a:stretch>
        </p:blipFill>
        <p:spPr>
          <a:xfrm>
            <a:off x="1157798" y="1690688"/>
            <a:ext cx="9876404" cy="4366410"/>
          </a:xfrm>
        </p:spPr>
      </p:pic>
    </p:spTree>
    <p:extLst>
      <p:ext uri="{BB962C8B-B14F-4D97-AF65-F5344CB8AC3E}">
        <p14:creationId xmlns:p14="http://schemas.microsoft.com/office/powerpoint/2010/main" val="439782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6FBF-2DDF-4462-8E00-D931B92FAB06}"/>
              </a:ext>
            </a:extLst>
          </p:cNvPr>
          <p:cNvSpPr>
            <a:spLocks noGrp="1"/>
          </p:cNvSpPr>
          <p:nvPr>
            <p:ph type="title"/>
          </p:nvPr>
        </p:nvSpPr>
        <p:spPr/>
        <p:txBody>
          <a:bodyPr/>
          <a:lstStyle/>
          <a:p>
            <a:r>
              <a:rPr lang="en-US" dirty="0"/>
              <a:t>Synchronization </a:t>
            </a:r>
            <a:endParaRPr lang="en-IN" dirty="0"/>
          </a:p>
        </p:txBody>
      </p:sp>
      <p:sp>
        <p:nvSpPr>
          <p:cNvPr id="3" name="Content Placeholder 2">
            <a:extLst>
              <a:ext uri="{FF2B5EF4-FFF2-40B4-BE49-F238E27FC236}">
                <a16:creationId xmlns:a16="http://schemas.microsoft.com/office/drawing/2014/main" id="{CFCC577E-38F8-4236-B5E7-76F2EB871B30}"/>
              </a:ext>
            </a:extLst>
          </p:cNvPr>
          <p:cNvSpPr>
            <a:spLocks noGrp="1"/>
          </p:cNvSpPr>
          <p:nvPr>
            <p:ph idx="1"/>
          </p:nvPr>
        </p:nvSpPr>
        <p:spPr/>
        <p:txBody>
          <a:bodyPr/>
          <a:lstStyle/>
          <a:p>
            <a:r>
              <a:rPr lang="en-US" dirty="0"/>
              <a:t>Synchronization is not much issue for most traditional web based system</a:t>
            </a:r>
          </a:p>
          <a:p>
            <a:r>
              <a:rPr lang="en-IN" dirty="0"/>
              <a:t>Web should provide support for concurrent updates of document by group of collaborating user or processes</a:t>
            </a:r>
          </a:p>
          <a:p>
            <a:r>
              <a:rPr lang="en-IN" dirty="0"/>
              <a:t>Web documents are handled through a separate protocol named WebDAV</a:t>
            </a:r>
          </a:p>
          <a:p>
            <a:endParaRPr lang="en-IN" dirty="0"/>
          </a:p>
        </p:txBody>
      </p:sp>
    </p:spTree>
    <p:extLst>
      <p:ext uri="{BB962C8B-B14F-4D97-AF65-F5344CB8AC3E}">
        <p14:creationId xmlns:p14="http://schemas.microsoft.com/office/powerpoint/2010/main" val="1287609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4A44-FC9C-4BB8-BAA9-33A227735D86}"/>
              </a:ext>
            </a:extLst>
          </p:cNvPr>
          <p:cNvSpPr>
            <a:spLocks noGrp="1"/>
          </p:cNvSpPr>
          <p:nvPr>
            <p:ph type="title"/>
          </p:nvPr>
        </p:nvSpPr>
        <p:spPr/>
        <p:txBody>
          <a:bodyPr/>
          <a:lstStyle/>
          <a:p>
            <a:r>
              <a:rPr lang="en-US" dirty="0"/>
              <a:t>Consistency and Replication </a:t>
            </a:r>
            <a:endParaRPr lang="en-IN" dirty="0"/>
          </a:p>
        </p:txBody>
      </p:sp>
      <p:sp>
        <p:nvSpPr>
          <p:cNvPr id="4" name="Content Placeholder 3">
            <a:extLst>
              <a:ext uri="{FF2B5EF4-FFF2-40B4-BE49-F238E27FC236}">
                <a16:creationId xmlns:a16="http://schemas.microsoft.com/office/drawing/2014/main" id="{F9DCFFE9-DE25-4A4F-AF9A-8285B9445BFA}"/>
              </a:ext>
            </a:extLst>
          </p:cNvPr>
          <p:cNvSpPr>
            <a:spLocks noGrp="1"/>
          </p:cNvSpPr>
          <p:nvPr>
            <p:ph idx="1"/>
          </p:nvPr>
        </p:nvSpPr>
        <p:spPr/>
        <p:txBody>
          <a:bodyPr/>
          <a:lstStyle/>
          <a:p>
            <a:pPr marL="0" indent="0">
              <a:buNone/>
            </a:pPr>
            <a:r>
              <a:rPr lang="en-US" dirty="0"/>
              <a:t>Client-side caching generally occurs at two places: </a:t>
            </a:r>
          </a:p>
          <a:p>
            <a:pPr marL="514350" indent="-514350">
              <a:buFont typeface="+mj-lt"/>
              <a:buAutoNum type="arabicPeriod"/>
            </a:pPr>
            <a:r>
              <a:rPr lang="en-US" dirty="0"/>
              <a:t>In the first place, most browsers are equipped with a simple caching facility</a:t>
            </a:r>
          </a:p>
          <a:p>
            <a:pPr marL="514350" indent="-514350">
              <a:buFont typeface="+mj-lt"/>
              <a:buAutoNum type="arabicPeriod"/>
            </a:pPr>
            <a:r>
              <a:rPr lang="en-US" dirty="0"/>
              <a:t>In the second place, a client's site often runs a Web proxy</a:t>
            </a:r>
          </a:p>
          <a:p>
            <a:pPr marL="0" indent="0">
              <a:buNone/>
            </a:pPr>
            <a:endParaRPr lang="en-US" dirty="0"/>
          </a:p>
          <a:p>
            <a:r>
              <a:rPr lang="en-US" dirty="0"/>
              <a:t>Hierarchical cache</a:t>
            </a:r>
          </a:p>
          <a:p>
            <a:r>
              <a:rPr lang="en-US" dirty="0"/>
              <a:t>Cooperative caching </a:t>
            </a:r>
          </a:p>
          <a:p>
            <a:pPr marL="514350" indent="-514350">
              <a:buFont typeface="+mj-lt"/>
              <a:buAutoNum type="arabicPeriod"/>
            </a:pPr>
            <a:endParaRPr lang="en-IN" dirty="0"/>
          </a:p>
        </p:txBody>
      </p:sp>
    </p:spTree>
    <p:extLst>
      <p:ext uri="{BB962C8B-B14F-4D97-AF65-F5344CB8AC3E}">
        <p14:creationId xmlns:p14="http://schemas.microsoft.com/office/powerpoint/2010/main" val="29733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4A44-FC9C-4BB8-BAA9-33A227735D86}"/>
              </a:ext>
            </a:extLst>
          </p:cNvPr>
          <p:cNvSpPr>
            <a:spLocks noGrp="1"/>
          </p:cNvSpPr>
          <p:nvPr>
            <p:ph type="title"/>
          </p:nvPr>
        </p:nvSpPr>
        <p:spPr/>
        <p:txBody>
          <a:bodyPr/>
          <a:lstStyle/>
          <a:p>
            <a:r>
              <a:rPr lang="en-US" dirty="0"/>
              <a:t>Consistency and Replication </a:t>
            </a:r>
            <a:endParaRPr lang="en-IN" dirty="0"/>
          </a:p>
        </p:txBody>
      </p:sp>
      <p:sp>
        <p:nvSpPr>
          <p:cNvPr id="4" name="Content Placeholder 3">
            <a:extLst>
              <a:ext uri="{FF2B5EF4-FFF2-40B4-BE49-F238E27FC236}">
                <a16:creationId xmlns:a16="http://schemas.microsoft.com/office/drawing/2014/main" id="{F9DCFFE9-DE25-4A4F-AF9A-8285B9445BFA}"/>
              </a:ext>
            </a:extLst>
          </p:cNvPr>
          <p:cNvSpPr>
            <a:spLocks noGrp="1"/>
          </p:cNvSpPr>
          <p:nvPr>
            <p:ph idx="1"/>
          </p:nvPr>
        </p:nvSpPr>
        <p:spPr/>
        <p:txBody>
          <a:bodyPr/>
          <a:lstStyle/>
          <a:p>
            <a:pPr marL="0" indent="0">
              <a:buNone/>
            </a:pPr>
            <a:r>
              <a:rPr lang="en-US" dirty="0"/>
              <a:t>Web proxy caching </a:t>
            </a:r>
          </a:p>
          <a:p>
            <a:pPr marL="0" indent="0">
              <a:buNone/>
            </a:pPr>
            <a:endParaRPr lang="en-IN" dirty="0"/>
          </a:p>
        </p:txBody>
      </p:sp>
      <p:pic>
        <p:nvPicPr>
          <p:cNvPr id="5" name="Picture 4">
            <a:extLst>
              <a:ext uri="{FF2B5EF4-FFF2-40B4-BE49-F238E27FC236}">
                <a16:creationId xmlns:a16="http://schemas.microsoft.com/office/drawing/2014/main" id="{11029AC4-6DBD-4BDA-970F-ECE181E53A71}"/>
              </a:ext>
            </a:extLst>
          </p:cNvPr>
          <p:cNvPicPr>
            <a:picLocks noChangeAspect="1"/>
          </p:cNvPicPr>
          <p:nvPr/>
        </p:nvPicPr>
        <p:blipFill>
          <a:blip r:embed="rId3"/>
          <a:stretch>
            <a:fillRect/>
          </a:stretch>
        </p:blipFill>
        <p:spPr>
          <a:xfrm>
            <a:off x="2643841" y="2366633"/>
            <a:ext cx="6904318" cy="3810330"/>
          </a:xfrm>
          <a:prstGeom prst="rect">
            <a:avLst/>
          </a:prstGeom>
        </p:spPr>
      </p:pic>
    </p:spTree>
    <p:extLst>
      <p:ext uri="{BB962C8B-B14F-4D97-AF65-F5344CB8AC3E}">
        <p14:creationId xmlns:p14="http://schemas.microsoft.com/office/powerpoint/2010/main" val="351540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346C-AA27-4959-83B3-4D82984DEC95}"/>
              </a:ext>
            </a:extLst>
          </p:cNvPr>
          <p:cNvSpPr>
            <a:spLocks noGrp="1"/>
          </p:cNvSpPr>
          <p:nvPr>
            <p:ph type="title"/>
          </p:nvPr>
        </p:nvSpPr>
        <p:spPr/>
        <p:txBody>
          <a:bodyPr/>
          <a:lstStyle/>
          <a:p>
            <a:r>
              <a:rPr lang="en-IN" dirty="0"/>
              <a:t>Web Documents</a:t>
            </a:r>
          </a:p>
        </p:txBody>
      </p:sp>
      <p:pic>
        <p:nvPicPr>
          <p:cNvPr id="5" name="Content Placeholder 4">
            <a:extLst>
              <a:ext uri="{FF2B5EF4-FFF2-40B4-BE49-F238E27FC236}">
                <a16:creationId xmlns:a16="http://schemas.microsoft.com/office/drawing/2014/main" id="{4E0270DB-621D-4738-9E0F-CCE3307940C5}"/>
              </a:ext>
            </a:extLst>
          </p:cNvPr>
          <p:cNvPicPr>
            <a:picLocks noGrp="1" noChangeAspect="1"/>
          </p:cNvPicPr>
          <p:nvPr>
            <p:ph idx="1"/>
          </p:nvPr>
        </p:nvPicPr>
        <p:blipFill>
          <a:blip r:embed="rId3"/>
          <a:stretch>
            <a:fillRect/>
          </a:stretch>
        </p:blipFill>
        <p:spPr>
          <a:xfrm>
            <a:off x="2433828" y="1690688"/>
            <a:ext cx="7324344" cy="4802187"/>
          </a:xfrm>
        </p:spPr>
      </p:pic>
    </p:spTree>
    <p:extLst>
      <p:ext uri="{BB962C8B-B14F-4D97-AF65-F5344CB8AC3E}">
        <p14:creationId xmlns:p14="http://schemas.microsoft.com/office/powerpoint/2010/main" val="3803270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4A44-FC9C-4BB8-BAA9-33A227735D86}"/>
              </a:ext>
            </a:extLst>
          </p:cNvPr>
          <p:cNvSpPr>
            <a:spLocks noGrp="1"/>
          </p:cNvSpPr>
          <p:nvPr>
            <p:ph type="title"/>
          </p:nvPr>
        </p:nvSpPr>
        <p:spPr/>
        <p:txBody>
          <a:bodyPr/>
          <a:lstStyle/>
          <a:p>
            <a:r>
              <a:rPr lang="en-US" dirty="0"/>
              <a:t>Consistency and Replication </a:t>
            </a:r>
            <a:endParaRPr lang="en-IN" dirty="0"/>
          </a:p>
        </p:txBody>
      </p:sp>
      <p:sp>
        <p:nvSpPr>
          <p:cNvPr id="4" name="Content Placeholder 3">
            <a:extLst>
              <a:ext uri="{FF2B5EF4-FFF2-40B4-BE49-F238E27FC236}">
                <a16:creationId xmlns:a16="http://schemas.microsoft.com/office/drawing/2014/main" id="{F9DCFFE9-DE25-4A4F-AF9A-8285B9445BFA}"/>
              </a:ext>
            </a:extLst>
          </p:cNvPr>
          <p:cNvSpPr>
            <a:spLocks noGrp="1"/>
          </p:cNvSpPr>
          <p:nvPr>
            <p:ph idx="1"/>
          </p:nvPr>
        </p:nvSpPr>
        <p:spPr/>
        <p:txBody>
          <a:bodyPr>
            <a:normAutofit fontScale="92500"/>
          </a:bodyPr>
          <a:lstStyle/>
          <a:p>
            <a:pPr marL="0" indent="0">
              <a:buNone/>
            </a:pPr>
            <a:r>
              <a:rPr lang="en-US" dirty="0"/>
              <a:t>Web proxy caching </a:t>
            </a:r>
          </a:p>
          <a:p>
            <a:pPr marL="0" indent="0">
              <a:buNone/>
            </a:pPr>
            <a:r>
              <a:rPr lang="en-US" dirty="0"/>
              <a:t>A comparison between hierarchical and cooperative caching by Rodriguez et al. (2001) makes clear that there are various trade-offs to make. </a:t>
            </a:r>
          </a:p>
          <a:p>
            <a:r>
              <a:rPr lang="en-US" dirty="0"/>
              <a:t>cooperative caches are generally connected through high-speed links, the transmission time needed to fetch a document is much lower than for a hierarchical cache. </a:t>
            </a:r>
          </a:p>
          <a:p>
            <a:r>
              <a:rPr lang="en-US" dirty="0"/>
              <a:t>Also, as is to be expected, storage requirements are less strict for cooperative caches than hierarchical ones. </a:t>
            </a:r>
          </a:p>
          <a:p>
            <a:r>
              <a:rPr lang="en-US" dirty="0"/>
              <a:t>Also, they find that expected latencies for hierarchical caches are lower than for distributed caches (Only for the cases that cached are on the web). </a:t>
            </a:r>
            <a:endParaRPr lang="en-IN" dirty="0"/>
          </a:p>
        </p:txBody>
      </p:sp>
    </p:spTree>
    <p:extLst>
      <p:ext uri="{BB962C8B-B14F-4D97-AF65-F5344CB8AC3E}">
        <p14:creationId xmlns:p14="http://schemas.microsoft.com/office/powerpoint/2010/main" val="3896045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B5CD-A3E4-4C0E-A18F-2053CD674AF7}"/>
              </a:ext>
            </a:extLst>
          </p:cNvPr>
          <p:cNvSpPr>
            <a:spLocks noGrp="1"/>
          </p:cNvSpPr>
          <p:nvPr>
            <p:ph type="title"/>
          </p:nvPr>
        </p:nvSpPr>
        <p:spPr/>
        <p:txBody>
          <a:bodyPr/>
          <a:lstStyle/>
          <a:p>
            <a:r>
              <a:rPr lang="en-US" dirty="0"/>
              <a:t>Replication for Web Hosting Systems</a:t>
            </a:r>
            <a:endParaRPr lang="en-IN" dirty="0"/>
          </a:p>
        </p:txBody>
      </p:sp>
      <p:sp>
        <p:nvSpPr>
          <p:cNvPr id="3" name="Content Placeholder 2">
            <a:extLst>
              <a:ext uri="{FF2B5EF4-FFF2-40B4-BE49-F238E27FC236}">
                <a16:creationId xmlns:a16="http://schemas.microsoft.com/office/drawing/2014/main" id="{41AA3268-3DF1-4CDC-9CAC-00E1CA3A2F82}"/>
              </a:ext>
            </a:extLst>
          </p:cNvPr>
          <p:cNvSpPr>
            <a:spLocks noGrp="1"/>
          </p:cNvSpPr>
          <p:nvPr>
            <p:ph idx="1"/>
          </p:nvPr>
        </p:nvSpPr>
        <p:spPr/>
        <p:txBody>
          <a:bodyPr/>
          <a:lstStyle/>
          <a:p>
            <a:r>
              <a:rPr lang="en-US" dirty="0"/>
              <a:t>As the importance of the Web continues to increase as a vehicle for organizations to present themselves and to directly interact with end users, we see a shift between maintaining the content of a Web site and making sure that the site is easily and continuously accessible</a:t>
            </a:r>
          </a:p>
          <a:p>
            <a:r>
              <a:rPr lang="en-US" dirty="0"/>
              <a:t>This distinction has paved the way for Content Delivery Networks (CDNs).</a:t>
            </a:r>
          </a:p>
          <a:p>
            <a:endParaRPr lang="en-IN" dirty="0"/>
          </a:p>
        </p:txBody>
      </p:sp>
    </p:spTree>
    <p:extLst>
      <p:ext uri="{BB962C8B-B14F-4D97-AF65-F5344CB8AC3E}">
        <p14:creationId xmlns:p14="http://schemas.microsoft.com/office/powerpoint/2010/main" val="2888768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E115-C84D-49D1-81D2-BB7A1BADA870}"/>
              </a:ext>
            </a:extLst>
          </p:cNvPr>
          <p:cNvSpPr>
            <a:spLocks noGrp="1"/>
          </p:cNvSpPr>
          <p:nvPr>
            <p:ph type="title"/>
          </p:nvPr>
        </p:nvSpPr>
        <p:spPr/>
        <p:txBody>
          <a:bodyPr/>
          <a:lstStyle/>
          <a:p>
            <a:r>
              <a:rPr lang="en-US" dirty="0"/>
              <a:t>Replication for Web Hosting Systems</a:t>
            </a:r>
            <a:endParaRPr lang="en-IN" dirty="0"/>
          </a:p>
        </p:txBody>
      </p:sp>
      <p:pic>
        <p:nvPicPr>
          <p:cNvPr id="5" name="Content Placeholder 4">
            <a:extLst>
              <a:ext uri="{FF2B5EF4-FFF2-40B4-BE49-F238E27FC236}">
                <a16:creationId xmlns:a16="http://schemas.microsoft.com/office/drawing/2014/main" id="{A05774A6-D516-46D4-B584-D55B762B3E69}"/>
              </a:ext>
            </a:extLst>
          </p:cNvPr>
          <p:cNvPicPr>
            <a:picLocks noGrp="1" noChangeAspect="1"/>
          </p:cNvPicPr>
          <p:nvPr>
            <p:ph idx="1"/>
          </p:nvPr>
        </p:nvPicPr>
        <p:blipFill>
          <a:blip r:embed="rId2"/>
          <a:stretch>
            <a:fillRect/>
          </a:stretch>
        </p:blipFill>
        <p:spPr>
          <a:xfrm>
            <a:off x="1225644" y="1690688"/>
            <a:ext cx="9740712" cy="4673795"/>
          </a:xfrm>
        </p:spPr>
      </p:pic>
    </p:spTree>
    <p:extLst>
      <p:ext uri="{BB962C8B-B14F-4D97-AF65-F5344CB8AC3E}">
        <p14:creationId xmlns:p14="http://schemas.microsoft.com/office/powerpoint/2010/main" val="3756739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B5CD-A3E4-4C0E-A18F-2053CD674AF7}"/>
              </a:ext>
            </a:extLst>
          </p:cNvPr>
          <p:cNvSpPr>
            <a:spLocks noGrp="1"/>
          </p:cNvSpPr>
          <p:nvPr>
            <p:ph type="title"/>
          </p:nvPr>
        </p:nvSpPr>
        <p:spPr/>
        <p:txBody>
          <a:bodyPr/>
          <a:lstStyle/>
          <a:p>
            <a:r>
              <a:rPr lang="en-US" dirty="0"/>
              <a:t>Replication for Web Hosting Systems</a:t>
            </a:r>
            <a:endParaRPr lang="en-IN" dirty="0"/>
          </a:p>
        </p:txBody>
      </p:sp>
      <p:sp>
        <p:nvSpPr>
          <p:cNvPr id="3" name="Content Placeholder 2">
            <a:extLst>
              <a:ext uri="{FF2B5EF4-FFF2-40B4-BE49-F238E27FC236}">
                <a16:creationId xmlns:a16="http://schemas.microsoft.com/office/drawing/2014/main" id="{41AA3268-3DF1-4CDC-9CAC-00E1CA3A2F82}"/>
              </a:ext>
            </a:extLst>
          </p:cNvPr>
          <p:cNvSpPr>
            <a:spLocks noGrp="1"/>
          </p:cNvSpPr>
          <p:nvPr>
            <p:ph idx="1"/>
          </p:nvPr>
        </p:nvSpPr>
        <p:spPr/>
        <p:txBody>
          <a:bodyPr/>
          <a:lstStyle/>
          <a:p>
            <a:r>
              <a:rPr lang="en-US" dirty="0"/>
              <a:t>There are essentially three different kinds of aspects related to replication in Web hosting systems: </a:t>
            </a:r>
          </a:p>
          <a:p>
            <a:pPr marL="0" indent="0">
              <a:buNone/>
            </a:pPr>
            <a:r>
              <a:rPr lang="en-US" dirty="0"/>
              <a:t>	1) Metric estimation, </a:t>
            </a:r>
          </a:p>
          <a:p>
            <a:pPr marL="0" indent="0">
              <a:buNone/>
            </a:pPr>
            <a:r>
              <a:rPr lang="en-US" dirty="0"/>
              <a:t>	2) Adaptation triggering,</a:t>
            </a:r>
          </a:p>
          <a:p>
            <a:pPr marL="0" indent="0">
              <a:buNone/>
            </a:pPr>
            <a:r>
              <a:rPr lang="en-US" dirty="0"/>
              <a:t>	 3) Taking appropriate measures:</a:t>
            </a:r>
          </a:p>
          <a:p>
            <a:pPr marL="0" indent="0">
              <a:buNone/>
            </a:pPr>
            <a:r>
              <a:rPr lang="en-US" dirty="0"/>
              <a:t>		A. Replica placement decisions </a:t>
            </a:r>
          </a:p>
          <a:p>
            <a:pPr marL="0" indent="0">
              <a:buNone/>
            </a:pPr>
            <a:r>
              <a:rPr lang="en-US" dirty="0"/>
              <a:t>		B. Consistency enforcement </a:t>
            </a:r>
          </a:p>
          <a:p>
            <a:pPr marL="0" indent="0">
              <a:buNone/>
            </a:pPr>
            <a:r>
              <a:rPr lang="en-US" dirty="0"/>
              <a:t>		C. Client-request routing.</a:t>
            </a:r>
            <a:endParaRPr lang="en-IN" dirty="0"/>
          </a:p>
        </p:txBody>
      </p:sp>
    </p:spTree>
    <p:extLst>
      <p:ext uri="{BB962C8B-B14F-4D97-AF65-F5344CB8AC3E}">
        <p14:creationId xmlns:p14="http://schemas.microsoft.com/office/powerpoint/2010/main" val="2723749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7B05-1081-4EDE-B15A-1E234895FC36}"/>
              </a:ext>
            </a:extLst>
          </p:cNvPr>
          <p:cNvSpPr>
            <a:spLocks noGrp="1"/>
          </p:cNvSpPr>
          <p:nvPr>
            <p:ph type="title"/>
          </p:nvPr>
        </p:nvSpPr>
        <p:spPr/>
        <p:txBody>
          <a:bodyPr/>
          <a:lstStyle/>
          <a:p>
            <a:r>
              <a:rPr lang="en-IN" dirty="0"/>
              <a:t>CDN-Metric Estimation</a:t>
            </a:r>
          </a:p>
        </p:txBody>
      </p:sp>
      <p:sp>
        <p:nvSpPr>
          <p:cNvPr id="3" name="Content Placeholder 2">
            <a:extLst>
              <a:ext uri="{FF2B5EF4-FFF2-40B4-BE49-F238E27FC236}">
                <a16:creationId xmlns:a16="http://schemas.microsoft.com/office/drawing/2014/main" id="{FC7F881C-FAC9-4FAD-B2ED-D9B3481DA80A}"/>
              </a:ext>
            </a:extLst>
          </p:cNvPr>
          <p:cNvSpPr>
            <a:spLocks noGrp="1"/>
          </p:cNvSpPr>
          <p:nvPr>
            <p:ph idx="1"/>
          </p:nvPr>
        </p:nvSpPr>
        <p:spPr/>
        <p:txBody>
          <a:bodyPr/>
          <a:lstStyle/>
          <a:p>
            <a:r>
              <a:rPr lang="en-US" dirty="0"/>
              <a:t>A requirement of CDNs is that they need to make a trade-off between many aspects when it comes to hosting replicated content.</a:t>
            </a:r>
          </a:p>
          <a:p>
            <a:r>
              <a:rPr lang="en-US" b="1" dirty="0"/>
              <a:t>Latency metrics</a:t>
            </a:r>
            <a:endParaRPr lang="en-IN" dirty="0"/>
          </a:p>
        </p:txBody>
      </p:sp>
    </p:spTree>
    <p:extLst>
      <p:ext uri="{BB962C8B-B14F-4D97-AF65-F5344CB8AC3E}">
        <p14:creationId xmlns:p14="http://schemas.microsoft.com/office/powerpoint/2010/main" val="1218300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7B05-1081-4EDE-B15A-1E234895FC36}"/>
              </a:ext>
            </a:extLst>
          </p:cNvPr>
          <p:cNvSpPr>
            <a:spLocks noGrp="1"/>
          </p:cNvSpPr>
          <p:nvPr>
            <p:ph type="title"/>
          </p:nvPr>
        </p:nvSpPr>
        <p:spPr/>
        <p:txBody>
          <a:bodyPr/>
          <a:lstStyle/>
          <a:p>
            <a:r>
              <a:rPr lang="en-IN" dirty="0"/>
              <a:t>CDN-Metric Estimation</a:t>
            </a:r>
          </a:p>
        </p:txBody>
      </p:sp>
      <p:sp>
        <p:nvSpPr>
          <p:cNvPr id="3" name="Content Placeholder 2">
            <a:extLst>
              <a:ext uri="{FF2B5EF4-FFF2-40B4-BE49-F238E27FC236}">
                <a16:creationId xmlns:a16="http://schemas.microsoft.com/office/drawing/2014/main" id="{FC7F881C-FAC9-4FAD-B2ED-D9B3481DA80A}"/>
              </a:ext>
            </a:extLst>
          </p:cNvPr>
          <p:cNvSpPr>
            <a:spLocks noGrp="1"/>
          </p:cNvSpPr>
          <p:nvPr>
            <p:ph idx="1"/>
          </p:nvPr>
        </p:nvSpPr>
        <p:spPr/>
        <p:txBody>
          <a:bodyPr/>
          <a:lstStyle/>
          <a:p>
            <a:r>
              <a:rPr lang="en-US" b="1" dirty="0"/>
              <a:t>Spatial metrics</a:t>
            </a:r>
            <a:endParaRPr lang="en-US" dirty="0"/>
          </a:p>
          <a:p>
            <a:r>
              <a:rPr lang="en-US" b="1" dirty="0"/>
              <a:t>Network usage</a:t>
            </a:r>
            <a:endParaRPr lang="en-IN" dirty="0"/>
          </a:p>
          <a:p>
            <a:r>
              <a:rPr lang="en-US" b="1" dirty="0"/>
              <a:t>Consistency metrics</a:t>
            </a:r>
            <a:endParaRPr lang="en-US" dirty="0"/>
          </a:p>
          <a:p>
            <a:r>
              <a:rPr lang="en-US" b="1" dirty="0"/>
              <a:t>Financial metrics </a:t>
            </a:r>
            <a:endParaRPr lang="en-IN" dirty="0"/>
          </a:p>
        </p:txBody>
      </p:sp>
    </p:spTree>
    <p:extLst>
      <p:ext uri="{BB962C8B-B14F-4D97-AF65-F5344CB8AC3E}">
        <p14:creationId xmlns:p14="http://schemas.microsoft.com/office/powerpoint/2010/main" val="400690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7B05-1081-4EDE-B15A-1E234895FC36}"/>
              </a:ext>
            </a:extLst>
          </p:cNvPr>
          <p:cNvSpPr>
            <a:spLocks noGrp="1"/>
          </p:cNvSpPr>
          <p:nvPr>
            <p:ph type="title"/>
          </p:nvPr>
        </p:nvSpPr>
        <p:spPr/>
        <p:txBody>
          <a:bodyPr/>
          <a:lstStyle/>
          <a:p>
            <a:r>
              <a:rPr lang="en-IN" dirty="0"/>
              <a:t>Adaptation Triggering</a:t>
            </a:r>
          </a:p>
        </p:txBody>
      </p:sp>
      <p:sp>
        <p:nvSpPr>
          <p:cNvPr id="3" name="Content Placeholder 2">
            <a:extLst>
              <a:ext uri="{FF2B5EF4-FFF2-40B4-BE49-F238E27FC236}">
                <a16:creationId xmlns:a16="http://schemas.microsoft.com/office/drawing/2014/main" id="{FC7F881C-FAC9-4FAD-B2ED-D9B3481DA80A}"/>
              </a:ext>
            </a:extLst>
          </p:cNvPr>
          <p:cNvSpPr>
            <a:spLocks noGrp="1"/>
          </p:cNvSpPr>
          <p:nvPr>
            <p:ph idx="1"/>
          </p:nvPr>
        </p:nvSpPr>
        <p:spPr/>
        <p:txBody>
          <a:bodyPr/>
          <a:lstStyle/>
          <a:p>
            <a:r>
              <a:rPr lang="en-US" dirty="0"/>
              <a:t>Another question that needs to be addressed is when and how adaptations are to be triggered.</a:t>
            </a:r>
          </a:p>
          <a:p>
            <a:r>
              <a:rPr lang="en-US" dirty="0"/>
              <a:t> A simple model is to periodically estimate metrics and subsequently take measures as needed</a:t>
            </a:r>
          </a:p>
          <a:p>
            <a:r>
              <a:rPr lang="en-US" dirty="0"/>
              <a:t>A major drawback of periodic evaluation is that sudden changes may be missed.</a:t>
            </a:r>
          </a:p>
          <a:p>
            <a:r>
              <a:rPr lang="en-US" dirty="0"/>
              <a:t>One type of sudden change that is receiving considerable attention is that of flash crowds.</a:t>
            </a:r>
            <a:endParaRPr lang="en-IN" dirty="0"/>
          </a:p>
        </p:txBody>
      </p:sp>
    </p:spTree>
    <p:extLst>
      <p:ext uri="{BB962C8B-B14F-4D97-AF65-F5344CB8AC3E}">
        <p14:creationId xmlns:p14="http://schemas.microsoft.com/office/powerpoint/2010/main" val="610019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7B05-1081-4EDE-B15A-1E234895FC36}"/>
              </a:ext>
            </a:extLst>
          </p:cNvPr>
          <p:cNvSpPr>
            <a:spLocks noGrp="1"/>
          </p:cNvSpPr>
          <p:nvPr>
            <p:ph type="title"/>
          </p:nvPr>
        </p:nvSpPr>
        <p:spPr/>
        <p:txBody>
          <a:bodyPr/>
          <a:lstStyle/>
          <a:p>
            <a:r>
              <a:rPr lang="en-IN" dirty="0"/>
              <a:t>Adaptation Triggering</a:t>
            </a:r>
          </a:p>
        </p:txBody>
      </p:sp>
      <p:pic>
        <p:nvPicPr>
          <p:cNvPr id="5" name="Content Placeholder 4">
            <a:extLst>
              <a:ext uri="{FF2B5EF4-FFF2-40B4-BE49-F238E27FC236}">
                <a16:creationId xmlns:a16="http://schemas.microsoft.com/office/drawing/2014/main" id="{EF341615-9656-430E-8AA5-A2CD1309B045}"/>
              </a:ext>
            </a:extLst>
          </p:cNvPr>
          <p:cNvPicPr>
            <a:picLocks noGrp="1" noChangeAspect="1"/>
          </p:cNvPicPr>
          <p:nvPr>
            <p:ph idx="1"/>
          </p:nvPr>
        </p:nvPicPr>
        <p:blipFill>
          <a:blip r:embed="rId2"/>
          <a:stretch>
            <a:fillRect/>
          </a:stretch>
        </p:blipFill>
        <p:spPr>
          <a:xfrm>
            <a:off x="2376995" y="1690688"/>
            <a:ext cx="7438009" cy="4229092"/>
          </a:xfrm>
        </p:spPr>
      </p:pic>
    </p:spTree>
    <p:extLst>
      <p:ext uri="{BB962C8B-B14F-4D97-AF65-F5344CB8AC3E}">
        <p14:creationId xmlns:p14="http://schemas.microsoft.com/office/powerpoint/2010/main" val="4134283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C80C-01FD-449D-AA9B-E5E0FB5434B5}"/>
              </a:ext>
            </a:extLst>
          </p:cNvPr>
          <p:cNvSpPr>
            <a:spLocks noGrp="1"/>
          </p:cNvSpPr>
          <p:nvPr>
            <p:ph type="title"/>
          </p:nvPr>
        </p:nvSpPr>
        <p:spPr/>
        <p:txBody>
          <a:bodyPr/>
          <a:lstStyle/>
          <a:p>
            <a:r>
              <a:rPr lang="en-IN" dirty="0"/>
              <a:t>CDN-Adjustment Measures</a:t>
            </a:r>
          </a:p>
        </p:txBody>
      </p:sp>
      <p:sp>
        <p:nvSpPr>
          <p:cNvPr id="3" name="Content Placeholder 2">
            <a:extLst>
              <a:ext uri="{FF2B5EF4-FFF2-40B4-BE49-F238E27FC236}">
                <a16:creationId xmlns:a16="http://schemas.microsoft.com/office/drawing/2014/main" id="{4573AA88-FC8A-4C7C-AEB7-CE644118A284}"/>
              </a:ext>
            </a:extLst>
          </p:cNvPr>
          <p:cNvSpPr>
            <a:spLocks noGrp="1"/>
          </p:cNvSpPr>
          <p:nvPr>
            <p:ph idx="1"/>
          </p:nvPr>
        </p:nvSpPr>
        <p:spPr/>
        <p:txBody>
          <a:bodyPr/>
          <a:lstStyle/>
          <a:p>
            <a:r>
              <a:rPr lang="en-US" dirty="0"/>
              <a:t>There are essentially only three (related) measures that can be taken to change the behavior of a Web hosting service:</a:t>
            </a:r>
          </a:p>
          <a:p>
            <a:pPr lvl="2"/>
            <a:r>
              <a:rPr lang="en-US" dirty="0"/>
              <a:t>Changing the placement of replicas</a:t>
            </a:r>
          </a:p>
          <a:p>
            <a:pPr lvl="2"/>
            <a:r>
              <a:rPr lang="en-IN" dirty="0"/>
              <a:t>Changing consistency enforcement</a:t>
            </a:r>
          </a:p>
          <a:p>
            <a:pPr lvl="2"/>
            <a:r>
              <a:rPr lang="en-US" dirty="0"/>
              <a:t>Deciding on how and when to redirect client requests.</a:t>
            </a:r>
            <a:endParaRPr lang="en-IN" dirty="0"/>
          </a:p>
        </p:txBody>
      </p:sp>
    </p:spTree>
    <p:extLst>
      <p:ext uri="{BB962C8B-B14F-4D97-AF65-F5344CB8AC3E}">
        <p14:creationId xmlns:p14="http://schemas.microsoft.com/office/powerpoint/2010/main" val="3044474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C80C-01FD-449D-AA9B-E5E0FB5434B5}"/>
              </a:ext>
            </a:extLst>
          </p:cNvPr>
          <p:cNvSpPr>
            <a:spLocks noGrp="1"/>
          </p:cNvSpPr>
          <p:nvPr>
            <p:ph type="title"/>
          </p:nvPr>
        </p:nvSpPr>
        <p:spPr/>
        <p:txBody>
          <a:bodyPr/>
          <a:lstStyle/>
          <a:p>
            <a:r>
              <a:rPr lang="en-IN" dirty="0"/>
              <a:t>CDN-Adjustment Measures</a:t>
            </a:r>
          </a:p>
        </p:txBody>
      </p:sp>
      <p:pic>
        <p:nvPicPr>
          <p:cNvPr id="5" name="Content Placeholder 4">
            <a:extLst>
              <a:ext uri="{FF2B5EF4-FFF2-40B4-BE49-F238E27FC236}">
                <a16:creationId xmlns:a16="http://schemas.microsoft.com/office/drawing/2014/main" id="{E990FAF6-E2E4-4778-8F65-63E189FE194D}"/>
              </a:ext>
            </a:extLst>
          </p:cNvPr>
          <p:cNvPicPr>
            <a:picLocks noGrp="1" noChangeAspect="1"/>
          </p:cNvPicPr>
          <p:nvPr>
            <p:ph idx="1"/>
          </p:nvPr>
        </p:nvPicPr>
        <p:blipFill>
          <a:blip r:embed="rId3"/>
          <a:stretch>
            <a:fillRect/>
          </a:stretch>
        </p:blipFill>
        <p:spPr>
          <a:xfrm>
            <a:off x="2773392" y="2058025"/>
            <a:ext cx="6645216" cy="3886537"/>
          </a:xfrm>
        </p:spPr>
      </p:pic>
    </p:spTree>
    <p:extLst>
      <p:ext uri="{BB962C8B-B14F-4D97-AF65-F5344CB8AC3E}">
        <p14:creationId xmlns:p14="http://schemas.microsoft.com/office/powerpoint/2010/main" val="85071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9057-A824-45B1-9607-51652A703FBB}"/>
              </a:ext>
            </a:extLst>
          </p:cNvPr>
          <p:cNvSpPr>
            <a:spLocks noGrp="1"/>
          </p:cNvSpPr>
          <p:nvPr>
            <p:ph type="title"/>
          </p:nvPr>
        </p:nvSpPr>
        <p:spPr/>
        <p:txBody>
          <a:bodyPr/>
          <a:lstStyle/>
          <a:p>
            <a:r>
              <a:rPr lang="en-IN" dirty="0"/>
              <a:t>Multitiered Architectures</a:t>
            </a:r>
          </a:p>
        </p:txBody>
      </p:sp>
      <p:pic>
        <p:nvPicPr>
          <p:cNvPr id="5" name="Content Placeholder 4">
            <a:extLst>
              <a:ext uri="{FF2B5EF4-FFF2-40B4-BE49-F238E27FC236}">
                <a16:creationId xmlns:a16="http://schemas.microsoft.com/office/drawing/2014/main" id="{933E22BB-E5DE-45FE-A767-1AC16BA1EABF}"/>
              </a:ext>
            </a:extLst>
          </p:cNvPr>
          <p:cNvPicPr>
            <a:picLocks noGrp="1" noChangeAspect="1"/>
          </p:cNvPicPr>
          <p:nvPr>
            <p:ph idx="1"/>
          </p:nvPr>
        </p:nvPicPr>
        <p:blipFill>
          <a:blip r:embed="rId3"/>
          <a:stretch>
            <a:fillRect/>
          </a:stretch>
        </p:blipFill>
        <p:spPr>
          <a:xfrm>
            <a:off x="1664075" y="1690688"/>
            <a:ext cx="8863850" cy="4131872"/>
          </a:xfrm>
        </p:spPr>
      </p:pic>
    </p:spTree>
    <p:extLst>
      <p:ext uri="{BB962C8B-B14F-4D97-AF65-F5344CB8AC3E}">
        <p14:creationId xmlns:p14="http://schemas.microsoft.com/office/powerpoint/2010/main" val="3016307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C80C-01FD-449D-AA9B-E5E0FB5434B5}"/>
              </a:ext>
            </a:extLst>
          </p:cNvPr>
          <p:cNvSpPr>
            <a:spLocks noGrp="1"/>
          </p:cNvSpPr>
          <p:nvPr>
            <p:ph type="title"/>
          </p:nvPr>
        </p:nvSpPr>
        <p:spPr/>
        <p:txBody>
          <a:bodyPr/>
          <a:lstStyle/>
          <a:p>
            <a:r>
              <a:rPr lang="en-IN" dirty="0"/>
              <a:t>CDN-Adjustment Measures</a:t>
            </a:r>
          </a:p>
        </p:txBody>
      </p:sp>
      <p:sp>
        <p:nvSpPr>
          <p:cNvPr id="4" name="Content Placeholder 3">
            <a:extLst>
              <a:ext uri="{FF2B5EF4-FFF2-40B4-BE49-F238E27FC236}">
                <a16:creationId xmlns:a16="http://schemas.microsoft.com/office/drawing/2014/main" id="{039D3F24-287E-474E-BFB1-4BA648AC627A}"/>
              </a:ext>
            </a:extLst>
          </p:cNvPr>
          <p:cNvSpPr>
            <a:spLocks noGrp="1"/>
          </p:cNvSpPr>
          <p:nvPr>
            <p:ph idx="1"/>
          </p:nvPr>
        </p:nvSpPr>
        <p:spPr/>
        <p:txBody>
          <a:bodyPr/>
          <a:lstStyle/>
          <a:p>
            <a:r>
              <a:rPr lang="en-US" dirty="0"/>
              <a:t>Besides the different policies, an important issue is whether request redirection is transparent to the client or not. In essence, there are only three redirection techniques</a:t>
            </a:r>
          </a:p>
          <a:p>
            <a:pPr lvl="1"/>
            <a:r>
              <a:rPr lang="en-IN" dirty="0"/>
              <a:t>TCP handoff, </a:t>
            </a:r>
          </a:p>
          <a:p>
            <a:pPr lvl="1"/>
            <a:r>
              <a:rPr lang="en-IN" dirty="0"/>
              <a:t> DNS redirection, </a:t>
            </a:r>
          </a:p>
          <a:p>
            <a:pPr lvl="1"/>
            <a:r>
              <a:rPr lang="en-IN" dirty="0"/>
              <a:t>HTTP redirection</a:t>
            </a:r>
          </a:p>
        </p:txBody>
      </p:sp>
    </p:spTree>
    <p:extLst>
      <p:ext uri="{BB962C8B-B14F-4D97-AF65-F5344CB8AC3E}">
        <p14:creationId xmlns:p14="http://schemas.microsoft.com/office/powerpoint/2010/main" val="305995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C80C-01FD-449D-AA9B-E5E0FB5434B5}"/>
              </a:ext>
            </a:extLst>
          </p:cNvPr>
          <p:cNvSpPr>
            <a:spLocks noGrp="1"/>
          </p:cNvSpPr>
          <p:nvPr>
            <p:ph type="title"/>
          </p:nvPr>
        </p:nvSpPr>
        <p:spPr/>
        <p:txBody>
          <a:bodyPr/>
          <a:lstStyle/>
          <a:p>
            <a:r>
              <a:rPr lang="en-IN" dirty="0"/>
              <a:t>Replication of Web Applications </a:t>
            </a:r>
          </a:p>
        </p:txBody>
      </p:sp>
      <p:sp>
        <p:nvSpPr>
          <p:cNvPr id="4" name="Content Placeholder 3">
            <a:extLst>
              <a:ext uri="{FF2B5EF4-FFF2-40B4-BE49-F238E27FC236}">
                <a16:creationId xmlns:a16="http://schemas.microsoft.com/office/drawing/2014/main" id="{039D3F24-287E-474E-BFB1-4BA648AC627A}"/>
              </a:ext>
            </a:extLst>
          </p:cNvPr>
          <p:cNvSpPr>
            <a:spLocks noGrp="1"/>
          </p:cNvSpPr>
          <p:nvPr>
            <p:ph idx="1"/>
          </p:nvPr>
        </p:nvSpPr>
        <p:spPr/>
        <p:txBody>
          <a:bodyPr/>
          <a:lstStyle/>
          <a:p>
            <a:r>
              <a:rPr lang="en-US" dirty="0"/>
              <a:t>Up to this point we have mainly concentrated on caching and replicating static Web content. In practice, we see that the Web is increasingly offering more dynamically generated content, but that it is also expanding toward offering services that can be called by remote applications</a:t>
            </a:r>
            <a:endParaRPr lang="en-IN" dirty="0"/>
          </a:p>
        </p:txBody>
      </p:sp>
    </p:spTree>
    <p:extLst>
      <p:ext uri="{BB962C8B-B14F-4D97-AF65-F5344CB8AC3E}">
        <p14:creationId xmlns:p14="http://schemas.microsoft.com/office/powerpoint/2010/main" val="3427584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C80C-01FD-449D-AA9B-E5E0FB5434B5}"/>
              </a:ext>
            </a:extLst>
          </p:cNvPr>
          <p:cNvSpPr>
            <a:spLocks noGrp="1"/>
          </p:cNvSpPr>
          <p:nvPr>
            <p:ph type="title"/>
          </p:nvPr>
        </p:nvSpPr>
        <p:spPr/>
        <p:txBody>
          <a:bodyPr/>
          <a:lstStyle/>
          <a:p>
            <a:r>
              <a:rPr lang="en-IN" dirty="0"/>
              <a:t>Replication of Web Applications </a:t>
            </a:r>
          </a:p>
        </p:txBody>
      </p:sp>
      <p:pic>
        <p:nvPicPr>
          <p:cNvPr id="5" name="Content Placeholder 4">
            <a:extLst>
              <a:ext uri="{FF2B5EF4-FFF2-40B4-BE49-F238E27FC236}">
                <a16:creationId xmlns:a16="http://schemas.microsoft.com/office/drawing/2014/main" id="{A8FAB356-F2CD-4D41-9F0A-2BBFABD77AA5}"/>
              </a:ext>
            </a:extLst>
          </p:cNvPr>
          <p:cNvPicPr>
            <a:picLocks noGrp="1" noChangeAspect="1"/>
          </p:cNvPicPr>
          <p:nvPr>
            <p:ph idx="1"/>
          </p:nvPr>
        </p:nvPicPr>
        <p:blipFill>
          <a:blip r:embed="rId3"/>
          <a:stretch>
            <a:fillRect/>
          </a:stretch>
        </p:blipFill>
        <p:spPr>
          <a:xfrm>
            <a:off x="2310934" y="1940770"/>
            <a:ext cx="7570131" cy="4053629"/>
          </a:xfrm>
        </p:spPr>
      </p:pic>
    </p:spTree>
    <p:extLst>
      <p:ext uri="{BB962C8B-B14F-4D97-AF65-F5344CB8AC3E}">
        <p14:creationId xmlns:p14="http://schemas.microsoft.com/office/powerpoint/2010/main" val="857673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C80C-01FD-449D-AA9B-E5E0FB5434B5}"/>
              </a:ext>
            </a:extLst>
          </p:cNvPr>
          <p:cNvSpPr>
            <a:spLocks noGrp="1"/>
          </p:cNvSpPr>
          <p:nvPr>
            <p:ph type="title"/>
          </p:nvPr>
        </p:nvSpPr>
        <p:spPr/>
        <p:txBody>
          <a:bodyPr/>
          <a:lstStyle/>
          <a:p>
            <a:r>
              <a:rPr lang="en-IN" dirty="0"/>
              <a:t>Replication of Web Applications </a:t>
            </a:r>
          </a:p>
        </p:txBody>
      </p:sp>
      <p:sp>
        <p:nvSpPr>
          <p:cNvPr id="7" name="Content Placeholder 6">
            <a:extLst>
              <a:ext uri="{FF2B5EF4-FFF2-40B4-BE49-F238E27FC236}">
                <a16:creationId xmlns:a16="http://schemas.microsoft.com/office/drawing/2014/main" id="{C307D0AF-4E45-45AA-978C-BE82F91D98FD}"/>
              </a:ext>
            </a:extLst>
          </p:cNvPr>
          <p:cNvSpPr>
            <a:spLocks noGrp="1"/>
          </p:cNvSpPr>
          <p:nvPr>
            <p:ph idx="1"/>
          </p:nvPr>
        </p:nvSpPr>
        <p:spPr/>
        <p:txBody>
          <a:bodyPr/>
          <a:lstStyle/>
          <a:p>
            <a:r>
              <a:rPr lang="en-US" dirty="0"/>
              <a:t>First, to improve performance, we can decide to apply full replication of the data stored at the origin server. </a:t>
            </a:r>
          </a:p>
          <a:p>
            <a:r>
              <a:rPr lang="en-US" dirty="0"/>
              <a:t>Second case for full replication is when queries are generally complex.</a:t>
            </a:r>
          </a:p>
          <a:p>
            <a:r>
              <a:rPr lang="en-US" dirty="0"/>
              <a:t>An alternative to partial replication is to make use of content-aware caches.</a:t>
            </a:r>
          </a:p>
          <a:p>
            <a:r>
              <a:rPr lang="en-US" dirty="0"/>
              <a:t>With content-aware caches, an edge server maintains a database that is organized according to the structure of queries. What this means is that queries are assumed to adhere to a limited number of templates, effectively meaning that the different kinds of queries that can be processed is restricted. </a:t>
            </a:r>
          </a:p>
          <a:p>
            <a:endParaRPr lang="en-IN" dirty="0"/>
          </a:p>
        </p:txBody>
      </p:sp>
    </p:spTree>
    <p:extLst>
      <p:ext uri="{BB962C8B-B14F-4D97-AF65-F5344CB8AC3E}">
        <p14:creationId xmlns:p14="http://schemas.microsoft.com/office/powerpoint/2010/main" val="47774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C80C-01FD-449D-AA9B-E5E0FB5434B5}"/>
              </a:ext>
            </a:extLst>
          </p:cNvPr>
          <p:cNvSpPr>
            <a:spLocks noGrp="1"/>
          </p:cNvSpPr>
          <p:nvPr>
            <p:ph type="title"/>
          </p:nvPr>
        </p:nvSpPr>
        <p:spPr/>
        <p:txBody>
          <a:bodyPr/>
          <a:lstStyle/>
          <a:p>
            <a:r>
              <a:rPr lang="en-IN" dirty="0"/>
              <a:t>Context-aware caches </a:t>
            </a:r>
          </a:p>
        </p:txBody>
      </p:sp>
      <p:sp>
        <p:nvSpPr>
          <p:cNvPr id="7" name="Content Placeholder 6">
            <a:extLst>
              <a:ext uri="{FF2B5EF4-FFF2-40B4-BE49-F238E27FC236}">
                <a16:creationId xmlns:a16="http://schemas.microsoft.com/office/drawing/2014/main" id="{C307D0AF-4E45-45AA-978C-BE82F91D98FD}"/>
              </a:ext>
            </a:extLst>
          </p:cNvPr>
          <p:cNvSpPr>
            <a:spLocks noGrp="1"/>
          </p:cNvSpPr>
          <p:nvPr>
            <p:ph idx="1"/>
          </p:nvPr>
        </p:nvSpPr>
        <p:spPr/>
        <p:txBody>
          <a:bodyPr/>
          <a:lstStyle/>
          <a:p>
            <a:r>
              <a:rPr lang="en-US" dirty="0"/>
              <a:t>Part of the complexity of content-aware caching comes from the fact that the data at the edge server needs to be kept consistent.</a:t>
            </a:r>
          </a:p>
          <a:p>
            <a:r>
              <a:rPr lang="en-US" dirty="0"/>
              <a:t> To this end, the origin server needs to know which records are associated with which templates, so that any update of a record, or any update of a table, can be properly addressed by, for example, sending an invalidation message to the appropriate edge servers</a:t>
            </a:r>
            <a:endParaRPr lang="en-IN" dirty="0"/>
          </a:p>
        </p:txBody>
      </p:sp>
    </p:spTree>
    <p:extLst>
      <p:ext uri="{BB962C8B-B14F-4D97-AF65-F5344CB8AC3E}">
        <p14:creationId xmlns:p14="http://schemas.microsoft.com/office/powerpoint/2010/main" val="158097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F7B5-D135-467B-B996-9C3B05D5C775}"/>
              </a:ext>
            </a:extLst>
          </p:cNvPr>
          <p:cNvSpPr>
            <a:spLocks noGrp="1"/>
          </p:cNvSpPr>
          <p:nvPr>
            <p:ph type="title"/>
          </p:nvPr>
        </p:nvSpPr>
        <p:spPr/>
        <p:txBody>
          <a:bodyPr/>
          <a:lstStyle/>
          <a:p>
            <a:r>
              <a:rPr lang="en-IN" dirty="0"/>
              <a:t>Web Services</a:t>
            </a:r>
          </a:p>
        </p:txBody>
      </p:sp>
      <p:pic>
        <p:nvPicPr>
          <p:cNvPr id="5" name="Content Placeholder 4">
            <a:extLst>
              <a:ext uri="{FF2B5EF4-FFF2-40B4-BE49-F238E27FC236}">
                <a16:creationId xmlns:a16="http://schemas.microsoft.com/office/drawing/2014/main" id="{63645E56-8629-423C-9223-18B52D49F32C}"/>
              </a:ext>
            </a:extLst>
          </p:cNvPr>
          <p:cNvPicPr>
            <a:picLocks noGrp="1" noChangeAspect="1"/>
          </p:cNvPicPr>
          <p:nvPr>
            <p:ph idx="1"/>
          </p:nvPr>
        </p:nvPicPr>
        <p:blipFill rotWithShape="1">
          <a:blip r:embed="rId3"/>
          <a:srcRect t="5686"/>
          <a:stretch/>
        </p:blipFill>
        <p:spPr>
          <a:xfrm>
            <a:off x="2678134" y="1995144"/>
            <a:ext cx="6835732" cy="3830867"/>
          </a:xfrm>
        </p:spPr>
      </p:pic>
    </p:spTree>
    <p:extLst>
      <p:ext uri="{BB962C8B-B14F-4D97-AF65-F5344CB8AC3E}">
        <p14:creationId xmlns:p14="http://schemas.microsoft.com/office/powerpoint/2010/main" val="284973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D056-DBA5-46E6-BD32-1A5DE1CEDCC7}"/>
              </a:ext>
            </a:extLst>
          </p:cNvPr>
          <p:cNvSpPr>
            <a:spLocks noGrp="1"/>
          </p:cNvSpPr>
          <p:nvPr>
            <p:ph type="title"/>
          </p:nvPr>
        </p:nvSpPr>
        <p:spPr/>
        <p:txBody>
          <a:bodyPr/>
          <a:lstStyle/>
          <a:p>
            <a:r>
              <a:rPr lang="en-US" dirty="0"/>
              <a:t>Web Service Composition and Coordination</a:t>
            </a:r>
            <a:endParaRPr lang="en-IN" dirty="0"/>
          </a:p>
        </p:txBody>
      </p:sp>
      <p:sp>
        <p:nvSpPr>
          <p:cNvPr id="3" name="Content Placeholder 2">
            <a:extLst>
              <a:ext uri="{FF2B5EF4-FFF2-40B4-BE49-F238E27FC236}">
                <a16:creationId xmlns:a16="http://schemas.microsoft.com/office/drawing/2014/main" id="{8D5AF98E-14CA-4BAE-9EE3-093E28D9031D}"/>
              </a:ext>
            </a:extLst>
          </p:cNvPr>
          <p:cNvSpPr>
            <a:spLocks noGrp="1"/>
          </p:cNvSpPr>
          <p:nvPr>
            <p:ph idx="1"/>
          </p:nvPr>
        </p:nvSpPr>
        <p:spPr/>
        <p:txBody>
          <a:bodyPr/>
          <a:lstStyle/>
          <a:p>
            <a:r>
              <a:rPr lang="en-US" dirty="0"/>
              <a:t>The architecture described so far is relatively straightforward: a service is implemented by means of an application and its invocation takes place according to a specific standard.</a:t>
            </a:r>
          </a:p>
          <a:p>
            <a:r>
              <a:rPr lang="en-US" dirty="0"/>
              <a:t> In the model so far, a Web service is offered in the form of a single invocation. In practice, much more complex invocation structures need to take place before a service can be considered as completed. </a:t>
            </a:r>
          </a:p>
          <a:p>
            <a:endParaRPr lang="en-US" dirty="0"/>
          </a:p>
        </p:txBody>
      </p:sp>
    </p:spTree>
    <p:extLst>
      <p:ext uri="{BB962C8B-B14F-4D97-AF65-F5344CB8AC3E}">
        <p14:creationId xmlns:p14="http://schemas.microsoft.com/office/powerpoint/2010/main" val="32540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E823-5A49-4E51-8B1A-F6BEA630D7A9}"/>
              </a:ext>
            </a:extLst>
          </p:cNvPr>
          <p:cNvSpPr>
            <a:spLocks noGrp="1"/>
          </p:cNvSpPr>
          <p:nvPr>
            <p:ph type="title"/>
          </p:nvPr>
        </p:nvSpPr>
        <p:spPr/>
        <p:txBody>
          <a:bodyPr/>
          <a:lstStyle/>
          <a:p>
            <a:r>
              <a:rPr lang="en-IN" dirty="0"/>
              <a:t>Processes </a:t>
            </a:r>
          </a:p>
        </p:txBody>
      </p:sp>
      <p:sp>
        <p:nvSpPr>
          <p:cNvPr id="3" name="Content Placeholder 2">
            <a:extLst>
              <a:ext uri="{FF2B5EF4-FFF2-40B4-BE49-F238E27FC236}">
                <a16:creationId xmlns:a16="http://schemas.microsoft.com/office/drawing/2014/main" id="{4E4986F4-41A4-473B-851B-CA030286C497}"/>
              </a:ext>
            </a:extLst>
          </p:cNvPr>
          <p:cNvSpPr>
            <a:spLocks noGrp="1"/>
          </p:cNvSpPr>
          <p:nvPr>
            <p:ph idx="1"/>
          </p:nvPr>
        </p:nvSpPr>
        <p:spPr/>
        <p:txBody>
          <a:bodyPr/>
          <a:lstStyle/>
          <a:p>
            <a:pPr marL="0" indent="0" algn="just">
              <a:buNone/>
            </a:pPr>
            <a:r>
              <a:rPr lang="en-IN" dirty="0"/>
              <a:t>Clients</a:t>
            </a:r>
          </a:p>
          <a:p>
            <a:pPr algn="just"/>
            <a:r>
              <a:rPr lang="en-US" dirty="0"/>
              <a:t>The most important Web client is a piece of software called a Web browser, which enables a user to navigate through Web pages by fetching those pages from servers and subsequently displaying them on the users’ screen.</a:t>
            </a:r>
            <a:endParaRPr lang="en-IN" dirty="0"/>
          </a:p>
        </p:txBody>
      </p:sp>
    </p:spTree>
    <p:extLst>
      <p:ext uri="{BB962C8B-B14F-4D97-AF65-F5344CB8AC3E}">
        <p14:creationId xmlns:p14="http://schemas.microsoft.com/office/powerpoint/2010/main" val="58758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E823-5A49-4E51-8B1A-F6BEA630D7A9}"/>
              </a:ext>
            </a:extLst>
          </p:cNvPr>
          <p:cNvSpPr>
            <a:spLocks noGrp="1"/>
          </p:cNvSpPr>
          <p:nvPr>
            <p:ph type="title"/>
          </p:nvPr>
        </p:nvSpPr>
        <p:spPr/>
        <p:txBody>
          <a:bodyPr/>
          <a:lstStyle/>
          <a:p>
            <a:r>
              <a:rPr lang="en-IN" dirty="0"/>
              <a:t>Processes – Clients  </a:t>
            </a:r>
          </a:p>
        </p:txBody>
      </p:sp>
      <p:pic>
        <p:nvPicPr>
          <p:cNvPr id="5" name="Content Placeholder 4">
            <a:extLst>
              <a:ext uri="{FF2B5EF4-FFF2-40B4-BE49-F238E27FC236}">
                <a16:creationId xmlns:a16="http://schemas.microsoft.com/office/drawing/2014/main" id="{100D212A-DAF2-4B15-A64F-74BAE618DE5B}"/>
              </a:ext>
            </a:extLst>
          </p:cNvPr>
          <p:cNvPicPr>
            <a:picLocks noGrp="1" noChangeAspect="1"/>
          </p:cNvPicPr>
          <p:nvPr>
            <p:ph idx="1"/>
          </p:nvPr>
        </p:nvPicPr>
        <p:blipFill>
          <a:blip r:embed="rId3"/>
          <a:stretch>
            <a:fillRect/>
          </a:stretch>
        </p:blipFill>
        <p:spPr>
          <a:xfrm>
            <a:off x="3926775" y="1495071"/>
            <a:ext cx="4338450" cy="4781148"/>
          </a:xfrm>
        </p:spPr>
      </p:pic>
    </p:spTree>
    <p:extLst>
      <p:ext uri="{BB962C8B-B14F-4D97-AF65-F5344CB8AC3E}">
        <p14:creationId xmlns:p14="http://schemas.microsoft.com/office/powerpoint/2010/main" val="130145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E823-5A49-4E51-8B1A-F6BEA630D7A9}"/>
              </a:ext>
            </a:extLst>
          </p:cNvPr>
          <p:cNvSpPr>
            <a:spLocks noGrp="1"/>
          </p:cNvSpPr>
          <p:nvPr>
            <p:ph type="title"/>
          </p:nvPr>
        </p:nvSpPr>
        <p:spPr/>
        <p:txBody>
          <a:bodyPr/>
          <a:lstStyle/>
          <a:p>
            <a:r>
              <a:rPr lang="en-IN" dirty="0"/>
              <a:t>Processes – Clients  </a:t>
            </a:r>
          </a:p>
        </p:txBody>
      </p:sp>
      <p:pic>
        <p:nvPicPr>
          <p:cNvPr id="7" name="Content Placeholder 6">
            <a:extLst>
              <a:ext uri="{FF2B5EF4-FFF2-40B4-BE49-F238E27FC236}">
                <a16:creationId xmlns:a16="http://schemas.microsoft.com/office/drawing/2014/main" id="{F6B0F236-372A-4E90-9650-99E6E36A4CAE}"/>
              </a:ext>
            </a:extLst>
          </p:cNvPr>
          <p:cNvPicPr>
            <a:picLocks noGrp="1" noChangeAspect="1"/>
          </p:cNvPicPr>
          <p:nvPr>
            <p:ph idx="1"/>
          </p:nvPr>
        </p:nvPicPr>
        <p:blipFill>
          <a:blip r:embed="rId2"/>
          <a:stretch>
            <a:fillRect/>
          </a:stretch>
        </p:blipFill>
        <p:spPr>
          <a:xfrm>
            <a:off x="980536" y="2403194"/>
            <a:ext cx="10373264" cy="2609072"/>
          </a:xfrm>
        </p:spPr>
      </p:pic>
    </p:spTree>
    <p:extLst>
      <p:ext uri="{BB962C8B-B14F-4D97-AF65-F5344CB8AC3E}">
        <p14:creationId xmlns:p14="http://schemas.microsoft.com/office/powerpoint/2010/main" val="3811467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1288</Words>
  <Application>Microsoft Office PowerPoint</Application>
  <PresentationFormat>Widescreen</PresentationFormat>
  <Paragraphs>153</Paragraphs>
  <Slides>44</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Gill Sans MT</vt:lpstr>
      <vt:lpstr>Times New Roman</vt:lpstr>
      <vt:lpstr>Office Theme</vt:lpstr>
      <vt:lpstr>Distributed Web Based Systems </vt:lpstr>
      <vt:lpstr>Traditional Web-Based Systems</vt:lpstr>
      <vt:lpstr>Web Documents</vt:lpstr>
      <vt:lpstr>Multitiered Architectures</vt:lpstr>
      <vt:lpstr>Web Services</vt:lpstr>
      <vt:lpstr>Web Service Composition and Coordination</vt:lpstr>
      <vt:lpstr>Processes </vt:lpstr>
      <vt:lpstr>Processes – Clients  </vt:lpstr>
      <vt:lpstr>Processes – Clients  </vt:lpstr>
      <vt:lpstr>Processes   </vt:lpstr>
      <vt:lpstr>Processes – The Apache Web server   </vt:lpstr>
      <vt:lpstr>Processes</vt:lpstr>
      <vt:lpstr>Processes-Web servers clusters </vt:lpstr>
      <vt:lpstr>Processes-Web servers clusters </vt:lpstr>
      <vt:lpstr>Communication</vt:lpstr>
      <vt:lpstr>Communication</vt:lpstr>
      <vt:lpstr>Communication</vt:lpstr>
      <vt:lpstr>Communication</vt:lpstr>
      <vt:lpstr>Communication</vt:lpstr>
      <vt:lpstr>Communication</vt:lpstr>
      <vt:lpstr>Simple Object Access Protocol - SOAP</vt:lpstr>
      <vt:lpstr>Simple Object Access Protocol - SOAP</vt:lpstr>
      <vt:lpstr>Simple Object Access Protocol - SOAP</vt:lpstr>
      <vt:lpstr>Naming</vt:lpstr>
      <vt:lpstr>Naming</vt:lpstr>
      <vt:lpstr>Naming</vt:lpstr>
      <vt:lpstr>Synchronization </vt:lpstr>
      <vt:lpstr>Consistency and Replication </vt:lpstr>
      <vt:lpstr>Consistency and Replication </vt:lpstr>
      <vt:lpstr>Consistency and Replication </vt:lpstr>
      <vt:lpstr>Replication for Web Hosting Systems</vt:lpstr>
      <vt:lpstr>Replication for Web Hosting Systems</vt:lpstr>
      <vt:lpstr>Replication for Web Hosting Systems</vt:lpstr>
      <vt:lpstr>CDN-Metric Estimation</vt:lpstr>
      <vt:lpstr>CDN-Metric Estimation</vt:lpstr>
      <vt:lpstr>Adaptation Triggering</vt:lpstr>
      <vt:lpstr>Adaptation Triggering</vt:lpstr>
      <vt:lpstr>CDN-Adjustment Measures</vt:lpstr>
      <vt:lpstr>CDN-Adjustment Measures</vt:lpstr>
      <vt:lpstr>CDN-Adjustment Measures</vt:lpstr>
      <vt:lpstr>Replication of Web Applications </vt:lpstr>
      <vt:lpstr>Replication of Web Applications </vt:lpstr>
      <vt:lpstr>Replication of Web Applications </vt:lpstr>
      <vt:lpstr>Context-aware caches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Web Based Systems </dc:title>
  <dc:creator>ami mehta</dc:creator>
  <cp:lastModifiedBy>ami mehta</cp:lastModifiedBy>
  <cp:revision>28</cp:revision>
  <dcterms:created xsi:type="dcterms:W3CDTF">2022-02-24T09:23:50Z</dcterms:created>
  <dcterms:modified xsi:type="dcterms:W3CDTF">2022-04-28T06:00:04Z</dcterms:modified>
</cp:coreProperties>
</file>