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99" r:id="rId4"/>
    <p:sldId id="300" r:id="rId5"/>
    <p:sldId id="301" r:id="rId6"/>
    <p:sldId id="302" r:id="rId7"/>
    <p:sldId id="303" r:id="rId8"/>
    <p:sldId id="271" r:id="rId9"/>
    <p:sldId id="277" r:id="rId10"/>
    <p:sldId id="304" r:id="rId11"/>
    <p:sldId id="305" r:id="rId12"/>
    <p:sldId id="306" r:id="rId13"/>
    <p:sldId id="307" r:id="rId14"/>
    <p:sldId id="309" r:id="rId15"/>
    <p:sldId id="310" r:id="rId16"/>
    <p:sldId id="311" r:id="rId17"/>
    <p:sldId id="31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7D311-6F62-4240-82CA-05478B0E05DF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A82F9-6A21-4C1E-8A33-CA093E27F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0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32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8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25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12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4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41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3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21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21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6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5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58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72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264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0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8" y="511278"/>
            <a:ext cx="2271882" cy="40389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0022086" y="5978013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bg1"/>
                </a:solidFill>
                <a:latin typeface="+mn-lt"/>
                <a:ea typeface="Noto Sans S Chinese Medium" panose="020B0600000000000000" pitchFamily="34" charset="-122"/>
              </a:rPr>
              <a:t>Royole</a:t>
            </a:r>
            <a:r>
              <a:rPr lang="en-US" altLang="zh-CN" sz="1100" baseline="0" dirty="0" smtClean="0">
                <a:solidFill>
                  <a:schemeClr val="bg1"/>
                </a:solidFill>
                <a:latin typeface="+mn-lt"/>
                <a:ea typeface="Noto Sans S Chinese Medium" panose="020B0600000000000000" pitchFamily="34" charset="-122"/>
              </a:rPr>
              <a:t> Strictly Confidential.</a:t>
            </a:r>
            <a:endParaRPr lang="zh-CN" altLang="en-US" sz="1100" dirty="0">
              <a:solidFill>
                <a:schemeClr val="bg1"/>
              </a:solidFill>
              <a:latin typeface="+mn-lt"/>
              <a:ea typeface="Noto Sans S Chinese Medium" panose="020B0600000000000000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432180" y="6148146"/>
            <a:ext cx="2356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kern="1200" dirty="0" smtClean="0">
                <a:solidFill>
                  <a:schemeClr val="bg1"/>
                </a:solidFill>
                <a:latin typeface="+mn-lt"/>
                <a:ea typeface="Noto Sans S Chinese Medium" panose="020B0600000000000000" pitchFamily="34" charset="-122"/>
                <a:cs typeface="+mn-cs"/>
              </a:rPr>
              <a:t>Copyright ©2018 Royole Corporation.</a:t>
            </a:r>
            <a:endParaRPr lang="zh-CN" altLang="en-US" sz="1100" kern="1200" dirty="0">
              <a:solidFill>
                <a:schemeClr val="bg1"/>
              </a:solidFill>
              <a:latin typeface="+mn-lt"/>
              <a:ea typeface="Noto Sans S Chinese Medium" panose="020B06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45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150288"/>
            <a:ext cx="2743200" cy="365125"/>
          </a:xfrm>
          <a:prstGeom prst="rect">
            <a:avLst/>
          </a:prstGeom>
        </p:spPr>
        <p:txBody>
          <a:bodyPr/>
          <a:lstStyle/>
          <a:p>
            <a:fld id="{104DBD0E-21FF-46AD-9489-2C640BAF985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15028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7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150288"/>
            <a:ext cx="2743200" cy="365125"/>
          </a:xfrm>
          <a:prstGeom prst="rect">
            <a:avLst/>
          </a:prstGeom>
        </p:spPr>
        <p:txBody>
          <a:bodyPr/>
          <a:lstStyle/>
          <a:p>
            <a:fld id="{104DBD0E-21FF-46AD-9489-2C640BAF985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15028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150288"/>
            <a:ext cx="2743200" cy="365125"/>
          </a:xfrm>
          <a:prstGeom prst="rect">
            <a:avLst/>
          </a:prstGeom>
        </p:spPr>
        <p:txBody>
          <a:bodyPr/>
          <a:lstStyle/>
          <a:p>
            <a:fld id="{104DBD0E-21FF-46AD-9489-2C640BAF985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15028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5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150288"/>
            <a:ext cx="2743200" cy="365125"/>
          </a:xfrm>
          <a:prstGeom prst="rect">
            <a:avLst/>
          </a:prstGeom>
        </p:spPr>
        <p:txBody>
          <a:bodyPr/>
          <a:lstStyle/>
          <a:p>
            <a:fld id="{104DBD0E-21FF-46AD-9489-2C640BAF985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15028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41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150288"/>
            <a:ext cx="2743200" cy="365125"/>
          </a:xfrm>
          <a:prstGeom prst="rect">
            <a:avLst/>
          </a:prstGeom>
        </p:spPr>
        <p:txBody>
          <a:bodyPr/>
          <a:lstStyle/>
          <a:p>
            <a:fld id="{104DBD0E-21FF-46AD-9489-2C640BAF985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15028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5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150288"/>
            <a:ext cx="2743200" cy="365125"/>
          </a:xfrm>
          <a:prstGeom prst="rect">
            <a:avLst/>
          </a:prstGeom>
        </p:spPr>
        <p:txBody>
          <a:bodyPr/>
          <a:lstStyle/>
          <a:p>
            <a:fld id="{104DBD0E-21FF-46AD-9489-2C640BAF985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15028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7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150288"/>
            <a:ext cx="2743200" cy="365125"/>
          </a:xfrm>
          <a:prstGeom prst="rect">
            <a:avLst/>
          </a:prstGeom>
        </p:spPr>
        <p:txBody>
          <a:bodyPr/>
          <a:lstStyle/>
          <a:p>
            <a:fld id="{104DBD0E-21FF-46AD-9489-2C640BAF985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15028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3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150288"/>
            <a:ext cx="2743200" cy="365125"/>
          </a:xfrm>
          <a:prstGeom prst="rect">
            <a:avLst/>
          </a:prstGeom>
        </p:spPr>
        <p:txBody>
          <a:bodyPr/>
          <a:lstStyle/>
          <a:p>
            <a:fld id="{104DBD0E-21FF-46AD-9489-2C640BAF985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15028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3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150288"/>
            <a:ext cx="2743200" cy="365125"/>
          </a:xfrm>
          <a:prstGeom prst="rect">
            <a:avLst/>
          </a:prstGeom>
        </p:spPr>
        <p:txBody>
          <a:bodyPr/>
          <a:lstStyle/>
          <a:p>
            <a:fld id="{104DBD0E-21FF-46AD-9489-2C640BAF985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15028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2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150288"/>
            <a:ext cx="2743200" cy="365125"/>
          </a:xfrm>
          <a:prstGeom prst="rect">
            <a:avLst/>
          </a:prstGeom>
        </p:spPr>
        <p:txBody>
          <a:bodyPr/>
          <a:lstStyle/>
          <a:p>
            <a:fld id="{104DBD0E-21FF-46AD-9489-2C640BAF985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15028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94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1502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59A52-063E-4C2F-A41B-78B41F67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85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2"/>
          <p:cNvSpPr txBox="1">
            <a:spLocks/>
          </p:cNvSpPr>
          <p:nvPr/>
        </p:nvSpPr>
        <p:spPr>
          <a:xfrm>
            <a:off x="0" y="2584201"/>
            <a:ext cx="12192000" cy="15499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6820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89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altLang="zh-CN" sz="4000" b="1" dirty="0" smtClean="0">
                <a:solidFill>
                  <a:schemeClr val="bg1"/>
                </a:solidFill>
              </a:rPr>
              <a:t>SDM660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Shape 33"/>
          <p:cNvSpPr txBox="1">
            <a:spLocks/>
          </p:cNvSpPr>
          <p:nvPr/>
        </p:nvSpPr>
        <p:spPr>
          <a:xfrm>
            <a:off x="0" y="3953933"/>
            <a:ext cx="12192000" cy="191241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722376"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zh-CN" altLang="en-US" sz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李佳 </a:t>
            </a:r>
            <a:endParaRPr lang="en-US" sz="900" dirty="0" smtClean="0">
              <a:solidFill>
                <a:srgbClr val="FFFFFF"/>
              </a:solidFill>
              <a:latin typeface="黑体"/>
              <a:ea typeface="黑体"/>
              <a:cs typeface="黑体"/>
              <a:sym typeface="黑体"/>
            </a:endParaRPr>
          </a:p>
          <a:p>
            <a:pPr marL="0" indent="0" algn="ctr" defTabSz="722376">
              <a:buFont typeface="Arial" panose="020B0604020202020204" pitchFamily="34" charset="0"/>
              <a:buNone/>
              <a:defRPr sz="900">
                <a:solidFill>
                  <a:srgbClr val="00649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lang="en-US" sz="900" dirty="0" smtClean="0">
              <a:solidFill>
                <a:srgbClr val="006496"/>
              </a:solidFill>
              <a:latin typeface="黑体"/>
              <a:ea typeface="黑体"/>
              <a:cs typeface="黑体"/>
              <a:sym typeface="黑体"/>
            </a:endParaRPr>
          </a:p>
          <a:p>
            <a:pPr marL="0" indent="0" algn="ctr" defTabSz="722376">
              <a:spcBef>
                <a:spcPts val="200"/>
              </a:spcBef>
              <a:buFont typeface="Arial" panose="020B0604020202020204" pitchFamily="34" charset="0"/>
              <a:buNone/>
              <a:defRPr sz="110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100" dirty="0" err="1" smtClean="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rPr>
              <a:t>Royole</a:t>
            </a:r>
            <a:r>
              <a:rPr lang="en-US" sz="1100" dirty="0" smtClean="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rPr>
              <a:t> Corporation</a:t>
            </a:r>
          </a:p>
          <a:p>
            <a:pPr marL="0" indent="0" algn="ctr" defTabSz="722376">
              <a:spcBef>
                <a:spcPts val="200"/>
              </a:spcBef>
              <a:buFont typeface="Arial" panose="020B0604020202020204" pitchFamily="34" charset="0"/>
              <a:buNone/>
              <a:defRPr sz="110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100" dirty="0" smtClean="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rPr>
              <a:t>EMAIL</a:t>
            </a:r>
          </a:p>
          <a:p>
            <a:pPr marL="0" indent="0" algn="ctr" defTabSz="722376">
              <a:spcBef>
                <a:spcPts val="200"/>
              </a:spcBef>
              <a:buFont typeface="Arial" panose="020B0604020202020204" pitchFamily="34" charset="0"/>
              <a:buNone/>
              <a:defRPr sz="110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100" dirty="0" smtClean="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rPr>
              <a:t>201</a:t>
            </a:r>
            <a:r>
              <a:rPr lang="en-US" altLang="zh-CN" sz="1100" dirty="0" smtClean="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rPr>
              <a:t>9</a:t>
            </a:r>
            <a:r>
              <a:rPr lang="en-US" sz="1100" dirty="0" smtClean="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rPr>
              <a:t>.</a:t>
            </a:r>
            <a:r>
              <a:rPr lang="en-US" altLang="zh-CN" sz="1100" dirty="0" smtClean="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rPr>
              <a:t>4</a:t>
            </a:r>
            <a:r>
              <a:rPr lang="en-US" sz="1100" dirty="0" smtClean="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rPr>
              <a:t>.</a:t>
            </a:r>
            <a:r>
              <a:rPr lang="en-US" altLang="zh-CN" sz="1100" dirty="0" smtClean="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rPr>
              <a:t>4</a:t>
            </a:r>
            <a:endParaRPr lang="en-US" sz="1100" dirty="0">
              <a:solidFill>
                <a:srgbClr val="BFBFBF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59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0188"/>
            <a:ext cx="465201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9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465201" y="358716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Chipset Diagram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01" y="758826"/>
            <a:ext cx="11180617" cy="56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0188"/>
            <a:ext cx="465201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65201" y="358716"/>
            <a:ext cx="3930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 Typical Application-RF&amp;WCN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358" y="999764"/>
            <a:ext cx="6516009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0188"/>
            <a:ext cx="465201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65201" y="358716"/>
            <a:ext cx="4476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 Typical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Application-Audio&amp;Power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69" y="1256582"/>
            <a:ext cx="3781953" cy="40677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253" y="1256582"/>
            <a:ext cx="5858693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0188"/>
            <a:ext cx="465201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65201" y="358716"/>
            <a:ext cx="3316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 Typical Phone Placement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021" y="758826"/>
            <a:ext cx="7401958" cy="56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0188"/>
            <a:ext cx="465201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65201" y="358716"/>
            <a:ext cx="2698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Vivo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X21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Placement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06" y="1206362"/>
            <a:ext cx="2887599" cy="45054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152" y="1063011"/>
            <a:ext cx="2497012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0188"/>
            <a:ext cx="465201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14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65201" y="358716"/>
            <a:ext cx="3233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Red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m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i Note7 Placement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7" y="1167345"/>
            <a:ext cx="5487166" cy="47726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621" y="1500766"/>
            <a:ext cx="243078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0188"/>
            <a:ext cx="465201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15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65201" y="358716"/>
            <a:ext cx="2754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SDM660 vs SDM670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pic>
        <p:nvPicPr>
          <p:cNvPr id="8194" name="Picture 2" descr="https://img-blog.csdn.net/201803241158266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911" y="1039090"/>
            <a:ext cx="8801100" cy="530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0188"/>
            <a:ext cx="465201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16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65201" y="358716"/>
            <a:ext cx="2754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SDM660 vs SDM670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pic>
        <p:nvPicPr>
          <p:cNvPr id="10242" name="Picture 2" descr="https://img-blog.csdn.net/201803241158423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90" y="758826"/>
            <a:ext cx="89154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0188"/>
            <a:ext cx="465201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465201" y="358716"/>
            <a:ext cx="2777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Qualcomm Roadmap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417"/>
            <a:ext cx="12192000" cy="57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0188"/>
            <a:ext cx="465201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465201" y="358716"/>
            <a:ext cx="38166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Qualcomm Modem Roadmap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1" y="758826"/>
            <a:ext cx="11283454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0188"/>
            <a:ext cx="465201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465201" y="358716"/>
            <a:ext cx="1716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 Category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67" y="1056986"/>
            <a:ext cx="8244033" cy="49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0188"/>
            <a:ext cx="465201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465201" y="358716"/>
            <a:ext cx="262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Carrier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164" y="1083255"/>
            <a:ext cx="91024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为了满足LTE-A下行峰速1 Gbps，上行峰速500 Mbps的要求，需要提供最大100 MHz的传输带宽，但由于这么大带宽的连续频谱的稀缺，LTE-A提出了载波聚合的解决方案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载波聚合（Carrier Aggregation, CA）是将2个或更多的载波单元（Component Carrier, CC）聚合在一起以支持更大的传输带宽（最大为100MHz）。每个CC的最大带宽为20 MHz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为了高效地利用零碎的频谱，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支持不同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Intra-band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contiguous</a:t>
            </a: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Intra-band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non-contiguous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Inter-band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non-contiguous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663" y="2650800"/>
            <a:ext cx="4140293" cy="30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0188"/>
            <a:ext cx="465201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465201" y="358716"/>
            <a:ext cx="40575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Multiple-Input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Multiple-Output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164" y="1083255"/>
            <a:ext cx="91024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26" y="1246475"/>
            <a:ext cx="73818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0188"/>
            <a:ext cx="465201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465201" y="358716"/>
            <a:ext cx="808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Band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164" y="1083255"/>
            <a:ext cx="91024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1" y="887354"/>
            <a:ext cx="7398327" cy="52500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63528" y="2294819"/>
            <a:ext cx="4328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中国移动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TD-LTE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：支持频段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中国联通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TD-LTE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：支持频段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中国电信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TD-LTE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：支持频段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中国联通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FDD-LTE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：支持频段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中国电信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FDD-LTE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：支持频段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1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0188"/>
            <a:ext cx="465201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7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465201" y="358716"/>
            <a:ext cx="2344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SDM660 CHIPSET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1600" y="887354"/>
            <a:ext cx="79525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Modem：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SDM</a:t>
            </a:r>
            <a:r>
              <a:rPr lang="zh-CN" altLang="en-US" dirty="0"/>
              <a:t>660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Power </a:t>
            </a:r>
            <a:r>
              <a:rPr lang="zh-CN" altLang="en-US" dirty="0"/>
              <a:t>management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PM</a:t>
            </a:r>
            <a:r>
              <a:rPr lang="zh-CN" altLang="en-US" dirty="0"/>
              <a:t>660 PM660A/PM660L (integrated codec) SMB1350/SMB1351 (optional)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RFICs：</a:t>
            </a:r>
            <a:endParaRPr lang="en-US" altLang="zh-CN" dirty="0" smtClean="0"/>
          </a:p>
          <a:p>
            <a:r>
              <a:rPr lang="zh-CN" altLang="en-US" dirty="0"/>
              <a:t>SDR660 </a:t>
            </a:r>
          </a:p>
          <a:p>
            <a:endParaRPr lang="en-US" altLang="zh-CN" dirty="0"/>
          </a:p>
          <a:p>
            <a:r>
              <a:rPr lang="zh-CN" altLang="en-US" dirty="0" smtClean="0"/>
              <a:t>Qualcomm </a:t>
            </a:r>
            <a:r>
              <a:rPr lang="zh-CN" altLang="en-US" dirty="0"/>
              <a:t>RF360 RFFE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QAT3550 QAT3522/QAT2522 QAT3514 QET4100/QET4101 QLN1020/QLN1030/QLN1035 QPA5460 QPA4340 QPA4360/QPA4361 QPA8801/QPA8802/QPA8803/ QPA8821 QSW8573/QSW8574 </a:t>
            </a:r>
          </a:p>
          <a:p>
            <a:endParaRPr lang="zh-CN" altLang="en-US" dirty="0"/>
          </a:p>
          <a:p>
            <a:r>
              <a:rPr lang="zh-CN" altLang="en-US" dirty="0"/>
              <a:t>Wireless connectivity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WCN3980 WCN</a:t>
            </a:r>
            <a:r>
              <a:rPr lang="zh-CN" altLang="en-US" dirty="0" smtClean="0"/>
              <a:t>3990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Audio ：</a:t>
            </a:r>
            <a:endParaRPr lang="zh-CN" altLang="en-US" dirty="0"/>
          </a:p>
          <a:p>
            <a:r>
              <a:rPr lang="zh-CN" altLang="en-US" dirty="0" smtClean="0"/>
              <a:t>WCD</a:t>
            </a:r>
            <a:r>
              <a:rPr lang="zh-CN" altLang="en-US" dirty="0"/>
              <a:t>9335 WCD9340/WCD9341 WSA8810/WSA8815  </a:t>
            </a:r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52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0188"/>
            <a:ext cx="465201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8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465201" y="358716"/>
            <a:ext cx="1922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SDM660 SPEC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0" y="989825"/>
            <a:ext cx="942109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360</Words>
  <Application>Microsoft Office PowerPoint</Application>
  <PresentationFormat>宽屏</PresentationFormat>
  <Paragraphs>88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Helvetica Neue</vt:lpstr>
      <vt:lpstr>Noto Sans S Chinese Medium</vt:lpstr>
      <vt:lpstr>黑体</vt:lpstr>
      <vt:lpstr>宋体</vt:lpstr>
      <vt:lpstr>微软雅黑</vt:lpstr>
      <vt:lpstr>Arial</vt:lpstr>
      <vt:lpstr>Calibri</vt:lpstr>
      <vt:lpstr>Calibri Light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Royole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Moon Huang</dc:creator>
  <cp:lastModifiedBy>Jia Li</cp:lastModifiedBy>
  <cp:revision>159</cp:revision>
  <dcterms:created xsi:type="dcterms:W3CDTF">2018-03-05T03:47:16Z</dcterms:created>
  <dcterms:modified xsi:type="dcterms:W3CDTF">2019-04-02T07:11:03Z</dcterms:modified>
</cp:coreProperties>
</file>