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90" r:id="rId5"/>
    <p:sldId id="336" r:id="rId6"/>
    <p:sldId id="604" r:id="rId7"/>
    <p:sldId id="606" r:id="rId8"/>
    <p:sldId id="607" r:id="rId9"/>
    <p:sldId id="609" r:id="rId10"/>
    <p:sldId id="610" r:id="rId11"/>
    <p:sldId id="611" r:id="rId12"/>
    <p:sldId id="612" r:id="rId13"/>
    <p:sldId id="613" r:id="rId14"/>
    <p:sldId id="615" r:id="rId15"/>
    <p:sldId id="614" r:id="rId16"/>
    <p:sldId id="616" r:id="rId17"/>
    <p:sldId id="608" r:id="rId18"/>
    <p:sldId id="605" r:id="rId19"/>
    <p:sldId id="60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2EB1A-B6ED-4056-AC3A-22403B5DDA2B}">
          <p14:sldIdLst>
            <p14:sldId id="590"/>
            <p14:sldId id="336"/>
            <p14:sldId id="604"/>
            <p14:sldId id="606"/>
            <p14:sldId id="607"/>
            <p14:sldId id="609"/>
            <p14:sldId id="610"/>
            <p14:sldId id="611"/>
            <p14:sldId id="612"/>
            <p14:sldId id="613"/>
            <p14:sldId id="615"/>
            <p14:sldId id="614"/>
            <p14:sldId id="616"/>
            <p14:sldId id="608"/>
            <p14:sldId id="605"/>
            <p14:sldId id="603"/>
          </p14:sldIdLst>
        </p14:section>
        <p14:section name="Untitled Section" id="{64A77895-2C97-4A82-ADB4-92BC50C283D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002548"/>
    <a:srgbClr val="9D9D9D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88457" autoAdjust="0"/>
  </p:normalViewPr>
  <p:slideViewPr>
    <p:cSldViewPr snapToGrid="0" snapToObjects="1">
      <p:cViewPr varScale="1">
        <p:scale>
          <a:sx n="133" d="100"/>
          <a:sy n="133" d="100"/>
        </p:scale>
        <p:origin x="94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30 November, 2020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4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7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0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8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3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5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1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30 November,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492"/>
            <a:ext cx="8229600" cy="507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048"/>
            <a:ext cx="8229600" cy="441663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85CA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rgbClr val="0085CA"/>
              </a:buClr>
              <a:buSzPct val="75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0085CA"/>
              </a:buClr>
              <a:buSzPct val="75000"/>
              <a:buFont typeface="Wingdings" pitchFamily="2" charset="2"/>
              <a:buChar char="Ø"/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  <a:prstGeom prst="rect">
            <a:avLst/>
          </a:prstGeo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407"/>
            <a:ext cx="8229600" cy="44242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8851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85CA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85CA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85CA"/>
        </a:buClr>
        <a:buSzPct val="75000"/>
        <a:buFont typeface="Wingdings" pitchFamily="2" charset="2"/>
        <a:buChar char="Ø"/>
        <a:tabLst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85CA"/>
        </a:buClr>
        <a:buSzTx/>
        <a:buFont typeface="Arial"/>
        <a:buChar char="–"/>
        <a:tabLst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85CA"/>
        </a:buClr>
        <a:buSzTx/>
        <a:buFont typeface="Arial"/>
        <a:buChar char="»"/>
        <a:tabLst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11DADE-BBCB-46F5-984A-9B8336399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Aerodynamics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4CE75-ED40-421F-A020-10769A7A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sng" dirty="0"/>
              <a:t>CFD Fundamentals</a:t>
            </a:r>
            <a:endParaRPr lang="en-GB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F9F5E-008F-4192-828A-93F64F7EA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James Slaughter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17107-45A0-4A86-AA2F-7C9D53769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8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F85E842F-8578-AC45-A940-120870C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2" y="2635566"/>
            <a:ext cx="3302000" cy="23876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E64940C-D3DE-9A4F-9F2C-9B737E197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692" y="1581057"/>
            <a:ext cx="5195032" cy="38896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2328870"/>
            <a:ext cx="4953000" cy="247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C5C06-E113-504C-95C1-78740C502643}"/>
              </a:ext>
            </a:extLst>
          </p:cNvPr>
          <p:cNvSpPr/>
          <p:nvPr/>
        </p:nvSpPr>
        <p:spPr>
          <a:xfrm>
            <a:off x="3911600" y="2481270"/>
            <a:ext cx="4953000" cy="238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37B3F63-14DD-C644-8824-D7C4DDC6B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3105466"/>
            <a:ext cx="4267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F85E842F-8578-AC45-A940-120870C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2" y="2635566"/>
            <a:ext cx="3302000" cy="2387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2328870"/>
            <a:ext cx="4953000" cy="247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37B3F63-14DD-C644-8824-D7C4DDC6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0" y="3105466"/>
            <a:ext cx="4267200" cy="1447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5C5C06-E113-504C-95C1-78740C502643}"/>
              </a:ext>
            </a:extLst>
          </p:cNvPr>
          <p:cNvSpPr/>
          <p:nvPr/>
        </p:nvSpPr>
        <p:spPr>
          <a:xfrm>
            <a:off x="3940724" y="2458953"/>
            <a:ext cx="4953000" cy="238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FBA38-1588-064F-BCB6-E47277610FAA}"/>
                  </a:ext>
                </a:extLst>
              </p:cNvPr>
              <p:cNvSpPr txBox="1"/>
              <p:nvPr/>
            </p:nvSpPr>
            <p:spPr>
              <a:xfrm>
                <a:off x="5520920" y="3361902"/>
                <a:ext cx="142955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FBA38-1588-064F-BCB6-E4727761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20" y="3361902"/>
                <a:ext cx="1429558" cy="787523"/>
              </a:xfrm>
              <a:prstGeom prst="rect">
                <a:avLst/>
              </a:prstGeom>
              <a:blipFill>
                <a:blip r:embed="rId5"/>
                <a:stretch>
                  <a:fillRect l="-57018" t="-112698" b="-168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E64940C-D3DE-9A4F-9F2C-9B737E1977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379" t="90258" r="38907"/>
          <a:stretch/>
        </p:blipFill>
        <p:spPr>
          <a:xfrm>
            <a:off x="5749621" y="2901977"/>
            <a:ext cx="972153" cy="378906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4076B0E2-4382-1646-9634-1AF5926CC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94" r="31497" b="79310"/>
          <a:stretch/>
        </p:blipFill>
        <p:spPr>
          <a:xfrm>
            <a:off x="5225045" y="2050009"/>
            <a:ext cx="2021306" cy="8047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0DCDC-0B77-5444-BD95-0D6C842A8384}"/>
                  </a:ext>
                </a:extLst>
              </p:cNvPr>
              <p:cNvSpPr txBox="1"/>
              <p:nvPr/>
            </p:nvSpPr>
            <p:spPr>
              <a:xfrm>
                <a:off x="5417065" y="4361425"/>
                <a:ext cx="1942070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0DCDC-0B77-5444-BD95-0D6C842A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65" y="4361425"/>
                <a:ext cx="1942070" cy="787523"/>
              </a:xfrm>
              <a:prstGeom prst="rect">
                <a:avLst/>
              </a:prstGeom>
              <a:blipFill>
                <a:blip r:embed="rId7"/>
                <a:stretch>
                  <a:fillRect l="-1299" t="-112698" r="-3896" b="-1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85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SIMPLE Solver:</a:t>
            </a:r>
            <a:br>
              <a:rPr lang="en-GB" dirty="0"/>
            </a:b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2328870"/>
            <a:ext cx="4953000" cy="247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C5C06-E113-504C-95C1-78740C502643}"/>
              </a:ext>
            </a:extLst>
          </p:cNvPr>
          <p:cNvSpPr/>
          <p:nvPr/>
        </p:nvSpPr>
        <p:spPr>
          <a:xfrm>
            <a:off x="3911600" y="2481270"/>
            <a:ext cx="4953000" cy="238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31F3DC-1EA1-DC43-B28E-EB95E73A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6938"/>
            <a:ext cx="8229600" cy="3644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RANS Equations non-linear and non-homogenous in nature: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number of ways to solve them either Coupled or Segregated solvers (using splitting of operators approach)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SIMPLE Solver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Segregated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Cheaper on memory (RAM)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Less time/iteration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Generally more stable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More iterations to </a:t>
            </a:r>
            <a:r>
              <a:rPr lang="en-GB"/>
              <a:t>reach convergence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24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SIMPLE Solver:</a:t>
            </a:r>
            <a:br>
              <a:rPr lang="en-GB" dirty="0"/>
            </a:b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2328870"/>
            <a:ext cx="4953000" cy="247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C5C06-E113-504C-95C1-78740C502643}"/>
              </a:ext>
            </a:extLst>
          </p:cNvPr>
          <p:cNvSpPr/>
          <p:nvPr/>
        </p:nvSpPr>
        <p:spPr>
          <a:xfrm>
            <a:off x="3911600" y="2481270"/>
            <a:ext cx="4953000" cy="238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5D04E1E-C2DF-E840-8B9F-C99C0EF9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609" y="1121602"/>
            <a:ext cx="4173621" cy="5106935"/>
          </a:xfrm>
        </p:spPr>
      </p:pic>
    </p:spTree>
    <p:extLst>
      <p:ext uri="{BB962C8B-B14F-4D97-AF65-F5344CB8AC3E}">
        <p14:creationId xmlns:p14="http://schemas.microsoft.com/office/powerpoint/2010/main" val="16295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Overview and Goals: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F683-1DB7-4216-B60E-15427976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6938"/>
            <a:ext cx="8229600" cy="3644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Goals of Simulation: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Accurately predict mean aerodynamic forces on supplied aerofoil profile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Validate model and compare against experimental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dirty="0"/>
              <a:t>Learning Goals:</a:t>
            </a:r>
          </a:p>
          <a:p>
            <a:pPr lvl="1"/>
            <a:r>
              <a:rPr lang="en-GB" dirty="0"/>
              <a:t>Conduct an turbulent, external, high-Reynolds Number CFD simulation on an aerofoil</a:t>
            </a:r>
          </a:p>
          <a:p>
            <a:pPr lvl="1"/>
            <a:r>
              <a:rPr lang="en-GB" dirty="0"/>
              <a:t>Continue to learn the basics of numerical simulation techniques and their practical use cases and industrial best practice </a:t>
            </a:r>
          </a:p>
          <a:p>
            <a:pPr lvl="1"/>
            <a:r>
              <a:rPr lang="en-GB" dirty="0"/>
              <a:t>Learn the basics of how to use STAR-CCM+ for such simulations</a:t>
            </a:r>
          </a:p>
          <a:p>
            <a:pPr lvl="1"/>
            <a:r>
              <a:rPr lang="en-GB" dirty="0"/>
              <a:t>Learn how to extract salient information from a CFD model and how to present and discuss that information in a relevant manner. </a:t>
            </a:r>
          </a:p>
        </p:txBody>
      </p:sp>
    </p:spTree>
    <p:extLst>
      <p:ext uri="{BB962C8B-B14F-4D97-AF65-F5344CB8AC3E}">
        <p14:creationId xmlns:p14="http://schemas.microsoft.com/office/powerpoint/2010/main" val="169166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F2D-BA58-9E47-A554-6730B12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and Governing Equations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A56A1-9385-7145-BEA5-9FBB02AC1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70798"/>
            <a:ext cx="8229600" cy="16244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3FBA-9757-5F40-801B-8E2E1A028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D8F09-F35D-BB4F-86EA-EE5B8DE16A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38C3-891E-3C4D-B0E9-0F6D0F70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Meshes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EDAF-89B1-1A43-A31D-C8999A6CB8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38F9D-426A-9244-B267-CC11428016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3BEC8-2D8B-8242-BED9-00257C64B4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349"/>
            <a:ext cx="3520339" cy="33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6440B0-DE3B-364B-BF75-DBFEB50C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63" y="1858349"/>
            <a:ext cx="3520339" cy="33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Overview and Goals: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F683-1DB7-4216-B60E-15427976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6938"/>
            <a:ext cx="8229600" cy="3644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Goals of Simulation: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Accurately predict mean aerodynamic forces on supplied aerofoil profile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Validate model and compare against experimental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dirty="0"/>
              <a:t>Learning Goals:</a:t>
            </a:r>
          </a:p>
          <a:p>
            <a:pPr lvl="1"/>
            <a:r>
              <a:rPr lang="en-GB" dirty="0"/>
              <a:t>Conduct an turbulent, external, high-Reynolds Number CFD simulation on an aerofoil</a:t>
            </a:r>
          </a:p>
          <a:p>
            <a:pPr lvl="1"/>
            <a:r>
              <a:rPr lang="en-GB" dirty="0"/>
              <a:t>Continue to learn the basics of numerical simulation techniques and their practical use cases and industrial best practice </a:t>
            </a:r>
          </a:p>
          <a:p>
            <a:pPr lvl="1"/>
            <a:r>
              <a:rPr lang="en-GB" dirty="0"/>
              <a:t>Learn the basics of how to use STAR-CCM+ for such simulations</a:t>
            </a:r>
          </a:p>
          <a:p>
            <a:pPr lvl="1"/>
            <a:r>
              <a:rPr lang="en-GB" dirty="0"/>
              <a:t>Learn how to extract salient information from a CFD model and how to present and discuss that information in a relevant manner. </a:t>
            </a:r>
          </a:p>
        </p:txBody>
      </p:sp>
    </p:spTree>
    <p:extLst>
      <p:ext uri="{BB962C8B-B14F-4D97-AF65-F5344CB8AC3E}">
        <p14:creationId xmlns:p14="http://schemas.microsoft.com/office/powerpoint/2010/main" val="9026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D9D2-82F3-2D4D-947A-A0C5BA90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B93D-2CD6-244B-BE95-C046BFF6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3665-98FC-B642-BB66-2A85029B1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BAC4B-10D2-DC43-992A-D65B844FD8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ADD-E0DA-D344-AA62-51FFE1FB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4ED1-05B5-5241-9583-4C5FC67A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0AED-6881-164F-B860-EEFE2BFCF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5F0F1-EDA8-4546-B2F3-1D5AF007A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6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F85E842F-8578-AC45-A940-120870C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4" y="2235200"/>
            <a:ext cx="3302000" cy="23876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E64940C-D3DE-9A4F-9F2C-9B737E197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84" y="1581057"/>
            <a:ext cx="5195032" cy="38896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2328870"/>
            <a:ext cx="4953000" cy="3324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F85E842F-8578-AC45-A940-120870C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335165"/>
            <a:ext cx="3302000" cy="23876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E64940C-D3DE-9A4F-9F2C-9B737E197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84" y="1581057"/>
            <a:ext cx="5195032" cy="38896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517168" y="3792354"/>
            <a:ext cx="5195032" cy="1860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2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F85E842F-8578-AC45-A940-120870C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2" y="2332064"/>
            <a:ext cx="3302000" cy="23876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E64940C-D3DE-9A4F-9F2C-9B737E197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84" y="1581057"/>
            <a:ext cx="5195032" cy="38896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4466122"/>
            <a:ext cx="4953000" cy="11870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5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A79-C667-43EE-A242-3EC0932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7279"/>
            <a:ext cx="8229600" cy="507556"/>
          </a:xfrm>
        </p:spPr>
        <p:txBody>
          <a:bodyPr/>
          <a:lstStyle/>
          <a:p>
            <a:r>
              <a:rPr lang="en-GB" dirty="0"/>
              <a:t>Residuals: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F85E842F-8578-AC45-A940-120870C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63562"/>
            <a:ext cx="3302000" cy="23876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E64940C-D3DE-9A4F-9F2C-9B737E197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84" y="1581057"/>
            <a:ext cx="5195032" cy="38896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429D9A-E59F-CE4F-A241-B1A7321D85FE}"/>
              </a:ext>
            </a:extLst>
          </p:cNvPr>
          <p:cNvSpPr/>
          <p:nvPr/>
        </p:nvSpPr>
        <p:spPr>
          <a:xfrm>
            <a:off x="3759200" y="5023166"/>
            <a:ext cx="4953000" cy="6300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952753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328848B6587438DEA634CAA00B0BA" ma:contentTypeVersion="2" ma:contentTypeDescription="Create a new document." ma:contentTypeScope="" ma:versionID="1df9cc4ae0d5ed70de07a24db741bd76">
  <xsd:schema xmlns:xsd="http://www.w3.org/2001/XMLSchema" xmlns:xs="http://www.w3.org/2001/XMLSchema" xmlns:p="http://schemas.microsoft.com/office/2006/metadata/properties" xmlns:ns2="f8e251a7-954c-428f-b333-06309fcd29dc" targetNamespace="http://schemas.microsoft.com/office/2006/metadata/properties" ma:root="true" ma:fieldsID="936a743b8557562346c35f28ab05fd46" ns2:_="">
    <xsd:import namespace="f8e251a7-954c-428f-b333-06309fcd2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251a7-954c-428f-b333-06309fcd2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27E470-87E9-4203-9CEF-A284AFD6F5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1782F-76D9-46CA-90A8-35551CFBF9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759EB2-A11D-43AE-A6C4-5336F540FC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e251a7-954c-428f-b333-06309fcd2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</TotalTime>
  <Words>331</Words>
  <Application>Microsoft Macintosh PowerPoint</Application>
  <PresentationFormat>On-screen Show (4:3)</PresentationFormat>
  <Paragraphs>69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Wingdings</vt:lpstr>
      <vt:lpstr>Imperial College London Theme</vt:lpstr>
      <vt:lpstr>CFD Fundamentals</vt:lpstr>
      <vt:lpstr>Overview and Goals: </vt:lpstr>
      <vt:lpstr>Domain</vt:lpstr>
      <vt:lpstr>Assumptions </vt:lpstr>
      <vt:lpstr>Residuals: </vt:lpstr>
      <vt:lpstr>Residuals: </vt:lpstr>
      <vt:lpstr>Residuals: </vt:lpstr>
      <vt:lpstr>Residuals: </vt:lpstr>
      <vt:lpstr>Residuals: </vt:lpstr>
      <vt:lpstr>Residuals: </vt:lpstr>
      <vt:lpstr>Residuals: </vt:lpstr>
      <vt:lpstr>SIMPLE Solver: </vt:lpstr>
      <vt:lpstr>SIMPLE Solver: </vt:lpstr>
      <vt:lpstr>Overview and Goals: </vt:lpstr>
      <vt:lpstr>Physics and Governing Equations</vt:lpstr>
      <vt:lpstr>Example Meshes 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Slaughter, James W</cp:lastModifiedBy>
  <cp:revision>359</cp:revision>
  <dcterms:created xsi:type="dcterms:W3CDTF">2017-02-16T14:49:58Z</dcterms:created>
  <dcterms:modified xsi:type="dcterms:W3CDTF">2020-11-30T12:52:40Z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0x0101006FB328848B6587438DEA634CAA00B0BA</vt:lpwstr>
  </property>
</Properties>
</file>