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D7524-86C7-46F9-A4D3-68D3B79DC2F5}" type="datetimeFigureOut">
              <a:rPr lang="en-ID" smtClean="0"/>
              <a:t>11/04/2025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11B9EF-5F4D-42BE-A26E-EF690C3E6B4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1193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1B9EF-5F4D-42BE-A26E-EF690C3E6B4D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071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7D33-2E83-19BD-0C11-0276B3C18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7CBDC-A990-E6B6-F4A4-B4E245CE1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27471-20B9-A499-7D08-2D4EC7A3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5BF-EE8B-42AB-BF08-0A8C9F0A785D}" type="datetimeFigureOut">
              <a:rPr lang="en-ID" smtClean="0"/>
              <a:t>10/04/2025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70A62-3357-D020-189E-44D939A5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5101A-006E-1AE5-9DFB-2B0217C8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9C74-C2C9-4629-98CC-CE71E9F1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816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303C-DEF6-CAD5-3E5E-FE8C2165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2C11D-FEFF-0062-9D0E-64B07A0E6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9324-3263-CC48-D53D-14579ED4E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5BF-EE8B-42AB-BF08-0A8C9F0A785D}" type="datetimeFigureOut">
              <a:rPr lang="en-ID" smtClean="0"/>
              <a:t>10/04/2025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A7742-E62B-9B37-60CE-2AB785EC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7FAC8-711F-BDC6-CFDF-5D094F423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9C74-C2C9-4629-98CC-CE71E9F1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793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F3511C-89BD-550B-E4CF-303C2C551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310252-4349-D873-6701-C76BDF949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60C9C-29CB-2D5C-C02E-60E575D9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5BF-EE8B-42AB-BF08-0A8C9F0A785D}" type="datetimeFigureOut">
              <a:rPr lang="en-ID" smtClean="0"/>
              <a:t>10/04/2025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8B616-0A30-E0F2-B939-3FA8B46F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EBFB9-1E56-B507-22F0-C3F20FF2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9C74-C2C9-4629-98CC-CE71E9F1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4613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56C85-A12F-7D39-83A6-FCF58A9C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F3CDE-568A-FE12-9A9D-D405B8BB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98C4A-00B4-940B-D415-C1727EF5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5BF-EE8B-42AB-BF08-0A8C9F0A785D}" type="datetimeFigureOut">
              <a:rPr lang="en-ID" smtClean="0"/>
              <a:t>10/04/2025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5DAB1-AED1-115E-6C28-35C6645B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F1524-B744-75EB-17FC-F89AD81F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9C74-C2C9-4629-98CC-CE71E9F1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549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BEF7-A6C8-E7E0-311C-2E3CB6A0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5FF10-3EDB-8BB4-DA07-14F5B9FC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62D97-0AAF-C159-0C75-96102E732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5BF-EE8B-42AB-BF08-0A8C9F0A785D}" type="datetimeFigureOut">
              <a:rPr lang="en-ID" smtClean="0"/>
              <a:t>10/04/2025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4868D-AA01-7ED1-333E-FA244A85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E6C46-82EF-DA59-6E3F-E2F7035D4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9C74-C2C9-4629-98CC-CE71E9F1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520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F38B-6978-7328-9DE3-7947C1E9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D6FF-563C-1B41-859C-1477F9758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E02DA-8D2A-FA4B-499F-9C4055C52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EAC5C-8C41-538A-1FEB-F10C3A125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5BF-EE8B-42AB-BF08-0A8C9F0A785D}" type="datetimeFigureOut">
              <a:rPr lang="en-ID" smtClean="0"/>
              <a:t>10/04/2025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5FA22-D9FE-ECE4-88FA-844F70B5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4EFED-9DDB-1B0C-B005-013DBCF18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9C74-C2C9-4629-98CC-CE71E9F1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50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E1D2-7CAF-FAE4-BDC6-B5A60D28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9BA92-937B-18CA-A98E-31218E77C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E3C0D-693B-F5E7-2626-A7207C24D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F9953-E045-BD9E-B6BB-AD209172B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969DD4-7336-F022-C635-12E8516A9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0F759-A44F-F92B-E84D-B94875E52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5BF-EE8B-42AB-BF08-0A8C9F0A785D}" type="datetimeFigureOut">
              <a:rPr lang="en-ID" smtClean="0"/>
              <a:t>10/04/2025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28920-AF9C-F41E-E20B-21EC6F25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AD5C83-AA4F-6E6A-8D05-09016AB5F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9C74-C2C9-4629-98CC-CE71E9F1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174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AA40A-2B1F-EF2B-BC9C-7D66948B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6774E-F300-67CF-6D92-FA011A96C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5BF-EE8B-42AB-BF08-0A8C9F0A785D}" type="datetimeFigureOut">
              <a:rPr lang="en-ID" smtClean="0"/>
              <a:t>10/04/2025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D392A-80FD-AECF-DFDF-1E15ABA9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E110C-7238-622B-9718-1CE71128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9C74-C2C9-4629-98CC-CE71E9F1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969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6A678-2CCF-CF81-FDB0-90CC536D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5BF-EE8B-42AB-BF08-0A8C9F0A785D}" type="datetimeFigureOut">
              <a:rPr lang="en-ID" smtClean="0"/>
              <a:t>10/04/2025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4AE569-43E9-0FF8-D6AF-0DF67B16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8EFA3-208F-B040-0922-FCB7F049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9C74-C2C9-4629-98CC-CE71E9F1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4587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2C001-085C-77D2-8C12-7AA926A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B85D-AE0D-B8E8-BE2C-11D82AA2E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C7563-8D7D-0224-8FA0-9F7D9BE4B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75E964-205B-9F4E-665A-06CDFC407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5BF-EE8B-42AB-BF08-0A8C9F0A785D}" type="datetimeFigureOut">
              <a:rPr lang="en-ID" smtClean="0"/>
              <a:t>10/04/2025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EDC64-A924-55F4-5192-94C8918D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07CE0-D3AF-AE9F-2FAE-6F19CA41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9C74-C2C9-4629-98CC-CE71E9F1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688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C1C1-A3DF-861D-890C-955C8D01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C01C5-33F3-34FB-0E09-E2A85DC94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E0AE1-7330-C9E7-FF04-F64EC3543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76121-A9DE-3430-4651-EA67D2B8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345BF-EE8B-42AB-BF08-0A8C9F0A785D}" type="datetimeFigureOut">
              <a:rPr lang="en-ID" smtClean="0"/>
              <a:t>10/04/2025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3C79-94A9-6E16-894B-BF5EDF38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DA7A6-4DCA-49C3-F54D-8197558C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F9C74-C2C9-4629-98CC-CE71E9F1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6473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F078E0-F3E8-26F6-FCD9-B4A5BAE7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5BD0C-B6D1-0E47-053F-0E9A1AA9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B55DD-41CC-E352-1A53-77C183F21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45BF-EE8B-42AB-BF08-0A8C9F0A785D}" type="datetimeFigureOut">
              <a:rPr lang="en-ID" smtClean="0"/>
              <a:t>10/04/2025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46D19-CD50-CDED-B307-6B3AB3A74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BC514-4580-D2B5-A77E-EE04D3AA7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F9C74-C2C9-4629-98CC-CE71E9F15C7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363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10380A-97AC-16F2-EBA1-C5790799BB66}"/>
              </a:ext>
            </a:extLst>
          </p:cNvPr>
          <p:cNvSpPr txBox="1"/>
          <p:nvPr/>
        </p:nvSpPr>
        <p:spPr>
          <a:xfrm>
            <a:off x="367079" y="2644170"/>
            <a:ext cx="90582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Analisis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Segmen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Pelanggan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 dan Pola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Pembelian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untuk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Optimasi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Pemasaran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 di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Supermarket</a:t>
            </a:r>
            <a:endParaRPr lang="es-ES" sz="3200" b="1" dirty="0">
              <a:solidFill>
                <a:schemeClr val="accent6">
                  <a:lumMod val="75000"/>
                </a:schemeClr>
              </a:solidFill>
              <a:effectLst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s-ES" sz="2000" dirty="0">
                <a:ea typeface="Sans Serif Collection" panose="020B0502040504020204" pitchFamily="34" charset="0"/>
                <a:cs typeface="Sans Serif Collection" panose="020B0502040504020204" pitchFamily="34" charset="0"/>
              </a:rPr>
              <a:t>Key </a:t>
            </a:r>
            <a:r>
              <a:rPr lang="es-ES" sz="2000" dirty="0" err="1">
                <a:ea typeface="Sans Serif Collection" panose="020B0502040504020204" pitchFamily="34" charset="0"/>
                <a:cs typeface="Sans Serif Collection" panose="020B0502040504020204" pitchFamily="34" charset="0"/>
              </a:rPr>
              <a:t>findings</a:t>
            </a:r>
            <a:r>
              <a:rPr lang="es-ES" sz="2000" dirty="0">
                <a:ea typeface="Sans Serif Collection" panose="020B0502040504020204" pitchFamily="34" charset="0"/>
                <a:cs typeface="Sans Serif Collection" panose="020B0502040504020204" pitchFamily="34" charset="0"/>
              </a:rPr>
              <a:t> and </a:t>
            </a:r>
            <a:r>
              <a:rPr lang="es-ES" sz="2000" dirty="0" err="1">
                <a:ea typeface="Sans Serif Collection" panose="020B0502040504020204" pitchFamily="34" charset="0"/>
                <a:cs typeface="Sans Serif Collection" panose="020B0502040504020204" pitchFamily="34" charset="0"/>
              </a:rPr>
              <a:t>reccomendations</a:t>
            </a:r>
            <a:endParaRPr lang="es-ES" sz="2000" dirty="0">
              <a:effectLst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AADA0-939C-D5CE-A02E-8B8F31F7507E}"/>
              </a:ext>
            </a:extLst>
          </p:cNvPr>
          <p:cNvSpPr txBox="1"/>
          <p:nvPr/>
        </p:nvSpPr>
        <p:spPr>
          <a:xfrm>
            <a:off x="367079" y="421383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Jawed Iqbal </a:t>
            </a:r>
            <a:r>
              <a:rPr lang="es-ES" sz="1800" b="1" dirty="0" err="1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Alfaruqiy</a:t>
            </a:r>
            <a:endParaRPr lang="es-ES" sz="1800" b="1" dirty="0">
              <a:solidFill>
                <a:schemeClr val="accent6">
                  <a:lumMod val="75000"/>
                </a:schemeClr>
              </a:solidFill>
              <a:effectLst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156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6A85EF-0411-5F1D-FE5E-E770747C7B3B}"/>
              </a:ext>
            </a:extLst>
          </p:cNvPr>
          <p:cNvCxnSpPr>
            <a:cxnSpLocks/>
          </p:cNvCxnSpPr>
          <p:nvPr/>
        </p:nvCxnSpPr>
        <p:spPr>
          <a:xfrm>
            <a:off x="589085" y="940778"/>
            <a:ext cx="1110468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5224D0-DA6A-AEAE-1247-B374F656CA55}"/>
              </a:ext>
            </a:extLst>
          </p:cNvPr>
          <p:cNvSpPr txBox="1"/>
          <p:nvPr/>
        </p:nvSpPr>
        <p:spPr>
          <a:xfrm>
            <a:off x="589085" y="263769"/>
            <a:ext cx="8496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Executive summary: Customer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manakah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yang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harus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diutamakan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en-ID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266D7-FD11-AC94-9661-EFA87CC79879}"/>
              </a:ext>
            </a:extLst>
          </p:cNvPr>
          <p:cNvSpPr txBox="1"/>
          <p:nvPr/>
        </p:nvSpPr>
        <p:spPr>
          <a:xfrm>
            <a:off x="589085" y="1288006"/>
            <a:ext cx="111046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D" sz="1600" b="1" dirty="0" err="1">
                <a:effectLst/>
              </a:rPr>
              <a:t>Demografi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utama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pelanggan</a:t>
            </a:r>
            <a:r>
              <a:rPr lang="en-ID" sz="1600" b="1" dirty="0">
                <a:effectLst/>
              </a:rPr>
              <a:t>.</a:t>
            </a: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dirty="0" err="1">
                <a:effectLst/>
              </a:rPr>
              <a:t>terdiri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dari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konsumen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berusia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antara</a:t>
            </a:r>
            <a:r>
              <a:rPr lang="en-ID" sz="1600" b="0" dirty="0">
                <a:effectLst/>
              </a:rPr>
              <a:t> 30–50 </a:t>
            </a:r>
            <a:r>
              <a:rPr lang="en-ID" sz="1600" b="0" dirty="0" err="1">
                <a:effectLst/>
              </a:rPr>
              <a:t>tahun</a:t>
            </a:r>
            <a:endParaRPr lang="en-ID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dirty="0">
                <a:effectLst/>
              </a:rPr>
              <a:t>status </a:t>
            </a:r>
            <a:r>
              <a:rPr lang="en-ID" sz="1600" b="0" dirty="0" err="1">
                <a:effectLst/>
              </a:rPr>
              <a:t>menikah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atau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pasangan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hidup</a:t>
            </a:r>
            <a:endParaRPr lang="en-ID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dirty="0" err="1">
                <a:effectLst/>
              </a:rPr>
              <a:t>sebagian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besar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telah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menyelesaikan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pendidikan</a:t>
            </a:r>
            <a:r>
              <a:rPr lang="en-ID" sz="1600" b="0" dirty="0">
                <a:effectLst/>
              </a:rPr>
              <a:t> universitas </a:t>
            </a:r>
            <a:r>
              <a:rPr lang="en-ID" sz="1600" b="0" dirty="0" err="1">
                <a:effectLst/>
              </a:rPr>
              <a:t>atau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pascasarjana</a:t>
            </a:r>
            <a:r>
              <a:rPr lang="en-ID" sz="1600" b="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600" b="0" dirty="0">
              <a:effectLst/>
            </a:endParaRPr>
          </a:p>
          <a:p>
            <a:pPr>
              <a:buNone/>
            </a:pPr>
            <a:r>
              <a:rPr lang="en-ID" sz="1600" b="1" dirty="0" err="1">
                <a:effectLst/>
              </a:rPr>
              <a:t>Pengeluaran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konsumen</a:t>
            </a:r>
            <a:r>
              <a:rPr lang="en-ID" sz="1600" b="1" dirty="0">
                <a:effectLst/>
              </a:rPr>
              <a:t> paling </a:t>
            </a:r>
            <a:r>
              <a:rPr lang="en-ID" sz="1600" b="1" dirty="0" err="1">
                <a:effectLst/>
              </a:rPr>
              <a:t>tinggi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berasal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dari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kategori</a:t>
            </a:r>
            <a:r>
              <a:rPr lang="en-ID" sz="1600" b="1" dirty="0">
                <a:effectLst/>
              </a:rPr>
              <a:t> Wine, Daging, dan </a:t>
            </a:r>
            <a:r>
              <a:rPr lang="en-ID" sz="1600" b="1" dirty="0" err="1">
                <a:effectLst/>
              </a:rPr>
              <a:t>Produk</a:t>
            </a:r>
            <a:r>
              <a:rPr lang="en-ID" sz="1600" b="1" dirty="0">
                <a:effectLst/>
              </a:rPr>
              <a:t> Emas, </a:t>
            </a:r>
            <a:r>
              <a:rPr lang="en-ID" sz="1600" b="1" dirty="0" err="1">
                <a:effectLst/>
              </a:rPr>
              <a:t>dengan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segmen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usia</a:t>
            </a:r>
            <a:r>
              <a:rPr lang="en-ID" sz="1600" b="1" dirty="0">
                <a:effectLst/>
              </a:rPr>
              <a:t> 35–55 </a:t>
            </a:r>
            <a:r>
              <a:rPr lang="en-ID" sz="1600" b="1" dirty="0" err="1">
                <a:effectLst/>
              </a:rPr>
              <a:t>tahun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sebagai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kontributor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terbesar</a:t>
            </a:r>
            <a:r>
              <a:rPr lang="en-ID" sz="1600" b="1" dirty="0">
                <a:effectLst/>
              </a:rPr>
              <a:t>.</a:t>
            </a:r>
          </a:p>
          <a:p>
            <a:pPr>
              <a:buNone/>
            </a:pPr>
            <a:endParaRPr lang="en-ID" sz="1600" b="1" dirty="0">
              <a:effectLst/>
            </a:endParaRPr>
          </a:p>
          <a:p>
            <a:pPr>
              <a:buNone/>
            </a:pPr>
            <a:r>
              <a:rPr lang="en-ID" sz="1600" b="1" dirty="0" err="1">
                <a:effectLst/>
              </a:rPr>
              <a:t>Pendapatan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memiliki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korelasi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positif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kuat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terhadap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pengeluaran</a:t>
            </a:r>
            <a:r>
              <a:rPr lang="en-ID" sz="1600" b="1" dirty="0">
                <a:effectLst/>
              </a:rPr>
              <a:t>.</a:t>
            </a:r>
            <a:r>
              <a:rPr lang="en-ID" sz="1600" b="0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dirty="0" err="1">
                <a:effectLst/>
              </a:rPr>
              <a:t>Konsumen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dengan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pendapatan</a:t>
            </a:r>
            <a:r>
              <a:rPr lang="en-ID" sz="1600" b="0" dirty="0">
                <a:effectLst/>
              </a:rPr>
              <a:t> &gt; 80K </a:t>
            </a:r>
            <a:r>
              <a:rPr lang="en-ID" sz="1600" b="0" dirty="0" err="1">
                <a:effectLst/>
              </a:rPr>
              <a:t>menunjukkan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kebiasaan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belanja</a:t>
            </a:r>
            <a:r>
              <a:rPr lang="en-ID" sz="1600" b="0" dirty="0">
                <a:effectLst/>
              </a:rPr>
              <a:t> yang </a:t>
            </a:r>
            <a:r>
              <a:rPr lang="en-ID" sz="1600" b="0" dirty="0" err="1">
                <a:effectLst/>
              </a:rPr>
              <a:t>jauh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lebih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tinggi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dibandingkan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kelompok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berpendapatan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rendah</a:t>
            </a:r>
            <a:r>
              <a:rPr lang="en-ID" sz="1600" b="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dirty="0">
                <a:effectLst/>
              </a:rPr>
              <a:t>Status </a:t>
            </a:r>
            <a:r>
              <a:rPr lang="en-ID" sz="1600" b="0" dirty="0" err="1">
                <a:effectLst/>
              </a:rPr>
              <a:t>pendidikan</a:t>
            </a:r>
            <a:r>
              <a:rPr lang="en-ID" sz="1600" b="0" dirty="0">
                <a:effectLst/>
              </a:rPr>
              <a:t> dan </a:t>
            </a:r>
            <a:r>
              <a:rPr lang="en-ID" sz="1600" b="0" dirty="0" err="1">
                <a:effectLst/>
              </a:rPr>
              <a:t>pernikahan</a:t>
            </a:r>
            <a:r>
              <a:rPr lang="en-ID" sz="1600" b="0" dirty="0">
                <a:effectLst/>
              </a:rPr>
              <a:t> juga </a:t>
            </a:r>
            <a:r>
              <a:rPr lang="en-ID" sz="1600" b="0" dirty="0" err="1">
                <a:effectLst/>
              </a:rPr>
              <a:t>berpengaruh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signifikan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terhadap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pengeluaran</a:t>
            </a:r>
            <a:r>
              <a:rPr lang="en-ID" sz="1600" b="0" dirty="0">
                <a:effectLst/>
              </a:rPr>
              <a:t>. </a:t>
            </a:r>
            <a:r>
              <a:rPr lang="en-ID" sz="1600" b="0" dirty="0" err="1">
                <a:effectLst/>
              </a:rPr>
              <a:t>Kelompok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dengan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pendidikan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tinggi</a:t>
            </a:r>
            <a:r>
              <a:rPr lang="en-ID" sz="1600" b="0" dirty="0">
                <a:effectLst/>
              </a:rPr>
              <a:t> dan yang </a:t>
            </a:r>
            <a:r>
              <a:rPr lang="en-ID" sz="1600" b="0" dirty="0" err="1">
                <a:effectLst/>
              </a:rPr>
              <a:t>berstatus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menikah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cenderung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mengeluarkan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lebih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banyak</a:t>
            </a:r>
            <a:r>
              <a:rPr lang="en-ID" sz="1600" b="0" dirty="0">
                <a:effectLst/>
              </a:rPr>
              <a:t> dana.</a:t>
            </a:r>
          </a:p>
          <a:p>
            <a:pPr>
              <a:buNone/>
            </a:pPr>
            <a:endParaRPr lang="en-ID" sz="1600" b="0" dirty="0">
              <a:effectLst/>
            </a:endParaRPr>
          </a:p>
          <a:p>
            <a:pPr>
              <a:buNone/>
            </a:pPr>
            <a:r>
              <a:rPr lang="en-ID" sz="1600" b="1" dirty="0" err="1">
                <a:effectLst/>
              </a:rPr>
              <a:t>Kampanye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pemasaran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terbukti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efektif</a:t>
            </a:r>
            <a:r>
              <a:rPr lang="en-ID" sz="1600" b="1" dirty="0">
                <a:effectLst/>
              </a:rPr>
              <a:t>:</a:t>
            </a:r>
            <a:r>
              <a:rPr lang="en-ID" sz="1600" b="0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dirty="0" err="1">
                <a:effectLst/>
              </a:rPr>
              <a:t>konsumen</a:t>
            </a:r>
            <a:r>
              <a:rPr lang="en-ID" sz="1600" b="0" dirty="0">
                <a:effectLst/>
              </a:rPr>
              <a:t> yang </a:t>
            </a:r>
            <a:r>
              <a:rPr lang="en-ID" sz="1600" b="0" dirty="0" err="1">
                <a:effectLst/>
              </a:rPr>
              <a:t>menerima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kampanye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memiliki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pengeluaran</a:t>
            </a:r>
            <a:r>
              <a:rPr lang="en-ID" sz="1600" b="0" dirty="0">
                <a:effectLst/>
              </a:rPr>
              <a:t> rata-rata yang </a:t>
            </a:r>
            <a:r>
              <a:rPr lang="en-ID" sz="1600" b="0" dirty="0" err="1">
                <a:effectLst/>
              </a:rPr>
              <a:t>lebih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tinggi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secara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signifikan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dibandingkan</a:t>
            </a:r>
            <a:r>
              <a:rPr lang="en-ID" sz="1600" b="0" dirty="0">
                <a:effectLst/>
              </a:rPr>
              <a:t> yang </a:t>
            </a:r>
            <a:r>
              <a:rPr lang="en-ID" sz="1600" b="0" dirty="0" err="1">
                <a:effectLst/>
              </a:rPr>
              <a:t>tidak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menerima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kampanye</a:t>
            </a:r>
            <a:r>
              <a:rPr lang="en-ID" sz="1600" b="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dirty="0">
                <a:effectLst/>
              </a:rPr>
              <a:t>Data juga </a:t>
            </a:r>
            <a:r>
              <a:rPr lang="en-ID" sz="1600" b="0" dirty="0" err="1">
                <a:effectLst/>
              </a:rPr>
              <a:t>menunjukkan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penurunan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pengeluaran</a:t>
            </a:r>
            <a:r>
              <a:rPr lang="en-ID" sz="1600" b="0" dirty="0">
                <a:effectLst/>
              </a:rPr>
              <a:t> pada </a:t>
            </a:r>
            <a:r>
              <a:rPr lang="en-ID" sz="1600" b="0" dirty="0" err="1">
                <a:effectLst/>
              </a:rPr>
              <a:t>kelompok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usia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lanjut</a:t>
            </a:r>
            <a:r>
              <a:rPr lang="en-ID" sz="1600" b="0" dirty="0">
                <a:effectLst/>
              </a:rPr>
              <a:t> (55+)</a:t>
            </a:r>
            <a:br>
              <a:rPr lang="en-ID" sz="1600" b="0" dirty="0">
                <a:effectLst/>
              </a:rPr>
            </a:br>
            <a:endParaRPr lang="en-ID" sz="1600" b="0" dirty="0">
              <a:effectLst/>
            </a:endParaRPr>
          </a:p>
          <a:p>
            <a:r>
              <a:rPr lang="en-ID" sz="1600" b="1" dirty="0" err="1"/>
              <a:t>Tambahan</a:t>
            </a:r>
            <a:r>
              <a:rPr lang="en-ID" sz="1600" b="1" dirty="0"/>
              <a:t>.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adanya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segmen</a:t>
            </a:r>
            <a:r>
              <a:rPr lang="en-ID" sz="1600" b="1" dirty="0">
                <a:effectLst/>
              </a:rPr>
              <a:t> yang </a:t>
            </a:r>
            <a:r>
              <a:rPr lang="en-ID" sz="1600" b="1" dirty="0" err="1">
                <a:effectLst/>
              </a:rPr>
              <a:t>jarang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merespons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kampanye</a:t>
            </a:r>
            <a:r>
              <a:rPr lang="en-ID" sz="1600" b="1" dirty="0">
                <a:effectLst/>
              </a:rPr>
              <a:t> (</a:t>
            </a:r>
            <a:r>
              <a:rPr lang="en-ID" sz="1600" b="1" dirty="0" err="1">
                <a:effectLst/>
              </a:rPr>
              <a:t>mungkin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perlu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pendekatan</a:t>
            </a:r>
            <a:r>
              <a:rPr lang="en-ID" sz="1600" b="1" dirty="0">
                <a:effectLst/>
              </a:rPr>
              <a:t> </a:t>
            </a:r>
            <a:r>
              <a:rPr lang="en-ID" sz="1600" b="1" dirty="0" err="1">
                <a:effectLst/>
              </a:rPr>
              <a:t>personalisasi</a:t>
            </a:r>
            <a:r>
              <a:rPr lang="en-ID" sz="1600" b="1" dirty="0">
                <a:effectLst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3018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30B72-0898-1792-E20C-949F9FAA3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65DE7A-8E26-6144-1420-0CA2D97113C6}"/>
              </a:ext>
            </a:extLst>
          </p:cNvPr>
          <p:cNvCxnSpPr>
            <a:cxnSpLocks/>
          </p:cNvCxnSpPr>
          <p:nvPr/>
        </p:nvCxnSpPr>
        <p:spPr>
          <a:xfrm>
            <a:off x="589085" y="940778"/>
            <a:ext cx="1110468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FC567E-E387-587B-1977-759607E8AB36}"/>
              </a:ext>
            </a:extLst>
          </p:cNvPr>
          <p:cNvSpPr txBox="1"/>
          <p:nvPr/>
        </p:nvSpPr>
        <p:spPr>
          <a:xfrm>
            <a:off x="589085" y="263769"/>
            <a:ext cx="19318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Key Objective</a:t>
            </a:r>
            <a:endParaRPr lang="en-ID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ACD5F-08DB-A0E7-84C6-59D2CB4F3B37}"/>
              </a:ext>
            </a:extLst>
          </p:cNvPr>
          <p:cNvSpPr txBox="1"/>
          <p:nvPr/>
        </p:nvSpPr>
        <p:spPr>
          <a:xfrm>
            <a:off x="589085" y="1288006"/>
            <a:ext cx="111046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1" dirty="0" err="1">
                <a:effectLst/>
              </a:rPr>
              <a:t>Mengidentifikasi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segmen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pelanggan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berdasarkan</a:t>
            </a:r>
            <a:r>
              <a:rPr lang="en-ID" sz="1600" b="0" dirty="0">
                <a:effectLst/>
              </a:rPr>
              <a:t> data </a:t>
            </a:r>
            <a:r>
              <a:rPr lang="en-ID" sz="1600" b="0" dirty="0" err="1">
                <a:effectLst/>
              </a:rPr>
              <a:t>demografi</a:t>
            </a:r>
            <a:r>
              <a:rPr lang="en-ID" sz="1600" b="0" dirty="0">
                <a:effectLst/>
              </a:rPr>
              <a:t> dan </a:t>
            </a:r>
            <a:r>
              <a:rPr lang="en-ID" sz="1600" b="0" dirty="0" err="1">
                <a:effectLst/>
              </a:rPr>
              <a:t>pola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pembelian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guna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meningkatkan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personalisasi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pemasaran</a:t>
            </a:r>
            <a:r>
              <a:rPr lang="en-ID" sz="1600" b="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1" dirty="0" err="1">
                <a:effectLst/>
              </a:rPr>
              <a:t>Menganalisis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efektivitas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kampanye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pemasaran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dengan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mengevaluasi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tingkat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respons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pelanggan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terhadap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berbagai</a:t>
            </a:r>
            <a:r>
              <a:rPr lang="en-ID" sz="1600" dirty="0">
                <a:effectLst/>
              </a:rPr>
              <a:t> </a:t>
            </a:r>
            <a:r>
              <a:rPr lang="en-ID" sz="1600" dirty="0" err="1">
                <a:effectLst/>
              </a:rPr>
              <a:t>promosi</a:t>
            </a:r>
            <a:r>
              <a:rPr lang="en-ID" sz="160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1979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F6B09-02A7-2208-2733-8FB404AEF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7A808A-E4A0-FCAD-47FD-FD776ADE315C}"/>
              </a:ext>
            </a:extLst>
          </p:cNvPr>
          <p:cNvCxnSpPr>
            <a:cxnSpLocks/>
          </p:cNvCxnSpPr>
          <p:nvPr/>
        </p:nvCxnSpPr>
        <p:spPr>
          <a:xfrm>
            <a:off x="589085" y="940778"/>
            <a:ext cx="1110468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2D923F8-8B3E-9DD6-807B-8B5DEF5E0447}"/>
              </a:ext>
            </a:extLst>
          </p:cNvPr>
          <p:cNvSpPr txBox="1"/>
          <p:nvPr/>
        </p:nvSpPr>
        <p:spPr>
          <a:xfrm>
            <a:off x="589085" y="263769"/>
            <a:ext cx="5363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Melalui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lensa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umur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, status, dan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ekonomi</a:t>
            </a:r>
            <a:endParaRPr lang="en-ID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B6A51C-608F-2F84-8ED9-38D5B4AC5669}"/>
              </a:ext>
            </a:extLst>
          </p:cNvPr>
          <p:cNvSpPr txBox="1"/>
          <p:nvPr/>
        </p:nvSpPr>
        <p:spPr>
          <a:xfrm>
            <a:off x="589085" y="602224"/>
            <a:ext cx="6136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distribusi</a:t>
            </a:r>
            <a:r>
              <a:rPr lang="en-US" sz="1600" dirty="0"/>
              <a:t> pada </a:t>
            </a:r>
            <a:r>
              <a:rPr lang="en-US" sz="1600" dirty="0" err="1"/>
              <a:t>demografi</a:t>
            </a:r>
            <a:r>
              <a:rPr lang="en-US" sz="1600" dirty="0"/>
              <a:t> agar </a:t>
            </a:r>
            <a:r>
              <a:rPr lang="en-US" sz="1600" dirty="0" err="1"/>
              <a:t>mengetahui</a:t>
            </a:r>
            <a:r>
              <a:rPr lang="en-US" sz="1600" dirty="0"/>
              <a:t> </a:t>
            </a:r>
            <a:r>
              <a:rPr lang="en-US" sz="1600" dirty="0" err="1"/>
              <a:t>pola</a:t>
            </a:r>
            <a:r>
              <a:rPr lang="en-US" sz="1600" dirty="0"/>
              <a:t> </a:t>
            </a:r>
            <a:r>
              <a:rPr lang="en-US" sz="1600" dirty="0" err="1"/>
              <a:t>pembelian</a:t>
            </a:r>
            <a:endParaRPr lang="en-ID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6E2A68-1723-DFC9-81C8-8FBA2A1EB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5" y="1063890"/>
            <a:ext cx="5363391" cy="3326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DDB27-3A54-092A-23B2-CED74B571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01" y="1063890"/>
            <a:ext cx="5162140" cy="3201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4C37CD0-0D66-0977-E8CA-DE2CA214DA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787" y="1358364"/>
            <a:ext cx="2573513" cy="12705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19C0BB-47D5-2757-6376-A311136E7B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001" y="1358365"/>
            <a:ext cx="2820693" cy="13064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10B2B8-AA09-8600-3AC2-E62FE1004B52}"/>
              </a:ext>
            </a:extLst>
          </p:cNvPr>
          <p:cNvSpPr txBox="1"/>
          <p:nvPr/>
        </p:nvSpPr>
        <p:spPr>
          <a:xfrm>
            <a:off x="926358" y="4388835"/>
            <a:ext cx="10548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temuan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poin</a:t>
            </a:r>
            <a:r>
              <a:rPr lang="en-ID" dirty="0"/>
              <a:t> </a:t>
            </a:r>
            <a:r>
              <a:rPr lang="en-ID" dirty="0" err="1"/>
              <a:t>penting</a:t>
            </a:r>
            <a:r>
              <a:rPr lang="en-ID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Target </a:t>
            </a:r>
            <a:r>
              <a:rPr lang="en-ID" b="1" dirty="0" err="1"/>
              <a:t>utama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31–60 </a:t>
            </a:r>
            <a:r>
              <a:rPr lang="en-ID" dirty="0" err="1"/>
              <a:t>tahun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pendapatan</a:t>
            </a:r>
            <a:r>
              <a:rPr lang="en-ID" dirty="0"/>
              <a:t> </a:t>
            </a:r>
            <a:r>
              <a:rPr lang="en-ID" dirty="0" err="1"/>
              <a:t>menengah</a:t>
            </a:r>
            <a:r>
              <a:rPr lang="en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err="1"/>
              <a:t>Fokus</a:t>
            </a:r>
            <a:r>
              <a:rPr lang="en-ID" b="1" dirty="0"/>
              <a:t> strategi</a:t>
            </a:r>
            <a:r>
              <a:rPr lang="en-ID" dirty="0"/>
              <a:t> </a:t>
            </a:r>
            <a:r>
              <a:rPr lang="en-ID" dirty="0" err="1"/>
              <a:t>sebaiknya</a:t>
            </a:r>
            <a:r>
              <a:rPr lang="en-ID" dirty="0"/>
              <a:t> pada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(value for money), </a:t>
            </a:r>
            <a:r>
              <a:rPr lang="en-ID" dirty="0" err="1"/>
              <a:t>bukan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premium.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/>
              <a:t>Program </a:t>
            </a:r>
            <a:r>
              <a:rPr lang="en-ID" b="1" dirty="0" err="1"/>
              <a:t>loyalitas</a:t>
            </a:r>
            <a:r>
              <a:rPr lang="en-ID" b="1" dirty="0"/>
              <a:t> dan bundling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segmen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1" dirty="0" err="1"/>
              <a:t>Segmen</a:t>
            </a:r>
            <a:r>
              <a:rPr lang="en-ID" b="1" dirty="0"/>
              <a:t> </a:t>
            </a:r>
            <a:r>
              <a:rPr lang="en-ID" b="1" dirty="0" err="1"/>
              <a:t>eksklusif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pendapatan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diperhatikan</a:t>
            </a:r>
            <a:r>
              <a:rPr lang="en-ID" dirty="0"/>
              <a:t>, </a:t>
            </a:r>
            <a:r>
              <a:rPr lang="en-ID" dirty="0" err="1"/>
              <a:t>namun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 dan </a:t>
            </a:r>
            <a:r>
              <a:rPr lang="en-ID" dirty="0" err="1"/>
              <a:t>lebih</a:t>
            </a:r>
            <a:r>
              <a:rPr lang="en-ID" dirty="0"/>
              <a:t> personal.</a:t>
            </a:r>
          </a:p>
        </p:txBody>
      </p:sp>
    </p:spTree>
    <p:extLst>
      <p:ext uri="{BB962C8B-B14F-4D97-AF65-F5344CB8AC3E}">
        <p14:creationId xmlns:p14="http://schemas.microsoft.com/office/powerpoint/2010/main" val="291709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78291-5D02-DCEB-DA98-DCC6DC8D1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4EF973-C73D-F0B1-5793-1CD09C29F255}"/>
              </a:ext>
            </a:extLst>
          </p:cNvPr>
          <p:cNvCxnSpPr>
            <a:cxnSpLocks/>
          </p:cNvCxnSpPr>
          <p:nvPr/>
        </p:nvCxnSpPr>
        <p:spPr>
          <a:xfrm>
            <a:off x="589085" y="940778"/>
            <a:ext cx="1110468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A5FFF55-9D68-50C4-5C75-B4DC1A44C676}"/>
              </a:ext>
            </a:extLst>
          </p:cNvPr>
          <p:cNvSpPr txBox="1"/>
          <p:nvPr/>
        </p:nvSpPr>
        <p:spPr>
          <a:xfrm>
            <a:off x="589085" y="263769"/>
            <a:ext cx="9077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Apakah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Setelah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lulus dan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menikah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akan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mempengaruhi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pengeluaran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?</a:t>
            </a:r>
            <a:endParaRPr lang="en-ID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920CC-9292-F7EC-78C8-F99F1796B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86" y="1156123"/>
            <a:ext cx="5461488" cy="32852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F03527-0ACE-5741-75AA-B4DE69828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56123"/>
            <a:ext cx="5506916" cy="3285205"/>
          </a:xfrm>
          <a:prstGeom prst="rect">
            <a:avLst/>
          </a:prstGeom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47805792-1172-C02B-240C-BAC594CBD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86" y="4441328"/>
            <a:ext cx="1101383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pendidikan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(PhD, Master, Graduation)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cenderung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pengeluaran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dibandingkan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hanya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pendidikan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Mayoritas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berada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status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menikah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jauh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melebihi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masih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lajang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bercerai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mengindikasikan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bahwa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utama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supermarket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mereka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sudah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menikah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berpendidikan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menengah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D" sz="1200" dirty="0" err="1"/>
              <a:t>Didukung</a:t>
            </a:r>
            <a:r>
              <a:rPr lang="en-ID" sz="1200" dirty="0"/>
              <a:t> oleh data </a:t>
            </a:r>
            <a:r>
              <a:rPr lang="en-ID" sz="1200" dirty="0" err="1"/>
              <a:t>usia</a:t>
            </a:r>
            <a:r>
              <a:rPr lang="en-ID" sz="1200" dirty="0"/>
              <a:t> &amp; </a:t>
            </a:r>
            <a:r>
              <a:rPr lang="en-ID" sz="1200" dirty="0" err="1"/>
              <a:t>pendapatan</a:t>
            </a:r>
            <a:r>
              <a:rPr lang="en-ID" sz="1200" dirty="0"/>
              <a:t> </a:t>
            </a:r>
            <a:r>
              <a:rPr lang="en-ID" sz="1200" dirty="0" err="1"/>
              <a:t>sebelumnya</a:t>
            </a:r>
            <a:r>
              <a:rPr lang="en-ID" sz="1200" dirty="0"/>
              <a:t>, </a:t>
            </a:r>
            <a:r>
              <a:rPr lang="en-ID" sz="1200" dirty="0" err="1"/>
              <a:t>kelompok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juga </a:t>
            </a:r>
            <a:r>
              <a:rPr lang="en-ID" sz="1200" dirty="0" err="1"/>
              <a:t>berada</a:t>
            </a:r>
            <a:r>
              <a:rPr lang="en-ID" sz="1200" dirty="0"/>
              <a:t> pada </a:t>
            </a:r>
            <a:r>
              <a:rPr lang="en-ID" sz="1200" dirty="0" err="1"/>
              <a:t>rentang</a:t>
            </a:r>
            <a:r>
              <a:rPr lang="en-ID" sz="1200" dirty="0"/>
              <a:t> </a:t>
            </a:r>
            <a:r>
              <a:rPr lang="en-ID" sz="1200" dirty="0" err="1"/>
              <a:t>usia</a:t>
            </a:r>
            <a:r>
              <a:rPr lang="en-ID" sz="1200" dirty="0"/>
              <a:t> </a:t>
            </a:r>
            <a:r>
              <a:rPr lang="en-ID" sz="1200" b="1" dirty="0"/>
              <a:t>31–60 </a:t>
            </a:r>
            <a:r>
              <a:rPr lang="en-ID" sz="1200" b="1" dirty="0" err="1"/>
              <a:t>tahun</a:t>
            </a:r>
            <a:r>
              <a:rPr lang="en-ID" sz="1200" dirty="0"/>
              <a:t> dan </a:t>
            </a:r>
            <a:r>
              <a:rPr lang="en-ID" sz="1200" dirty="0" err="1"/>
              <a:t>berpendapatan</a:t>
            </a:r>
            <a:r>
              <a:rPr lang="en-ID" sz="1200" dirty="0"/>
              <a:t> </a:t>
            </a:r>
            <a:r>
              <a:rPr lang="en-ID" sz="1200" b="1" dirty="0" err="1"/>
              <a:t>menengah</a:t>
            </a:r>
            <a:r>
              <a:rPr lang="en-ID" sz="1200" dirty="0"/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D" sz="1200" dirty="0" err="1"/>
              <a:t>Sehinnga</a:t>
            </a:r>
            <a:r>
              <a:rPr lang="en-ID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 yang paling </a:t>
            </a:r>
            <a:r>
              <a:rPr lang="en-ID" sz="1200" dirty="0" err="1"/>
              <a:t>dominan</a:t>
            </a:r>
            <a:r>
              <a:rPr lang="en-ID" sz="1200" dirty="0"/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D" sz="12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D" sz="1200" b="1" dirty="0" err="1"/>
              <a:t>Individu</a:t>
            </a:r>
            <a:r>
              <a:rPr lang="en-ID" sz="1200" b="1" dirty="0"/>
              <a:t> </a:t>
            </a:r>
            <a:r>
              <a:rPr lang="en-ID" sz="1200" b="1" dirty="0" err="1"/>
              <a:t>dewasa</a:t>
            </a:r>
            <a:r>
              <a:rPr lang="en-ID" sz="1200" b="1" dirty="0"/>
              <a:t>, </a:t>
            </a:r>
            <a:r>
              <a:rPr lang="en-ID" sz="1200" b="1" dirty="0" err="1"/>
              <a:t>sudah</a:t>
            </a:r>
            <a:r>
              <a:rPr lang="en-ID" sz="1200" b="1" dirty="0"/>
              <a:t> </a:t>
            </a:r>
            <a:r>
              <a:rPr lang="en-ID" sz="1200" b="1" dirty="0" err="1"/>
              <a:t>menikah</a:t>
            </a:r>
            <a:r>
              <a:rPr lang="en-ID" sz="1200" b="1" dirty="0"/>
              <a:t>, </a:t>
            </a:r>
            <a:r>
              <a:rPr lang="en-ID" sz="1200" b="1" dirty="0" err="1"/>
              <a:t>berpendidikan</a:t>
            </a:r>
            <a:r>
              <a:rPr lang="en-ID" sz="1200" b="1" dirty="0"/>
              <a:t> </a:t>
            </a:r>
            <a:r>
              <a:rPr lang="en-ID" sz="1200" b="1" dirty="0" err="1"/>
              <a:t>tinggi</a:t>
            </a:r>
            <a:r>
              <a:rPr lang="en-ID" sz="1200" b="1" dirty="0"/>
              <a:t>, dan </a:t>
            </a:r>
            <a:r>
              <a:rPr lang="en-ID" sz="1200" b="1" dirty="0" err="1"/>
              <a:t>berpenghasilan</a:t>
            </a:r>
            <a:r>
              <a:rPr lang="en-ID" sz="1200" b="1" dirty="0"/>
              <a:t> </a:t>
            </a:r>
            <a:r>
              <a:rPr lang="en-ID" sz="1200" b="1" dirty="0" err="1"/>
              <a:t>menengah</a:t>
            </a:r>
            <a:r>
              <a:rPr lang="en-ID" sz="1200" b="1" dirty="0"/>
              <a:t> — </a:t>
            </a:r>
            <a:r>
              <a:rPr lang="en-ID" sz="1200" b="1" dirty="0" err="1"/>
              <a:t>kelompok</a:t>
            </a:r>
            <a:r>
              <a:rPr lang="en-ID" sz="1200" b="1" dirty="0"/>
              <a:t> </a:t>
            </a:r>
            <a:r>
              <a:rPr lang="en-ID" sz="1200" b="1" dirty="0" err="1"/>
              <a:t>dengan</a:t>
            </a:r>
            <a:r>
              <a:rPr lang="en-ID" sz="1200" b="1" dirty="0"/>
              <a:t> </a:t>
            </a:r>
            <a:r>
              <a:rPr lang="en-ID" sz="1200" b="1" dirty="0" err="1"/>
              <a:t>daya</a:t>
            </a:r>
            <a:r>
              <a:rPr lang="en-ID" sz="1200" b="1" dirty="0"/>
              <a:t> </a:t>
            </a:r>
            <a:r>
              <a:rPr lang="en-ID" sz="1200" b="1" dirty="0" err="1"/>
              <a:t>beli</a:t>
            </a:r>
            <a:r>
              <a:rPr lang="en-ID" sz="1200" b="1" dirty="0"/>
              <a:t> yang </a:t>
            </a:r>
            <a:r>
              <a:rPr lang="en-ID" sz="1200" b="1" dirty="0" err="1"/>
              <a:t>relatif</a:t>
            </a:r>
            <a:r>
              <a:rPr lang="en-ID" sz="1200" b="1" dirty="0"/>
              <a:t> </a:t>
            </a:r>
            <a:r>
              <a:rPr lang="en-ID" sz="1200" b="1" dirty="0" err="1"/>
              <a:t>tinggi</a:t>
            </a:r>
            <a:r>
              <a:rPr lang="en-ID" sz="1200" b="1" dirty="0"/>
              <a:t> dan </a:t>
            </a:r>
            <a:r>
              <a:rPr lang="en-ID" sz="1200" b="1" dirty="0" err="1"/>
              <a:t>stabil</a:t>
            </a:r>
            <a:r>
              <a:rPr lang="en-ID" sz="1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881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2DCC6-61FB-2B01-B1B2-39346DE8A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59D739-865D-A241-127A-534CBC8F126F}"/>
              </a:ext>
            </a:extLst>
          </p:cNvPr>
          <p:cNvCxnSpPr>
            <a:cxnSpLocks/>
          </p:cNvCxnSpPr>
          <p:nvPr/>
        </p:nvCxnSpPr>
        <p:spPr>
          <a:xfrm>
            <a:off x="589085" y="940778"/>
            <a:ext cx="1110468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89C4BE-BB7E-DAAD-10C9-07BB311C7D67}"/>
              </a:ext>
            </a:extLst>
          </p:cNvPr>
          <p:cNvSpPr txBox="1"/>
          <p:nvPr/>
        </p:nvSpPr>
        <p:spPr>
          <a:xfrm>
            <a:off x="589085" y="263769"/>
            <a:ext cx="5280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Evaluasi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Respons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Kampanye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Pemasaran</a:t>
            </a:r>
            <a:endParaRPr lang="en-ID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AED63-96CA-761B-D6DC-8AE64ABDCB06}"/>
              </a:ext>
            </a:extLst>
          </p:cNvPr>
          <p:cNvSpPr txBox="1"/>
          <p:nvPr/>
        </p:nvSpPr>
        <p:spPr>
          <a:xfrm>
            <a:off x="589085" y="602224"/>
            <a:ext cx="6446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 err="1"/>
              <a:t>Apakah</a:t>
            </a:r>
            <a:r>
              <a:rPr lang="en-ID" sz="1600" dirty="0"/>
              <a:t> </a:t>
            </a:r>
            <a:r>
              <a:rPr lang="en-ID" sz="1600" dirty="0" err="1"/>
              <a:t>kampanye</a:t>
            </a:r>
            <a:r>
              <a:rPr lang="en-ID" sz="1600" dirty="0"/>
              <a:t> yang </a:t>
            </a:r>
            <a:r>
              <a:rPr lang="en-ID" sz="1600" dirty="0" err="1"/>
              <a:t>dilakukan</a:t>
            </a:r>
            <a:r>
              <a:rPr lang="en-ID" sz="1600" dirty="0"/>
              <a:t> </a:t>
            </a:r>
            <a:r>
              <a:rPr lang="en-ID" sz="1600" dirty="0" err="1"/>
              <a:t>sudah</a:t>
            </a:r>
            <a:r>
              <a:rPr lang="en-ID" sz="1600" dirty="0"/>
              <a:t> </a:t>
            </a:r>
            <a:r>
              <a:rPr lang="en-ID" sz="1600" dirty="0" err="1"/>
              <a:t>menyentuh</a:t>
            </a:r>
            <a:r>
              <a:rPr lang="en-ID" sz="1600" dirty="0"/>
              <a:t> </a:t>
            </a:r>
            <a:r>
              <a:rPr lang="en-ID" sz="1600" dirty="0" err="1"/>
              <a:t>pelanggan</a:t>
            </a:r>
            <a:r>
              <a:rPr lang="en-ID" sz="1600" dirty="0"/>
              <a:t> yang </a:t>
            </a:r>
            <a:r>
              <a:rPr lang="en-ID" sz="1600" dirty="0" err="1"/>
              <a:t>tepat</a:t>
            </a:r>
            <a:r>
              <a:rPr lang="en-ID" sz="1600" dirty="0"/>
              <a:t>?</a:t>
            </a:r>
            <a:endParaRPr lang="en-ID" sz="1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DA459-1300-5EC3-A015-DC3874B94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16" y="1063889"/>
            <a:ext cx="5497341" cy="3279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29F52-5011-8833-C853-4601B79FB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15" y="1063888"/>
            <a:ext cx="5386586" cy="3341047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40C86C6F-3F36-0C27-009F-BDBF07E37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086" y="4718326"/>
            <a:ext cx="110138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D" sz="1200" dirty="0" err="1"/>
              <a:t>Analisis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menunjukkan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efektivitas</a:t>
            </a:r>
            <a:r>
              <a:rPr lang="en-ID" sz="1200" dirty="0"/>
              <a:t> </a:t>
            </a:r>
            <a:r>
              <a:rPr lang="en-ID" sz="1200" dirty="0" err="1"/>
              <a:t>kampanye</a:t>
            </a:r>
            <a:r>
              <a:rPr lang="en-ID" sz="1200" dirty="0"/>
              <a:t> </a:t>
            </a:r>
            <a:r>
              <a:rPr lang="en-ID" sz="1200" dirty="0" err="1"/>
              <a:t>pemasaran</a:t>
            </a:r>
            <a:r>
              <a:rPr lang="en-ID" sz="1200" dirty="0"/>
              <a:t> sangat </a:t>
            </a:r>
            <a:r>
              <a:rPr lang="en-ID" sz="1200" dirty="0" err="1"/>
              <a:t>berkorelasi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karakteristik</a:t>
            </a:r>
            <a:r>
              <a:rPr lang="en-ID" sz="1200" dirty="0"/>
              <a:t> </a:t>
            </a:r>
            <a:r>
              <a:rPr lang="en-ID" sz="1200" dirty="0" err="1"/>
              <a:t>pelanggan</a:t>
            </a:r>
            <a:r>
              <a:rPr lang="en-ID" sz="1200" dirty="0"/>
              <a:t>, </a:t>
            </a:r>
            <a:r>
              <a:rPr lang="en-ID" sz="1200" dirty="0" err="1"/>
              <a:t>terutama</a:t>
            </a:r>
            <a:r>
              <a:rPr lang="en-ID" sz="1200" dirty="0"/>
              <a:t> </a:t>
            </a:r>
            <a:r>
              <a:rPr lang="en-ID" sz="1200" dirty="0" err="1"/>
              <a:t>usia</a:t>
            </a:r>
            <a:r>
              <a:rPr lang="en-ID" sz="1200" dirty="0"/>
              <a:t>. </a:t>
            </a:r>
            <a:r>
              <a:rPr lang="en-ID" sz="1200" dirty="0" err="1"/>
              <a:t>Kelompok</a:t>
            </a:r>
            <a:r>
              <a:rPr lang="en-ID" sz="1200" dirty="0"/>
              <a:t> </a:t>
            </a:r>
            <a:r>
              <a:rPr lang="en-ID" sz="1200" dirty="0" err="1"/>
              <a:t>usia</a:t>
            </a:r>
            <a:r>
              <a:rPr lang="en-ID" sz="1200" dirty="0"/>
              <a:t> </a:t>
            </a:r>
            <a:r>
              <a:rPr lang="en-ID" sz="1200" dirty="0" err="1"/>
              <a:t>lanjut</a:t>
            </a:r>
            <a:r>
              <a:rPr lang="en-ID" sz="1200" dirty="0"/>
              <a:t> (61–80 </a:t>
            </a:r>
            <a:r>
              <a:rPr lang="en-ID" sz="1200" dirty="0" err="1"/>
              <a:t>tahun</a:t>
            </a:r>
            <a:r>
              <a:rPr lang="en-ID" sz="1200" dirty="0"/>
              <a:t>)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menghabiskan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banyak</a:t>
            </a:r>
            <a:r>
              <a:rPr lang="en-ID" sz="1200" dirty="0"/>
              <a:t> uang (</a:t>
            </a:r>
            <a:r>
              <a:rPr lang="en-ID" sz="1200" dirty="0" err="1"/>
              <a:t>Total_Spending</a:t>
            </a:r>
            <a:r>
              <a:rPr lang="en-ID" sz="1200" dirty="0"/>
              <a:t> </a:t>
            </a:r>
            <a:r>
              <a:rPr lang="en-ID" sz="1200" dirty="0" err="1"/>
              <a:t>tertinggi</a:t>
            </a:r>
            <a:r>
              <a:rPr lang="en-ID" sz="1200" dirty="0"/>
              <a:t>), </a:t>
            </a:r>
            <a:r>
              <a:rPr lang="en-ID" sz="1200" dirty="0" err="1"/>
              <a:t>tetapi</a:t>
            </a:r>
            <a:r>
              <a:rPr lang="en-ID" sz="1200" dirty="0"/>
              <a:t> juga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responsif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kampanye</a:t>
            </a:r>
            <a:r>
              <a:rPr lang="en-ID" sz="1200" dirty="0"/>
              <a:t>. Ini </a:t>
            </a:r>
            <a:r>
              <a:rPr lang="en-ID" sz="1200" dirty="0" err="1"/>
              <a:t>menyiratkan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strategi </a:t>
            </a:r>
            <a:r>
              <a:rPr lang="en-ID" sz="1200" dirty="0" err="1"/>
              <a:t>pemasaran</a:t>
            </a:r>
            <a:r>
              <a:rPr lang="en-ID" sz="1200" dirty="0"/>
              <a:t> yang </a:t>
            </a:r>
            <a:r>
              <a:rPr lang="en-ID" sz="1200" dirty="0" err="1"/>
              <a:t>ditargetkan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kelompok</a:t>
            </a:r>
            <a:r>
              <a:rPr lang="en-ID" sz="1200" dirty="0"/>
              <a:t> </a:t>
            </a:r>
            <a:r>
              <a:rPr lang="en-ID" sz="1200" dirty="0" err="1"/>
              <a:t>usia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memberikan</a:t>
            </a:r>
            <a:r>
              <a:rPr lang="en-ID" sz="1200" dirty="0"/>
              <a:t> ROI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.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D" sz="1200" dirty="0" err="1"/>
              <a:t>Sebaliknya</a:t>
            </a:r>
            <a:r>
              <a:rPr lang="en-ID" sz="1200" dirty="0"/>
              <a:t>, </a:t>
            </a:r>
            <a:r>
              <a:rPr lang="en-ID" sz="1200" dirty="0" err="1"/>
              <a:t>kelompok</a:t>
            </a:r>
            <a:r>
              <a:rPr lang="en-ID" sz="1200" dirty="0"/>
              <a:t> </a:t>
            </a:r>
            <a:r>
              <a:rPr lang="en-ID" sz="1200" dirty="0" err="1"/>
              <a:t>usia</a:t>
            </a:r>
            <a:r>
              <a:rPr lang="en-ID" sz="1200" dirty="0"/>
              <a:t> </a:t>
            </a:r>
            <a:r>
              <a:rPr lang="en-ID" sz="1200" dirty="0" err="1"/>
              <a:t>muda</a:t>
            </a:r>
            <a:r>
              <a:rPr lang="en-ID" sz="1200" dirty="0"/>
              <a:t> (18–30) </a:t>
            </a:r>
            <a:r>
              <a:rPr lang="en-ID" sz="1200" dirty="0" err="1"/>
              <a:t>menunjukkan</a:t>
            </a:r>
            <a:r>
              <a:rPr lang="en-ID" sz="1200" dirty="0"/>
              <a:t> </a:t>
            </a:r>
            <a:r>
              <a:rPr lang="en-ID" sz="1200" dirty="0" err="1"/>
              <a:t>respons</a:t>
            </a:r>
            <a:r>
              <a:rPr lang="en-ID" sz="1200" dirty="0"/>
              <a:t> </a:t>
            </a:r>
            <a:r>
              <a:rPr lang="en-ID" sz="1200" dirty="0" err="1"/>
              <a:t>rendah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kampanye</a:t>
            </a:r>
            <a:r>
              <a:rPr lang="en-ID" sz="1200" dirty="0"/>
              <a:t> dan juga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pengeluaran</a:t>
            </a:r>
            <a:r>
              <a:rPr lang="en-ID" sz="1200" dirty="0"/>
              <a:t> yang </a:t>
            </a:r>
            <a:r>
              <a:rPr lang="en-ID" sz="1200" dirty="0" err="1"/>
              <a:t>rendah</a:t>
            </a:r>
            <a:r>
              <a:rPr lang="en-ID" sz="1200" dirty="0"/>
              <a:t>,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pendekatan</a:t>
            </a:r>
            <a:r>
              <a:rPr lang="en-ID" sz="1200" dirty="0"/>
              <a:t> </a:t>
            </a:r>
            <a:r>
              <a:rPr lang="en-ID" sz="1200" dirty="0" err="1"/>
              <a:t>pemasaran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segmen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perlu</a:t>
            </a:r>
            <a:r>
              <a:rPr lang="en-ID" sz="1200" dirty="0"/>
              <a:t> </a:t>
            </a:r>
            <a:r>
              <a:rPr lang="en-ID" sz="1200" dirty="0" err="1"/>
              <a:t>dievaluasi</a:t>
            </a:r>
            <a:r>
              <a:rPr lang="en-ID" sz="1200" dirty="0"/>
              <a:t> </a:t>
            </a:r>
            <a:r>
              <a:rPr lang="en-ID" sz="1200" dirty="0" err="1"/>
              <a:t>ulang</a:t>
            </a:r>
            <a:r>
              <a:rPr lang="en-ID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953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96F3-19D5-BF86-C4D9-DAE137D62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E5459-45B8-D434-22E8-2DB2133C070E}"/>
              </a:ext>
            </a:extLst>
          </p:cNvPr>
          <p:cNvCxnSpPr>
            <a:cxnSpLocks/>
          </p:cNvCxnSpPr>
          <p:nvPr/>
        </p:nvCxnSpPr>
        <p:spPr>
          <a:xfrm>
            <a:off x="589085" y="940778"/>
            <a:ext cx="11104684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16D4F5A-5BC2-8442-E36C-3DE2FA27225C}"/>
              </a:ext>
            </a:extLst>
          </p:cNvPr>
          <p:cNvSpPr txBox="1"/>
          <p:nvPr/>
        </p:nvSpPr>
        <p:spPr>
          <a:xfrm>
            <a:off x="589085" y="263769"/>
            <a:ext cx="40098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Kesimpulan dan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</a:rPr>
              <a:t>Rekomendasi</a:t>
            </a:r>
            <a:endParaRPr lang="en-ID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E1496-DF8D-A6D2-96F3-EB9919C942E5}"/>
              </a:ext>
            </a:extLst>
          </p:cNvPr>
          <p:cNvSpPr txBox="1"/>
          <p:nvPr/>
        </p:nvSpPr>
        <p:spPr>
          <a:xfrm>
            <a:off x="589085" y="1288006"/>
            <a:ext cx="1110468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dirty="0" err="1">
                <a:effectLst/>
              </a:rPr>
              <a:t>Segmentasi</a:t>
            </a:r>
            <a:r>
              <a:rPr lang="en-ID" sz="1600" b="0" dirty="0">
                <a:effectLst/>
              </a:rPr>
              <a:t> &amp; Targeting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600" b="0" dirty="0" err="1">
                <a:effectLst/>
              </a:rPr>
              <a:t>Segmentasi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berbasis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usia</a:t>
            </a:r>
            <a:r>
              <a:rPr lang="en-ID" sz="1600" b="0" dirty="0">
                <a:effectLst/>
              </a:rPr>
              <a:t> dan </a:t>
            </a:r>
            <a:r>
              <a:rPr lang="en-ID" sz="1600" b="0" dirty="0" err="1">
                <a:effectLst/>
              </a:rPr>
              <a:t>pendapatan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harus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menjadi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fokus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utama</a:t>
            </a:r>
            <a:r>
              <a:rPr lang="en-ID" sz="1600" b="0" dirty="0">
                <a:effectLst/>
              </a:rPr>
              <a:t>. </a:t>
            </a:r>
            <a:r>
              <a:rPr lang="en-ID" sz="1600" b="0" dirty="0" err="1">
                <a:effectLst/>
              </a:rPr>
              <a:t>Targetkan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konsumen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berusia</a:t>
            </a:r>
            <a:r>
              <a:rPr lang="en-ID" sz="1600" b="0" dirty="0">
                <a:effectLst/>
              </a:rPr>
              <a:t> 35–55 </a:t>
            </a:r>
            <a:r>
              <a:rPr lang="en-ID" sz="1600" b="0" dirty="0" err="1">
                <a:effectLst/>
              </a:rPr>
              <a:t>tahun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dengan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pendapatan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menengah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ke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atas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untuk</a:t>
            </a:r>
            <a:r>
              <a:rPr lang="en-ID" sz="1600" b="0" dirty="0">
                <a:effectLst/>
              </a:rPr>
              <a:t> program </a:t>
            </a:r>
            <a:r>
              <a:rPr lang="en-ID" sz="1600" b="0" dirty="0" err="1">
                <a:effectLst/>
              </a:rPr>
              <a:t>loyalitas</a:t>
            </a:r>
            <a:r>
              <a:rPr lang="en-ID" sz="1600" b="0" dirty="0">
                <a:effectLst/>
              </a:rPr>
              <a:t> dan </a:t>
            </a:r>
            <a:r>
              <a:rPr lang="en-ID" sz="1600" b="0" dirty="0" err="1">
                <a:effectLst/>
              </a:rPr>
              <a:t>penawaran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eksklusif</a:t>
            </a:r>
            <a:r>
              <a:rPr lang="en-ID" sz="1600" b="0" dirty="0">
                <a:effectLst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600" b="0" dirty="0">
                <a:effectLst/>
              </a:rPr>
              <a:t>Buat </a:t>
            </a:r>
            <a:r>
              <a:rPr lang="en-ID" sz="1600" b="0" dirty="0" err="1">
                <a:effectLst/>
              </a:rPr>
              <a:t>komunikasi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berbeda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untuk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pelanggan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menikah</a:t>
            </a:r>
            <a:r>
              <a:rPr lang="en-ID" sz="1600" b="0" dirty="0">
                <a:effectLst/>
              </a:rPr>
              <a:t> vs </a:t>
            </a:r>
            <a:r>
              <a:rPr lang="en-ID" sz="1600" b="0" dirty="0" err="1">
                <a:effectLst/>
              </a:rPr>
              <a:t>belum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menikah</a:t>
            </a:r>
            <a:r>
              <a:rPr lang="en-ID" sz="1600" b="0" dirty="0">
                <a:effectLst/>
              </a:rPr>
              <a:t>, </a:t>
            </a:r>
            <a:r>
              <a:rPr lang="en-ID" sz="1600" b="0" dirty="0" err="1">
                <a:effectLst/>
              </a:rPr>
              <a:t>karena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keduanya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memiliki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pola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pengeluaran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berbeda</a:t>
            </a:r>
            <a:r>
              <a:rPr lang="en-ID" sz="1600" b="0" dirty="0">
                <a:effectLst/>
              </a:rPr>
              <a:t>.</a:t>
            </a:r>
          </a:p>
          <a:p>
            <a:pPr>
              <a:buNone/>
            </a:pPr>
            <a:endParaRPr lang="en-ID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dirty="0" err="1">
                <a:effectLst/>
              </a:rPr>
              <a:t>Optimalisasi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Kampanye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Pemasaran</a:t>
            </a:r>
            <a:endParaRPr lang="en-ID" sz="1600" b="0" dirty="0"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1600" b="0" dirty="0" err="1">
                <a:effectLst/>
              </a:rPr>
              <a:t>Pertahankan</a:t>
            </a:r>
            <a:r>
              <a:rPr lang="en-ID" sz="1600" b="0" dirty="0">
                <a:effectLst/>
              </a:rPr>
              <a:t> dan </a:t>
            </a:r>
            <a:r>
              <a:rPr lang="en-ID" sz="1600" b="0" dirty="0" err="1">
                <a:effectLst/>
              </a:rPr>
              <a:t>kembangkan</a:t>
            </a:r>
            <a:r>
              <a:rPr lang="en-ID" sz="1600" b="0" dirty="0">
                <a:effectLst/>
              </a:rPr>
              <a:t> program </a:t>
            </a:r>
            <a:r>
              <a:rPr lang="en-ID" sz="1600" b="0" dirty="0" err="1">
                <a:effectLst/>
              </a:rPr>
              <a:t>kampanye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pemasaran</a:t>
            </a:r>
            <a:r>
              <a:rPr lang="en-ID" sz="1600" b="0" dirty="0">
                <a:effectLst/>
              </a:rPr>
              <a:t> — </a:t>
            </a:r>
            <a:r>
              <a:rPr lang="en-ID" sz="1600" b="0" dirty="0" err="1">
                <a:effectLst/>
              </a:rPr>
              <a:t>terbukti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secara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statistik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meningkatkan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pengeluaran</a:t>
            </a:r>
            <a:r>
              <a:rPr lang="en-ID" sz="1600" b="0" dirty="0">
                <a:effectLst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D" sz="1600" b="0" dirty="0" err="1">
                <a:effectLst/>
              </a:rPr>
              <a:t>Gunakan</a:t>
            </a:r>
            <a:r>
              <a:rPr lang="en-ID" sz="1600" b="0" dirty="0">
                <a:effectLst/>
              </a:rPr>
              <a:t> data </a:t>
            </a:r>
            <a:r>
              <a:rPr lang="en-ID" sz="1600" b="0" dirty="0" err="1">
                <a:effectLst/>
              </a:rPr>
              <a:t>historis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kampanye</a:t>
            </a:r>
            <a:r>
              <a:rPr lang="en-ID" sz="1600" b="0" dirty="0">
                <a:effectLst/>
              </a:rPr>
              <a:t> yang </a:t>
            </a:r>
            <a:r>
              <a:rPr lang="en-ID" sz="1600" b="0" dirty="0" err="1">
                <a:effectLst/>
              </a:rPr>
              <a:t>berhasil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untuk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membuat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kampanye</a:t>
            </a:r>
            <a:r>
              <a:rPr lang="en-ID" sz="1600" b="0" dirty="0">
                <a:effectLst/>
              </a:rPr>
              <a:t> yang </a:t>
            </a:r>
            <a:r>
              <a:rPr lang="en-ID" sz="1600" b="0" dirty="0" err="1">
                <a:effectLst/>
              </a:rPr>
              <a:t>lebih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terpersonalisasi</a:t>
            </a:r>
            <a:r>
              <a:rPr lang="en-ID" sz="1600" b="0" dirty="0">
                <a:effectLst/>
              </a:rPr>
              <a:t>.</a:t>
            </a:r>
          </a:p>
          <a:p>
            <a:pPr>
              <a:buNone/>
            </a:pP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dirty="0" err="1">
                <a:effectLst/>
              </a:rPr>
              <a:t>Produk</a:t>
            </a:r>
            <a:r>
              <a:rPr lang="en-ID" sz="1600" b="0" dirty="0">
                <a:effectLst/>
              </a:rPr>
              <a:t> &amp; </a:t>
            </a:r>
            <a:r>
              <a:rPr lang="en-ID" sz="1600" b="0" dirty="0" err="1">
                <a:effectLst/>
              </a:rPr>
              <a:t>Penawaran</a:t>
            </a:r>
            <a:endParaRPr lang="en-ID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600" b="0" dirty="0" err="1">
                <a:effectLst/>
              </a:rPr>
              <a:t>Fokuskan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promosi</a:t>
            </a:r>
            <a:r>
              <a:rPr lang="en-ID" sz="1600" b="0" dirty="0">
                <a:effectLst/>
              </a:rPr>
              <a:t> pada </a:t>
            </a:r>
            <a:r>
              <a:rPr lang="en-ID" sz="1600" b="0" dirty="0" err="1">
                <a:effectLst/>
              </a:rPr>
              <a:t>kategori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produk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dengan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pengeluaran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tertinggi</a:t>
            </a:r>
            <a:r>
              <a:rPr lang="en-ID" sz="1600" b="0" dirty="0">
                <a:effectLst/>
              </a:rPr>
              <a:t>: Wine, Daging, dan Gold Products.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600" b="0" dirty="0" err="1">
                <a:effectLst/>
              </a:rPr>
              <a:t>Sediakan</a:t>
            </a:r>
            <a:r>
              <a:rPr lang="en-ID" sz="1600" b="0" dirty="0">
                <a:effectLst/>
              </a:rPr>
              <a:t> bundling </a:t>
            </a:r>
            <a:r>
              <a:rPr lang="en-ID" sz="1600" b="0" dirty="0" err="1">
                <a:effectLst/>
              </a:rPr>
              <a:t>atau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diskon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terarah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untuk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segmen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pendidikan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tinggi</a:t>
            </a:r>
            <a:r>
              <a:rPr lang="en-ID" sz="1600" b="0" dirty="0">
                <a:effectLst/>
              </a:rPr>
              <a:t> yang </a:t>
            </a:r>
            <a:r>
              <a:rPr lang="en-ID" sz="1600" b="0" dirty="0" err="1">
                <a:effectLst/>
              </a:rPr>
              <a:t>cenderung</a:t>
            </a:r>
            <a:r>
              <a:rPr lang="en-ID" sz="1600" b="0" dirty="0">
                <a:effectLst/>
              </a:rPr>
              <a:t> loyal dan punya purchasing power </a:t>
            </a:r>
            <a:r>
              <a:rPr lang="en-ID" sz="1600" b="0" dirty="0" err="1">
                <a:effectLst/>
              </a:rPr>
              <a:t>tinggi</a:t>
            </a:r>
            <a:r>
              <a:rPr lang="en-ID" sz="1600" b="0" dirty="0">
                <a:effectLst/>
              </a:rPr>
              <a:t>.</a:t>
            </a:r>
          </a:p>
          <a:p>
            <a:pPr>
              <a:buNone/>
            </a:pPr>
            <a:endParaRPr lang="en-ID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600" b="0" dirty="0">
                <a:effectLst/>
              </a:rPr>
              <a:t>Data-Driven Enhancement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600" b="0" dirty="0" err="1">
                <a:effectLst/>
              </a:rPr>
              <a:t>Gunakan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hasil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korelasi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untuk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membuat</a:t>
            </a:r>
            <a:r>
              <a:rPr lang="en-ID" sz="1600" b="0" dirty="0">
                <a:effectLst/>
              </a:rPr>
              <a:t> scoring model </a:t>
            </a:r>
            <a:r>
              <a:rPr lang="en-ID" sz="1600" b="0" dirty="0" err="1">
                <a:effectLst/>
              </a:rPr>
              <a:t>atau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segmentasi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berdasarkan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variabel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pendapatan</a:t>
            </a:r>
            <a:r>
              <a:rPr lang="en-ID" sz="1600" b="0" dirty="0">
                <a:effectLst/>
              </a:rPr>
              <a:t> &amp; </a:t>
            </a:r>
            <a:r>
              <a:rPr lang="en-ID" sz="1600" b="0" dirty="0" err="1">
                <a:effectLst/>
              </a:rPr>
              <a:t>pengeluaran</a:t>
            </a:r>
            <a:r>
              <a:rPr lang="en-ID" sz="1600" b="0" dirty="0">
                <a:effectLst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1600" b="0" dirty="0" err="1">
                <a:effectLst/>
              </a:rPr>
              <a:t>Lanjutkan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eksplorasi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dengan</a:t>
            </a:r>
            <a:r>
              <a:rPr lang="en-ID" sz="1600" b="0" dirty="0">
                <a:effectLst/>
              </a:rPr>
              <a:t> clustering </a:t>
            </a:r>
            <a:r>
              <a:rPr lang="en-ID" sz="1600" b="0" dirty="0" err="1">
                <a:effectLst/>
              </a:rPr>
              <a:t>atau</a:t>
            </a:r>
            <a:r>
              <a:rPr lang="en-ID" sz="1600" b="0" dirty="0">
                <a:effectLst/>
              </a:rPr>
              <a:t> predictive </a:t>
            </a:r>
            <a:r>
              <a:rPr lang="en-ID" sz="1600" b="0" dirty="0" err="1">
                <a:effectLst/>
              </a:rPr>
              <a:t>modeling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untuk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memahami</a:t>
            </a:r>
            <a:r>
              <a:rPr lang="en-ID" sz="1600" b="0" dirty="0">
                <a:effectLst/>
              </a:rPr>
              <a:t> churn </a:t>
            </a:r>
            <a:r>
              <a:rPr lang="en-ID" sz="1600" b="0" dirty="0" err="1">
                <a:effectLst/>
              </a:rPr>
              <a:t>atau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potensi</a:t>
            </a:r>
            <a:r>
              <a:rPr lang="en-ID" sz="1600" b="0" dirty="0">
                <a:effectLst/>
              </a:rPr>
              <a:t> </a:t>
            </a:r>
            <a:r>
              <a:rPr lang="en-ID" sz="1600" b="0" dirty="0" err="1">
                <a:effectLst/>
              </a:rPr>
              <a:t>peningkatan</a:t>
            </a:r>
            <a:r>
              <a:rPr lang="en-ID" sz="1600" b="0" dirty="0">
                <a:effectLst/>
              </a:rPr>
              <a:t> lifetime value.</a:t>
            </a:r>
          </a:p>
        </p:txBody>
      </p:sp>
    </p:spTree>
    <p:extLst>
      <p:ext uri="{BB962C8B-B14F-4D97-AF65-F5344CB8AC3E}">
        <p14:creationId xmlns:p14="http://schemas.microsoft.com/office/powerpoint/2010/main" val="214198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10DF7-D535-27E3-5058-F0D55A8B3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BE9BBF-4A95-4E85-D1F6-BF2AB4F2D5BE}"/>
              </a:ext>
            </a:extLst>
          </p:cNvPr>
          <p:cNvSpPr txBox="1"/>
          <p:nvPr/>
        </p:nvSpPr>
        <p:spPr>
          <a:xfrm>
            <a:off x="1" y="3136612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/>
                <a:ea typeface="Sans Serif Collection" panose="020B0502040504020204" pitchFamily="34" charset="0"/>
                <a:cs typeface="Sans Serif Collection" panose="020B0502040504020204" pitchFamily="34" charset="0"/>
              </a:rPr>
              <a:t>THANK YOU</a:t>
            </a:r>
            <a:endParaRPr lang="es-ES" sz="2000" dirty="0">
              <a:effectLst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406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659</Words>
  <Application>Microsoft Office PowerPoint</Application>
  <PresentationFormat>Widescreen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Sans Serif Collection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Jawed Iqbal</dc:creator>
  <cp:lastModifiedBy>Jawed Iqbal</cp:lastModifiedBy>
  <cp:revision>1</cp:revision>
  <dcterms:created xsi:type="dcterms:W3CDTF">2025-04-10T16:31:14Z</dcterms:created>
  <dcterms:modified xsi:type="dcterms:W3CDTF">2025-04-10T17:47:10Z</dcterms:modified>
</cp:coreProperties>
</file>