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262" r:id="rId6"/>
    <p:sldId id="259" r:id="rId7"/>
    <p:sldId id="264" r:id="rId8"/>
    <p:sldId id="265" r:id="rId9"/>
    <p:sldId id="266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529" autoAdjust="0"/>
  </p:normalViewPr>
  <p:slideViewPr>
    <p:cSldViewPr snapToGrid="0">
      <p:cViewPr>
        <p:scale>
          <a:sx n="90" d="100"/>
          <a:sy n="90" d="100"/>
        </p:scale>
        <p:origin x="355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4A3CC-2274-4B9B-8E45-614B9774A020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F8BAA-F207-4336-A3F0-9DCEC836BB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534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F8BAA-F207-4336-A3F0-9DCEC836BB56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8828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F8BAA-F207-4336-A3F0-9DCEC836BB56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9612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9B72E-D557-DB30-B9BD-6455C039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AAF910-2F5B-E3F1-1F05-8C369BABB4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EE6C39-F339-6CB6-475A-3D1D33124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E192A-6F8C-175D-11EC-CB85C81A73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F8BAA-F207-4336-A3F0-9DCEC836BB56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231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95E32-2FF8-3FB5-C6EB-DFA0904E5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56F8AD-CDA4-99E0-CDE6-A46310E218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A5DEC9-FA20-0D06-C756-5E7D01AFE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F8C47-42CD-AA60-703B-831BF4EDEE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F8BAA-F207-4336-A3F0-9DCEC836BB56}" type="slidenum">
              <a:rPr lang="en-ID" smtClean="0"/>
              <a:t>19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0554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1748A-63DD-E7EE-D5EB-7FC34C94F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CF1ABA-CADF-7BFA-8A15-605850B0B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D9BADB-9238-D4BA-89D8-956E7B533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58542-3E6D-8D6A-8529-61136708E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F8BAA-F207-4336-A3F0-9DCEC836BB56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078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FE906-BAB9-AA97-C96B-82515D011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54E632-5761-7649-FBF5-EC1F5DDE7F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7BE6DF-9F4E-B2D1-960D-6503496E7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E3D48-02E5-E380-E234-5A2E43BBF7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F8BAA-F207-4336-A3F0-9DCEC836BB56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531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165CF-2AC0-94BA-E3AF-A050161E8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9150BC-3D81-9BFF-17FC-21638D8FBA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A450AF-DCF9-840F-C174-B8A86D27E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3FEAC-FD85-C1F3-A7A6-3C312890F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F8BAA-F207-4336-A3F0-9DCEC836BB56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3515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607B4-D2E0-0061-9ED7-4C090E8DF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672152-C80C-4813-E6F9-C5A3A7A424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C78E39-7EBC-2A4A-AEA6-7ECED4D15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4D04E-3829-FA6F-BCD6-0096C64F3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F8BAA-F207-4336-A3F0-9DCEC836BB56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9920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AE376-FFA2-0EDE-C8DE-89330E55B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A3643D-E15A-04FA-8E42-0333C838F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8B8ABF-6FBF-C5C7-3E1C-2E1DFDA9F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0F77F-3F6F-821F-C037-08EA44906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F8BAA-F207-4336-A3F0-9DCEC836BB56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2252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76178-D8CC-70D5-BA90-300A056A9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7CD025-548C-B2EF-105B-39394C9D90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EEB368-EA42-FBE4-83E9-C922F3180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027E2-8C62-D973-F008-63A03B2C0E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F8BAA-F207-4336-A3F0-9DCEC836BB56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4A04E-C3FF-2AAB-0A5B-5DED9C1E6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67610D-BB69-44AF-01ED-8BC3963B48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E3C18D-3040-D5B9-E959-81959BE65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64294-AD6A-3926-0388-2E244762CD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F8BAA-F207-4336-A3F0-9DCEC836BB56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3146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C3253-0E21-E683-E104-50AC64750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BD2C46-0FC8-044F-A134-4104B30C08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A9A2F3-78FC-2D6F-0860-6961169ED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8D3D3-664A-A999-E2D9-BCC545C249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F8BAA-F207-4336-A3F0-9DCEC836BB56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1683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classification report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threshold optimal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menyimpulkan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Recall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churn (1)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84%,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artinya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berhasil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menangkap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84%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benar-benar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churn. Ini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churn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ingin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intervensi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Precision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churn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52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artinya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diprediksi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churn,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sekitar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52%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benar-benar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churn.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kata lain,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48% false positives yang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tetap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intervensi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meskipun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sebenarnya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churn.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asumsikan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F8BAA-F207-4336-A3F0-9DCEC836BB56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714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782C-6F53-C0EE-B5B2-E7155C20A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BF0C0-8E3C-2C24-E463-7D13B7AFA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D211-6455-424E-F831-EA372E9A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6368-C9F0-441A-9329-15C416783819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A43D-73DC-395B-3814-C9E3FACF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0F8FC-BB42-8334-ED5E-9965EABB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BB46-10B7-46D7-8AFD-7D157A3BDE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28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7344-FD6A-9CE6-66D1-F17292A8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D7D42-F4B7-631D-4F72-C8A2112E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899-F293-3921-791C-9185FFE4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6368-C9F0-441A-9329-15C416783819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E5118-65E7-1BF1-4589-B132BF99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1B636-2D64-C029-2F3C-EBEA72FC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BB46-10B7-46D7-8AFD-7D157A3BDE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737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C6F10-F13E-FA5D-83C0-CABCB038B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13333-85C4-AC33-FF5F-687ECBAD1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8541-668E-2939-5890-E87F4199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6368-C9F0-441A-9329-15C416783819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5430-8E45-EC07-B6A0-20B24937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F315-E8C2-E77E-CC61-7341764E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BB46-10B7-46D7-8AFD-7D157A3BDE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153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9C97-03E4-1FA2-3E7E-89876CEB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CE49-4D05-A682-900B-038C8A2E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8F1A-0802-38D2-E3C6-BB242544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6368-C9F0-441A-9329-15C416783819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97C16-251E-BBA4-4DE0-643FB6B7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83FFD-56D8-C281-CBCC-B837E121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BB46-10B7-46D7-8AFD-7D157A3BDE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792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5749-A6B8-D18E-188B-F54C8080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59D6B-3D87-FC3B-3D85-B7A60CC25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9EA5F-3BCD-2436-6FEE-9B9A3C19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6368-C9F0-441A-9329-15C416783819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DE959-A5AF-1EB9-2083-73C29012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A6A40-AD73-1464-F8B5-BD2A34EF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BB46-10B7-46D7-8AFD-7D157A3BDE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813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E52F-4818-B7DC-A0D2-99EC01DA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998-4BAA-B5B9-4CE7-3F8DEA4F2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2AE92-07A9-A07D-52CB-42194C6E2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9BE22-2626-88CB-7352-90BE8C82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6368-C9F0-441A-9329-15C416783819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C21DB-598E-1DE1-7524-17B35A53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006C0-94E9-2370-4C61-13DF7639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BB46-10B7-46D7-8AFD-7D157A3BDE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046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87BD-1281-799C-58D3-BAD5415D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BBDD4-1C0C-D7D4-41C1-9DE3D5212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F36C9-7E8D-04D3-E6A8-DCB87F13A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D06F8-2159-0F42-BF85-EBFCAE327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CF3A3-CE5B-CE9B-20D6-82506E9CC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34DF7-3446-4B00-8BFA-C10BEA59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6368-C9F0-441A-9329-15C416783819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17218-B90B-ED06-513E-140AD4B7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20B6E-FC30-268B-8BCA-39C832EA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BB46-10B7-46D7-8AFD-7D157A3BDE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998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2C36-B7EC-36D5-4102-44E11149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BDC5B-FB93-4CF3-0036-BDADD95A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6368-C9F0-441A-9329-15C416783819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70B7B-4F3A-AED7-FB9C-2D55FCFC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C7F18-C084-37B3-A0EB-6A8A5246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BB46-10B7-46D7-8AFD-7D157A3BDE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964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4A42C-3D7C-2ABA-40FA-82347AE4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6368-C9F0-441A-9329-15C416783819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319B0-17D9-E815-52CC-3256D8CC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211A3-56CE-A7C3-8630-56259BDB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BB46-10B7-46D7-8AFD-7D157A3BDE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876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DB2D-6387-8295-B96D-1FC76104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2D51-E97F-667A-8B7F-E4A7987A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87516-E2C7-7257-5388-B0FE35F3A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D90F8-20F9-0CF1-F77D-5B3A9918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6368-C9F0-441A-9329-15C416783819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6DEF2-7B5E-1EB2-07F0-9DCBD2D2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28D12-0907-2BF4-7AD5-EEA2FBBD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BB46-10B7-46D7-8AFD-7D157A3BDE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217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506F-72CE-63C2-EAFB-7E18F4C8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BF6BE-DA08-308C-5688-0976AFABD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42C88-DFFC-0891-5BF7-E0824ACD4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9FC9B-66A1-76DB-6019-758545CE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6368-C9F0-441A-9329-15C416783819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C1E8-92B5-359D-C802-40BA267A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96489-FDC1-74E4-63E9-C7FD6F62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BB46-10B7-46D7-8AFD-7D157A3BDE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306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F0F32-03A9-9D94-5ED9-61ADCA05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787AE-AB2A-E7D6-BF1E-58835263D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B372F-CD61-250A-1307-D22F307EE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6368-C9F0-441A-9329-15C416783819}" type="datetimeFigureOut">
              <a:rPr lang="en-ID" smtClean="0"/>
              <a:t>19/05/2025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655B8-3C1C-BC7B-FF26-D7E0F0046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1DC5-AB30-D2C8-32AD-216D3F4DB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BB46-10B7-46D7-8AFD-7D157A3BDE1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873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_fR7R0srpZgnFnanbrmELgnK-xmzMAH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483DE46-31EF-7D91-07ED-2AEA04BDC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5514" y="0"/>
            <a:ext cx="12852474" cy="6858000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BD3388F-A907-3359-E15F-9F3B8BDEEB61}"/>
              </a:ext>
            </a:extLst>
          </p:cNvPr>
          <p:cNvSpPr/>
          <p:nvPr/>
        </p:nvSpPr>
        <p:spPr>
          <a:xfrm rot="21303166">
            <a:off x="4633545" y="0"/>
            <a:ext cx="6919547" cy="685800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B0E63-E0DC-9830-6CCC-02B8A756D441}"/>
              </a:ext>
            </a:extLst>
          </p:cNvPr>
          <p:cNvSpPr/>
          <p:nvPr/>
        </p:nvSpPr>
        <p:spPr>
          <a:xfrm>
            <a:off x="7798776" y="0"/>
            <a:ext cx="4393224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6D34B-63B9-0D9F-6498-22C0A683D85F}"/>
              </a:ext>
            </a:extLst>
          </p:cNvPr>
          <p:cNvSpPr txBox="1"/>
          <p:nvPr/>
        </p:nvSpPr>
        <p:spPr>
          <a:xfrm>
            <a:off x="6934200" y="1929384"/>
            <a:ext cx="4901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Churn Prediction for Efficient Retention Strategy</a:t>
            </a:r>
            <a:endParaRPr lang="en-ID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258CC-91A4-C698-CA65-326C27D1311A}"/>
              </a:ext>
            </a:extLst>
          </p:cNvPr>
          <p:cNvSpPr/>
          <p:nvPr/>
        </p:nvSpPr>
        <p:spPr>
          <a:xfrm>
            <a:off x="7909560" y="4114800"/>
            <a:ext cx="4393224" cy="8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F50C78-7EFB-2DFA-CF92-2A625D0B1A8C}"/>
              </a:ext>
            </a:extLst>
          </p:cNvPr>
          <p:cNvSpPr txBox="1"/>
          <p:nvPr/>
        </p:nvSpPr>
        <p:spPr>
          <a:xfrm>
            <a:off x="7982712" y="4416088"/>
            <a:ext cx="3853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Jawed Iqbal </a:t>
            </a:r>
            <a:r>
              <a:rPr lang="en-US" sz="2400" dirty="0" err="1">
                <a:solidFill>
                  <a:schemeClr val="bg1"/>
                </a:solidFill>
              </a:rPr>
              <a:t>Alfaruqiy</a:t>
            </a:r>
            <a:endParaRPr lang="en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65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D7C2C-3942-E86A-7DD1-D6F0DFE8B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7EB3C6-4F4E-625E-61C9-2593CE5D6F20}"/>
              </a:ext>
            </a:extLst>
          </p:cNvPr>
          <p:cNvSpPr/>
          <p:nvPr/>
        </p:nvSpPr>
        <p:spPr>
          <a:xfrm>
            <a:off x="0" y="0"/>
            <a:ext cx="12192000" cy="10462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2B1B3-ECC9-9A05-24C3-78B1069DA0AC}"/>
              </a:ext>
            </a:extLst>
          </p:cNvPr>
          <p:cNvSpPr txBox="1"/>
          <p:nvPr/>
        </p:nvSpPr>
        <p:spPr>
          <a:xfrm>
            <a:off x="322325" y="169199"/>
            <a:ext cx="116527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Uji SMOTE </a:t>
            </a:r>
            <a:r>
              <a:rPr lang="en-US" sz="4000" b="1" dirty="0" err="1">
                <a:solidFill>
                  <a:schemeClr val="bg1"/>
                </a:solidFill>
              </a:rPr>
              <a:t>untuk</a:t>
            </a:r>
            <a:r>
              <a:rPr lang="en-US" sz="4000" b="1" dirty="0">
                <a:solidFill>
                  <a:schemeClr val="bg1"/>
                </a:solidFill>
              </a:rPr>
              <a:t> Balancing</a:t>
            </a:r>
            <a:endParaRPr lang="en-ID" sz="4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E2EBC3A-7688-91AF-E9E3-9E3BC132FDEF}"/>
              </a:ext>
            </a:extLst>
          </p:cNvPr>
          <p:cNvGraphicFramePr>
            <a:graphicFrameLocks noGrp="1"/>
          </p:cNvGraphicFramePr>
          <p:nvPr/>
        </p:nvGraphicFramePr>
        <p:xfrm>
          <a:off x="322325" y="1873022"/>
          <a:ext cx="11538498" cy="627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083">
                  <a:extLst>
                    <a:ext uri="{9D8B030D-6E8A-4147-A177-3AD203B41FA5}">
                      <a16:colId xmlns:a16="http://schemas.microsoft.com/office/drawing/2014/main" val="2366172419"/>
                    </a:ext>
                  </a:extLst>
                </a:gridCol>
                <a:gridCol w="1923083">
                  <a:extLst>
                    <a:ext uri="{9D8B030D-6E8A-4147-A177-3AD203B41FA5}">
                      <a16:colId xmlns:a16="http://schemas.microsoft.com/office/drawing/2014/main" val="4037352153"/>
                    </a:ext>
                  </a:extLst>
                </a:gridCol>
                <a:gridCol w="1923083">
                  <a:extLst>
                    <a:ext uri="{9D8B030D-6E8A-4147-A177-3AD203B41FA5}">
                      <a16:colId xmlns:a16="http://schemas.microsoft.com/office/drawing/2014/main" val="597978406"/>
                    </a:ext>
                  </a:extLst>
                </a:gridCol>
                <a:gridCol w="1923083">
                  <a:extLst>
                    <a:ext uri="{9D8B030D-6E8A-4147-A177-3AD203B41FA5}">
                      <a16:colId xmlns:a16="http://schemas.microsoft.com/office/drawing/2014/main" val="3494093502"/>
                    </a:ext>
                  </a:extLst>
                </a:gridCol>
                <a:gridCol w="1923083">
                  <a:extLst>
                    <a:ext uri="{9D8B030D-6E8A-4147-A177-3AD203B41FA5}">
                      <a16:colId xmlns:a16="http://schemas.microsoft.com/office/drawing/2014/main" val="961168297"/>
                    </a:ext>
                  </a:extLst>
                </a:gridCol>
                <a:gridCol w="1923083">
                  <a:extLst>
                    <a:ext uri="{9D8B030D-6E8A-4147-A177-3AD203B41FA5}">
                      <a16:colId xmlns:a16="http://schemas.microsoft.com/office/drawing/2014/main" val="3036873721"/>
                    </a:ext>
                  </a:extLst>
                </a:gridCol>
              </a:tblGrid>
              <a:tr h="313737"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Accuracy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ROC AUC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F1 Score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Recall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Precision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767325"/>
                  </a:ext>
                </a:extLst>
              </a:tr>
              <a:tr h="313737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0,762013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0,813786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0,712033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0,548454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0,645089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645827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3CDF3C7-FC72-DB69-CB6A-5BB73355A5B3}"/>
              </a:ext>
            </a:extLst>
          </p:cNvPr>
          <p:cNvSpPr/>
          <p:nvPr/>
        </p:nvSpPr>
        <p:spPr>
          <a:xfrm>
            <a:off x="331177" y="1185074"/>
            <a:ext cx="11529646" cy="5187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SMOTE</a:t>
            </a:r>
            <a:endParaRPr lang="en-ID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219418-6A93-485D-E465-A8997D51E774}"/>
              </a:ext>
            </a:extLst>
          </p:cNvPr>
          <p:cNvSpPr/>
          <p:nvPr/>
        </p:nvSpPr>
        <p:spPr>
          <a:xfrm>
            <a:off x="322325" y="2669697"/>
            <a:ext cx="11529646" cy="5187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SMOTE</a:t>
            </a:r>
            <a:endParaRPr lang="en-ID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4D78758-9B53-91DD-17EA-521861EE6AB0}"/>
              </a:ext>
            </a:extLst>
          </p:cNvPr>
          <p:cNvGraphicFramePr>
            <a:graphicFrameLocks noGrp="1"/>
          </p:cNvGraphicFramePr>
          <p:nvPr/>
        </p:nvGraphicFramePr>
        <p:xfrm>
          <a:off x="313473" y="3327233"/>
          <a:ext cx="11538498" cy="627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083">
                  <a:extLst>
                    <a:ext uri="{9D8B030D-6E8A-4147-A177-3AD203B41FA5}">
                      <a16:colId xmlns:a16="http://schemas.microsoft.com/office/drawing/2014/main" val="2366172419"/>
                    </a:ext>
                  </a:extLst>
                </a:gridCol>
                <a:gridCol w="1923083">
                  <a:extLst>
                    <a:ext uri="{9D8B030D-6E8A-4147-A177-3AD203B41FA5}">
                      <a16:colId xmlns:a16="http://schemas.microsoft.com/office/drawing/2014/main" val="4037352153"/>
                    </a:ext>
                  </a:extLst>
                </a:gridCol>
                <a:gridCol w="1923083">
                  <a:extLst>
                    <a:ext uri="{9D8B030D-6E8A-4147-A177-3AD203B41FA5}">
                      <a16:colId xmlns:a16="http://schemas.microsoft.com/office/drawing/2014/main" val="597978406"/>
                    </a:ext>
                  </a:extLst>
                </a:gridCol>
                <a:gridCol w="1923083">
                  <a:extLst>
                    <a:ext uri="{9D8B030D-6E8A-4147-A177-3AD203B41FA5}">
                      <a16:colId xmlns:a16="http://schemas.microsoft.com/office/drawing/2014/main" val="3494093502"/>
                    </a:ext>
                  </a:extLst>
                </a:gridCol>
                <a:gridCol w="1923083">
                  <a:extLst>
                    <a:ext uri="{9D8B030D-6E8A-4147-A177-3AD203B41FA5}">
                      <a16:colId xmlns:a16="http://schemas.microsoft.com/office/drawing/2014/main" val="961168297"/>
                    </a:ext>
                  </a:extLst>
                </a:gridCol>
                <a:gridCol w="1923083">
                  <a:extLst>
                    <a:ext uri="{9D8B030D-6E8A-4147-A177-3AD203B41FA5}">
                      <a16:colId xmlns:a16="http://schemas.microsoft.com/office/drawing/2014/main" val="3036873721"/>
                    </a:ext>
                  </a:extLst>
                </a:gridCol>
              </a:tblGrid>
              <a:tr h="313737"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Fold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Accuracy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ROC AUC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F1 Score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Recall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Precision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767325"/>
                  </a:ext>
                </a:extLst>
              </a:tr>
              <a:tr h="313737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0.727597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0.813740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0.710187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0.765517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0.549886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64582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1D839AF-D00A-A506-FCF9-C36D69680567}"/>
              </a:ext>
            </a:extLst>
          </p:cNvPr>
          <p:cNvSpPr txBox="1"/>
          <p:nvPr/>
        </p:nvSpPr>
        <p:spPr>
          <a:xfrm>
            <a:off x="304621" y="4388969"/>
            <a:ext cx="1154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Penggunaan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SMOTE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terbukti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kemampuan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mengenali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benar-benar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churn,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kenaikan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recall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0.548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0.765.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diikuti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penurunan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precision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0.645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0.550,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sering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salah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memprediksi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churn.</a:t>
            </a:r>
          </a:p>
        </p:txBody>
      </p:sp>
    </p:spTree>
    <p:extLst>
      <p:ext uri="{BB962C8B-B14F-4D97-AF65-F5344CB8AC3E}">
        <p14:creationId xmlns:p14="http://schemas.microsoft.com/office/powerpoint/2010/main" val="294322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E14D1-346B-3598-1AE1-A86885A3A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C8B021-7E50-65D2-F20C-CC3BB264D357}"/>
              </a:ext>
            </a:extLst>
          </p:cNvPr>
          <p:cNvSpPr/>
          <p:nvPr/>
        </p:nvSpPr>
        <p:spPr>
          <a:xfrm>
            <a:off x="0" y="0"/>
            <a:ext cx="12192000" cy="10462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7D454-7001-1868-A6FD-7F970F0EFC3A}"/>
              </a:ext>
            </a:extLst>
          </p:cNvPr>
          <p:cNvSpPr txBox="1"/>
          <p:nvPr/>
        </p:nvSpPr>
        <p:spPr>
          <a:xfrm>
            <a:off x="322325" y="169199"/>
            <a:ext cx="116527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Model Evaluation</a:t>
            </a:r>
            <a:endParaRPr lang="en-ID" sz="4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98B1269-01A4-F9AF-FB22-1122DE638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458834"/>
              </p:ext>
            </p:extLst>
          </p:nvPr>
        </p:nvGraphicFramePr>
        <p:xfrm>
          <a:off x="322324" y="1380652"/>
          <a:ext cx="11652796" cy="231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199">
                  <a:extLst>
                    <a:ext uri="{9D8B030D-6E8A-4147-A177-3AD203B41FA5}">
                      <a16:colId xmlns:a16="http://schemas.microsoft.com/office/drawing/2014/main" val="2366172419"/>
                    </a:ext>
                  </a:extLst>
                </a:gridCol>
                <a:gridCol w="2913199">
                  <a:extLst>
                    <a:ext uri="{9D8B030D-6E8A-4147-A177-3AD203B41FA5}">
                      <a16:colId xmlns:a16="http://schemas.microsoft.com/office/drawing/2014/main" val="3494093502"/>
                    </a:ext>
                  </a:extLst>
                </a:gridCol>
                <a:gridCol w="2913199">
                  <a:extLst>
                    <a:ext uri="{9D8B030D-6E8A-4147-A177-3AD203B41FA5}">
                      <a16:colId xmlns:a16="http://schemas.microsoft.com/office/drawing/2014/main" val="961168297"/>
                    </a:ext>
                  </a:extLst>
                </a:gridCol>
                <a:gridCol w="2913199">
                  <a:extLst>
                    <a:ext uri="{9D8B030D-6E8A-4147-A177-3AD203B41FA5}">
                      <a16:colId xmlns:a16="http://schemas.microsoft.com/office/drawing/2014/main" val="3036873721"/>
                    </a:ext>
                  </a:extLst>
                </a:gridCol>
              </a:tblGrid>
              <a:tr h="385353"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Name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F1 Score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Recall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Precision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767325"/>
                  </a:ext>
                </a:extLst>
              </a:tr>
              <a:tr h="385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LogReg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Default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0.62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0.60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0.63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514109"/>
                  </a:ext>
                </a:extLst>
              </a:tr>
              <a:tr h="38535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LogReg</a:t>
                      </a: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r>
                        <a:rPr lang="en-ID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Tuning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0.62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0.60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6458272"/>
                  </a:ext>
                </a:extLst>
              </a:tr>
              <a:tr h="385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Logreg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r>
                        <a:rPr lang="en-US" sz="18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Tuning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0.71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0.58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4856923"/>
                  </a:ext>
                </a:extLst>
              </a:tr>
              <a:tr h="385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Threshold Optimal (0.6)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0.62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0.60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2300642"/>
                  </a:ext>
                </a:extLst>
              </a:tr>
              <a:tr h="3853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Threshold Optimal (0.28)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52444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3D9D54-5E9E-9917-4374-A1B2C6267075}"/>
              </a:ext>
            </a:extLst>
          </p:cNvPr>
          <p:cNvSpPr txBox="1"/>
          <p:nvPr/>
        </p:nvSpPr>
        <p:spPr>
          <a:xfrm>
            <a:off x="322324" y="3859439"/>
            <a:ext cx="116527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>
                <a:latin typeface="Arial" panose="020B0604020202020204" pitchFamily="34" charset="0"/>
                <a:cs typeface="Arial" panose="020B0604020202020204" pitchFamily="34" charset="0"/>
              </a:rPr>
              <a:t>Model default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en-ID" b="1" dirty="0">
                <a:latin typeface="Arial" panose="020B0604020202020204" pitchFamily="34" charset="0"/>
                <a:cs typeface="Arial" panose="020B0604020202020204" pitchFamily="34" charset="0"/>
              </a:rPr>
              <a:t>tuning </a:t>
            </a:r>
            <a:r>
              <a:rPr lang="en-ID" b="1" dirty="0" err="1"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ID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performa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hampir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F1 score dan recall di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angka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0.62 dan 0.60.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Setelah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dirty="0">
                <a:latin typeface="Arial" panose="020B0604020202020204" pitchFamily="34" charset="0"/>
                <a:cs typeface="Arial" panose="020B0604020202020204" pitchFamily="34" charset="0"/>
              </a:rPr>
              <a:t>tuning </a:t>
            </a:r>
            <a:r>
              <a:rPr lang="en-ID" b="1" dirty="0" err="1">
                <a:latin typeface="Arial" panose="020B0604020202020204" pitchFamily="34" charset="0"/>
                <a:cs typeface="Arial" panose="020B0604020202020204" pitchFamily="34" charset="0"/>
              </a:rPr>
              <a:t>kedua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performa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meningkat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terutama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recall yang naik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0.71.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Artinya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, model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menangkap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benar-benar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churn.Ketika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threshold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disesuaikan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dirty="0">
                <a:latin typeface="Arial" panose="020B0604020202020204" pitchFamily="34" charset="0"/>
                <a:cs typeface="Arial" panose="020B0604020202020204" pitchFamily="34" charset="0"/>
              </a:rPr>
              <a:t>0.28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, recall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meningkat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signifikan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0.84,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walau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precision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turun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dirty="0">
                <a:latin typeface="Arial" panose="020B0604020202020204" pitchFamily="34" charset="0"/>
                <a:cs typeface="Arial" panose="020B0604020202020204" pitchFamily="34" charset="0"/>
              </a:rPr>
              <a:t>0.51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. Ini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agresif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menangkap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churn,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walaupun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prediksinya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yang salah.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599F1-86B9-AAF2-E6FD-F7206F846E61}"/>
              </a:ext>
            </a:extLst>
          </p:cNvPr>
          <p:cNvSpPr txBox="1"/>
          <p:nvPr/>
        </p:nvSpPr>
        <p:spPr>
          <a:xfrm>
            <a:off x="322324" y="5380672"/>
            <a:ext cx="11652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dirty="0">
                <a:latin typeface="Arial" panose="020B0604020202020204" pitchFamily="34" charset="0"/>
                <a:cs typeface="Arial" panose="020B0604020202020204" pitchFamily="34" charset="0"/>
              </a:rPr>
              <a:t>threshold 0.28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keseimbangan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terbaik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recall dan F1 score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meminimalkan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kehilangan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. Ini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sejalan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strategi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mengurangi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false negative,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meski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sedikit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penurunan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precision.</a:t>
            </a:r>
          </a:p>
        </p:txBody>
      </p:sp>
    </p:spTree>
    <p:extLst>
      <p:ext uri="{BB962C8B-B14F-4D97-AF65-F5344CB8AC3E}">
        <p14:creationId xmlns:p14="http://schemas.microsoft.com/office/powerpoint/2010/main" val="1712388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4D066-B032-A138-0393-D172A3E8C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1AD544-BCB8-3954-A84E-F74C650711B0}"/>
              </a:ext>
            </a:extLst>
          </p:cNvPr>
          <p:cNvSpPr/>
          <p:nvPr/>
        </p:nvSpPr>
        <p:spPr>
          <a:xfrm>
            <a:off x="0" y="0"/>
            <a:ext cx="12192000" cy="10462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C3CAE-DD9D-53FA-9EB9-AEB7509AA293}"/>
              </a:ext>
            </a:extLst>
          </p:cNvPr>
          <p:cNvSpPr txBox="1"/>
          <p:nvPr/>
        </p:nvSpPr>
        <p:spPr>
          <a:xfrm>
            <a:off x="322325" y="169199"/>
            <a:ext cx="116527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</a:rPr>
              <a:t>Confussion</a:t>
            </a:r>
            <a:r>
              <a:rPr lang="en-US" sz="4000" b="1" dirty="0">
                <a:solidFill>
                  <a:schemeClr val="bg1"/>
                </a:solidFill>
              </a:rPr>
              <a:t> Matrix</a:t>
            </a:r>
            <a:endParaRPr lang="en-ID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04902-4ECC-0CED-68AA-16DBAC368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5" y="1621649"/>
            <a:ext cx="4544577" cy="4142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57205F-15C3-934C-8704-3381AFBDBA42}"/>
              </a:ext>
            </a:extLst>
          </p:cNvPr>
          <p:cNvSpPr txBox="1"/>
          <p:nvPr/>
        </p:nvSpPr>
        <p:spPr>
          <a:xfrm>
            <a:off x="4866900" y="2336470"/>
            <a:ext cx="70027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145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churn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berhasil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dikenali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(True Positive)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96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churn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terdeteksi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(False Negative)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81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non-churn salah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diprediksi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churn (False Positive)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32CFD-DCB6-E0A0-E911-3DB02533F581}"/>
              </a:ext>
            </a:extLst>
          </p:cNvPr>
          <p:cNvSpPr txBox="1"/>
          <p:nvPr/>
        </p:nvSpPr>
        <p:spPr>
          <a:xfrm>
            <a:off x="4981230" y="3429000"/>
            <a:ext cx="67741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cenderung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agresif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menangkap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churn,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recall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meskipun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kompromi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ketepatan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(precision).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Cocok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strategi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mencegah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kehilangan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meski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sedikit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intervensi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692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BCD43-F5DC-B5D0-10F5-C02CCA672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0DF8CC-BE72-C250-934F-0E3166F49A51}"/>
              </a:ext>
            </a:extLst>
          </p:cNvPr>
          <p:cNvSpPr/>
          <p:nvPr/>
        </p:nvSpPr>
        <p:spPr>
          <a:xfrm>
            <a:off x="0" y="0"/>
            <a:ext cx="12192000" cy="10462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FBB49-705A-E0B7-E0C5-A15FCA4A98A4}"/>
              </a:ext>
            </a:extLst>
          </p:cNvPr>
          <p:cNvSpPr txBox="1"/>
          <p:nvPr/>
        </p:nvSpPr>
        <p:spPr>
          <a:xfrm>
            <a:off x="322325" y="169199"/>
            <a:ext cx="116527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</a:rPr>
              <a:t>Confussion</a:t>
            </a:r>
            <a:r>
              <a:rPr lang="en-US" sz="4000" b="1" dirty="0">
                <a:solidFill>
                  <a:schemeClr val="bg1"/>
                </a:solidFill>
              </a:rPr>
              <a:t> Matrix</a:t>
            </a:r>
            <a:endParaRPr lang="en-ID" sz="4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F4E37B-B8A1-1D70-AB38-3349AA956E44}"/>
              </a:ext>
            </a:extLst>
          </p:cNvPr>
          <p:cNvGrpSpPr/>
          <p:nvPr/>
        </p:nvGrpSpPr>
        <p:grpSpPr>
          <a:xfrm>
            <a:off x="1079951" y="1215484"/>
            <a:ext cx="10032098" cy="3399297"/>
            <a:chOff x="1033038" y="1215483"/>
            <a:chExt cx="10032098" cy="339929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E7FE58C-1F52-C1D2-FABB-13A3CF09A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4638" y="1215483"/>
              <a:ext cx="5480498" cy="33992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B4863D9-2BE0-F0C1-8601-624BE69EA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38" y="1215484"/>
              <a:ext cx="4551599" cy="339929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F7EB252-599C-B281-3B33-34D9B94B998D}"/>
              </a:ext>
            </a:extLst>
          </p:cNvPr>
          <p:cNvSpPr txBox="1"/>
          <p:nvPr/>
        </p:nvSpPr>
        <p:spPr>
          <a:xfrm>
            <a:off x="322324" y="4614780"/>
            <a:ext cx="116527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ROC Curve (kiri)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model default dan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tuning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performa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serupa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AUC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sekitar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0.815, yang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artinya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cukup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membedakan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churn dan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churn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menyeluruh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Precision vs Recall (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kanan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memperlihatkan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trade-off:</a:t>
            </a:r>
          </a:p>
          <a:p>
            <a:pPr lvl="1"/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Saat threshold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diturunkan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threshold = 0.28), recall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meningkat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signifikan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artinya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churn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terdeteksi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, precision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menurun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false positive.</a:t>
            </a:r>
          </a:p>
        </p:txBody>
      </p:sp>
    </p:spTree>
    <p:extLst>
      <p:ext uri="{BB962C8B-B14F-4D97-AF65-F5344CB8AC3E}">
        <p14:creationId xmlns:p14="http://schemas.microsoft.com/office/powerpoint/2010/main" val="164117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2E79D-A89E-3196-8C3E-CC6E6BCAD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84230E-DA12-62F1-0DE7-CAC78DE7DCB2}"/>
              </a:ext>
            </a:extLst>
          </p:cNvPr>
          <p:cNvSpPr/>
          <p:nvPr/>
        </p:nvSpPr>
        <p:spPr>
          <a:xfrm>
            <a:off x="0" y="0"/>
            <a:ext cx="12192000" cy="10462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D601D-5E0E-259A-74ED-90F1E50A46A4}"/>
              </a:ext>
            </a:extLst>
          </p:cNvPr>
          <p:cNvSpPr txBox="1"/>
          <p:nvPr/>
        </p:nvSpPr>
        <p:spPr>
          <a:xfrm>
            <a:off x="322325" y="169199"/>
            <a:ext cx="116527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Feature Importances</a:t>
            </a:r>
            <a:endParaRPr lang="en-ID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C8B33-BDCB-C5AC-D86B-5D8FF3564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53" y="1215484"/>
            <a:ext cx="6640893" cy="3753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E6E4D2-05FC-0087-702F-8F5D9107DC84}"/>
              </a:ext>
            </a:extLst>
          </p:cNvPr>
          <p:cNvSpPr txBox="1"/>
          <p:nvPr/>
        </p:nvSpPr>
        <p:spPr>
          <a:xfrm>
            <a:off x="322324" y="5042351"/>
            <a:ext cx="116527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Fitur </a:t>
            </a:r>
            <a:r>
              <a:rPr lang="en-ID" b="1" dirty="0">
                <a:latin typeface="Arial" panose="020B0604020202020204" pitchFamily="34" charset="0"/>
                <a:cs typeface="Arial" panose="020B0604020202020204" pitchFamily="34" charset="0"/>
              </a:rPr>
              <a:t>tenure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b="1" dirty="0" err="1">
                <a:latin typeface="Arial" panose="020B0604020202020204" pitchFamily="34" charset="0"/>
                <a:cs typeface="Arial" panose="020B0604020202020204" pitchFamily="34" charset="0"/>
              </a:rPr>
              <a:t>MonthlyCharges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kontribusi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terbesar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prediksi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churn. Ini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masa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langganan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pendek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tagihan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berisiko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churn. Fitur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InternetService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OnlineSecurity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TechSupport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juga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memengaruhi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keputusan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model,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meskipun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sebesar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dua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Temuan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dasar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strategi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intervensi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tepat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sasaran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53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77705-5F29-6531-EE5A-8F8B904EC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260D14-2730-9872-ECD0-D46AA00F5A78}"/>
              </a:ext>
            </a:extLst>
          </p:cNvPr>
          <p:cNvSpPr/>
          <p:nvPr/>
        </p:nvSpPr>
        <p:spPr>
          <a:xfrm>
            <a:off x="0" y="0"/>
            <a:ext cx="12192000" cy="10462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E74A9-FACA-A188-D49C-250DB8289118}"/>
              </a:ext>
            </a:extLst>
          </p:cNvPr>
          <p:cNvSpPr txBox="1"/>
          <p:nvPr/>
        </p:nvSpPr>
        <p:spPr>
          <a:xfrm>
            <a:off x="322326" y="169199"/>
            <a:ext cx="7678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Conclusion</a:t>
            </a:r>
            <a:endParaRPr lang="en-ID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123FD-E640-C5A4-62BB-BDD255AE3DB2}"/>
              </a:ext>
            </a:extLst>
          </p:cNvPr>
          <p:cNvSpPr txBox="1"/>
          <p:nvPr/>
        </p:nvSpPr>
        <p:spPr>
          <a:xfrm>
            <a:off x="322326" y="1215484"/>
            <a:ext cx="1151212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classification report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threshold optimal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menyimpulkan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Recall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churn (1)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84%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Precision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kelas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churn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52</a:t>
            </a: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ID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ID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asumsikan</a:t>
            </a:r>
            <a:r>
              <a:rPr lang="en-ID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br>
              <a:rPr lang="en-ID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total = 770</a:t>
            </a:r>
          </a:p>
          <a:p>
            <a:pPr>
              <a:buNone/>
            </a:pP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churn (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positif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 241</a:t>
            </a:r>
          </a:p>
          <a:p>
            <a:pPr>
              <a:buNone/>
            </a:pP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churn (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negatif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 529</a:t>
            </a:r>
          </a:p>
          <a:p>
            <a:pPr>
              <a:buNone/>
            </a:pP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retensi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intervensi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= Rp100.000</a:t>
            </a:r>
          </a:p>
          <a:p>
            <a:pPr>
              <a:buNone/>
            </a:pP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Kerugian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bila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kehilangan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churn = Rp500.000</a:t>
            </a:r>
          </a:p>
          <a:p>
            <a:pPr>
              <a:buNone/>
            </a:pPr>
            <a:b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D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ID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(</a:t>
            </a:r>
            <a:r>
              <a:rPr lang="en-ID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intervensi</a:t>
            </a:r>
            <a:r>
              <a:rPr lang="en-ID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ID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>
              <a:buNone/>
            </a:pP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Retensi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770 x Rp100.000 = Rp77.000.000</a:t>
            </a:r>
          </a:p>
          <a:p>
            <a:pPr>
              <a:buNone/>
            </a:pP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Churn yang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tertangani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241 (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None/>
            </a:pP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Churn yang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tertangani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0</a:t>
            </a:r>
          </a:p>
          <a:p>
            <a:pPr>
              <a:buNone/>
            </a:pP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Total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Rp77.000.000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C4186-20CD-0CA3-5119-B404BD178E18}"/>
              </a:ext>
            </a:extLst>
          </p:cNvPr>
          <p:cNvSpPr txBox="1"/>
          <p:nvPr/>
        </p:nvSpPr>
        <p:spPr>
          <a:xfrm>
            <a:off x="5043889" y="4141503"/>
            <a:ext cx="71481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D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(threshold optimal </a:t>
            </a:r>
            <a:r>
              <a:rPr lang="en-ID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ID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ID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>
              <a:buNone/>
            </a:pP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Prediksi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churn yang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diintervensi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241 x 84% = ~203 orang</a:t>
            </a:r>
          </a:p>
          <a:p>
            <a:pPr>
              <a:buNone/>
            </a:pP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False positive (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intervensi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sia-sia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 529 x (1 - 64%) = ~190 orang</a:t>
            </a:r>
          </a:p>
          <a:p>
            <a:pPr>
              <a:buNone/>
            </a:pP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Retensi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(203 + 190) x Rp100.000 = Rp39.300.000</a:t>
            </a:r>
          </a:p>
          <a:p>
            <a:pPr>
              <a:buNone/>
            </a:pP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Churn yang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tertangani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241 - 203 = 38 orang</a:t>
            </a:r>
          </a:p>
          <a:p>
            <a:pPr>
              <a:buNone/>
            </a:pP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Kerugian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churn yang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tertangani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38 x Rp500.000 = Rp19.000.000</a:t>
            </a:r>
          </a:p>
          <a:p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Total </a:t>
            </a:r>
            <a:r>
              <a:rPr lang="en-ID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ID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Rp39.300.000 + Rp19.000.000 = Rp58.300.000</a:t>
            </a:r>
          </a:p>
          <a:p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69990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6240C-0BD8-EC06-D1FB-4B9314363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BD668C-0D68-78CB-40D2-BFDABFE342C2}"/>
              </a:ext>
            </a:extLst>
          </p:cNvPr>
          <p:cNvSpPr/>
          <p:nvPr/>
        </p:nvSpPr>
        <p:spPr>
          <a:xfrm>
            <a:off x="0" y="0"/>
            <a:ext cx="12192000" cy="10462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1EC72-6865-8E59-21AC-3D126CC1312D}"/>
              </a:ext>
            </a:extLst>
          </p:cNvPr>
          <p:cNvSpPr txBox="1"/>
          <p:nvPr/>
        </p:nvSpPr>
        <p:spPr>
          <a:xfrm>
            <a:off x="322326" y="169199"/>
            <a:ext cx="7678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Recommendation</a:t>
            </a:r>
            <a:endParaRPr lang="en-ID" sz="40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B545C7A-9A65-FA0F-330C-71BBC751C68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1486" y="1479498"/>
            <a:ext cx="1138902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bantuan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prediksi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churn,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retensi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mudah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mengidentifikasi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paling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berisiko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berhenti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berlangganan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Hal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memungkinkan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mengambil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langkah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cepat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menawarkan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diskon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paket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loyalitas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layanan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tambahan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sebelum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benar-benar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churn.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Jika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risiko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churn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sudah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diprediksi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menyusun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intervensi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probabilitas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churn. Ini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membantu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menghindari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intervensi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sebenarnya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berisiko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sehingga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retensi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menjadi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efisien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importance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langganan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jenis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kontrak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retensi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menyesuaikan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pendekatan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komunikasi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penawaran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Misalnya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kontrak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bulanan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singkat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diberi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insentif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memperpanjang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upgrade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layanan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Prioritaskan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Probabilitas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Churn.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Segmentasikan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probabilitas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&gt; 0.8 →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intervensi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segera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diskon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penawaran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eksklusif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0.6–0.8 → Follow-up rutin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reminder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 0.6 → Monitoring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tanpa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intervensi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langsung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42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16C83-9D0F-7537-431B-C24CD3189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A61DAC-FE7C-DB91-AA3A-B4997295A23B}"/>
              </a:ext>
            </a:extLst>
          </p:cNvPr>
          <p:cNvSpPr/>
          <p:nvPr/>
        </p:nvSpPr>
        <p:spPr>
          <a:xfrm>
            <a:off x="0" y="0"/>
            <a:ext cx="12192000" cy="10462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EBE65-4C3B-43C4-3F4C-FFDDBDA8ED22}"/>
              </a:ext>
            </a:extLst>
          </p:cNvPr>
          <p:cNvSpPr txBox="1"/>
          <p:nvPr/>
        </p:nvSpPr>
        <p:spPr>
          <a:xfrm>
            <a:off x="322326" y="169199"/>
            <a:ext cx="7678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Appendix</a:t>
            </a:r>
            <a:endParaRPr lang="en-ID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9D596F-E6B0-F076-EC93-764610EA69CD}"/>
              </a:ext>
            </a:extLst>
          </p:cNvPr>
          <p:cNvSpPr txBox="1"/>
          <p:nvPr/>
        </p:nvSpPr>
        <p:spPr>
          <a:xfrm>
            <a:off x="322326" y="1447801"/>
            <a:ext cx="1062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 data: </a:t>
            </a:r>
            <a:r>
              <a:rPr lang="en-US" dirty="0">
                <a:hlinkClick r:id="rId3"/>
              </a:rPr>
              <a:t>https://drive.google.com/drive/folders/1_fR7R0srpZgnFnanbrmELgnK-xmzMAHp?usp=drive_link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17350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D540D-B46A-3B4B-6EFB-A59E84E22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000014-4898-BD08-2D4A-128CC600DF63}"/>
              </a:ext>
            </a:extLst>
          </p:cNvPr>
          <p:cNvSpPr/>
          <p:nvPr/>
        </p:nvSpPr>
        <p:spPr>
          <a:xfrm>
            <a:off x="0" y="0"/>
            <a:ext cx="12192000" cy="10462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8536A-E714-CBD5-CF4D-D400BBEBBBE3}"/>
              </a:ext>
            </a:extLst>
          </p:cNvPr>
          <p:cNvSpPr txBox="1"/>
          <p:nvPr/>
        </p:nvSpPr>
        <p:spPr>
          <a:xfrm>
            <a:off x="322326" y="169199"/>
            <a:ext cx="7678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Appendix</a:t>
            </a:r>
            <a:endParaRPr lang="en-ID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943B2-744C-14CE-2BF1-612009A10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337" y="1752366"/>
            <a:ext cx="608732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50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A944C-5FED-0009-99E0-001AEC0B2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575D30-99C1-C2FE-1E51-633DA304553E}"/>
              </a:ext>
            </a:extLst>
          </p:cNvPr>
          <p:cNvSpPr/>
          <p:nvPr/>
        </p:nvSpPr>
        <p:spPr>
          <a:xfrm>
            <a:off x="0" y="0"/>
            <a:ext cx="12192000" cy="10462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A91A0-D285-FAAF-6149-9E6A0B4748AA}"/>
              </a:ext>
            </a:extLst>
          </p:cNvPr>
          <p:cNvSpPr txBox="1"/>
          <p:nvPr/>
        </p:nvSpPr>
        <p:spPr>
          <a:xfrm>
            <a:off x="322326" y="169199"/>
            <a:ext cx="7678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Appendix</a:t>
            </a:r>
            <a:endParaRPr lang="en-ID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3C7C7-8348-2E4D-1E6F-1AFD76D5D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02" y="1799997"/>
            <a:ext cx="4086795" cy="3258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7A8CD5-B760-751D-D741-53C30FF13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215484"/>
            <a:ext cx="5839640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0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321186-BA2D-BAB8-956B-7103CB528B63}"/>
              </a:ext>
            </a:extLst>
          </p:cNvPr>
          <p:cNvSpPr/>
          <p:nvPr/>
        </p:nvSpPr>
        <p:spPr>
          <a:xfrm>
            <a:off x="0" y="0"/>
            <a:ext cx="12192000" cy="10462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7DAEE-377F-6860-F009-400F0859E865}"/>
              </a:ext>
            </a:extLst>
          </p:cNvPr>
          <p:cNvSpPr txBox="1"/>
          <p:nvPr/>
        </p:nvSpPr>
        <p:spPr>
          <a:xfrm>
            <a:off x="322326" y="169199"/>
            <a:ext cx="6094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Introduction</a:t>
            </a:r>
            <a:endParaRPr lang="en-ID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2A0A8-C98A-CC70-91F0-6E2CBA36BC7B}"/>
              </a:ext>
            </a:extLst>
          </p:cNvPr>
          <p:cNvSpPr txBox="1"/>
          <p:nvPr/>
        </p:nvSpPr>
        <p:spPr>
          <a:xfrm>
            <a:off x="521677" y="2090172"/>
            <a:ext cx="111486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Dalam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telekomunikasi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kehilangan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sz="2400" i="1" dirty="0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serius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mengurangi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pendapatan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prediksi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tepat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intervensi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, yang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retensi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jadi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mahal dan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efisien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proyek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, kami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prediksi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churn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machine learning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Churn Retention. Model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bertujuan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agar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benar-benar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berisiko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churn,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strategi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retensi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tepat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sasaran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pun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ditekan</a:t>
            </a:r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9050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3BA57-467D-C0A5-B68D-B95FBA445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5A4A24-919B-EEBA-D3D4-9D1901234F22}"/>
              </a:ext>
            </a:extLst>
          </p:cNvPr>
          <p:cNvSpPr/>
          <p:nvPr/>
        </p:nvSpPr>
        <p:spPr>
          <a:xfrm>
            <a:off x="0" y="0"/>
            <a:ext cx="12192000" cy="10462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35999-D443-426B-5F8D-44E112D93060}"/>
              </a:ext>
            </a:extLst>
          </p:cNvPr>
          <p:cNvSpPr txBox="1"/>
          <p:nvPr/>
        </p:nvSpPr>
        <p:spPr>
          <a:xfrm>
            <a:off x="322326" y="169199"/>
            <a:ext cx="7678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Appendix</a:t>
            </a:r>
            <a:endParaRPr lang="en-ID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C0AFD-23AB-78F4-8C7D-2D62DF1F9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180" y="1698084"/>
            <a:ext cx="5839640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1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55443-B14E-54CE-7FB5-42BAA634C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500F8F-6320-9987-19B2-722C1C71B159}"/>
              </a:ext>
            </a:extLst>
          </p:cNvPr>
          <p:cNvSpPr/>
          <p:nvPr/>
        </p:nvSpPr>
        <p:spPr>
          <a:xfrm>
            <a:off x="0" y="0"/>
            <a:ext cx="12192000" cy="10462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E763C-626F-ABF8-94D9-781CCF756B08}"/>
              </a:ext>
            </a:extLst>
          </p:cNvPr>
          <p:cNvSpPr txBox="1"/>
          <p:nvPr/>
        </p:nvSpPr>
        <p:spPr>
          <a:xfrm>
            <a:off x="322326" y="169199"/>
            <a:ext cx="6094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Problem Statement</a:t>
            </a:r>
            <a:endParaRPr lang="en-ID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3263E1-3D8D-4E1B-1B00-6C1F3C013FA4}"/>
              </a:ext>
            </a:extLst>
          </p:cNvPr>
          <p:cNvSpPr/>
          <p:nvPr/>
        </p:nvSpPr>
        <p:spPr>
          <a:xfrm>
            <a:off x="1503679" y="2038444"/>
            <a:ext cx="10365994" cy="856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mengidentifikasi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berisiko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churn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akurat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efisien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B7A68-65A4-6152-8126-91678E681B8C}"/>
              </a:ext>
            </a:extLst>
          </p:cNvPr>
          <p:cNvSpPr/>
          <p:nvPr/>
        </p:nvSpPr>
        <p:spPr>
          <a:xfrm>
            <a:off x="1503680" y="3112219"/>
            <a:ext cx="10365993" cy="877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strategi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retensi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terlalu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membebani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terfokus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benar-benar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berisiko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F7988-67EC-CE52-EDA8-51F952D2C1F8}"/>
              </a:ext>
            </a:extLst>
          </p:cNvPr>
          <p:cNvSpPr/>
          <p:nvPr/>
        </p:nvSpPr>
        <p:spPr>
          <a:xfrm>
            <a:off x="322327" y="4207256"/>
            <a:ext cx="876555" cy="8774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ID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F1220D-B4F6-542C-7520-9A5B886DE8CF}"/>
              </a:ext>
            </a:extLst>
          </p:cNvPr>
          <p:cNvSpPr/>
          <p:nvPr/>
        </p:nvSpPr>
        <p:spPr>
          <a:xfrm>
            <a:off x="1503680" y="4207256"/>
            <a:ext cx="10365993" cy="877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mencegah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kehilangan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bernilai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intervensi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merata</a:t>
            </a:r>
            <a:r>
              <a:rPr lang="en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B7498E-E38C-96C1-0AF3-ED260A9ED843}"/>
              </a:ext>
            </a:extLst>
          </p:cNvPr>
          <p:cNvSpPr/>
          <p:nvPr/>
        </p:nvSpPr>
        <p:spPr>
          <a:xfrm>
            <a:off x="322327" y="3112218"/>
            <a:ext cx="876555" cy="8774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ID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E8EA9-CBB0-EAB5-F921-6974E64CCC35}"/>
              </a:ext>
            </a:extLst>
          </p:cNvPr>
          <p:cNvSpPr/>
          <p:nvPr/>
        </p:nvSpPr>
        <p:spPr>
          <a:xfrm>
            <a:off x="322326" y="2017180"/>
            <a:ext cx="876555" cy="8774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6541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E3675-2832-411B-7576-5315C91D1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6E443A-F9E8-3939-8158-823E1B664C51}"/>
              </a:ext>
            </a:extLst>
          </p:cNvPr>
          <p:cNvSpPr/>
          <p:nvPr/>
        </p:nvSpPr>
        <p:spPr>
          <a:xfrm>
            <a:off x="0" y="0"/>
            <a:ext cx="12192000" cy="10462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E369F-F921-4C17-AA82-91CB5DA05C32}"/>
              </a:ext>
            </a:extLst>
          </p:cNvPr>
          <p:cNvSpPr txBox="1"/>
          <p:nvPr/>
        </p:nvSpPr>
        <p:spPr>
          <a:xfrm>
            <a:off x="322326" y="169199"/>
            <a:ext cx="6094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Metric Evaluation</a:t>
            </a:r>
            <a:endParaRPr lang="en-ID" sz="4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84F668-DADE-03A2-FE92-417C303D6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24205"/>
              </p:ext>
            </p:extLst>
          </p:nvPr>
        </p:nvGraphicFramePr>
        <p:xfrm>
          <a:off x="328803" y="1226624"/>
          <a:ext cx="11534394" cy="3163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4798">
                  <a:extLst>
                    <a:ext uri="{9D8B030D-6E8A-4147-A177-3AD203B41FA5}">
                      <a16:colId xmlns:a16="http://schemas.microsoft.com/office/drawing/2014/main" val="937916153"/>
                    </a:ext>
                  </a:extLst>
                </a:gridCol>
                <a:gridCol w="3844798">
                  <a:extLst>
                    <a:ext uri="{9D8B030D-6E8A-4147-A177-3AD203B41FA5}">
                      <a16:colId xmlns:a16="http://schemas.microsoft.com/office/drawing/2014/main" val="1901029705"/>
                    </a:ext>
                  </a:extLst>
                </a:gridCol>
                <a:gridCol w="3844798">
                  <a:extLst>
                    <a:ext uri="{9D8B030D-6E8A-4147-A177-3AD203B41FA5}">
                      <a16:colId xmlns:a16="http://schemas.microsoft.com/office/drawing/2014/main" val="1553151420"/>
                    </a:ext>
                  </a:extLst>
                </a:gridCol>
              </a:tblGrid>
              <a:tr h="7862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Error Type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Meaning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Consequences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408622"/>
                  </a:ext>
                </a:extLst>
              </a:tr>
              <a:tr h="7862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positive/Type 1 Error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Pelanggan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diprediksi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akan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churn,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padahal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sebenarnya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churn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Perusahaan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mungkin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memberikan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penawaran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retensi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yang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tidak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diperlukan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meningkatkan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biaya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dirty="0" err="1">
                          <a:solidFill>
                            <a:schemeClr val="tx1"/>
                          </a:solidFill>
                        </a:rPr>
                        <a:t>retensi</a:t>
                      </a: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079430"/>
                  </a:ext>
                </a:extLst>
              </a:tr>
              <a:tr h="78627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 negative/Type 2 Error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Pelanggan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diprediksi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tidak</a:t>
                      </a:r>
                      <a:r>
                        <a:rPr lang="en-ID" dirty="0"/>
                        <a:t> churn, </a:t>
                      </a:r>
                      <a:r>
                        <a:rPr lang="en-ID" dirty="0" err="1"/>
                        <a:t>padahal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sebenarnya</a:t>
                      </a:r>
                      <a:r>
                        <a:rPr lang="en-ID" dirty="0"/>
                        <a:t> churn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Perusahaan gagal melakukan intervensi, sehingga kehilangan pelanggan yang sebenarnya bisa dicegah.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3025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DDD456C-CBFC-AA34-01A2-40AC6C1C8485}"/>
              </a:ext>
            </a:extLst>
          </p:cNvPr>
          <p:cNvSpPr txBox="1"/>
          <p:nvPr/>
        </p:nvSpPr>
        <p:spPr>
          <a:xfrm>
            <a:off x="322326" y="4866640"/>
            <a:ext cx="11534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Karena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menyeimbangkan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False Positive dan False Negative,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metrik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ROC AUC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khusus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tetap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penurunan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 Negative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terdeteksi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churn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menyebabkan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kehilangan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pendapatan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ID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939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99687-A2B7-14C0-296D-1736A1EC1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A978B3-2E8C-3524-F815-2E417DAC2243}"/>
              </a:ext>
            </a:extLst>
          </p:cNvPr>
          <p:cNvSpPr/>
          <p:nvPr/>
        </p:nvSpPr>
        <p:spPr>
          <a:xfrm>
            <a:off x="0" y="0"/>
            <a:ext cx="12192000" cy="10462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A74C6-C73F-31F1-64E7-02245FFDE6FE}"/>
              </a:ext>
            </a:extLst>
          </p:cNvPr>
          <p:cNvSpPr txBox="1"/>
          <p:nvPr/>
        </p:nvSpPr>
        <p:spPr>
          <a:xfrm>
            <a:off x="322326" y="169199"/>
            <a:ext cx="6094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Understanding</a:t>
            </a:r>
            <a:endParaRPr lang="en-ID" sz="4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C4624C-CF0A-D274-8A54-587C54B1A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762056"/>
              </p:ext>
            </p:extLst>
          </p:nvPr>
        </p:nvGraphicFramePr>
        <p:xfrm>
          <a:off x="364140" y="1215484"/>
          <a:ext cx="11463719" cy="5182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3348">
                  <a:extLst>
                    <a:ext uri="{9D8B030D-6E8A-4147-A177-3AD203B41FA5}">
                      <a16:colId xmlns:a16="http://schemas.microsoft.com/office/drawing/2014/main" val="937916153"/>
                    </a:ext>
                  </a:extLst>
                </a:gridCol>
                <a:gridCol w="4109803">
                  <a:extLst>
                    <a:ext uri="{9D8B030D-6E8A-4147-A177-3AD203B41FA5}">
                      <a16:colId xmlns:a16="http://schemas.microsoft.com/office/drawing/2014/main" val="1901029705"/>
                    </a:ext>
                  </a:extLst>
                </a:gridCol>
                <a:gridCol w="5190568">
                  <a:extLst>
                    <a:ext uri="{9D8B030D-6E8A-4147-A177-3AD203B41FA5}">
                      <a16:colId xmlns:a16="http://schemas.microsoft.com/office/drawing/2014/main" val="1553151420"/>
                    </a:ext>
                  </a:extLst>
                </a:gridCol>
              </a:tblGrid>
              <a:tr h="492815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Attribbute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type, Length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ID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408622"/>
                  </a:ext>
                </a:extLst>
              </a:tr>
              <a:tr h="4049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 (Yes/No)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Apakah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tanggungan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434701"/>
                  </a:ext>
                </a:extLst>
              </a:tr>
              <a:tr h="4049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Lama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berlangganan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bulan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654098"/>
                  </a:ext>
                </a:extLst>
              </a:tr>
              <a:tr h="6064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OnlineSecurity</a:t>
                      </a:r>
                      <a:endParaRPr lang="en-ID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 (Yes/No/No Internet)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Apakah pelanggan memiliki layanan keamanan online.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630802"/>
                  </a:ext>
                </a:extLst>
              </a:tr>
              <a:tr h="4049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OnlineBackup</a:t>
                      </a:r>
                      <a:endParaRPr lang="en-ID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 (Yes/No/No Internet)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Apakah pelanggan memiliki cadangan data online.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303979"/>
                  </a:ext>
                </a:extLst>
              </a:tr>
              <a:tr h="4049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InternetService</a:t>
                      </a:r>
                      <a:endParaRPr lang="en-ID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 (DSL/Fiber/No)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Jenis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layanan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internet yang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digunakan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158841"/>
                  </a:ext>
                </a:extLst>
              </a:tr>
              <a:tr h="4049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DeviceProtection</a:t>
                      </a:r>
                      <a:endParaRPr lang="en-ID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 (Yes/No/No Internet)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Apakah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memiliki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perlindungan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perangkat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166187"/>
                  </a:ext>
                </a:extLst>
              </a:tr>
              <a:tr h="4049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TechSupport</a:t>
                      </a:r>
                      <a:endParaRPr lang="en-ID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 (Yes/No/No Internet)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Apakah pelanggan memiliki layanan bantuan teknis.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357712"/>
                  </a:ext>
                </a:extLst>
              </a:tr>
              <a:tr h="4049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 (M-to-M/One year/Two year)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Jenis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kontrak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langganan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29203"/>
                  </a:ext>
                </a:extLst>
              </a:tr>
              <a:tr h="4049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PaperlessBilling</a:t>
                      </a:r>
                      <a:endParaRPr lang="en-ID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 (Yes/No)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Apakah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tagihan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dikirim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bentuk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digital.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273808"/>
                  </a:ext>
                </a:extLst>
              </a:tr>
              <a:tr h="4049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MonthlyCharges</a:t>
                      </a:r>
                      <a:endParaRPr lang="en-ID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tagihan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setiap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bulan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198343"/>
                  </a:ext>
                </a:extLst>
              </a:tr>
              <a:tr h="4049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Categorical (Yes/No)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Apakah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pelanggan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berhenti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berlangganan</a:t>
                      </a:r>
                      <a:r>
                        <a:rPr lang="en-ID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921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77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40639-58FA-3FC6-5D2A-8E2C332E4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6992C4-8F62-706A-D832-4CDEC14DE1CF}"/>
              </a:ext>
            </a:extLst>
          </p:cNvPr>
          <p:cNvSpPr/>
          <p:nvPr/>
        </p:nvSpPr>
        <p:spPr>
          <a:xfrm>
            <a:off x="0" y="0"/>
            <a:ext cx="12192000" cy="10462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95E5B-2205-E15A-7FC6-75C7F6450E7D}"/>
              </a:ext>
            </a:extLst>
          </p:cNvPr>
          <p:cNvSpPr txBox="1"/>
          <p:nvPr/>
        </p:nvSpPr>
        <p:spPr>
          <a:xfrm>
            <a:off x="322326" y="169199"/>
            <a:ext cx="6094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Overview</a:t>
            </a:r>
            <a:endParaRPr lang="en-ID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78C6E-5155-12B1-75E1-A3B40BA4BF00}"/>
              </a:ext>
            </a:extLst>
          </p:cNvPr>
          <p:cNvSpPr/>
          <p:nvPr/>
        </p:nvSpPr>
        <p:spPr>
          <a:xfrm>
            <a:off x="322327" y="1330960"/>
            <a:ext cx="2542793" cy="122834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Goals</a:t>
            </a:r>
            <a:endParaRPr lang="en-ID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CEADFC-768E-1F44-AB28-5BD9F28BB749}"/>
              </a:ext>
            </a:extLst>
          </p:cNvPr>
          <p:cNvSpPr/>
          <p:nvPr/>
        </p:nvSpPr>
        <p:spPr>
          <a:xfrm>
            <a:off x="2865120" y="1330960"/>
            <a:ext cx="9004554" cy="122834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Mengetahui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Penyebab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pelanggan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churn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mbangun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model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memprediksi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pelanggan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akan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churn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Memberikan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rekomendasi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kepanda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CRT agar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retensi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efisien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EA478-9BC0-2258-2683-67287DBF5110}"/>
              </a:ext>
            </a:extLst>
          </p:cNvPr>
          <p:cNvSpPr/>
          <p:nvPr/>
        </p:nvSpPr>
        <p:spPr>
          <a:xfrm>
            <a:off x="322326" y="2698844"/>
            <a:ext cx="11547347" cy="65294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9A662-CC97-BE77-D18F-B04810FBDE35}"/>
              </a:ext>
            </a:extLst>
          </p:cNvPr>
          <p:cNvSpPr/>
          <p:nvPr/>
        </p:nvSpPr>
        <p:spPr>
          <a:xfrm>
            <a:off x="322326" y="3491325"/>
            <a:ext cx="693675" cy="6529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ID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C60F43-F0A4-664D-02E3-8CA36302D2A3}"/>
              </a:ext>
            </a:extLst>
          </p:cNvPr>
          <p:cNvSpPr/>
          <p:nvPr/>
        </p:nvSpPr>
        <p:spPr>
          <a:xfrm>
            <a:off x="1198881" y="3491324"/>
            <a:ext cx="10670792" cy="65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 Evaluation &amp; Data Processing</a:t>
            </a:r>
            <a:endParaRPr lang="en-ID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93991C-72E4-EDFF-9060-B7B9E3909C7F}"/>
              </a:ext>
            </a:extLst>
          </p:cNvPr>
          <p:cNvSpPr/>
          <p:nvPr/>
        </p:nvSpPr>
        <p:spPr>
          <a:xfrm>
            <a:off x="322326" y="4283805"/>
            <a:ext cx="693675" cy="6529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ID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10F22D-B9DC-595E-43A4-BB21A77718E0}"/>
              </a:ext>
            </a:extLst>
          </p:cNvPr>
          <p:cNvSpPr/>
          <p:nvPr/>
        </p:nvSpPr>
        <p:spPr>
          <a:xfrm>
            <a:off x="1198881" y="4283804"/>
            <a:ext cx="10670792" cy="65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Benchmarking</a:t>
            </a:r>
            <a:endParaRPr lang="en-ID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07223D-F42A-4296-9D7B-82037D729312}"/>
              </a:ext>
            </a:extLst>
          </p:cNvPr>
          <p:cNvSpPr/>
          <p:nvPr/>
        </p:nvSpPr>
        <p:spPr>
          <a:xfrm>
            <a:off x="322326" y="5076285"/>
            <a:ext cx="693675" cy="6529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ID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AC1840-74BE-44EB-BC9B-008BAF5D2F22}"/>
              </a:ext>
            </a:extLst>
          </p:cNvPr>
          <p:cNvSpPr/>
          <p:nvPr/>
        </p:nvSpPr>
        <p:spPr>
          <a:xfrm>
            <a:off x="1198881" y="5076284"/>
            <a:ext cx="10670792" cy="65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Featuring scoring and predictive model implementation</a:t>
            </a:r>
            <a:endParaRPr lang="en-ID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02D092-3217-4A20-9514-BDA372D86154}"/>
              </a:ext>
            </a:extLst>
          </p:cNvPr>
          <p:cNvSpPr/>
          <p:nvPr/>
        </p:nvSpPr>
        <p:spPr>
          <a:xfrm>
            <a:off x="322326" y="5851966"/>
            <a:ext cx="693675" cy="6529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ID" sz="3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6CAFBD-C39C-EB95-C60E-F1829E233168}"/>
              </a:ext>
            </a:extLst>
          </p:cNvPr>
          <p:cNvSpPr/>
          <p:nvPr/>
        </p:nvSpPr>
        <p:spPr>
          <a:xfrm>
            <a:off x="1198881" y="5851965"/>
            <a:ext cx="10670792" cy="652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recommendations</a:t>
            </a:r>
            <a:endParaRPr lang="en-ID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76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194F1-568B-1224-0CF2-3AD75108B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A9E28-00A7-8AB9-68C8-DC6F73B9E4D5}"/>
              </a:ext>
            </a:extLst>
          </p:cNvPr>
          <p:cNvSpPr/>
          <p:nvPr/>
        </p:nvSpPr>
        <p:spPr>
          <a:xfrm>
            <a:off x="0" y="0"/>
            <a:ext cx="12192000" cy="10462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8EEA3-DE2C-719B-8F16-C06882CD3CB3}"/>
              </a:ext>
            </a:extLst>
          </p:cNvPr>
          <p:cNvSpPr txBox="1"/>
          <p:nvPr/>
        </p:nvSpPr>
        <p:spPr>
          <a:xfrm>
            <a:off x="322326" y="169199"/>
            <a:ext cx="6094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 Processing</a:t>
            </a:r>
            <a:endParaRPr lang="en-ID" sz="4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A63BA0-9F0F-8324-9C22-1D0596334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7471"/>
              </p:ext>
            </p:extLst>
          </p:nvPr>
        </p:nvGraphicFramePr>
        <p:xfrm>
          <a:off x="322326" y="1215484"/>
          <a:ext cx="4188714" cy="2886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8714">
                  <a:extLst>
                    <a:ext uri="{9D8B030D-6E8A-4147-A177-3AD203B41FA5}">
                      <a16:colId xmlns:a16="http://schemas.microsoft.com/office/drawing/2014/main" val="4089198888"/>
                    </a:ext>
                  </a:extLst>
                </a:gridCol>
              </a:tblGrid>
              <a:tr h="552356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26006"/>
                  </a:ext>
                </a:extLst>
              </a:tr>
              <a:tr h="233381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Prepare data for analysis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Removing Noise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Classifying data</a:t>
                      </a:r>
                      <a:endParaRPr lang="en-ID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8560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3E31F9-FB86-91F2-E988-DA47F1DF9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22075"/>
              </p:ext>
            </p:extLst>
          </p:nvPr>
        </p:nvGraphicFramePr>
        <p:xfrm>
          <a:off x="4680966" y="1215489"/>
          <a:ext cx="7188709" cy="5298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874">
                  <a:extLst>
                    <a:ext uri="{9D8B030D-6E8A-4147-A177-3AD203B41FA5}">
                      <a16:colId xmlns:a16="http://schemas.microsoft.com/office/drawing/2014/main" val="408919888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998068902"/>
                    </a:ext>
                  </a:extLst>
                </a:gridCol>
                <a:gridCol w="3761995">
                  <a:extLst>
                    <a:ext uri="{9D8B030D-6E8A-4147-A177-3AD203B41FA5}">
                      <a16:colId xmlns:a16="http://schemas.microsoft.com/office/drawing/2014/main" val="241488413"/>
                    </a:ext>
                  </a:extLst>
                </a:gridCol>
              </a:tblGrid>
              <a:tr h="595275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pipeline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26006"/>
                  </a:ext>
                </a:extLst>
              </a:tr>
              <a:tr h="1390630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Numerical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MonthlyCharges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tenure using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MinMaxScaler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Ordinal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Encode contract using ordinal encoder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99534"/>
                  </a:ext>
                </a:extLst>
              </a:tr>
              <a:tr h="217324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D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Categorical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D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Dependents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D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PaperlessBilling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D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OnlineSecurity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D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DeviceProtection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D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OnlineBackup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D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InternetService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D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TechSupport</a:t>
                      </a: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856079"/>
                  </a:ext>
                </a:extLst>
              </a:tr>
              <a:tr h="59787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D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Apply one-hot encoding on categorical</a:t>
                      </a: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32069"/>
                  </a:ext>
                </a:extLst>
              </a:tr>
              <a:tr h="54196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Combine All these  transformations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964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50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EBDF1-41AA-D0F1-9806-05025D480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3A1A4C-BC7D-3D19-B905-C701917687D2}"/>
              </a:ext>
            </a:extLst>
          </p:cNvPr>
          <p:cNvSpPr/>
          <p:nvPr/>
        </p:nvSpPr>
        <p:spPr>
          <a:xfrm>
            <a:off x="0" y="0"/>
            <a:ext cx="12192000" cy="10462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2CBE-EFCB-DE45-A19B-466E66FEFC6B}"/>
              </a:ext>
            </a:extLst>
          </p:cNvPr>
          <p:cNvSpPr txBox="1"/>
          <p:nvPr/>
        </p:nvSpPr>
        <p:spPr>
          <a:xfrm>
            <a:off x="322326" y="169199"/>
            <a:ext cx="6094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Model Benchmarking Flow</a:t>
            </a:r>
            <a:endParaRPr lang="en-ID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4A2499-00EA-0268-A2BA-A8E2BCE5F45C}"/>
              </a:ext>
            </a:extLst>
          </p:cNvPr>
          <p:cNvSpPr/>
          <p:nvPr/>
        </p:nvSpPr>
        <p:spPr>
          <a:xfrm>
            <a:off x="821860" y="1663974"/>
            <a:ext cx="4938395" cy="7315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3,850 </a:t>
            </a:r>
            <a:r>
              <a:rPr lang="en-ID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92D340-2F82-6929-4500-465574220B10}"/>
              </a:ext>
            </a:extLst>
          </p:cNvPr>
          <p:cNvSpPr/>
          <p:nvPr/>
        </p:nvSpPr>
        <p:spPr>
          <a:xfrm>
            <a:off x="821860" y="2564694"/>
            <a:ext cx="3393758" cy="73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80% </a:t>
            </a:r>
            <a:r>
              <a:rPr lang="en-ID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(Train)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6A1D0C-DECE-5AB8-6F81-B052582E678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518739" y="3296214"/>
            <a:ext cx="0" cy="28956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1AF003-A08A-A3F5-B11F-D67E638D8603}"/>
              </a:ext>
            </a:extLst>
          </p:cNvPr>
          <p:cNvCxnSpPr>
            <a:cxnSpLocks/>
          </p:cNvCxnSpPr>
          <p:nvPr/>
        </p:nvCxnSpPr>
        <p:spPr>
          <a:xfrm>
            <a:off x="2500317" y="3567359"/>
            <a:ext cx="258074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7CE5CB-0FAF-D50C-ECD5-14D8EAD19BE4}"/>
              </a:ext>
            </a:extLst>
          </p:cNvPr>
          <p:cNvCxnSpPr>
            <a:cxnSpLocks/>
          </p:cNvCxnSpPr>
          <p:nvPr/>
        </p:nvCxnSpPr>
        <p:spPr>
          <a:xfrm>
            <a:off x="3010324" y="3583206"/>
            <a:ext cx="0" cy="40005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0127B5-BF95-39AB-505F-9AE9461C6C71}"/>
              </a:ext>
            </a:extLst>
          </p:cNvPr>
          <p:cNvCxnSpPr>
            <a:cxnSpLocks/>
          </p:cNvCxnSpPr>
          <p:nvPr/>
        </p:nvCxnSpPr>
        <p:spPr>
          <a:xfrm>
            <a:off x="3010323" y="4102056"/>
            <a:ext cx="0" cy="40005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0F5BB7-90A0-1CD3-643A-814209202050}"/>
              </a:ext>
            </a:extLst>
          </p:cNvPr>
          <p:cNvCxnSpPr>
            <a:cxnSpLocks/>
          </p:cNvCxnSpPr>
          <p:nvPr/>
        </p:nvCxnSpPr>
        <p:spPr>
          <a:xfrm flipH="1">
            <a:off x="1576894" y="4502106"/>
            <a:ext cx="2844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39E96E-AD7F-41CA-DC5D-BA2B2998C71B}"/>
              </a:ext>
            </a:extLst>
          </p:cNvPr>
          <p:cNvSpPr/>
          <p:nvPr/>
        </p:nvSpPr>
        <p:spPr>
          <a:xfrm>
            <a:off x="1704684" y="3783231"/>
            <a:ext cx="2611279" cy="458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Validate (10 Fold)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8EECA0-EA9C-5C1A-89FA-92D4F15F4C09}"/>
              </a:ext>
            </a:extLst>
          </p:cNvPr>
          <p:cNvCxnSpPr>
            <a:cxnSpLocks/>
          </p:cNvCxnSpPr>
          <p:nvPr/>
        </p:nvCxnSpPr>
        <p:spPr>
          <a:xfrm>
            <a:off x="5062647" y="3277799"/>
            <a:ext cx="0" cy="28956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E61F748-BF9A-0ECA-CCEB-577BECF7A8B9}"/>
              </a:ext>
            </a:extLst>
          </p:cNvPr>
          <p:cNvSpPr/>
          <p:nvPr/>
        </p:nvSpPr>
        <p:spPr>
          <a:xfrm>
            <a:off x="4215618" y="2564694"/>
            <a:ext cx="1544638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r>
              <a:rPr lang="en-ID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(Test)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5CBB7C-591D-2173-152E-94D2BB134F9E}"/>
              </a:ext>
            </a:extLst>
          </p:cNvPr>
          <p:cNvCxnSpPr>
            <a:cxnSpLocks/>
          </p:cNvCxnSpPr>
          <p:nvPr/>
        </p:nvCxnSpPr>
        <p:spPr>
          <a:xfrm>
            <a:off x="4405911" y="4502106"/>
            <a:ext cx="0" cy="28956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7427C2-3BB5-C123-3BF6-52FF4CFE30C9}"/>
              </a:ext>
            </a:extLst>
          </p:cNvPr>
          <p:cNvCxnSpPr>
            <a:cxnSpLocks/>
          </p:cNvCxnSpPr>
          <p:nvPr/>
        </p:nvCxnSpPr>
        <p:spPr>
          <a:xfrm>
            <a:off x="1589997" y="4483056"/>
            <a:ext cx="0" cy="28956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118A7FB-DE04-1A35-ECB5-90F615E16A14}"/>
              </a:ext>
            </a:extLst>
          </p:cNvPr>
          <p:cNvSpPr/>
          <p:nvPr/>
        </p:nvSpPr>
        <p:spPr>
          <a:xfrm>
            <a:off x="821860" y="4739278"/>
            <a:ext cx="1599009" cy="4581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ID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SMOTE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9A2FD5-ED9B-DF71-E112-B3EA2C63538B}"/>
              </a:ext>
            </a:extLst>
          </p:cNvPr>
          <p:cNvSpPr/>
          <p:nvPr/>
        </p:nvSpPr>
        <p:spPr>
          <a:xfrm>
            <a:off x="3516458" y="4739278"/>
            <a:ext cx="1715096" cy="4581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SMOTE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EEB6D3-E420-6E3B-77AC-A4729C8CF476}"/>
              </a:ext>
            </a:extLst>
          </p:cNvPr>
          <p:cNvCxnSpPr>
            <a:cxnSpLocks/>
          </p:cNvCxnSpPr>
          <p:nvPr/>
        </p:nvCxnSpPr>
        <p:spPr>
          <a:xfrm>
            <a:off x="4385048" y="5156818"/>
            <a:ext cx="0" cy="64713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0D226A7-49E2-95F6-06A1-6903C0A128E5}"/>
              </a:ext>
            </a:extLst>
          </p:cNvPr>
          <p:cNvCxnSpPr>
            <a:cxnSpLocks/>
          </p:cNvCxnSpPr>
          <p:nvPr/>
        </p:nvCxnSpPr>
        <p:spPr>
          <a:xfrm>
            <a:off x="3598969" y="5784898"/>
            <a:ext cx="786079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7642548-E6D8-3CE5-5D7E-590035E435D9}"/>
              </a:ext>
            </a:extLst>
          </p:cNvPr>
          <p:cNvSpPr/>
          <p:nvPr/>
        </p:nvSpPr>
        <p:spPr>
          <a:xfrm>
            <a:off x="1621364" y="5555808"/>
            <a:ext cx="2611279" cy="4581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Score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792C91-5979-3EFB-D888-BB191D043F75}"/>
              </a:ext>
            </a:extLst>
          </p:cNvPr>
          <p:cNvGrpSpPr/>
          <p:nvPr/>
        </p:nvGrpSpPr>
        <p:grpSpPr>
          <a:xfrm>
            <a:off x="7374018" y="1889715"/>
            <a:ext cx="423331" cy="557035"/>
            <a:chOff x="8879837" y="1844731"/>
            <a:chExt cx="1060704" cy="138046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9157F40-527E-765B-DCEC-25DC5B95BB2D}"/>
                </a:ext>
              </a:extLst>
            </p:cNvPr>
            <p:cNvSpPr/>
            <p:nvPr/>
          </p:nvSpPr>
          <p:spPr>
            <a:xfrm>
              <a:off x="9303003" y="2078058"/>
              <a:ext cx="214375" cy="79186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CCDD7F-4CE0-46EA-AFBF-E8AFD2EECC5D}"/>
                </a:ext>
              </a:extLst>
            </p:cNvPr>
            <p:cNvSpPr/>
            <p:nvPr/>
          </p:nvSpPr>
          <p:spPr>
            <a:xfrm>
              <a:off x="8971782" y="1844731"/>
              <a:ext cx="876808" cy="853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FFA8115-C0DD-3349-968A-23B70CFEC33D}"/>
                </a:ext>
              </a:extLst>
            </p:cNvPr>
            <p:cNvSpPr/>
            <p:nvPr/>
          </p:nvSpPr>
          <p:spPr>
            <a:xfrm>
              <a:off x="8879838" y="2992458"/>
              <a:ext cx="1060703" cy="23273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25FE29A-8DF2-9E3C-F036-C6F27A8BCCB5}"/>
                </a:ext>
              </a:extLst>
            </p:cNvPr>
            <p:cNvSpPr/>
            <p:nvPr/>
          </p:nvSpPr>
          <p:spPr>
            <a:xfrm>
              <a:off x="8879837" y="2779395"/>
              <a:ext cx="1060699" cy="4457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546BFDF-75E9-B1A4-6E35-125E392700AE}"/>
              </a:ext>
            </a:extLst>
          </p:cNvPr>
          <p:cNvSpPr txBox="1"/>
          <p:nvPr/>
        </p:nvSpPr>
        <p:spPr>
          <a:xfrm>
            <a:off x="7806264" y="184506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yang 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Dibandingkan</a:t>
            </a:r>
            <a:endParaRPr lang="en-ID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41FE12-8FEC-A647-DD32-9140FB520535}"/>
              </a:ext>
            </a:extLst>
          </p:cNvPr>
          <p:cNvSpPr txBox="1"/>
          <p:nvPr/>
        </p:nvSpPr>
        <p:spPr>
          <a:xfrm>
            <a:off x="7806262" y="2505627"/>
            <a:ext cx="30939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(default)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(Tuned)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LightGBM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ID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999A6D-0473-9DC3-354D-15BF58FE375D}"/>
              </a:ext>
            </a:extLst>
          </p:cNvPr>
          <p:cNvGrpSpPr/>
          <p:nvPr/>
        </p:nvGrpSpPr>
        <p:grpSpPr>
          <a:xfrm>
            <a:off x="7286576" y="4138152"/>
            <a:ext cx="432244" cy="522846"/>
            <a:chOff x="7374018" y="4298034"/>
            <a:chExt cx="576449" cy="70786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B80F78D-5294-7C3D-915B-D7F5F0A3CFF4}"/>
                </a:ext>
              </a:extLst>
            </p:cNvPr>
            <p:cNvSpPr/>
            <p:nvPr/>
          </p:nvSpPr>
          <p:spPr>
            <a:xfrm>
              <a:off x="7374018" y="4472653"/>
              <a:ext cx="541869" cy="533249"/>
            </a:xfrm>
            <a:prstGeom prst="ellipse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4BE9BE1-34C1-6F6D-C128-8E179D857610}"/>
                </a:ext>
              </a:extLst>
            </p:cNvPr>
            <p:cNvSpPr/>
            <p:nvPr/>
          </p:nvSpPr>
          <p:spPr>
            <a:xfrm>
              <a:off x="7504706" y="4598580"/>
              <a:ext cx="288411" cy="279948"/>
            </a:xfrm>
            <a:prstGeom prst="ellipse">
              <a:avLst/>
            </a:prstGeom>
            <a:noFill/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E86781D-8894-9D53-E32D-F5ED8218AA09}"/>
                </a:ext>
              </a:extLst>
            </p:cNvPr>
            <p:cNvSpPr/>
            <p:nvPr/>
          </p:nvSpPr>
          <p:spPr>
            <a:xfrm>
              <a:off x="7585682" y="4674517"/>
              <a:ext cx="130683" cy="1280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80A9BAF-D2B0-E9F4-EBA6-15CAFE8964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2056" y="4345279"/>
              <a:ext cx="288411" cy="393275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F684C400-3396-6038-5531-F2C6827B1793}"/>
                </a:ext>
              </a:extLst>
            </p:cNvPr>
            <p:cNvSpPr/>
            <p:nvPr/>
          </p:nvSpPr>
          <p:spPr>
            <a:xfrm rot="18845010">
              <a:off x="7824637" y="4336279"/>
              <a:ext cx="145316" cy="68826"/>
            </a:xfrm>
            <a:prstGeom prst="parallelogram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AA3B7F3-3DDC-9DA3-D8E9-715BDDB66ED4}"/>
              </a:ext>
            </a:extLst>
          </p:cNvPr>
          <p:cNvSpPr txBox="1"/>
          <p:nvPr/>
        </p:nvSpPr>
        <p:spPr>
          <a:xfrm>
            <a:off x="7806262" y="424141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  <a:endParaRPr lang="en-ID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6C2C59-8FA6-99A3-2902-380B927D5859}"/>
              </a:ext>
            </a:extLst>
          </p:cNvPr>
          <p:cNvSpPr txBox="1"/>
          <p:nvPr/>
        </p:nvSpPr>
        <p:spPr>
          <a:xfrm>
            <a:off x="7806262" y="4571179"/>
            <a:ext cx="3648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pada ROC AUC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mengurangi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False Negative,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strategi </a:t>
            </a:r>
            <a:r>
              <a:rPr lang="en-ID" b="1" dirty="0">
                <a:latin typeface="Arial" panose="020B0604020202020204" pitchFamily="34" charset="0"/>
                <a:cs typeface="Arial" panose="020B0604020202020204" pitchFamily="34" charset="0"/>
              </a:rPr>
              <a:t>threshold tuning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1" dirty="0" err="1">
                <a:latin typeface="Arial" panose="020B0604020202020204" pitchFamily="34" charset="0"/>
                <a:cs typeface="Arial" panose="020B0604020202020204" pitchFamily="34" charset="0"/>
              </a:rPr>
              <a:t>menurunkan</a:t>
            </a:r>
            <a:r>
              <a:rPr lang="en-ID" b="1" dirty="0"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  <a:r>
              <a:rPr lang="en-ID" b="1" dirty="0" err="1"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ID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retensi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kehilangan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265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B4F90-C785-EF5F-D358-630FA1C0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0A762E-DE06-7A8D-99F7-F0297750597B}"/>
              </a:ext>
            </a:extLst>
          </p:cNvPr>
          <p:cNvSpPr/>
          <p:nvPr/>
        </p:nvSpPr>
        <p:spPr>
          <a:xfrm>
            <a:off x="0" y="0"/>
            <a:ext cx="12192000" cy="104628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57795-A8F7-C7D3-4149-E219A8D130D1}"/>
              </a:ext>
            </a:extLst>
          </p:cNvPr>
          <p:cNvSpPr txBox="1"/>
          <p:nvPr/>
        </p:nvSpPr>
        <p:spPr>
          <a:xfrm>
            <a:off x="322325" y="169199"/>
            <a:ext cx="116527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Model Benchmarking with cross validation</a:t>
            </a:r>
            <a:endParaRPr lang="en-ID" sz="40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FEEA81-49CF-AC06-9977-34A9E121C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038893"/>
              </p:ext>
            </p:extLst>
          </p:nvPr>
        </p:nvGraphicFramePr>
        <p:xfrm>
          <a:off x="322323" y="2012135"/>
          <a:ext cx="554214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073">
                  <a:extLst>
                    <a:ext uri="{9D8B030D-6E8A-4147-A177-3AD203B41FA5}">
                      <a16:colId xmlns:a16="http://schemas.microsoft.com/office/drawing/2014/main" val="2008862617"/>
                    </a:ext>
                  </a:extLst>
                </a:gridCol>
                <a:gridCol w="2771073">
                  <a:extLst>
                    <a:ext uri="{9D8B030D-6E8A-4147-A177-3AD203B41FA5}">
                      <a16:colId xmlns:a16="http://schemas.microsoft.com/office/drawing/2014/main" val="2578357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Name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 AUC Score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5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0.813786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65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LightGBM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0.791990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8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0.782364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14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0.777055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860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0.758127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719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0.640353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93952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299609C-51B2-9024-A644-451AB2061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17727"/>
              </p:ext>
            </p:extLst>
          </p:nvPr>
        </p:nvGraphicFramePr>
        <p:xfrm>
          <a:off x="6327533" y="2012135"/>
          <a:ext cx="554214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1073">
                  <a:extLst>
                    <a:ext uri="{9D8B030D-6E8A-4147-A177-3AD203B41FA5}">
                      <a16:colId xmlns:a16="http://schemas.microsoft.com/office/drawing/2014/main" val="2008862617"/>
                    </a:ext>
                  </a:extLst>
                </a:gridCol>
                <a:gridCol w="2771073">
                  <a:extLst>
                    <a:ext uri="{9D8B030D-6E8A-4147-A177-3AD203B41FA5}">
                      <a16:colId xmlns:a16="http://schemas.microsoft.com/office/drawing/2014/main" val="2578357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Name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 AUC Score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5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0.813498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65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LightGBM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0.808627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80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0.793727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14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0.780040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860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0.748135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719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0.655080</a:t>
                      </a:r>
                      <a:endParaRPr lang="en-ID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939524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B25E603-2A4F-4E13-445A-DFA53DB635E2}"/>
              </a:ext>
            </a:extLst>
          </p:cNvPr>
          <p:cNvSpPr/>
          <p:nvPr/>
        </p:nvSpPr>
        <p:spPr>
          <a:xfrm>
            <a:off x="322322" y="1271436"/>
            <a:ext cx="5542145" cy="5714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Data</a:t>
            </a:r>
            <a:endParaRPr lang="en-ID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6B8489-1FC9-4015-EC91-242E0183C6D9}"/>
              </a:ext>
            </a:extLst>
          </p:cNvPr>
          <p:cNvSpPr/>
          <p:nvPr/>
        </p:nvSpPr>
        <p:spPr>
          <a:xfrm>
            <a:off x="6327533" y="1271436"/>
            <a:ext cx="5542145" cy="5714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18016C-1E59-2AAB-E9E9-EA7261B6E590}"/>
              </a:ext>
            </a:extLst>
          </p:cNvPr>
          <p:cNvSpPr txBox="1"/>
          <p:nvPr/>
        </p:nvSpPr>
        <p:spPr>
          <a:xfrm>
            <a:off x="322322" y="4877642"/>
            <a:ext cx="11547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Logistic Regression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performa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terbaik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skor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ROC AUC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tertinggi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di data train dan test,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menandakan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stabil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mampu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membedakan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churn dan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churn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. Model tree-based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juga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kompetitif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bawah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Logistic Regression. Oleh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, model Logistic Regression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dipilih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 tuning dan threshold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94397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1648</Words>
  <Application>Microsoft Office PowerPoint</Application>
  <PresentationFormat>Widescreen</PresentationFormat>
  <Paragraphs>266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Jawed Iqbal</dc:creator>
  <cp:lastModifiedBy>Jawed Iqbal</cp:lastModifiedBy>
  <cp:revision>5</cp:revision>
  <dcterms:created xsi:type="dcterms:W3CDTF">2025-05-19T07:35:37Z</dcterms:created>
  <dcterms:modified xsi:type="dcterms:W3CDTF">2025-05-19T14:17:58Z</dcterms:modified>
</cp:coreProperties>
</file>