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DM Sans Medium"/>
      <p:regular r:id="rId28"/>
      <p:bold r:id="rId29"/>
      <p:italic r:id="rId30"/>
      <p:boldItalic r:id="rId31"/>
    </p:embeddedFont>
    <p:embeddedFont>
      <p:font typeface="Roboto"/>
      <p:regular r:id="rId32"/>
      <p:bold r:id="rId33"/>
      <p:italic r:id="rId34"/>
      <p:boldItalic r:id="rId35"/>
    </p:embeddedFont>
    <p:embeddedFont>
      <p:font typeface="Bebas Neue"/>
      <p:regular r:id="rId36"/>
    </p:embeddedFont>
    <p:embeddedFont>
      <p:font typeface="Lexend"/>
      <p:regular r:id="rId37"/>
      <p:bold r:id="rId38"/>
    </p:embeddedFont>
    <p:embeddedFont>
      <p:font typeface="DM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5.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DMSansMedium-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Medium-boldItalic.fntdata"/><Relationship Id="rId30" Type="http://schemas.openxmlformats.org/officeDocument/2006/relationships/font" Target="fonts/DMSansMedium-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exend-regular.fntdata"/><Relationship Id="rId14" Type="http://schemas.openxmlformats.org/officeDocument/2006/relationships/slide" Target="slides/slide9.xml"/><Relationship Id="rId36" Type="http://schemas.openxmlformats.org/officeDocument/2006/relationships/font" Target="fonts/BebasNeue-regular.fntdata"/><Relationship Id="rId17" Type="http://schemas.openxmlformats.org/officeDocument/2006/relationships/slide" Target="slides/slide12.xml"/><Relationship Id="rId39" Type="http://schemas.openxmlformats.org/officeDocument/2006/relationships/font" Target="fonts/DMSans-regular.fntdata"/><Relationship Id="rId16" Type="http://schemas.openxmlformats.org/officeDocument/2006/relationships/slide" Target="slides/slide11.xml"/><Relationship Id="rId38" Type="http://schemas.openxmlformats.org/officeDocument/2006/relationships/font" Target="fonts/Lexen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a0a7f908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a0a7f908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a0a7f908e_2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a0a7f908e_2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a0a7f908e_0_2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a0a7f908e_0_2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a0a7f908e_0_2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a0a7f908e_0_2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a0a7f908e_0_2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a0a7f908e_0_2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a0a7f908e_0_2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a0a7f908e_0_2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a0a7f908e_4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a0a7f908e_4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reflect the validity of the model (follows key assumptions previously discussed)</a:t>
            </a:r>
            <a:endParaRPr/>
          </a:p>
          <a:p>
            <a:pPr indent="-317500" lvl="0" marL="457200" rtl="0" algn="l">
              <a:spcBef>
                <a:spcPts val="0"/>
              </a:spcBef>
              <a:spcAft>
                <a:spcPts val="0"/>
              </a:spcAft>
              <a:buSzPts val="1400"/>
              <a:buChar char="-"/>
            </a:pPr>
            <a:r>
              <a:rPr lang="en"/>
              <a:t>Residuals vs. Fitted: Linearity</a:t>
            </a:r>
            <a:endParaRPr/>
          </a:p>
          <a:p>
            <a:pPr indent="-317500" lvl="0" marL="457200" rtl="0" algn="l">
              <a:spcBef>
                <a:spcPts val="0"/>
              </a:spcBef>
              <a:spcAft>
                <a:spcPts val="0"/>
              </a:spcAft>
              <a:buSzPts val="1400"/>
              <a:buChar char="-"/>
            </a:pPr>
            <a:r>
              <a:rPr lang="en"/>
              <a:t>Q-Q: shows if normally distributed</a:t>
            </a:r>
            <a:endParaRPr/>
          </a:p>
          <a:p>
            <a:pPr indent="-317500" lvl="0" marL="457200" rtl="0" algn="l">
              <a:spcBef>
                <a:spcPts val="0"/>
              </a:spcBef>
              <a:spcAft>
                <a:spcPts val="0"/>
              </a:spcAft>
              <a:buSzPts val="1400"/>
              <a:buChar char="-"/>
            </a:pPr>
            <a:r>
              <a:rPr lang="en"/>
              <a:t>Scale-Location: homoscedasticity (variance of errors is constant across all independent variables)</a:t>
            </a:r>
            <a:endParaRPr/>
          </a:p>
          <a:p>
            <a:pPr indent="-317500" lvl="0" marL="457200" rtl="0" algn="l">
              <a:spcBef>
                <a:spcPts val="0"/>
              </a:spcBef>
              <a:spcAft>
                <a:spcPts val="0"/>
              </a:spcAft>
              <a:buSzPts val="1400"/>
              <a:buChar char="-"/>
            </a:pPr>
            <a:r>
              <a:rPr lang="en"/>
              <a:t>Residuals vs. Leverage: shows if errors(or residuals) are independent of each other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a0a7f908e_4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a0a7f908e_4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Cook’s distance: measure of change in data when each data point is removed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a0a7f908e_4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a0a7f908e_4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a0a7f908e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a0a7f908e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en"/>
              <a:t>No Information Rate: accuracy that would be achieved by always predicting the most frequent class in the dataset.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a0a7f908e_0_2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a0a7f908e_0_2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a0a7f908e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a0a7f908e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a0a7f908e_4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a0a7f908e_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a0a7f908e_0_2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a0a7f908e_0_2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a0a7f908e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a0a7f908e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a09f18e9a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a09f18e9a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151515"/>
              </a:buClr>
              <a:buSzPts val="1400"/>
              <a:buFont typeface="DM Sans"/>
              <a:buChar char="★"/>
            </a:pPr>
            <a:r>
              <a:rPr b="1" lang="en" sz="1400">
                <a:solidFill>
                  <a:srgbClr val="151515"/>
                </a:solidFill>
                <a:latin typeface="DM Sans"/>
                <a:ea typeface="DM Sans"/>
                <a:cs typeface="DM Sans"/>
                <a:sym typeface="DM Sans"/>
              </a:rPr>
              <a:t>Normally Distributed: </a:t>
            </a:r>
            <a:r>
              <a:rPr b="1" lang="en" sz="1400">
                <a:solidFill>
                  <a:srgbClr val="151515"/>
                </a:solidFill>
                <a:latin typeface="DM Sans"/>
                <a:ea typeface="DM Sans"/>
                <a:cs typeface="DM Sans"/>
                <a:sym typeface="DM Sans"/>
              </a:rPr>
              <a:t>This is checked by either using a normal probability plot or a histogram.</a:t>
            </a:r>
            <a:endParaRPr b="1" sz="1400">
              <a:solidFill>
                <a:srgbClr val="151515"/>
              </a:solidFill>
              <a:latin typeface="DM Sans"/>
              <a:ea typeface="DM Sans"/>
              <a:cs typeface="DM Sans"/>
              <a:sym typeface="DM Sans"/>
            </a:endParaRPr>
          </a:p>
          <a:p>
            <a:pPr indent="-317500" lvl="0" marL="457200" rtl="0" algn="l">
              <a:lnSpc>
                <a:spcPct val="115000"/>
              </a:lnSpc>
              <a:spcBef>
                <a:spcPts val="0"/>
              </a:spcBef>
              <a:spcAft>
                <a:spcPts val="0"/>
              </a:spcAft>
              <a:buClr>
                <a:srgbClr val="151515"/>
              </a:buClr>
              <a:buSzPts val="1400"/>
              <a:buFont typeface="DM Sans"/>
              <a:buChar char="★"/>
            </a:pPr>
            <a:r>
              <a:rPr b="1" lang="en" sz="1400">
                <a:solidFill>
                  <a:srgbClr val="151515"/>
                </a:solidFill>
                <a:latin typeface="DM Sans"/>
                <a:ea typeface="DM Sans"/>
                <a:cs typeface="DM Sans"/>
                <a:sym typeface="DM Sans"/>
              </a:rPr>
              <a:t>Linear Relationship: </a:t>
            </a:r>
            <a:r>
              <a:rPr b="1" lang="en" sz="1400">
                <a:solidFill>
                  <a:srgbClr val="151515"/>
                </a:solidFill>
                <a:latin typeface="DM Sans"/>
                <a:ea typeface="DM Sans"/>
                <a:cs typeface="DM Sans"/>
                <a:sym typeface="DM Sans"/>
              </a:rPr>
              <a:t>This can be illustrated by scatterplots showing a linear or curvilinear relationship.</a:t>
            </a:r>
            <a:endParaRPr b="1" sz="1400">
              <a:solidFill>
                <a:srgbClr val="151515"/>
              </a:solidFill>
              <a:latin typeface="DM Sans"/>
              <a:ea typeface="DM Sans"/>
              <a:cs typeface="DM Sans"/>
              <a:sym typeface="DM Sans"/>
            </a:endParaRPr>
          </a:p>
          <a:p>
            <a:pPr indent="-317500" lvl="0" marL="457200" rtl="0" algn="l">
              <a:lnSpc>
                <a:spcPct val="115000"/>
              </a:lnSpc>
              <a:spcBef>
                <a:spcPts val="0"/>
              </a:spcBef>
              <a:spcAft>
                <a:spcPts val="0"/>
              </a:spcAft>
              <a:buClr>
                <a:srgbClr val="151515"/>
              </a:buClr>
              <a:buSzPts val="1400"/>
              <a:buFont typeface="DM Sans"/>
              <a:buChar char="★"/>
            </a:pPr>
            <a:r>
              <a:rPr b="1" lang="en" sz="1400">
                <a:solidFill>
                  <a:srgbClr val="151515"/>
                </a:solidFill>
                <a:latin typeface="DM Sans"/>
                <a:ea typeface="DM Sans"/>
                <a:cs typeface="DM Sans"/>
                <a:sym typeface="DM Sans"/>
              </a:rPr>
              <a:t>Multicollinearity: </a:t>
            </a:r>
            <a:r>
              <a:rPr b="1" lang="en" sz="1400">
                <a:solidFill>
                  <a:srgbClr val="151515"/>
                </a:solidFill>
                <a:latin typeface="DM Sans"/>
                <a:ea typeface="DM Sans"/>
                <a:cs typeface="DM Sans"/>
                <a:sym typeface="DM Sans"/>
              </a:rPr>
              <a:t>meaning that the independent variables are not highly correlated with each other. Multicollinearity makes it difficult to identify which variables better explain the dependent variable. This assumption is verified by computing a matrix of Pearson’s bivariate correlations among all the independent variables. If there is no collinearity in the data, then all the values should be less than 0.8. </a:t>
            </a:r>
            <a:endParaRPr b="1" sz="1400">
              <a:solidFill>
                <a:srgbClr val="151515"/>
              </a:solidFill>
              <a:latin typeface="DM Sans"/>
              <a:ea typeface="DM Sans"/>
              <a:cs typeface="DM Sans"/>
              <a:sym typeface="DM Sans"/>
            </a:endParaRPr>
          </a:p>
          <a:p>
            <a:pPr indent="-317500" lvl="0" marL="457200" rtl="0" algn="l">
              <a:lnSpc>
                <a:spcPct val="115000"/>
              </a:lnSpc>
              <a:spcBef>
                <a:spcPts val="0"/>
              </a:spcBef>
              <a:spcAft>
                <a:spcPts val="0"/>
              </a:spcAft>
              <a:buClr>
                <a:srgbClr val="151515"/>
              </a:buClr>
              <a:buSzPts val="1400"/>
              <a:buFont typeface="DM Sans"/>
              <a:buChar char="★"/>
            </a:pPr>
            <a:r>
              <a:rPr b="1" lang="en" sz="1400">
                <a:solidFill>
                  <a:srgbClr val="151515"/>
                </a:solidFill>
                <a:latin typeface="DM Sans"/>
                <a:ea typeface="DM Sans"/>
                <a:cs typeface="DM Sans"/>
                <a:sym typeface="DM Sans"/>
              </a:rPr>
              <a:t>Homoscedasticity: One way of checking that is through a plot of the predicted values against the standardized residual values to see if the points are equally distributed across all the values of the independent variables.</a:t>
            </a:r>
            <a:endParaRPr b="1" sz="1400">
              <a:solidFill>
                <a:srgbClr val="151515"/>
              </a:solidFill>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a0a7f908e_0_2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a0a7f908e_0_2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a0a7f908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a0a7f908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a09f18e9a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a09f18e9a_0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a0a7f908e_0_2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a0a7f908e_0_2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829000"/>
            <a:ext cx="4429800" cy="25296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4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0" name="Google Shape;10;p2"/>
          <p:cNvSpPr txBox="1"/>
          <p:nvPr>
            <p:ph idx="1" type="subTitle"/>
          </p:nvPr>
        </p:nvSpPr>
        <p:spPr>
          <a:xfrm>
            <a:off x="713225" y="3975150"/>
            <a:ext cx="3568800" cy="404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1" name="Google Shape;11;p2"/>
          <p:cNvSpPr/>
          <p:nvPr>
            <p:ph idx="2" type="pic"/>
          </p:nvPr>
        </p:nvSpPr>
        <p:spPr>
          <a:xfrm>
            <a:off x="5142900" y="752400"/>
            <a:ext cx="4001100" cy="44262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p:nvPr/>
        </p:nvSpPr>
        <p:spPr>
          <a:xfrm>
            <a:off x="0" y="0"/>
            <a:ext cx="9144000" cy="2292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713225" y="1234900"/>
            <a:ext cx="7717500" cy="2100300"/>
          </a:xfrm>
          <a:prstGeom prst="rect">
            <a:avLst/>
          </a:prstGeom>
          <a:solidFill>
            <a:schemeClr val="dk1"/>
          </a:solidFill>
        </p:spPr>
        <p:txBody>
          <a:bodyPr anchorCtr="0" anchor="t" bIns="91425" lIns="91425" spcFirstLastPara="1" rIns="91425" wrap="square" tIns="91425">
            <a:noAutofit/>
          </a:bodyPr>
          <a:lstStyle>
            <a:lvl1pPr lvl="0" rtl="0" algn="ctr">
              <a:lnSpc>
                <a:spcPct val="115000"/>
              </a:lnSpc>
              <a:spcBef>
                <a:spcPts val="0"/>
              </a:spcBef>
              <a:spcAft>
                <a:spcPts val="0"/>
              </a:spcAft>
              <a:buSzPts val="9600"/>
              <a:buNone/>
              <a:defRPr sz="13900">
                <a:solidFill>
                  <a:schemeClr val="lt1"/>
                </a:solidFill>
              </a:defRPr>
            </a:lvl1pPr>
            <a:lvl2pPr lvl="1" rtl="0" algn="ctr">
              <a:lnSpc>
                <a:spcPct val="115000"/>
              </a:lnSpc>
              <a:spcBef>
                <a:spcPts val="0"/>
              </a:spcBef>
              <a:spcAft>
                <a:spcPts val="0"/>
              </a:spcAft>
              <a:buSzPts val="9600"/>
              <a:buNone/>
              <a:defRPr sz="9600"/>
            </a:lvl2pPr>
            <a:lvl3pPr lvl="2" rtl="0" algn="ctr">
              <a:lnSpc>
                <a:spcPct val="115000"/>
              </a:lnSpc>
              <a:spcBef>
                <a:spcPts val="0"/>
              </a:spcBef>
              <a:spcAft>
                <a:spcPts val="0"/>
              </a:spcAft>
              <a:buSzPts val="9600"/>
              <a:buNone/>
              <a:defRPr sz="9600"/>
            </a:lvl3pPr>
            <a:lvl4pPr lvl="3" rtl="0" algn="ctr">
              <a:lnSpc>
                <a:spcPct val="115000"/>
              </a:lnSpc>
              <a:spcBef>
                <a:spcPts val="0"/>
              </a:spcBef>
              <a:spcAft>
                <a:spcPts val="0"/>
              </a:spcAft>
              <a:buSzPts val="9600"/>
              <a:buNone/>
              <a:defRPr sz="9600"/>
            </a:lvl4pPr>
            <a:lvl5pPr lvl="4" rtl="0" algn="ctr">
              <a:lnSpc>
                <a:spcPct val="115000"/>
              </a:lnSpc>
              <a:spcBef>
                <a:spcPts val="0"/>
              </a:spcBef>
              <a:spcAft>
                <a:spcPts val="0"/>
              </a:spcAft>
              <a:buSzPts val="9600"/>
              <a:buNone/>
              <a:defRPr sz="9600"/>
            </a:lvl5pPr>
            <a:lvl6pPr lvl="5" rtl="0" algn="ctr">
              <a:lnSpc>
                <a:spcPct val="115000"/>
              </a:lnSpc>
              <a:spcBef>
                <a:spcPts val="0"/>
              </a:spcBef>
              <a:spcAft>
                <a:spcPts val="0"/>
              </a:spcAft>
              <a:buSzPts val="9600"/>
              <a:buNone/>
              <a:defRPr sz="9600"/>
            </a:lvl6pPr>
            <a:lvl7pPr lvl="6" rtl="0" algn="ctr">
              <a:lnSpc>
                <a:spcPct val="115000"/>
              </a:lnSpc>
              <a:spcBef>
                <a:spcPts val="0"/>
              </a:spcBef>
              <a:spcAft>
                <a:spcPts val="0"/>
              </a:spcAft>
              <a:buSzPts val="9600"/>
              <a:buNone/>
              <a:defRPr sz="9600"/>
            </a:lvl7pPr>
            <a:lvl8pPr lvl="7" rtl="0" algn="ctr">
              <a:lnSpc>
                <a:spcPct val="115000"/>
              </a:lnSpc>
              <a:spcBef>
                <a:spcPts val="0"/>
              </a:spcBef>
              <a:spcAft>
                <a:spcPts val="0"/>
              </a:spcAft>
              <a:buSzPts val="9600"/>
              <a:buNone/>
              <a:defRPr sz="9600"/>
            </a:lvl8pPr>
            <a:lvl9pPr lvl="8" rtl="0" algn="ctr">
              <a:lnSpc>
                <a:spcPct val="115000"/>
              </a:lnSpc>
              <a:spcBef>
                <a:spcPts val="0"/>
              </a:spcBef>
              <a:spcAft>
                <a:spcPts val="0"/>
              </a:spcAft>
              <a:buSzPts val="9600"/>
              <a:buNone/>
              <a:defRPr sz="9600"/>
            </a:lvl9pPr>
          </a:lstStyle>
          <a:p>
            <a:r>
              <a:t>xx%</a:t>
            </a:r>
          </a:p>
        </p:txBody>
      </p:sp>
      <p:sp>
        <p:nvSpPr>
          <p:cNvPr id="57" name="Google Shape;57;p11"/>
          <p:cNvSpPr txBox="1"/>
          <p:nvPr>
            <p:ph idx="1" type="subTitle"/>
          </p:nvPr>
        </p:nvSpPr>
        <p:spPr>
          <a:xfrm>
            <a:off x="713225" y="3411475"/>
            <a:ext cx="7717500" cy="497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9" name="Shape 59"/>
        <p:cNvGrpSpPr/>
        <p:nvPr/>
      </p:nvGrpSpPr>
      <p:grpSpPr>
        <a:xfrm>
          <a:off x="0" y="0"/>
          <a:ext cx="0" cy="0"/>
          <a:chOff x="0" y="0"/>
          <a:chExt cx="0" cy="0"/>
        </a:xfrm>
      </p:grpSpPr>
      <p:sp>
        <p:nvSpPr>
          <p:cNvPr id="60" name="Google Shape;60;p13"/>
          <p:cNvSpPr/>
          <p:nvPr/>
        </p:nvSpPr>
        <p:spPr>
          <a:xfrm>
            <a:off x="50" y="2793450"/>
            <a:ext cx="9144000" cy="234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13"/>
          <p:cNvSpPr txBox="1"/>
          <p:nvPr>
            <p:ph idx="1" type="subTitle"/>
          </p:nvPr>
        </p:nvSpPr>
        <p:spPr>
          <a:xfrm>
            <a:off x="1697076" y="203027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3"/>
          <p:cNvSpPr txBox="1"/>
          <p:nvPr>
            <p:ph idx="2" type="subTitle"/>
          </p:nvPr>
        </p:nvSpPr>
        <p:spPr>
          <a:xfrm>
            <a:off x="1697075" y="3803900"/>
            <a:ext cx="2313300" cy="576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3"/>
          <p:cNvSpPr txBox="1"/>
          <p:nvPr>
            <p:ph idx="3" type="subTitle"/>
          </p:nvPr>
        </p:nvSpPr>
        <p:spPr>
          <a:xfrm>
            <a:off x="6117475" y="3805546"/>
            <a:ext cx="231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3"/>
          <p:cNvSpPr txBox="1"/>
          <p:nvPr>
            <p:ph idx="4" type="subTitle"/>
          </p:nvPr>
        </p:nvSpPr>
        <p:spPr>
          <a:xfrm>
            <a:off x="6119275" y="2030275"/>
            <a:ext cx="2309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713225" y="1252680"/>
            <a:ext cx="841200" cy="1388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7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7" name="Google Shape;67;p13"/>
          <p:cNvSpPr txBox="1"/>
          <p:nvPr>
            <p:ph hasCustomPrompt="1" idx="6" type="title"/>
          </p:nvPr>
        </p:nvSpPr>
        <p:spPr>
          <a:xfrm>
            <a:off x="5145978" y="3028693"/>
            <a:ext cx="841200" cy="13899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700">
                <a:solidFill>
                  <a:schemeClr val="dk2"/>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8" name="Google Shape;68;p13"/>
          <p:cNvSpPr txBox="1"/>
          <p:nvPr>
            <p:ph hasCustomPrompt="1" idx="7" type="title"/>
          </p:nvPr>
        </p:nvSpPr>
        <p:spPr>
          <a:xfrm>
            <a:off x="713225" y="3027199"/>
            <a:ext cx="841200" cy="13899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700">
                <a:solidFill>
                  <a:schemeClr val="dk2"/>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9" name="Google Shape;69;p13"/>
          <p:cNvSpPr txBox="1"/>
          <p:nvPr>
            <p:ph hasCustomPrompt="1" idx="8" type="title"/>
          </p:nvPr>
        </p:nvSpPr>
        <p:spPr>
          <a:xfrm>
            <a:off x="5120700" y="1243055"/>
            <a:ext cx="841200" cy="1398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7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0" name="Google Shape;70;p13"/>
          <p:cNvSpPr txBox="1"/>
          <p:nvPr>
            <p:ph idx="9" type="subTitle"/>
          </p:nvPr>
        </p:nvSpPr>
        <p:spPr>
          <a:xfrm>
            <a:off x="1697076" y="1290775"/>
            <a:ext cx="2222100" cy="81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latin typeface="Lexend"/>
                <a:ea typeface="Lexend"/>
                <a:cs typeface="Lexend"/>
                <a:sym typeface="Lexe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 name="Google Shape;71;p13"/>
          <p:cNvSpPr txBox="1"/>
          <p:nvPr>
            <p:ph idx="13" type="subTitle"/>
          </p:nvPr>
        </p:nvSpPr>
        <p:spPr>
          <a:xfrm>
            <a:off x="1697075" y="3064400"/>
            <a:ext cx="2313300" cy="815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latin typeface="Lexend"/>
                <a:ea typeface="Lexend"/>
                <a:cs typeface="Lexend"/>
                <a:sym typeface="Lexe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 name="Google Shape;72;p13"/>
          <p:cNvSpPr txBox="1"/>
          <p:nvPr>
            <p:ph idx="14" type="subTitle"/>
          </p:nvPr>
        </p:nvSpPr>
        <p:spPr>
          <a:xfrm>
            <a:off x="6117476" y="3065300"/>
            <a:ext cx="2313300" cy="81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latin typeface="Lexend"/>
                <a:ea typeface="Lexend"/>
                <a:cs typeface="Lexend"/>
                <a:sym typeface="Lexe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 name="Google Shape;73;p13"/>
          <p:cNvSpPr txBox="1"/>
          <p:nvPr>
            <p:ph idx="15" type="subTitle"/>
          </p:nvPr>
        </p:nvSpPr>
        <p:spPr>
          <a:xfrm>
            <a:off x="6119276" y="1290775"/>
            <a:ext cx="2309700" cy="81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200">
                <a:latin typeface="Lexend"/>
                <a:ea typeface="Lexend"/>
                <a:cs typeface="Lexend"/>
                <a:sym typeface="Lexe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4" name="Shape 74"/>
        <p:cNvGrpSpPr/>
        <p:nvPr/>
      </p:nvGrpSpPr>
      <p:grpSpPr>
        <a:xfrm>
          <a:off x="0" y="0"/>
          <a:ext cx="0" cy="0"/>
          <a:chOff x="0" y="0"/>
          <a:chExt cx="0" cy="0"/>
        </a:xfrm>
      </p:grpSpPr>
      <p:sp>
        <p:nvSpPr>
          <p:cNvPr id="75" name="Google Shape;75;p14"/>
          <p:cNvSpPr txBox="1"/>
          <p:nvPr>
            <p:ph type="title"/>
          </p:nvPr>
        </p:nvSpPr>
        <p:spPr>
          <a:xfrm>
            <a:off x="713225" y="4032975"/>
            <a:ext cx="7717800" cy="575700"/>
          </a:xfrm>
          <a:prstGeom prst="rect">
            <a:avLst/>
          </a:prstGeom>
          <a:solidFill>
            <a:schemeClr val="dk2"/>
          </a:solidFill>
        </p:spPr>
        <p:txBody>
          <a:bodyPr anchorCtr="0" anchor="t" bIns="91425" lIns="91425" spcFirstLastPara="1" rIns="91425" wrap="square" tIns="91425">
            <a:noAutofit/>
          </a:bodyPr>
          <a:lstStyle>
            <a:lvl1pPr lvl="0" rtl="0">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6" name="Google Shape;76;p14"/>
          <p:cNvSpPr txBox="1"/>
          <p:nvPr>
            <p:ph idx="1" type="subTitle"/>
          </p:nvPr>
        </p:nvSpPr>
        <p:spPr>
          <a:xfrm>
            <a:off x="713225" y="2991950"/>
            <a:ext cx="7717800" cy="1005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3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77" name="Google Shape;77;p14"/>
          <p:cNvSpPr/>
          <p:nvPr>
            <p:ph idx="2" type="pic"/>
          </p:nvPr>
        </p:nvSpPr>
        <p:spPr>
          <a:xfrm>
            <a:off x="0" y="0"/>
            <a:ext cx="9208200" cy="2956500"/>
          </a:xfrm>
          <a:prstGeom prst="rect">
            <a:avLst/>
          </a:prstGeom>
          <a:noFill/>
          <a:ln>
            <a:noFill/>
          </a:ln>
        </p:spPr>
      </p:sp>
      <p:grpSp>
        <p:nvGrpSpPr>
          <p:cNvPr id="78" name="Google Shape;78;p14"/>
          <p:cNvGrpSpPr/>
          <p:nvPr/>
        </p:nvGrpSpPr>
        <p:grpSpPr>
          <a:xfrm>
            <a:off x="6788699" y="4676829"/>
            <a:ext cx="1642073" cy="2054981"/>
            <a:chOff x="-2670250" y="1321800"/>
            <a:chExt cx="2575800" cy="3223500"/>
          </a:xfrm>
        </p:grpSpPr>
        <p:sp>
          <p:nvSpPr>
            <p:cNvPr id="79" name="Google Shape;79;p14"/>
            <p:cNvSpPr/>
            <p:nvPr/>
          </p:nvSpPr>
          <p:spPr>
            <a:xfrm>
              <a:off x="-267025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202630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38235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82" name="Shape 82"/>
        <p:cNvGrpSpPr/>
        <p:nvPr/>
      </p:nvGrpSpPr>
      <p:grpSpPr>
        <a:xfrm>
          <a:off x="0" y="0"/>
          <a:ext cx="0" cy="0"/>
          <a:chOff x="0" y="0"/>
          <a:chExt cx="0" cy="0"/>
        </a:xfrm>
      </p:grpSpPr>
      <p:sp>
        <p:nvSpPr>
          <p:cNvPr id="83" name="Google Shape;8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15"/>
          <p:cNvSpPr txBox="1"/>
          <p:nvPr>
            <p:ph idx="1" type="subTitle"/>
          </p:nvPr>
        </p:nvSpPr>
        <p:spPr>
          <a:xfrm>
            <a:off x="937700" y="335817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5"/>
          <p:cNvSpPr txBox="1"/>
          <p:nvPr>
            <p:ph idx="2" type="subTitle"/>
          </p:nvPr>
        </p:nvSpPr>
        <p:spPr>
          <a:xfrm>
            <a:off x="3484420" y="335817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5"/>
          <p:cNvSpPr txBox="1"/>
          <p:nvPr>
            <p:ph idx="3" type="subTitle"/>
          </p:nvPr>
        </p:nvSpPr>
        <p:spPr>
          <a:xfrm>
            <a:off x="6031147" y="335817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5"/>
          <p:cNvSpPr txBox="1"/>
          <p:nvPr>
            <p:ph hasCustomPrompt="1" idx="4" type="title"/>
          </p:nvPr>
        </p:nvSpPr>
        <p:spPr>
          <a:xfrm>
            <a:off x="937725" y="1883213"/>
            <a:ext cx="2175300" cy="8505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8" name="Google Shape;88;p15"/>
          <p:cNvSpPr txBox="1"/>
          <p:nvPr>
            <p:ph hasCustomPrompt="1" idx="5" type="title"/>
          </p:nvPr>
        </p:nvSpPr>
        <p:spPr>
          <a:xfrm>
            <a:off x="3483900" y="1883213"/>
            <a:ext cx="2176200" cy="8505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9" name="Google Shape;89;p15"/>
          <p:cNvSpPr txBox="1"/>
          <p:nvPr>
            <p:ph hasCustomPrompt="1" idx="6" type="title"/>
          </p:nvPr>
        </p:nvSpPr>
        <p:spPr>
          <a:xfrm>
            <a:off x="6030976" y="1883213"/>
            <a:ext cx="2176200" cy="8505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0" name="Google Shape;90;p15"/>
          <p:cNvSpPr txBox="1"/>
          <p:nvPr>
            <p:ph idx="7" type="subTitle"/>
          </p:nvPr>
        </p:nvSpPr>
        <p:spPr>
          <a:xfrm>
            <a:off x="937700" y="2928275"/>
            <a:ext cx="21753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200">
                <a:latin typeface="Lexend"/>
                <a:ea typeface="Lexend"/>
                <a:cs typeface="Lexend"/>
                <a:sym typeface="Lexe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 name="Google Shape;91;p15"/>
          <p:cNvSpPr txBox="1"/>
          <p:nvPr>
            <p:ph idx="8" type="subTitle"/>
          </p:nvPr>
        </p:nvSpPr>
        <p:spPr>
          <a:xfrm>
            <a:off x="3484422" y="2928275"/>
            <a:ext cx="21753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200">
                <a:latin typeface="Lexend"/>
                <a:ea typeface="Lexend"/>
                <a:cs typeface="Lexend"/>
                <a:sym typeface="Lexe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2" name="Google Shape;92;p15"/>
          <p:cNvSpPr txBox="1"/>
          <p:nvPr>
            <p:ph idx="9" type="subTitle"/>
          </p:nvPr>
        </p:nvSpPr>
        <p:spPr>
          <a:xfrm>
            <a:off x="6031150" y="2928275"/>
            <a:ext cx="21753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200">
                <a:latin typeface="Lexend"/>
                <a:ea typeface="Lexend"/>
                <a:cs typeface="Lexend"/>
                <a:sym typeface="Lexe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 name="Google Shape;93;p15"/>
          <p:cNvSpPr/>
          <p:nvPr/>
        </p:nvSpPr>
        <p:spPr>
          <a:xfrm>
            <a:off x="0" y="4605900"/>
            <a:ext cx="91440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4" name="Shape 94"/>
        <p:cNvGrpSpPr/>
        <p:nvPr/>
      </p:nvGrpSpPr>
      <p:grpSpPr>
        <a:xfrm>
          <a:off x="0" y="0"/>
          <a:ext cx="0" cy="0"/>
          <a:chOff x="0" y="0"/>
          <a:chExt cx="0" cy="0"/>
        </a:xfrm>
      </p:grpSpPr>
      <p:sp>
        <p:nvSpPr>
          <p:cNvPr id="95" name="Google Shape;95;p16"/>
          <p:cNvSpPr txBox="1"/>
          <p:nvPr>
            <p:ph type="title"/>
          </p:nvPr>
        </p:nvSpPr>
        <p:spPr>
          <a:xfrm>
            <a:off x="720000" y="445025"/>
            <a:ext cx="2978400" cy="133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96" name="Google Shape;96;p16"/>
          <p:cNvSpPr txBox="1"/>
          <p:nvPr>
            <p:ph idx="1" type="subTitle"/>
          </p:nvPr>
        </p:nvSpPr>
        <p:spPr>
          <a:xfrm>
            <a:off x="5716666" y="3387575"/>
            <a:ext cx="2714100" cy="1221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b="0"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97" name="Google Shape;97;p16"/>
          <p:cNvSpPr txBox="1"/>
          <p:nvPr>
            <p:ph idx="2" type="subTitle"/>
          </p:nvPr>
        </p:nvSpPr>
        <p:spPr>
          <a:xfrm>
            <a:off x="5716675" y="1229250"/>
            <a:ext cx="2714100" cy="1221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b="0"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98" name="Google Shape;98;p16"/>
          <p:cNvSpPr txBox="1"/>
          <p:nvPr>
            <p:ph idx="3" type="subTitle"/>
          </p:nvPr>
        </p:nvSpPr>
        <p:spPr>
          <a:xfrm>
            <a:off x="5716666" y="2957675"/>
            <a:ext cx="2714100" cy="429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99" name="Google Shape;99;p16"/>
          <p:cNvSpPr txBox="1"/>
          <p:nvPr>
            <p:ph idx="4" type="subTitle"/>
          </p:nvPr>
        </p:nvSpPr>
        <p:spPr>
          <a:xfrm>
            <a:off x="5716666" y="799350"/>
            <a:ext cx="2714100" cy="429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00" name="Google Shape;100;p16"/>
          <p:cNvSpPr/>
          <p:nvPr>
            <p:ph idx="5" type="pic"/>
          </p:nvPr>
        </p:nvSpPr>
        <p:spPr>
          <a:xfrm>
            <a:off x="0" y="2033375"/>
            <a:ext cx="4982100" cy="3110100"/>
          </a:xfrm>
          <a:prstGeom prst="rect">
            <a:avLst/>
          </a:prstGeom>
          <a:noFill/>
          <a:ln>
            <a:noFill/>
          </a:ln>
        </p:spPr>
      </p:sp>
      <p:sp>
        <p:nvSpPr>
          <p:cNvPr id="101" name="Google Shape;101;p16"/>
          <p:cNvSpPr/>
          <p:nvPr/>
        </p:nvSpPr>
        <p:spPr>
          <a:xfrm>
            <a:off x="4981975" y="0"/>
            <a:ext cx="4161900" cy="524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rot="5400000">
            <a:off x="-1344814" y="82029"/>
            <a:ext cx="1642072" cy="2054981"/>
            <a:chOff x="-2670250" y="1321800"/>
            <a:chExt cx="2575800" cy="3223500"/>
          </a:xfrm>
        </p:grpSpPr>
        <p:sp>
          <p:nvSpPr>
            <p:cNvPr id="103" name="Google Shape;103;p16"/>
            <p:cNvSpPr/>
            <p:nvPr/>
          </p:nvSpPr>
          <p:spPr>
            <a:xfrm>
              <a:off x="-267025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02630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138235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6" name="Shape 106"/>
        <p:cNvGrpSpPr/>
        <p:nvPr/>
      </p:nvGrpSpPr>
      <p:grpSpPr>
        <a:xfrm>
          <a:off x="0" y="0"/>
          <a:ext cx="0" cy="0"/>
          <a:chOff x="0" y="0"/>
          <a:chExt cx="0" cy="0"/>
        </a:xfrm>
      </p:grpSpPr>
      <p:sp>
        <p:nvSpPr>
          <p:cNvPr id="107" name="Google Shape;10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08" name="Google Shape;108;p17"/>
          <p:cNvSpPr txBox="1"/>
          <p:nvPr>
            <p:ph idx="1" type="subTitle"/>
          </p:nvPr>
        </p:nvSpPr>
        <p:spPr>
          <a:xfrm>
            <a:off x="937625" y="1785200"/>
            <a:ext cx="2175300" cy="869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7"/>
          <p:cNvSpPr txBox="1"/>
          <p:nvPr>
            <p:ph idx="2" type="subTitle"/>
          </p:nvPr>
        </p:nvSpPr>
        <p:spPr>
          <a:xfrm>
            <a:off x="3484345" y="2547200"/>
            <a:ext cx="2175300" cy="869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7"/>
          <p:cNvSpPr txBox="1"/>
          <p:nvPr>
            <p:ph idx="3" type="subTitle"/>
          </p:nvPr>
        </p:nvSpPr>
        <p:spPr>
          <a:xfrm>
            <a:off x="6031072" y="3156800"/>
            <a:ext cx="2175300" cy="869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7"/>
          <p:cNvSpPr txBox="1"/>
          <p:nvPr>
            <p:ph idx="4" type="subTitle"/>
          </p:nvPr>
        </p:nvSpPr>
        <p:spPr>
          <a:xfrm>
            <a:off x="937625" y="1355300"/>
            <a:ext cx="2175300" cy="4299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12" name="Google Shape;112;p17"/>
          <p:cNvSpPr txBox="1"/>
          <p:nvPr>
            <p:ph idx="5" type="subTitle"/>
          </p:nvPr>
        </p:nvSpPr>
        <p:spPr>
          <a:xfrm>
            <a:off x="3484350" y="2117300"/>
            <a:ext cx="2175300" cy="4299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13" name="Google Shape;113;p17"/>
          <p:cNvSpPr txBox="1"/>
          <p:nvPr>
            <p:ph idx="6" type="subTitle"/>
          </p:nvPr>
        </p:nvSpPr>
        <p:spPr>
          <a:xfrm>
            <a:off x="6031075" y="2726900"/>
            <a:ext cx="2175300" cy="4299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4" name="Shape 114"/>
        <p:cNvGrpSpPr/>
        <p:nvPr/>
      </p:nvGrpSpPr>
      <p:grpSpPr>
        <a:xfrm>
          <a:off x="0" y="0"/>
          <a:ext cx="0" cy="0"/>
          <a:chOff x="0" y="0"/>
          <a:chExt cx="0" cy="0"/>
        </a:xfrm>
      </p:grpSpPr>
      <p:sp>
        <p:nvSpPr>
          <p:cNvPr id="115" name="Google Shape;115;p18"/>
          <p:cNvSpPr/>
          <p:nvPr>
            <p:ph idx="2" type="pic"/>
          </p:nvPr>
        </p:nvSpPr>
        <p:spPr>
          <a:xfrm>
            <a:off x="-31950" y="1170575"/>
            <a:ext cx="9207900" cy="2359200"/>
          </a:xfrm>
          <a:prstGeom prst="rect">
            <a:avLst/>
          </a:prstGeom>
          <a:noFill/>
          <a:ln>
            <a:noFill/>
          </a:ln>
        </p:spPr>
      </p:sp>
      <p:sp>
        <p:nvSpPr>
          <p:cNvPr id="116" name="Google Shape;11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18"/>
          <p:cNvSpPr txBox="1"/>
          <p:nvPr>
            <p:ph idx="1" type="subTitle"/>
          </p:nvPr>
        </p:nvSpPr>
        <p:spPr>
          <a:xfrm>
            <a:off x="713224" y="3739175"/>
            <a:ext cx="22848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8"/>
          <p:cNvSpPr txBox="1"/>
          <p:nvPr>
            <p:ph idx="3" type="subTitle"/>
          </p:nvPr>
        </p:nvSpPr>
        <p:spPr>
          <a:xfrm>
            <a:off x="3429595" y="3739175"/>
            <a:ext cx="22848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8"/>
          <p:cNvSpPr txBox="1"/>
          <p:nvPr>
            <p:ph idx="4" type="subTitle"/>
          </p:nvPr>
        </p:nvSpPr>
        <p:spPr>
          <a:xfrm>
            <a:off x="6145974" y="3739175"/>
            <a:ext cx="22848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8"/>
          <p:cNvSpPr txBox="1"/>
          <p:nvPr>
            <p:ph idx="5" type="subTitle"/>
          </p:nvPr>
        </p:nvSpPr>
        <p:spPr>
          <a:xfrm>
            <a:off x="713224" y="3308375"/>
            <a:ext cx="2284800" cy="430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200">
                <a:latin typeface="DM Sans Medium"/>
                <a:ea typeface="DM Sans Medium"/>
                <a:cs typeface="DM Sans Medium"/>
                <a:sym typeface="DM Sans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 name="Google Shape;121;p18"/>
          <p:cNvSpPr txBox="1"/>
          <p:nvPr>
            <p:ph idx="6" type="subTitle"/>
          </p:nvPr>
        </p:nvSpPr>
        <p:spPr>
          <a:xfrm>
            <a:off x="3429597" y="3308375"/>
            <a:ext cx="2284800" cy="430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200">
                <a:latin typeface="DM Sans Medium"/>
                <a:ea typeface="DM Sans Medium"/>
                <a:cs typeface="DM Sans Medium"/>
                <a:sym typeface="DM Sans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2" name="Google Shape;122;p18"/>
          <p:cNvSpPr txBox="1"/>
          <p:nvPr>
            <p:ph idx="7" type="subTitle"/>
          </p:nvPr>
        </p:nvSpPr>
        <p:spPr>
          <a:xfrm>
            <a:off x="6145976" y="3308375"/>
            <a:ext cx="2284800" cy="4308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sz="2200">
                <a:latin typeface="DM Sans Medium"/>
                <a:ea typeface="DM Sans Medium"/>
                <a:cs typeface="DM Sans Medium"/>
                <a:sym typeface="DM Sans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3" name="Shape 123"/>
        <p:cNvGrpSpPr/>
        <p:nvPr/>
      </p:nvGrpSpPr>
      <p:grpSpPr>
        <a:xfrm>
          <a:off x="0" y="0"/>
          <a:ext cx="0" cy="0"/>
          <a:chOff x="0" y="0"/>
          <a:chExt cx="0" cy="0"/>
        </a:xfrm>
      </p:grpSpPr>
      <p:sp>
        <p:nvSpPr>
          <p:cNvPr id="124" name="Google Shape;12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25" name="Google Shape;125;p19"/>
          <p:cNvSpPr txBox="1"/>
          <p:nvPr>
            <p:ph idx="1" type="subTitle"/>
          </p:nvPr>
        </p:nvSpPr>
        <p:spPr>
          <a:xfrm>
            <a:off x="713228" y="20016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6" name="Google Shape;126;p19"/>
          <p:cNvSpPr txBox="1"/>
          <p:nvPr>
            <p:ph idx="2" type="subTitle"/>
          </p:nvPr>
        </p:nvSpPr>
        <p:spPr>
          <a:xfrm>
            <a:off x="3182332" y="20016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7" name="Google Shape;127;p19"/>
          <p:cNvSpPr txBox="1"/>
          <p:nvPr>
            <p:ph idx="3" type="subTitle"/>
          </p:nvPr>
        </p:nvSpPr>
        <p:spPr>
          <a:xfrm>
            <a:off x="713228" y="34350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8" name="Google Shape;128;p19"/>
          <p:cNvSpPr txBox="1"/>
          <p:nvPr>
            <p:ph idx="4" type="subTitle"/>
          </p:nvPr>
        </p:nvSpPr>
        <p:spPr>
          <a:xfrm>
            <a:off x="3182332" y="34350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9" name="Google Shape;129;p19"/>
          <p:cNvSpPr txBox="1"/>
          <p:nvPr>
            <p:ph idx="5" type="subTitle"/>
          </p:nvPr>
        </p:nvSpPr>
        <p:spPr>
          <a:xfrm>
            <a:off x="713225" y="1571775"/>
            <a:ext cx="1978200" cy="429900"/>
          </a:xfrm>
          <a:prstGeom prst="rect">
            <a:avLst/>
          </a:prstGeom>
          <a:solidFill>
            <a:schemeClr val="dk2"/>
          </a:solidFill>
        </p:spPr>
        <p:txBody>
          <a:bodyPr anchorCtr="0" anchor="ctr" bIns="91425" lIns="91425" spcFirstLastPara="1" rIns="91425" wrap="square" tIns="91425">
            <a:noAutofit/>
          </a:bodyPr>
          <a:lstStyle>
            <a:lvl1pPr lvl="0" rtl="0">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30" name="Google Shape;130;p19"/>
          <p:cNvSpPr txBox="1"/>
          <p:nvPr>
            <p:ph idx="6" type="subTitle"/>
          </p:nvPr>
        </p:nvSpPr>
        <p:spPr>
          <a:xfrm>
            <a:off x="3182326" y="1571775"/>
            <a:ext cx="1978200" cy="429900"/>
          </a:xfrm>
          <a:prstGeom prst="rect">
            <a:avLst/>
          </a:prstGeom>
          <a:solidFill>
            <a:schemeClr val="dk2"/>
          </a:solidFill>
        </p:spPr>
        <p:txBody>
          <a:bodyPr anchorCtr="0" anchor="ctr" bIns="91425" lIns="91425" spcFirstLastPara="1" rIns="91425" wrap="square" tIns="91425">
            <a:noAutofit/>
          </a:bodyPr>
          <a:lstStyle>
            <a:lvl1pPr lvl="0" rtl="0">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31" name="Google Shape;131;p19"/>
          <p:cNvSpPr txBox="1"/>
          <p:nvPr>
            <p:ph idx="7" type="subTitle"/>
          </p:nvPr>
        </p:nvSpPr>
        <p:spPr>
          <a:xfrm>
            <a:off x="713225" y="3005175"/>
            <a:ext cx="1978200" cy="429900"/>
          </a:xfrm>
          <a:prstGeom prst="rect">
            <a:avLst/>
          </a:prstGeom>
          <a:solidFill>
            <a:schemeClr val="dk2"/>
          </a:solidFill>
        </p:spPr>
        <p:txBody>
          <a:bodyPr anchorCtr="0" anchor="ctr" bIns="91425" lIns="91425" spcFirstLastPara="1" rIns="91425" wrap="square" tIns="91425">
            <a:noAutofit/>
          </a:bodyPr>
          <a:lstStyle>
            <a:lvl1pPr lvl="0" rtl="0">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32" name="Google Shape;132;p19"/>
          <p:cNvSpPr txBox="1"/>
          <p:nvPr>
            <p:ph idx="8" type="subTitle"/>
          </p:nvPr>
        </p:nvSpPr>
        <p:spPr>
          <a:xfrm>
            <a:off x="3182326" y="3005175"/>
            <a:ext cx="1978200" cy="429900"/>
          </a:xfrm>
          <a:prstGeom prst="rect">
            <a:avLst/>
          </a:prstGeom>
          <a:solidFill>
            <a:schemeClr val="dk2"/>
          </a:solidFill>
        </p:spPr>
        <p:txBody>
          <a:bodyPr anchorCtr="0" anchor="ctr" bIns="91425" lIns="91425" spcFirstLastPara="1" rIns="91425" wrap="square" tIns="91425">
            <a:noAutofit/>
          </a:bodyPr>
          <a:lstStyle>
            <a:lvl1pPr lvl="0" rtl="0">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33" name="Google Shape;133;p19"/>
          <p:cNvSpPr/>
          <p:nvPr>
            <p:ph idx="9" type="pic"/>
          </p:nvPr>
        </p:nvSpPr>
        <p:spPr>
          <a:xfrm>
            <a:off x="5651425" y="0"/>
            <a:ext cx="3492600" cy="5192100"/>
          </a:xfrm>
          <a:prstGeom prst="rect">
            <a:avLst/>
          </a:prstGeom>
          <a:noFill/>
          <a:ln>
            <a:noFill/>
          </a:ln>
        </p:spPr>
      </p:sp>
      <p:sp>
        <p:nvSpPr>
          <p:cNvPr id="134" name="Google Shape;134;p19"/>
          <p:cNvSpPr/>
          <p:nvPr/>
        </p:nvSpPr>
        <p:spPr>
          <a:xfrm>
            <a:off x="-146825" y="4605900"/>
            <a:ext cx="92907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5" name="Shape 135"/>
        <p:cNvGrpSpPr/>
        <p:nvPr/>
      </p:nvGrpSpPr>
      <p:grpSpPr>
        <a:xfrm>
          <a:off x="0" y="0"/>
          <a:ext cx="0" cy="0"/>
          <a:chOff x="0" y="0"/>
          <a:chExt cx="0" cy="0"/>
        </a:xfrm>
      </p:grpSpPr>
      <p:sp>
        <p:nvSpPr>
          <p:cNvPr id="136" name="Google Shape;13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37" name="Google Shape;137;p20"/>
          <p:cNvSpPr txBox="1"/>
          <p:nvPr>
            <p:ph idx="1" type="subTitle"/>
          </p:nvPr>
        </p:nvSpPr>
        <p:spPr>
          <a:xfrm>
            <a:off x="720000" y="2119736"/>
            <a:ext cx="20901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38" name="Google Shape;138;p20"/>
          <p:cNvSpPr txBox="1"/>
          <p:nvPr>
            <p:ph idx="2" type="subTitle"/>
          </p:nvPr>
        </p:nvSpPr>
        <p:spPr>
          <a:xfrm>
            <a:off x="3526950" y="2119736"/>
            <a:ext cx="20901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39" name="Google Shape;139;p20"/>
          <p:cNvSpPr txBox="1"/>
          <p:nvPr>
            <p:ph idx="3" type="subTitle"/>
          </p:nvPr>
        </p:nvSpPr>
        <p:spPr>
          <a:xfrm>
            <a:off x="720000" y="3578000"/>
            <a:ext cx="20901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0" name="Google Shape;140;p20"/>
          <p:cNvSpPr txBox="1"/>
          <p:nvPr>
            <p:ph idx="4" type="subTitle"/>
          </p:nvPr>
        </p:nvSpPr>
        <p:spPr>
          <a:xfrm>
            <a:off x="3526950" y="3578000"/>
            <a:ext cx="20901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1" name="Google Shape;141;p20"/>
          <p:cNvSpPr txBox="1"/>
          <p:nvPr>
            <p:ph idx="5" type="subTitle"/>
          </p:nvPr>
        </p:nvSpPr>
        <p:spPr>
          <a:xfrm>
            <a:off x="6333891" y="2119736"/>
            <a:ext cx="20901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2" name="Google Shape;142;p20"/>
          <p:cNvSpPr txBox="1"/>
          <p:nvPr>
            <p:ph idx="6" type="subTitle"/>
          </p:nvPr>
        </p:nvSpPr>
        <p:spPr>
          <a:xfrm>
            <a:off x="6333891" y="3578000"/>
            <a:ext cx="20901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43" name="Google Shape;143;p20"/>
          <p:cNvSpPr txBox="1"/>
          <p:nvPr>
            <p:ph idx="7" type="subTitle"/>
          </p:nvPr>
        </p:nvSpPr>
        <p:spPr>
          <a:xfrm>
            <a:off x="720000" y="1692300"/>
            <a:ext cx="2090100" cy="4257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44" name="Google Shape;144;p20"/>
          <p:cNvSpPr txBox="1"/>
          <p:nvPr>
            <p:ph idx="8" type="subTitle"/>
          </p:nvPr>
        </p:nvSpPr>
        <p:spPr>
          <a:xfrm>
            <a:off x="3526950" y="1692300"/>
            <a:ext cx="2090100" cy="4257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45" name="Google Shape;145;p20"/>
          <p:cNvSpPr txBox="1"/>
          <p:nvPr>
            <p:ph idx="9" type="subTitle"/>
          </p:nvPr>
        </p:nvSpPr>
        <p:spPr>
          <a:xfrm>
            <a:off x="720000" y="3152300"/>
            <a:ext cx="2090100" cy="4299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46" name="Google Shape;146;p20"/>
          <p:cNvSpPr txBox="1"/>
          <p:nvPr>
            <p:ph idx="13" type="subTitle"/>
          </p:nvPr>
        </p:nvSpPr>
        <p:spPr>
          <a:xfrm>
            <a:off x="3526950" y="3152300"/>
            <a:ext cx="2090100" cy="4299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47" name="Google Shape;147;p20"/>
          <p:cNvSpPr txBox="1"/>
          <p:nvPr>
            <p:ph idx="14" type="subTitle"/>
          </p:nvPr>
        </p:nvSpPr>
        <p:spPr>
          <a:xfrm>
            <a:off x="6333890" y="1692300"/>
            <a:ext cx="2090100" cy="4257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48" name="Google Shape;148;p20"/>
          <p:cNvSpPr txBox="1"/>
          <p:nvPr>
            <p:ph idx="15" type="subTitle"/>
          </p:nvPr>
        </p:nvSpPr>
        <p:spPr>
          <a:xfrm>
            <a:off x="6333890" y="3152300"/>
            <a:ext cx="2090100" cy="4299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149" name="Google Shape;149;p20"/>
          <p:cNvSpPr/>
          <p:nvPr/>
        </p:nvSpPr>
        <p:spPr>
          <a:xfrm>
            <a:off x="0" y="4605900"/>
            <a:ext cx="91440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6550" y="567000"/>
            <a:ext cx="7710900" cy="841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711650" y="2616138"/>
            <a:ext cx="1670400" cy="1327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716550" y="1243525"/>
            <a:ext cx="7710900" cy="45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ph idx="3" type="pic"/>
          </p:nvPr>
        </p:nvSpPr>
        <p:spPr>
          <a:xfrm>
            <a:off x="3093600" y="1951200"/>
            <a:ext cx="6050400" cy="2657400"/>
          </a:xfrm>
          <a:prstGeom prst="rect">
            <a:avLst/>
          </a:prstGeom>
          <a:noFill/>
          <a:ln>
            <a:noFill/>
          </a:ln>
        </p:spPr>
      </p:sp>
      <p:sp>
        <p:nvSpPr>
          <p:cNvPr id="17" name="Google Shape;17;p3"/>
          <p:cNvSpPr/>
          <p:nvPr/>
        </p:nvSpPr>
        <p:spPr>
          <a:xfrm>
            <a:off x="0" y="4605900"/>
            <a:ext cx="91440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150" name="Shape 150"/>
        <p:cNvGrpSpPr/>
        <p:nvPr/>
      </p:nvGrpSpPr>
      <p:grpSpPr>
        <a:xfrm>
          <a:off x="0" y="0"/>
          <a:ext cx="0" cy="0"/>
          <a:chOff x="0" y="0"/>
          <a:chExt cx="0" cy="0"/>
        </a:xfrm>
      </p:grpSpPr>
      <p:sp>
        <p:nvSpPr>
          <p:cNvPr id="151" name="Google Shape;151;p21"/>
          <p:cNvSpPr txBox="1"/>
          <p:nvPr>
            <p:ph type="title"/>
          </p:nvPr>
        </p:nvSpPr>
        <p:spPr>
          <a:xfrm>
            <a:off x="5321875" y="1247388"/>
            <a:ext cx="3105900" cy="2244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2" name="Google Shape;152;p21"/>
          <p:cNvSpPr txBox="1"/>
          <p:nvPr>
            <p:ph idx="1" type="subTitle"/>
          </p:nvPr>
        </p:nvSpPr>
        <p:spPr>
          <a:xfrm>
            <a:off x="5321875" y="3492263"/>
            <a:ext cx="3108900" cy="111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1"/>
          <p:cNvSpPr/>
          <p:nvPr>
            <p:ph idx="2" type="pic"/>
          </p:nvPr>
        </p:nvSpPr>
        <p:spPr>
          <a:xfrm>
            <a:off x="-80175" y="-32700"/>
            <a:ext cx="4867200" cy="5208900"/>
          </a:xfrm>
          <a:prstGeom prst="rect">
            <a:avLst/>
          </a:prstGeom>
          <a:noFill/>
          <a:ln>
            <a:noFill/>
          </a:ln>
        </p:spPr>
      </p:sp>
      <p:sp>
        <p:nvSpPr>
          <p:cNvPr id="154" name="Google Shape;154;p21"/>
          <p:cNvSpPr/>
          <p:nvPr/>
        </p:nvSpPr>
        <p:spPr>
          <a:xfrm>
            <a:off x="-125475" y="-32700"/>
            <a:ext cx="92694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155" name="Shape 155"/>
        <p:cNvGrpSpPr/>
        <p:nvPr/>
      </p:nvGrpSpPr>
      <p:grpSpPr>
        <a:xfrm>
          <a:off x="0" y="0"/>
          <a:ext cx="0" cy="0"/>
          <a:chOff x="0" y="0"/>
          <a:chExt cx="0" cy="0"/>
        </a:xfrm>
      </p:grpSpPr>
      <p:sp>
        <p:nvSpPr>
          <p:cNvPr id="156" name="Google Shape;156;p22"/>
          <p:cNvSpPr/>
          <p:nvPr/>
        </p:nvSpPr>
        <p:spPr>
          <a:xfrm>
            <a:off x="0" y="-45875"/>
            <a:ext cx="91440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4018625" y="-27450"/>
            <a:ext cx="5125500" cy="526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ph type="title"/>
          </p:nvPr>
        </p:nvSpPr>
        <p:spPr>
          <a:xfrm>
            <a:off x="713225" y="1305690"/>
            <a:ext cx="2932500" cy="1348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2"/>
          <p:cNvSpPr txBox="1"/>
          <p:nvPr>
            <p:ph idx="1" type="subTitle"/>
          </p:nvPr>
        </p:nvSpPr>
        <p:spPr>
          <a:xfrm>
            <a:off x="713225" y="2721510"/>
            <a:ext cx="2935500" cy="111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160" name="Shape 160"/>
        <p:cNvGrpSpPr/>
        <p:nvPr/>
      </p:nvGrpSpPr>
      <p:grpSpPr>
        <a:xfrm>
          <a:off x="0" y="0"/>
          <a:ext cx="0" cy="0"/>
          <a:chOff x="0" y="0"/>
          <a:chExt cx="0" cy="0"/>
        </a:xfrm>
      </p:grpSpPr>
      <p:sp>
        <p:nvSpPr>
          <p:cNvPr id="161" name="Google Shape;16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3"/>
          <p:cNvSpPr/>
          <p:nvPr/>
        </p:nvSpPr>
        <p:spPr>
          <a:xfrm>
            <a:off x="8424000" y="100"/>
            <a:ext cx="720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8422950" y="4608550"/>
            <a:ext cx="770700" cy="5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164" name="Shape 164"/>
        <p:cNvGrpSpPr/>
        <p:nvPr/>
      </p:nvGrpSpPr>
      <p:grpSpPr>
        <a:xfrm>
          <a:off x="0" y="0"/>
          <a:ext cx="0" cy="0"/>
          <a:chOff x="0" y="0"/>
          <a:chExt cx="0" cy="0"/>
        </a:xfrm>
      </p:grpSpPr>
      <p:sp>
        <p:nvSpPr>
          <p:cNvPr id="165" name="Google Shape;16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 name="Google Shape;166;p24"/>
          <p:cNvSpPr/>
          <p:nvPr/>
        </p:nvSpPr>
        <p:spPr>
          <a:xfrm>
            <a:off x="8422950" y="-2912"/>
            <a:ext cx="770700" cy="5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7" name="Shape 167"/>
        <p:cNvGrpSpPr/>
        <p:nvPr/>
      </p:nvGrpSpPr>
      <p:grpSpPr>
        <a:xfrm>
          <a:off x="0" y="0"/>
          <a:ext cx="0" cy="0"/>
          <a:chOff x="0" y="0"/>
          <a:chExt cx="0" cy="0"/>
        </a:xfrm>
      </p:grpSpPr>
      <p:sp>
        <p:nvSpPr>
          <p:cNvPr id="168" name="Google Shape;168;p25"/>
          <p:cNvSpPr txBox="1"/>
          <p:nvPr>
            <p:ph type="title"/>
          </p:nvPr>
        </p:nvSpPr>
        <p:spPr>
          <a:xfrm>
            <a:off x="4462375" y="540000"/>
            <a:ext cx="3968400" cy="105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sz="7200"/>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69" name="Google Shape;169;p25"/>
          <p:cNvSpPr txBox="1"/>
          <p:nvPr>
            <p:ph idx="1" type="subTitle"/>
          </p:nvPr>
        </p:nvSpPr>
        <p:spPr>
          <a:xfrm>
            <a:off x="4462375" y="1841450"/>
            <a:ext cx="3964200" cy="10587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0" name="Google Shape;170;p25"/>
          <p:cNvSpPr txBox="1"/>
          <p:nvPr/>
        </p:nvSpPr>
        <p:spPr>
          <a:xfrm>
            <a:off x="4493725" y="3840550"/>
            <a:ext cx="42894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000">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b="1" lang="en" sz="10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000">
                <a:solidFill>
                  <a:schemeClr val="dk1"/>
                </a:solidFill>
                <a:latin typeface="DM Sans"/>
                <a:ea typeface="DM Sans"/>
                <a:cs typeface="DM Sans"/>
                <a:sym typeface="DM Sans"/>
              </a:rPr>
              <a:t>, and includes icons by </a:t>
            </a:r>
            <a:r>
              <a:rPr b="1" lang="en" sz="10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000">
                <a:solidFill>
                  <a:schemeClr val="dk1"/>
                </a:solidFill>
                <a:latin typeface="DM Sans"/>
                <a:ea typeface="DM Sans"/>
                <a:cs typeface="DM Sans"/>
                <a:sym typeface="DM Sans"/>
              </a:rPr>
              <a:t>, and infographics &amp; images by </a:t>
            </a:r>
            <a:r>
              <a:rPr b="1" lang="en" sz="10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r>
              <a:rPr lang="en" sz="1000">
                <a:solidFill>
                  <a:schemeClr val="dk1"/>
                </a:solidFill>
                <a:latin typeface="DM Sans"/>
                <a:ea typeface="DM Sans"/>
                <a:cs typeface="DM Sans"/>
                <a:sym typeface="DM Sans"/>
              </a:rPr>
              <a:t> </a:t>
            </a:r>
            <a:endParaRPr b="1" sz="1000">
              <a:solidFill>
                <a:schemeClr val="dk1"/>
              </a:solidFill>
              <a:latin typeface="DM Sans"/>
              <a:ea typeface="DM Sans"/>
              <a:cs typeface="DM Sans"/>
              <a:sym typeface="DM Sans"/>
            </a:endParaRPr>
          </a:p>
        </p:txBody>
      </p:sp>
      <p:sp>
        <p:nvSpPr>
          <p:cNvPr id="171" name="Google Shape;171;p25"/>
          <p:cNvSpPr/>
          <p:nvPr>
            <p:ph idx="2" type="pic"/>
          </p:nvPr>
        </p:nvSpPr>
        <p:spPr>
          <a:xfrm>
            <a:off x="713225" y="0"/>
            <a:ext cx="3504600" cy="5143500"/>
          </a:xfrm>
          <a:prstGeom prst="rect">
            <a:avLst/>
          </a:prstGeom>
          <a:noFill/>
          <a:ln>
            <a:noFill/>
          </a:ln>
        </p:spPr>
      </p:sp>
      <p:sp>
        <p:nvSpPr>
          <p:cNvPr id="172" name="Google Shape;172;p25"/>
          <p:cNvSpPr/>
          <p:nvPr/>
        </p:nvSpPr>
        <p:spPr>
          <a:xfrm rot="-5400000">
            <a:off x="-2366875" y="2183925"/>
            <a:ext cx="5331300" cy="82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3" name="Shape 173"/>
        <p:cNvGrpSpPr/>
        <p:nvPr/>
      </p:nvGrpSpPr>
      <p:grpSpPr>
        <a:xfrm>
          <a:off x="0" y="0"/>
          <a:ext cx="0" cy="0"/>
          <a:chOff x="0" y="0"/>
          <a:chExt cx="0" cy="0"/>
        </a:xfrm>
      </p:grpSpPr>
      <p:sp>
        <p:nvSpPr>
          <p:cNvPr id="174" name="Google Shape;174;p26"/>
          <p:cNvSpPr/>
          <p:nvPr/>
        </p:nvSpPr>
        <p:spPr>
          <a:xfrm>
            <a:off x="-125475" y="-32700"/>
            <a:ext cx="92694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5" name="Shape 175"/>
        <p:cNvGrpSpPr/>
        <p:nvPr/>
      </p:nvGrpSpPr>
      <p:grpSpPr>
        <a:xfrm>
          <a:off x="0" y="0"/>
          <a:ext cx="0" cy="0"/>
          <a:chOff x="0" y="0"/>
          <a:chExt cx="0" cy="0"/>
        </a:xfrm>
      </p:grpSpPr>
      <p:sp>
        <p:nvSpPr>
          <p:cNvPr id="176" name="Google Shape;176;p27"/>
          <p:cNvSpPr/>
          <p:nvPr/>
        </p:nvSpPr>
        <p:spPr>
          <a:xfrm>
            <a:off x="-146825" y="4605900"/>
            <a:ext cx="92907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77" name="Shape 177"/>
        <p:cNvGrpSpPr/>
        <p:nvPr/>
      </p:nvGrpSpPr>
      <p:grpSpPr>
        <a:xfrm>
          <a:off x="0" y="0"/>
          <a:ext cx="0" cy="0"/>
          <a:chOff x="0" y="0"/>
          <a:chExt cx="0" cy="0"/>
        </a:xfrm>
      </p:grpSpPr>
      <p:sp>
        <p:nvSpPr>
          <p:cNvPr id="178" name="Google Shape;178;p28"/>
          <p:cNvSpPr txBox="1"/>
          <p:nvPr>
            <p:ph type="ctrTitle"/>
          </p:nvPr>
        </p:nvSpPr>
        <p:spPr>
          <a:xfrm>
            <a:off x="713225" y="829000"/>
            <a:ext cx="4429800" cy="25296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4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9" name="Google Shape;179;p28"/>
          <p:cNvSpPr txBox="1"/>
          <p:nvPr>
            <p:ph idx="1" type="subTitle"/>
          </p:nvPr>
        </p:nvSpPr>
        <p:spPr>
          <a:xfrm>
            <a:off x="713225" y="3975150"/>
            <a:ext cx="3568800" cy="404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80" name="Google Shape;180;p28"/>
          <p:cNvSpPr/>
          <p:nvPr>
            <p:ph idx="2" type="pic"/>
          </p:nvPr>
        </p:nvSpPr>
        <p:spPr>
          <a:xfrm>
            <a:off x="5142900" y="752400"/>
            <a:ext cx="4001100" cy="44262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81" name="Shape 181"/>
        <p:cNvGrpSpPr/>
        <p:nvPr/>
      </p:nvGrpSpPr>
      <p:grpSpPr>
        <a:xfrm>
          <a:off x="0" y="0"/>
          <a:ext cx="0" cy="0"/>
          <a:chOff x="0" y="0"/>
          <a:chExt cx="0" cy="0"/>
        </a:xfrm>
      </p:grpSpPr>
      <p:sp>
        <p:nvSpPr>
          <p:cNvPr id="182" name="Google Shape;182;p29"/>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83" name="Google Shape;183;p29"/>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84" name="Google Shape;184;p29"/>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5" name="Google Shape;185;p29"/>
          <p:cNvSpPr txBox="1"/>
          <p:nvPr>
            <p:ph type="ctrTitle"/>
          </p:nvPr>
        </p:nvSpPr>
        <p:spPr>
          <a:xfrm>
            <a:off x="1680302" y="1188925"/>
            <a:ext cx="5783400" cy="145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86" name="Google Shape;186;p29"/>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87" name="Google Shape;18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049425"/>
            <a:ext cx="7704000" cy="445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4685750" y="3810050"/>
            <a:ext cx="3739800" cy="338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 name="Google Shape;24;p5"/>
          <p:cNvSpPr txBox="1"/>
          <p:nvPr>
            <p:ph idx="2" type="subTitle"/>
          </p:nvPr>
        </p:nvSpPr>
        <p:spPr>
          <a:xfrm>
            <a:off x="718450" y="3810050"/>
            <a:ext cx="3739800" cy="338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 name="Google Shape;25;p5"/>
          <p:cNvSpPr txBox="1"/>
          <p:nvPr>
            <p:ph idx="3" type="subTitle"/>
          </p:nvPr>
        </p:nvSpPr>
        <p:spPr>
          <a:xfrm>
            <a:off x="4685750" y="3380150"/>
            <a:ext cx="3739800" cy="4299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26" name="Google Shape;26;p5"/>
          <p:cNvSpPr txBox="1"/>
          <p:nvPr>
            <p:ph idx="4" type="subTitle"/>
          </p:nvPr>
        </p:nvSpPr>
        <p:spPr>
          <a:xfrm>
            <a:off x="718450" y="3380150"/>
            <a:ext cx="3739800" cy="4299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2200"/>
              <a:buFont typeface="DM Sans Medium"/>
              <a:buNone/>
              <a:defRPr b="1" sz="2200">
                <a:latin typeface="Lexend"/>
                <a:ea typeface="Lexend"/>
                <a:cs typeface="Lexend"/>
                <a:sym typeface="Lexend"/>
              </a:defRPr>
            </a:lvl1pPr>
            <a:lvl2pPr lvl="1"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2pPr>
            <a:lvl3pPr lvl="2"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3pPr>
            <a:lvl4pPr lvl="3"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4pPr>
            <a:lvl5pPr lvl="4"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5pPr>
            <a:lvl6pPr lvl="5"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6pPr>
            <a:lvl7pPr lvl="6"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7pPr>
            <a:lvl8pPr lvl="7"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8pPr>
            <a:lvl9pPr lvl="8" rtl="0" algn="ctr">
              <a:lnSpc>
                <a:spcPct val="115000"/>
              </a:lnSpc>
              <a:spcBef>
                <a:spcPts val="0"/>
              </a:spcBef>
              <a:spcAft>
                <a:spcPts val="0"/>
              </a:spcAft>
              <a:buSzPts val="2200"/>
              <a:buFont typeface="DM Sans Medium"/>
              <a:buNone/>
              <a:defRPr sz="2200">
                <a:latin typeface="DM Sans Medium"/>
                <a:ea typeface="DM Sans Medium"/>
                <a:cs typeface="DM Sans Medium"/>
                <a:sym typeface="DM Sans Medium"/>
              </a:defRPr>
            </a:lvl9pPr>
          </a:lstStyle>
          <a:p/>
        </p:txBody>
      </p:sp>
      <p:sp>
        <p:nvSpPr>
          <p:cNvPr id="27" name="Google Shape;27;p5"/>
          <p:cNvSpPr/>
          <p:nvPr/>
        </p:nvSpPr>
        <p:spPr>
          <a:xfrm>
            <a:off x="0" y="4605900"/>
            <a:ext cx="91440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97025" y="4608575"/>
            <a:ext cx="810000" cy="65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 name="Google Shape;31;p6"/>
          <p:cNvSpPr/>
          <p:nvPr/>
        </p:nvSpPr>
        <p:spPr>
          <a:xfrm>
            <a:off x="-87150" y="4607650"/>
            <a:ext cx="9318300" cy="548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4608575"/>
            <a:ext cx="713100" cy="54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6"/>
          <p:cNvGrpSpPr/>
          <p:nvPr/>
        </p:nvGrpSpPr>
        <p:grpSpPr>
          <a:xfrm rot="5400000">
            <a:off x="7918412" y="-394449"/>
            <a:ext cx="1319067" cy="1650754"/>
            <a:chOff x="-2670250" y="1321800"/>
            <a:chExt cx="2575800" cy="3223500"/>
          </a:xfrm>
        </p:grpSpPr>
        <p:sp>
          <p:nvSpPr>
            <p:cNvPr id="34" name="Google Shape;34;p6"/>
            <p:cNvSpPr/>
            <p:nvPr/>
          </p:nvSpPr>
          <p:spPr>
            <a:xfrm>
              <a:off x="-2670250" y="1321800"/>
              <a:ext cx="1287900" cy="3223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2026300" y="1321800"/>
              <a:ext cx="1287900" cy="3223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1382350" y="1321800"/>
              <a:ext cx="1287900" cy="3223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4388775" y="1106975"/>
            <a:ext cx="4041900" cy="572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 name="Google Shape;39;p7"/>
          <p:cNvSpPr txBox="1"/>
          <p:nvPr>
            <p:ph idx="1" type="subTitle"/>
          </p:nvPr>
        </p:nvSpPr>
        <p:spPr>
          <a:xfrm>
            <a:off x="4388775" y="1746701"/>
            <a:ext cx="4041900" cy="1802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Lato Light"/>
              <a:buChar char="●"/>
              <a:defRPr sz="1600"/>
            </a:lvl1pPr>
            <a:lvl2pPr lvl="1" rtl="0" algn="ctr">
              <a:lnSpc>
                <a:spcPct val="100000"/>
              </a:lnSpc>
              <a:spcBef>
                <a:spcPts val="0"/>
              </a:spcBef>
              <a:spcAft>
                <a:spcPts val="0"/>
              </a:spcAft>
              <a:buClr>
                <a:srgbClr val="E76A28"/>
              </a:buClr>
              <a:buSzPts val="1600"/>
              <a:buFont typeface="Lato Light"/>
              <a:buChar char="○"/>
              <a:defRPr sz="1600"/>
            </a:lvl2pPr>
            <a:lvl3pPr lvl="2" rtl="0" algn="ctr">
              <a:lnSpc>
                <a:spcPct val="100000"/>
              </a:lnSpc>
              <a:spcBef>
                <a:spcPts val="0"/>
              </a:spcBef>
              <a:spcAft>
                <a:spcPts val="0"/>
              </a:spcAft>
              <a:buClr>
                <a:srgbClr val="E76A28"/>
              </a:buClr>
              <a:buSzPts val="1600"/>
              <a:buFont typeface="Lato Light"/>
              <a:buChar char="■"/>
              <a:defRPr sz="1600"/>
            </a:lvl3pPr>
            <a:lvl4pPr lvl="3" rtl="0" algn="ctr">
              <a:lnSpc>
                <a:spcPct val="100000"/>
              </a:lnSpc>
              <a:spcBef>
                <a:spcPts val="0"/>
              </a:spcBef>
              <a:spcAft>
                <a:spcPts val="0"/>
              </a:spcAft>
              <a:buClr>
                <a:srgbClr val="E76A28"/>
              </a:buClr>
              <a:buSzPts val="1600"/>
              <a:buFont typeface="Lato Light"/>
              <a:buChar char="●"/>
              <a:defRPr sz="1600"/>
            </a:lvl4pPr>
            <a:lvl5pPr lvl="4" rtl="0" algn="ctr">
              <a:lnSpc>
                <a:spcPct val="100000"/>
              </a:lnSpc>
              <a:spcBef>
                <a:spcPts val="0"/>
              </a:spcBef>
              <a:spcAft>
                <a:spcPts val="0"/>
              </a:spcAft>
              <a:buClr>
                <a:srgbClr val="E76A28"/>
              </a:buClr>
              <a:buSzPts val="1600"/>
              <a:buFont typeface="Lato Light"/>
              <a:buChar char="○"/>
              <a:defRPr sz="1600"/>
            </a:lvl5pPr>
            <a:lvl6pPr lvl="5" rtl="0" algn="ctr">
              <a:lnSpc>
                <a:spcPct val="100000"/>
              </a:lnSpc>
              <a:spcBef>
                <a:spcPts val="0"/>
              </a:spcBef>
              <a:spcAft>
                <a:spcPts val="0"/>
              </a:spcAft>
              <a:buClr>
                <a:srgbClr val="999999"/>
              </a:buClr>
              <a:buSzPts val="1600"/>
              <a:buFont typeface="Lato Light"/>
              <a:buChar char="■"/>
              <a:defRPr sz="1600"/>
            </a:lvl6pPr>
            <a:lvl7pPr lvl="6" rtl="0" algn="ctr">
              <a:lnSpc>
                <a:spcPct val="100000"/>
              </a:lnSpc>
              <a:spcBef>
                <a:spcPts val="0"/>
              </a:spcBef>
              <a:spcAft>
                <a:spcPts val="0"/>
              </a:spcAft>
              <a:buClr>
                <a:srgbClr val="999999"/>
              </a:buClr>
              <a:buSzPts val="1600"/>
              <a:buFont typeface="Lato Light"/>
              <a:buChar char="●"/>
              <a:defRPr sz="1600"/>
            </a:lvl7pPr>
            <a:lvl8pPr lvl="7" rtl="0" algn="ctr">
              <a:lnSpc>
                <a:spcPct val="100000"/>
              </a:lnSpc>
              <a:spcBef>
                <a:spcPts val="0"/>
              </a:spcBef>
              <a:spcAft>
                <a:spcPts val="0"/>
              </a:spcAft>
              <a:buClr>
                <a:srgbClr val="999999"/>
              </a:buClr>
              <a:buSzPts val="1600"/>
              <a:buFont typeface="Lato Light"/>
              <a:buChar char="○"/>
              <a:defRPr sz="1600"/>
            </a:lvl8pPr>
            <a:lvl9pPr lvl="8" rtl="0" algn="ctr">
              <a:lnSpc>
                <a:spcPct val="100000"/>
              </a:lnSpc>
              <a:spcBef>
                <a:spcPts val="0"/>
              </a:spcBef>
              <a:spcAft>
                <a:spcPts val="0"/>
              </a:spcAft>
              <a:buClr>
                <a:srgbClr val="999999"/>
              </a:buClr>
              <a:buSzPts val="1600"/>
              <a:buFont typeface="Lato Light"/>
              <a:buChar char="■"/>
              <a:defRPr sz="1600"/>
            </a:lvl9pPr>
          </a:lstStyle>
          <a:p/>
        </p:txBody>
      </p:sp>
      <p:sp>
        <p:nvSpPr>
          <p:cNvPr id="40" name="Google Shape;40;p7"/>
          <p:cNvSpPr/>
          <p:nvPr>
            <p:ph idx="2" type="pic"/>
          </p:nvPr>
        </p:nvSpPr>
        <p:spPr>
          <a:xfrm>
            <a:off x="0" y="0"/>
            <a:ext cx="3924600" cy="4605900"/>
          </a:xfrm>
          <a:prstGeom prst="rect">
            <a:avLst/>
          </a:prstGeom>
          <a:noFill/>
          <a:ln>
            <a:noFill/>
          </a:ln>
        </p:spPr>
      </p:sp>
      <p:sp>
        <p:nvSpPr>
          <p:cNvPr id="41" name="Google Shape;41;p7"/>
          <p:cNvSpPr/>
          <p:nvPr/>
        </p:nvSpPr>
        <p:spPr>
          <a:xfrm>
            <a:off x="0" y="4605900"/>
            <a:ext cx="91440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8430675" y="0"/>
            <a:ext cx="713100" cy="539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713225" y="2990600"/>
            <a:ext cx="7717500" cy="1557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5" name="Google Shape;45;p8"/>
          <p:cNvSpPr/>
          <p:nvPr>
            <p:ph idx="2" type="pic"/>
          </p:nvPr>
        </p:nvSpPr>
        <p:spPr>
          <a:xfrm>
            <a:off x="-60475" y="0"/>
            <a:ext cx="9209700" cy="2933100"/>
          </a:xfrm>
          <a:prstGeom prst="rect">
            <a:avLst/>
          </a:prstGeom>
          <a:noFill/>
          <a:ln>
            <a:noFill/>
          </a:ln>
        </p:spPr>
      </p:sp>
      <p:sp>
        <p:nvSpPr>
          <p:cNvPr id="46" name="Google Shape;46;p8"/>
          <p:cNvSpPr/>
          <p:nvPr/>
        </p:nvSpPr>
        <p:spPr>
          <a:xfrm>
            <a:off x="0" y="4605900"/>
            <a:ext cx="9144000" cy="572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ph type="title"/>
          </p:nvPr>
        </p:nvSpPr>
        <p:spPr>
          <a:xfrm>
            <a:off x="713225" y="539499"/>
            <a:ext cx="3822300" cy="1289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9"/>
          <p:cNvSpPr txBox="1"/>
          <p:nvPr>
            <p:ph idx="1" type="subTitle"/>
          </p:nvPr>
        </p:nvSpPr>
        <p:spPr>
          <a:xfrm>
            <a:off x="713225" y="2054200"/>
            <a:ext cx="3825000" cy="2478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Font typeface="Montserrat"/>
              <a:buChar char="●"/>
              <a:defRPr/>
            </a:lvl1pPr>
            <a:lvl2pPr lvl="1" rtl="0" algn="ctr">
              <a:lnSpc>
                <a:spcPct val="115000"/>
              </a:lnSpc>
              <a:spcBef>
                <a:spcPts val="0"/>
              </a:spcBef>
              <a:spcAft>
                <a:spcPts val="0"/>
              </a:spcAft>
              <a:buClr>
                <a:schemeClr val="dk2"/>
              </a:buClr>
              <a:buSzPts val="1400"/>
              <a:buFont typeface="Montserrat"/>
              <a:buChar char="○"/>
              <a:defRPr/>
            </a:lvl2pPr>
            <a:lvl3pPr lvl="2" rtl="0" algn="ctr">
              <a:lnSpc>
                <a:spcPct val="115000"/>
              </a:lnSpc>
              <a:spcBef>
                <a:spcPts val="0"/>
              </a:spcBef>
              <a:spcAft>
                <a:spcPts val="0"/>
              </a:spcAft>
              <a:buClr>
                <a:schemeClr val="dk2"/>
              </a:buClr>
              <a:buSzPts val="1400"/>
              <a:buFont typeface="Montserrat"/>
              <a:buChar char="■"/>
              <a:defRPr/>
            </a:lvl3pPr>
            <a:lvl4pPr lvl="3" rtl="0" algn="ctr">
              <a:lnSpc>
                <a:spcPct val="115000"/>
              </a:lnSpc>
              <a:spcBef>
                <a:spcPts val="0"/>
              </a:spcBef>
              <a:spcAft>
                <a:spcPts val="0"/>
              </a:spcAft>
              <a:buClr>
                <a:schemeClr val="dk2"/>
              </a:buClr>
              <a:buSzPts val="1400"/>
              <a:buFont typeface="Montserrat"/>
              <a:buChar char="●"/>
              <a:defRPr/>
            </a:lvl4pPr>
            <a:lvl5pPr lvl="4" rtl="0" algn="ctr">
              <a:lnSpc>
                <a:spcPct val="115000"/>
              </a:lnSpc>
              <a:spcBef>
                <a:spcPts val="0"/>
              </a:spcBef>
              <a:spcAft>
                <a:spcPts val="0"/>
              </a:spcAft>
              <a:buClr>
                <a:schemeClr val="dk2"/>
              </a:buClr>
              <a:buSzPts val="1400"/>
              <a:buFont typeface="Montserrat"/>
              <a:buChar char="○"/>
              <a:defRPr/>
            </a:lvl5pPr>
            <a:lvl6pPr lvl="5" rtl="0" algn="ctr">
              <a:lnSpc>
                <a:spcPct val="115000"/>
              </a:lnSpc>
              <a:spcBef>
                <a:spcPts val="0"/>
              </a:spcBef>
              <a:spcAft>
                <a:spcPts val="0"/>
              </a:spcAft>
              <a:buClr>
                <a:schemeClr val="dk2"/>
              </a:buClr>
              <a:buSzPts val="1400"/>
              <a:buFont typeface="Montserrat"/>
              <a:buChar char="■"/>
              <a:defRPr/>
            </a:lvl6pPr>
            <a:lvl7pPr lvl="6" rtl="0" algn="ctr">
              <a:lnSpc>
                <a:spcPct val="115000"/>
              </a:lnSpc>
              <a:spcBef>
                <a:spcPts val="0"/>
              </a:spcBef>
              <a:spcAft>
                <a:spcPts val="0"/>
              </a:spcAft>
              <a:buClr>
                <a:schemeClr val="dk2"/>
              </a:buClr>
              <a:buSzPts val="1400"/>
              <a:buFont typeface="Montserrat"/>
              <a:buChar char="●"/>
              <a:defRPr/>
            </a:lvl7pPr>
            <a:lvl8pPr lvl="7" rtl="0" algn="ctr">
              <a:lnSpc>
                <a:spcPct val="115000"/>
              </a:lnSpc>
              <a:spcBef>
                <a:spcPts val="0"/>
              </a:spcBef>
              <a:spcAft>
                <a:spcPts val="0"/>
              </a:spcAft>
              <a:buClr>
                <a:schemeClr val="dk2"/>
              </a:buClr>
              <a:buSzPts val="1400"/>
              <a:buFont typeface="Montserrat"/>
              <a:buChar char="○"/>
              <a:defRPr/>
            </a:lvl8pPr>
            <a:lvl9pPr lvl="8" rtl="0" algn="ctr">
              <a:lnSpc>
                <a:spcPct val="115000"/>
              </a:lnSpc>
              <a:spcBef>
                <a:spcPts val="0"/>
              </a:spcBef>
              <a:spcAft>
                <a:spcPts val="0"/>
              </a:spcAft>
              <a:buClr>
                <a:schemeClr val="dk2"/>
              </a:buClr>
              <a:buSzPts val="1400"/>
              <a:buFont typeface="Montserrat"/>
              <a:buChar char="■"/>
              <a:defRPr/>
            </a:lvl9pPr>
          </a:lstStyle>
          <a:p/>
        </p:txBody>
      </p:sp>
      <p:sp>
        <p:nvSpPr>
          <p:cNvPr id="50" name="Google Shape;50;p9"/>
          <p:cNvSpPr/>
          <p:nvPr>
            <p:ph idx="2" type="pic"/>
          </p:nvPr>
        </p:nvSpPr>
        <p:spPr>
          <a:xfrm>
            <a:off x="4950925" y="828900"/>
            <a:ext cx="4193100" cy="4429800"/>
          </a:xfrm>
          <a:prstGeom prst="rect">
            <a:avLst/>
          </a:prstGeom>
          <a:noFill/>
          <a:ln>
            <a:noFill/>
          </a:ln>
        </p:spPr>
      </p:sp>
      <p:sp>
        <p:nvSpPr>
          <p:cNvPr id="51" name="Google Shape;51;p9"/>
          <p:cNvSpPr/>
          <p:nvPr/>
        </p:nvSpPr>
        <p:spPr>
          <a:xfrm>
            <a:off x="0" y="4605900"/>
            <a:ext cx="9144000" cy="57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type="title"/>
          </p:nvPr>
        </p:nvSpPr>
        <p:spPr>
          <a:xfrm>
            <a:off x="720000" y="3942875"/>
            <a:ext cx="7704000" cy="665700"/>
          </a:xfrm>
          <a:prstGeom prst="rect">
            <a:avLst/>
          </a:prstGeom>
          <a:solidFill>
            <a:schemeClr val="dk2"/>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5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Lexend"/>
              <a:buNone/>
              <a:defRPr b="1" sz="3500">
                <a:solidFill>
                  <a:schemeClr val="dk1"/>
                </a:solidFill>
                <a:latin typeface="Lexend"/>
                <a:ea typeface="Lexend"/>
                <a:cs typeface="Lexend"/>
                <a:sym typeface="Lexend"/>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ctrTitle"/>
          </p:nvPr>
        </p:nvSpPr>
        <p:spPr>
          <a:xfrm>
            <a:off x="713225" y="829000"/>
            <a:ext cx="8072100" cy="252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E2A47"/>
                </a:solidFill>
              </a:rPr>
              <a:t>STAT 425</a:t>
            </a:r>
            <a:endParaRPr>
              <a:solidFill>
                <a:srgbClr val="0E2A47"/>
              </a:solidFill>
            </a:endParaRPr>
          </a:p>
          <a:p>
            <a:pPr indent="0" lvl="0" marL="0" rtl="0" algn="l">
              <a:spcBef>
                <a:spcPts val="0"/>
              </a:spcBef>
              <a:spcAft>
                <a:spcPts val="0"/>
              </a:spcAft>
              <a:buNone/>
            </a:pPr>
            <a:r>
              <a:rPr lang="en">
                <a:solidFill>
                  <a:schemeClr val="dk2"/>
                </a:solidFill>
              </a:rPr>
              <a:t>Customer Churn for Telecom Data</a:t>
            </a:r>
            <a:endParaRPr>
              <a:solidFill>
                <a:schemeClr val="dk2"/>
              </a:solidFill>
              <a:latin typeface="Lexend"/>
              <a:ea typeface="Lexend"/>
              <a:cs typeface="Lexend"/>
              <a:sym typeface="Lexend"/>
            </a:endParaRPr>
          </a:p>
        </p:txBody>
      </p:sp>
      <p:sp>
        <p:nvSpPr>
          <p:cNvPr id="193" name="Google Shape;193;p30"/>
          <p:cNvSpPr/>
          <p:nvPr/>
        </p:nvSpPr>
        <p:spPr>
          <a:xfrm>
            <a:off x="0" y="3657900"/>
            <a:ext cx="5142900" cy="1485600"/>
          </a:xfrm>
          <a:prstGeom prst="rect">
            <a:avLst/>
          </a:pr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ph idx="1" type="subTitle"/>
          </p:nvPr>
        </p:nvSpPr>
        <p:spPr>
          <a:xfrm>
            <a:off x="346050" y="4198350"/>
            <a:ext cx="4450800" cy="738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200">
                <a:solidFill>
                  <a:schemeClr val="lt2"/>
                </a:solidFill>
                <a:latin typeface="Roboto Slab"/>
                <a:ea typeface="Roboto Slab"/>
                <a:cs typeface="Roboto Slab"/>
                <a:sym typeface="Roboto Slab"/>
              </a:rPr>
              <a:t>Himnish Jain, Emily Hylbert, Kushal Agarwal</a:t>
            </a:r>
            <a:endParaRPr sz="2200">
              <a:solidFill>
                <a:schemeClr val="lt2"/>
              </a:solidFill>
              <a:latin typeface="Roboto Slab"/>
              <a:ea typeface="Roboto Slab"/>
              <a:cs typeface="Roboto Slab"/>
              <a:sym typeface="Roboto Slab"/>
            </a:endParaRPr>
          </a:p>
          <a:p>
            <a:pPr indent="0" lvl="0" marL="0" rtl="0" algn="r">
              <a:spcBef>
                <a:spcPts val="0"/>
              </a:spcBef>
              <a:spcAft>
                <a:spcPts val="0"/>
              </a:spcAft>
              <a:buNone/>
            </a:pPr>
            <a:r>
              <a:t/>
            </a:r>
            <a:endParaRPr sz="2400"/>
          </a:p>
        </p:txBody>
      </p:sp>
      <p:sp>
        <p:nvSpPr>
          <p:cNvPr id="195" name="Google Shape;195;p30"/>
          <p:cNvSpPr/>
          <p:nvPr/>
        </p:nvSpPr>
        <p:spPr>
          <a:xfrm>
            <a:off x="5143025" y="0"/>
            <a:ext cx="4001100" cy="82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30"/>
          <p:cNvGrpSpPr/>
          <p:nvPr/>
        </p:nvGrpSpPr>
        <p:grpSpPr>
          <a:xfrm>
            <a:off x="2382075" y="-2564550"/>
            <a:ext cx="2575800" cy="3223500"/>
            <a:chOff x="-2670250" y="1321800"/>
            <a:chExt cx="2575800" cy="3223500"/>
          </a:xfrm>
        </p:grpSpPr>
        <p:sp>
          <p:nvSpPr>
            <p:cNvPr id="197" name="Google Shape;197;p30"/>
            <p:cNvSpPr/>
            <p:nvPr/>
          </p:nvSpPr>
          <p:spPr>
            <a:xfrm>
              <a:off x="-267025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202630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1382350" y="1321800"/>
              <a:ext cx="1287900" cy="3223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30"/>
          <p:cNvSpPr/>
          <p:nvPr/>
        </p:nvSpPr>
        <p:spPr>
          <a:xfrm>
            <a:off x="5143025" y="4314600"/>
            <a:ext cx="4001100" cy="82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30"/>
          <p:cNvPicPr preferRelativeResize="0"/>
          <p:nvPr/>
        </p:nvPicPr>
        <p:blipFill>
          <a:blip r:embed="rId3">
            <a:alphaModFix/>
          </a:blip>
          <a:stretch>
            <a:fillRect/>
          </a:stretch>
        </p:blipFill>
        <p:spPr>
          <a:xfrm>
            <a:off x="8785328" y="96575"/>
            <a:ext cx="280597" cy="40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08775" y="646250"/>
            <a:ext cx="355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Multicollinearity</a:t>
            </a:r>
            <a:endParaRPr sz="3000"/>
          </a:p>
        </p:txBody>
      </p:sp>
      <p:pic>
        <p:nvPicPr>
          <p:cNvPr id="266" name="Google Shape;266;p39"/>
          <p:cNvPicPr preferRelativeResize="0"/>
          <p:nvPr/>
        </p:nvPicPr>
        <p:blipFill>
          <a:blip r:embed="rId3">
            <a:alphaModFix/>
          </a:blip>
          <a:stretch>
            <a:fillRect/>
          </a:stretch>
        </p:blipFill>
        <p:spPr>
          <a:xfrm>
            <a:off x="4029875" y="646250"/>
            <a:ext cx="4394125" cy="3473924"/>
          </a:xfrm>
          <a:prstGeom prst="rect">
            <a:avLst/>
          </a:prstGeom>
          <a:noFill/>
          <a:ln>
            <a:noFill/>
          </a:ln>
        </p:spPr>
      </p:pic>
      <p:sp>
        <p:nvSpPr>
          <p:cNvPr id="267" name="Google Shape;267;p39"/>
          <p:cNvSpPr txBox="1"/>
          <p:nvPr/>
        </p:nvSpPr>
        <p:spPr>
          <a:xfrm>
            <a:off x="458775" y="1333377"/>
            <a:ext cx="2885100" cy="24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We see a strong </a:t>
            </a:r>
            <a:r>
              <a:rPr lang="en">
                <a:solidFill>
                  <a:schemeClr val="dk1"/>
                </a:solidFill>
                <a:latin typeface="DM Sans"/>
                <a:ea typeface="DM Sans"/>
                <a:cs typeface="DM Sans"/>
                <a:sym typeface="DM Sans"/>
              </a:rPr>
              <a:t>positive</a:t>
            </a:r>
            <a:r>
              <a:rPr lang="en">
                <a:solidFill>
                  <a:schemeClr val="dk1"/>
                </a:solidFill>
                <a:latin typeface="DM Sans"/>
                <a:ea typeface="DM Sans"/>
                <a:cs typeface="DM Sans"/>
                <a:sym typeface="DM Sans"/>
              </a:rPr>
              <a:t> correlation between age and age group and Seconds.of.use and F</a:t>
            </a:r>
            <a:r>
              <a:rPr lang="en">
                <a:solidFill>
                  <a:schemeClr val="dk1"/>
                </a:solidFill>
                <a:latin typeface="DM Sans"/>
                <a:ea typeface="DM Sans"/>
                <a:cs typeface="DM Sans"/>
                <a:sym typeface="DM Sans"/>
              </a:rPr>
              <a:t>requency</a:t>
            </a:r>
            <a:r>
              <a:rPr lang="en">
                <a:solidFill>
                  <a:schemeClr val="dk1"/>
                </a:solidFill>
                <a:latin typeface="DM Sans"/>
                <a:ea typeface="DM Sans"/>
                <a:cs typeface="DM Sans"/>
                <a:sym typeface="DM Sans"/>
              </a:rPr>
              <a:t>.of.use. </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None/>
            </a:pPr>
            <a:r>
              <a:rPr lang="en">
                <a:solidFill>
                  <a:schemeClr val="dk1"/>
                </a:solidFill>
                <a:latin typeface="DM Sans"/>
                <a:ea typeface="DM Sans"/>
                <a:cs typeface="DM Sans"/>
                <a:sym typeface="DM Sans"/>
              </a:rPr>
              <a:t>Let’s build a model eliminating Age Group and Frequency.of.use due to them being lesser statistically significant than their correlated counterparts</a:t>
            </a:r>
            <a:endParaRPr>
              <a:solidFill>
                <a:schemeClr val="dk1"/>
              </a:solidFill>
              <a:latin typeface="DM Sans"/>
              <a:ea typeface="DM Sans"/>
              <a:cs typeface="DM Sans"/>
              <a:sym typeface="DM Sans"/>
            </a:endParaRPr>
          </a:p>
        </p:txBody>
      </p:sp>
      <p:pic>
        <p:nvPicPr>
          <p:cNvPr id="268" name="Google Shape;268;p39"/>
          <p:cNvPicPr preferRelativeResize="0"/>
          <p:nvPr/>
        </p:nvPicPr>
        <p:blipFill>
          <a:blip r:embed="rId4">
            <a:alphaModFix/>
          </a:blip>
          <a:stretch>
            <a:fillRect/>
          </a:stretch>
        </p:blipFill>
        <p:spPr>
          <a:xfrm>
            <a:off x="8739903" y="107300"/>
            <a:ext cx="280597" cy="40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60375" y="661275"/>
            <a:ext cx="36933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t>Summary of the Reduced Model </a:t>
            </a:r>
            <a:endParaRPr sz="2600"/>
          </a:p>
          <a:p>
            <a:pPr indent="0" lvl="0" marL="0" rtl="0" algn="l">
              <a:lnSpc>
                <a:spcPct val="100000"/>
              </a:lnSpc>
              <a:spcBef>
                <a:spcPts val="0"/>
              </a:spcBef>
              <a:spcAft>
                <a:spcPts val="0"/>
              </a:spcAft>
              <a:buNone/>
            </a:pPr>
            <a:r>
              <a:rPr lang="en" sz="2600"/>
              <a:t>(Collinear Predictors Removed)</a:t>
            </a:r>
            <a:endParaRPr sz="2600"/>
          </a:p>
        </p:txBody>
      </p:sp>
      <p:pic>
        <p:nvPicPr>
          <p:cNvPr id="274" name="Google Shape;274;p40"/>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275" name="Google Shape;275;p40"/>
          <p:cNvPicPr preferRelativeResize="0"/>
          <p:nvPr/>
        </p:nvPicPr>
        <p:blipFill>
          <a:blip r:embed="rId4">
            <a:alphaModFix/>
          </a:blip>
          <a:stretch>
            <a:fillRect/>
          </a:stretch>
        </p:blipFill>
        <p:spPr>
          <a:xfrm>
            <a:off x="4153375" y="661275"/>
            <a:ext cx="4413251" cy="3820950"/>
          </a:xfrm>
          <a:prstGeom prst="rect">
            <a:avLst/>
          </a:prstGeom>
          <a:noFill/>
          <a:ln>
            <a:noFill/>
          </a:ln>
        </p:spPr>
      </p:pic>
      <p:sp>
        <p:nvSpPr>
          <p:cNvPr id="276" name="Google Shape;276;p40"/>
          <p:cNvSpPr txBox="1"/>
          <p:nvPr/>
        </p:nvSpPr>
        <p:spPr>
          <a:xfrm>
            <a:off x="360375" y="2470300"/>
            <a:ext cx="3593700" cy="20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We see a significant improvement in F-statistic, as it goes up by 3e+04. </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None/>
            </a:pPr>
            <a:r>
              <a:rPr lang="en">
                <a:solidFill>
                  <a:schemeClr val="dk1"/>
                </a:solidFill>
                <a:latin typeface="DM Sans"/>
                <a:ea typeface="DM Sans"/>
                <a:cs typeface="DM Sans"/>
                <a:sym typeface="DM Sans"/>
              </a:rPr>
              <a:t>So a reduced model with statistically lesser </a:t>
            </a:r>
            <a:r>
              <a:rPr lang="en">
                <a:solidFill>
                  <a:schemeClr val="dk1"/>
                </a:solidFill>
                <a:latin typeface="DM Sans"/>
                <a:ea typeface="DM Sans"/>
                <a:cs typeface="DM Sans"/>
                <a:sym typeface="DM Sans"/>
              </a:rPr>
              <a:t>significant</a:t>
            </a:r>
            <a:r>
              <a:rPr lang="en">
                <a:solidFill>
                  <a:schemeClr val="dk1"/>
                </a:solidFill>
                <a:latin typeface="DM Sans"/>
                <a:ea typeface="DM Sans"/>
                <a:cs typeface="DM Sans"/>
                <a:sym typeface="DM Sans"/>
              </a:rPr>
              <a:t> collinear </a:t>
            </a:r>
            <a:r>
              <a:rPr lang="en">
                <a:solidFill>
                  <a:schemeClr val="dk1"/>
                </a:solidFill>
                <a:latin typeface="DM Sans"/>
                <a:ea typeface="DM Sans"/>
                <a:cs typeface="DM Sans"/>
                <a:sym typeface="DM Sans"/>
              </a:rPr>
              <a:t>predictors</a:t>
            </a:r>
            <a:r>
              <a:rPr lang="en">
                <a:solidFill>
                  <a:schemeClr val="dk1"/>
                </a:solidFill>
                <a:latin typeface="DM Sans"/>
                <a:ea typeface="DM Sans"/>
                <a:cs typeface="DM Sans"/>
                <a:sym typeface="DM Sans"/>
              </a:rPr>
              <a:t> are removed performs better. </a:t>
            </a:r>
            <a:r>
              <a:rPr lang="en">
                <a:solidFill>
                  <a:schemeClr val="dk1"/>
                </a:solidFill>
                <a:latin typeface="DM Sans"/>
                <a:ea typeface="DM Sans"/>
                <a:cs typeface="DM Sans"/>
                <a:sym typeface="DM Sans"/>
              </a:rPr>
              <a:t>Let's</a:t>
            </a:r>
            <a:r>
              <a:rPr lang="en">
                <a:solidFill>
                  <a:schemeClr val="dk1"/>
                </a:solidFill>
                <a:latin typeface="DM Sans"/>
                <a:ea typeface="DM Sans"/>
                <a:cs typeface="DM Sans"/>
                <a:sym typeface="DM Sans"/>
              </a:rPr>
              <a:t> further check this using ANOVA (F-test)</a:t>
            </a:r>
            <a:endParaRPr>
              <a:solidFill>
                <a:schemeClr val="dk1"/>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186550" y="719450"/>
            <a:ext cx="3639000" cy="14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ANOVA of the </a:t>
            </a:r>
            <a:endParaRPr sz="2700"/>
          </a:p>
          <a:p>
            <a:pPr indent="0" lvl="0" marL="0" rtl="0" algn="l">
              <a:spcBef>
                <a:spcPts val="0"/>
              </a:spcBef>
              <a:spcAft>
                <a:spcPts val="0"/>
              </a:spcAft>
              <a:buNone/>
            </a:pPr>
            <a:r>
              <a:rPr lang="en" sz="2700"/>
              <a:t>Full model and the </a:t>
            </a:r>
            <a:endParaRPr sz="2700"/>
          </a:p>
          <a:p>
            <a:pPr indent="0" lvl="0" marL="0" rtl="0" algn="l">
              <a:spcBef>
                <a:spcPts val="0"/>
              </a:spcBef>
              <a:spcAft>
                <a:spcPts val="0"/>
              </a:spcAft>
              <a:buNone/>
            </a:pPr>
            <a:r>
              <a:rPr lang="en" sz="2700"/>
              <a:t>first</a:t>
            </a:r>
            <a:r>
              <a:rPr lang="en" sz="2700"/>
              <a:t> reduced model</a:t>
            </a:r>
            <a:endParaRPr sz="2700"/>
          </a:p>
        </p:txBody>
      </p:sp>
      <p:pic>
        <p:nvPicPr>
          <p:cNvPr id="282" name="Google Shape;282;p41"/>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283" name="Google Shape;283;p41"/>
          <p:cNvPicPr preferRelativeResize="0"/>
          <p:nvPr/>
        </p:nvPicPr>
        <p:blipFill>
          <a:blip r:embed="rId4">
            <a:alphaModFix/>
          </a:blip>
          <a:stretch>
            <a:fillRect/>
          </a:stretch>
        </p:blipFill>
        <p:spPr>
          <a:xfrm>
            <a:off x="3901325" y="923500"/>
            <a:ext cx="5190899" cy="2305525"/>
          </a:xfrm>
          <a:prstGeom prst="rect">
            <a:avLst/>
          </a:prstGeom>
          <a:noFill/>
          <a:ln>
            <a:noFill/>
          </a:ln>
        </p:spPr>
      </p:pic>
      <p:sp>
        <p:nvSpPr>
          <p:cNvPr id="284" name="Google Shape;284;p41"/>
          <p:cNvSpPr txBox="1"/>
          <p:nvPr/>
        </p:nvSpPr>
        <p:spPr>
          <a:xfrm>
            <a:off x="382750" y="2337950"/>
            <a:ext cx="3246600" cy="21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ANOVA tells us a different story. The p-value is much lesser than 0.05, rejecting the null hypothesis that the reduced model is better. </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None/>
            </a:pPr>
            <a:r>
              <a:rPr lang="en">
                <a:solidFill>
                  <a:schemeClr val="dk1"/>
                </a:solidFill>
                <a:latin typeface="DM Sans"/>
                <a:ea typeface="DM Sans"/>
                <a:cs typeface="DM Sans"/>
                <a:sym typeface="DM Sans"/>
              </a:rPr>
              <a:t>We find this interesting </a:t>
            </a:r>
            <a:r>
              <a:rPr lang="en">
                <a:solidFill>
                  <a:schemeClr val="dk1"/>
                </a:solidFill>
                <a:latin typeface="DM Sans"/>
                <a:ea typeface="DM Sans"/>
                <a:cs typeface="DM Sans"/>
                <a:sym typeface="DM Sans"/>
              </a:rPr>
              <a:t>because</a:t>
            </a:r>
            <a:r>
              <a:rPr lang="en">
                <a:solidFill>
                  <a:schemeClr val="dk1"/>
                </a:solidFill>
                <a:latin typeface="DM Sans"/>
                <a:ea typeface="DM Sans"/>
                <a:cs typeface="DM Sans"/>
                <a:sym typeface="DM Sans"/>
              </a:rPr>
              <a:t> it shows that the full model with collinear variables might explain lesser </a:t>
            </a:r>
            <a:r>
              <a:rPr lang="en">
                <a:solidFill>
                  <a:schemeClr val="dk1"/>
                </a:solidFill>
                <a:latin typeface="DM Sans"/>
                <a:ea typeface="DM Sans"/>
                <a:cs typeface="DM Sans"/>
                <a:sym typeface="DM Sans"/>
              </a:rPr>
              <a:t>variance</a:t>
            </a:r>
            <a:r>
              <a:rPr lang="en">
                <a:solidFill>
                  <a:schemeClr val="dk1"/>
                </a:solidFill>
                <a:latin typeface="DM Sans"/>
                <a:ea typeface="DM Sans"/>
                <a:cs typeface="DM Sans"/>
                <a:sym typeface="DM Sans"/>
              </a:rPr>
              <a:t>, but it is a better fit.</a:t>
            </a:r>
            <a:endParaRPr>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343200" y="696250"/>
            <a:ext cx="38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Summary of </a:t>
            </a:r>
            <a:endParaRPr sz="2500"/>
          </a:p>
          <a:p>
            <a:pPr indent="0" lvl="0" marL="0" rtl="0" algn="l">
              <a:spcBef>
                <a:spcPts val="0"/>
              </a:spcBef>
              <a:spcAft>
                <a:spcPts val="0"/>
              </a:spcAft>
              <a:buNone/>
            </a:pPr>
            <a:r>
              <a:rPr lang="en" sz="2500"/>
              <a:t>The Model with</a:t>
            </a:r>
            <a:endParaRPr sz="2500"/>
          </a:p>
          <a:p>
            <a:pPr indent="0" lvl="0" marL="0" rtl="0" algn="l">
              <a:spcBef>
                <a:spcPts val="0"/>
              </a:spcBef>
              <a:spcAft>
                <a:spcPts val="0"/>
              </a:spcAft>
              <a:buNone/>
            </a:pPr>
            <a:r>
              <a:rPr lang="en" sz="2500"/>
              <a:t>Only statistically</a:t>
            </a:r>
            <a:endParaRPr sz="2500"/>
          </a:p>
          <a:p>
            <a:pPr indent="0" lvl="0" marL="0" rtl="0" algn="l">
              <a:spcBef>
                <a:spcPts val="0"/>
              </a:spcBef>
              <a:spcAft>
                <a:spcPts val="0"/>
              </a:spcAft>
              <a:buNone/>
            </a:pPr>
            <a:r>
              <a:rPr lang="en" sz="2500"/>
              <a:t>Significant predictors</a:t>
            </a:r>
            <a:endParaRPr sz="2500"/>
          </a:p>
        </p:txBody>
      </p:sp>
      <p:pic>
        <p:nvPicPr>
          <p:cNvPr id="290" name="Google Shape;290;p42"/>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291" name="Google Shape;291;p42"/>
          <p:cNvPicPr preferRelativeResize="0"/>
          <p:nvPr/>
        </p:nvPicPr>
        <p:blipFill>
          <a:blip r:embed="rId4">
            <a:alphaModFix/>
          </a:blip>
          <a:stretch>
            <a:fillRect/>
          </a:stretch>
        </p:blipFill>
        <p:spPr>
          <a:xfrm>
            <a:off x="4301950" y="740975"/>
            <a:ext cx="4437950" cy="3702000"/>
          </a:xfrm>
          <a:prstGeom prst="rect">
            <a:avLst/>
          </a:prstGeom>
          <a:noFill/>
          <a:ln>
            <a:noFill/>
          </a:ln>
        </p:spPr>
      </p:pic>
      <p:sp>
        <p:nvSpPr>
          <p:cNvPr id="292" name="Google Shape;292;p42"/>
          <p:cNvSpPr txBox="1"/>
          <p:nvPr/>
        </p:nvSpPr>
        <p:spPr>
          <a:xfrm>
            <a:off x="330475" y="2720050"/>
            <a:ext cx="3808800" cy="17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The F-statistic tests the overall significance of the model by comparing the variability explained by the model to the variability not explained. The extremely low p-value (&lt; 2.2e-16) indicates that the model as a whole is highly significant in predicting Customer.Value.</a:t>
            </a:r>
            <a:endParaRPr>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404700" y="512000"/>
            <a:ext cx="306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ANOVA of the </a:t>
            </a:r>
            <a:endParaRPr sz="2600"/>
          </a:p>
          <a:p>
            <a:pPr indent="0" lvl="0" marL="0" rtl="0" algn="l">
              <a:spcBef>
                <a:spcPts val="0"/>
              </a:spcBef>
              <a:spcAft>
                <a:spcPts val="0"/>
              </a:spcAft>
              <a:buNone/>
            </a:pPr>
            <a:r>
              <a:rPr lang="en" sz="2600"/>
              <a:t>Full model and </a:t>
            </a:r>
            <a:endParaRPr sz="2600"/>
          </a:p>
          <a:p>
            <a:pPr indent="0" lvl="0" marL="0" rtl="0" algn="l">
              <a:spcBef>
                <a:spcPts val="0"/>
              </a:spcBef>
              <a:spcAft>
                <a:spcPts val="0"/>
              </a:spcAft>
              <a:buNone/>
            </a:pPr>
            <a:r>
              <a:rPr lang="en" sz="2600"/>
              <a:t>The 2nd reduced</a:t>
            </a:r>
            <a:endParaRPr sz="2600"/>
          </a:p>
          <a:p>
            <a:pPr indent="0" lvl="0" marL="0" rtl="0" algn="l">
              <a:spcBef>
                <a:spcPts val="0"/>
              </a:spcBef>
              <a:spcAft>
                <a:spcPts val="0"/>
              </a:spcAft>
              <a:buNone/>
            </a:pPr>
            <a:r>
              <a:rPr lang="en" sz="2600"/>
              <a:t>model</a:t>
            </a:r>
            <a:endParaRPr sz="3300"/>
          </a:p>
        </p:txBody>
      </p:sp>
      <p:pic>
        <p:nvPicPr>
          <p:cNvPr id="298" name="Google Shape;298;p43"/>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299" name="Google Shape;299;p43"/>
          <p:cNvPicPr preferRelativeResize="0"/>
          <p:nvPr/>
        </p:nvPicPr>
        <p:blipFill>
          <a:blip r:embed="rId4">
            <a:alphaModFix/>
          </a:blip>
          <a:stretch>
            <a:fillRect/>
          </a:stretch>
        </p:blipFill>
        <p:spPr>
          <a:xfrm>
            <a:off x="3632050" y="1017725"/>
            <a:ext cx="5155549" cy="2292225"/>
          </a:xfrm>
          <a:prstGeom prst="rect">
            <a:avLst/>
          </a:prstGeom>
          <a:noFill/>
          <a:ln>
            <a:noFill/>
          </a:ln>
        </p:spPr>
      </p:pic>
      <p:sp>
        <p:nvSpPr>
          <p:cNvPr id="300" name="Google Shape;300;p43"/>
          <p:cNvSpPr txBox="1"/>
          <p:nvPr/>
        </p:nvSpPr>
        <p:spPr>
          <a:xfrm>
            <a:off x="190950" y="2415000"/>
            <a:ext cx="3488100" cy="18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The p-value associated with the F test is 0.1201 which is greater than 0.05. Therefore, we fail to reject the null hypothesis that the reduced model is significantly different from the full model. This suggests that reduced model provides a better fit.</a:t>
            </a:r>
            <a:endParaRPr>
              <a:solidFill>
                <a:schemeClr val="dk1"/>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385525" y="354700"/>
            <a:ext cx="321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Plots - 2nd Reduced Model</a:t>
            </a:r>
            <a:endParaRPr sz="3000"/>
          </a:p>
        </p:txBody>
      </p:sp>
      <p:pic>
        <p:nvPicPr>
          <p:cNvPr id="306" name="Google Shape;306;p44"/>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307" name="Google Shape;307;p44"/>
          <p:cNvPicPr preferRelativeResize="0"/>
          <p:nvPr/>
        </p:nvPicPr>
        <p:blipFill>
          <a:blip r:embed="rId4">
            <a:alphaModFix/>
          </a:blip>
          <a:stretch>
            <a:fillRect/>
          </a:stretch>
        </p:blipFill>
        <p:spPr>
          <a:xfrm>
            <a:off x="4123025" y="463675"/>
            <a:ext cx="4470999" cy="3982401"/>
          </a:xfrm>
          <a:prstGeom prst="rect">
            <a:avLst/>
          </a:prstGeom>
          <a:noFill/>
          <a:ln>
            <a:noFill/>
          </a:ln>
        </p:spPr>
      </p:pic>
      <p:sp>
        <p:nvSpPr>
          <p:cNvPr id="308" name="Google Shape;308;p44"/>
          <p:cNvSpPr txBox="1"/>
          <p:nvPr/>
        </p:nvSpPr>
        <p:spPr>
          <a:xfrm>
            <a:off x="534775" y="1590975"/>
            <a:ext cx="3290100" cy="212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Residuals vs. Fitted</a:t>
            </a:r>
            <a:endParaRPr>
              <a:solidFill>
                <a:schemeClr val="dk1"/>
              </a:solidFill>
              <a:latin typeface="DM Sans"/>
              <a:ea typeface="DM Sans"/>
              <a:cs typeface="DM Sans"/>
              <a:sym typeface="DM Sans"/>
            </a:endParaRPr>
          </a:p>
          <a:p>
            <a:pPr indent="-317500" lvl="1" marL="9144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Displays Linearity</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Q-Q Residuals</a:t>
            </a:r>
            <a:endParaRPr>
              <a:solidFill>
                <a:schemeClr val="dk1"/>
              </a:solidFill>
              <a:latin typeface="DM Sans"/>
              <a:ea typeface="DM Sans"/>
              <a:cs typeface="DM Sans"/>
              <a:sym typeface="DM Sans"/>
            </a:endParaRPr>
          </a:p>
          <a:p>
            <a:pPr indent="-317500" lvl="1" marL="9144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Demonstrates data is not normally distributed</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Scale-Location</a:t>
            </a:r>
            <a:endParaRPr>
              <a:solidFill>
                <a:schemeClr val="dk1"/>
              </a:solidFill>
              <a:latin typeface="DM Sans"/>
              <a:ea typeface="DM Sans"/>
              <a:cs typeface="DM Sans"/>
              <a:sym typeface="DM Sans"/>
            </a:endParaRPr>
          </a:p>
          <a:p>
            <a:pPr indent="-317500" lvl="1" marL="9144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Variance of residuals mostly constant</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Residuals vs. Leverage</a:t>
            </a:r>
            <a:endParaRPr>
              <a:solidFill>
                <a:schemeClr val="dk1"/>
              </a:solidFill>
              <a:latin typeface="DM Sans"/>
              <a:ea typeface="DM Sans"/>
              <a:cs typeface="DM Sans"/>
              <a:sym typeface="DM Sans"/>
            </a:endParaRPr>
          </a:p>
          <a:p>
            <a:pPr indent="-317500" lvl="1" marL="9144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Points further off from 0, </a:t>
            </a:r>
            <a:r>
              <a:rPr lang="en">
                <a:solidFill>
                  <a:schemeClr val="dk1"/>
                </a:solidFill>
                <a:latin typeface="DM Sans"/>
                <a:ea typeface="DM Sans"/>
                <a:cs typeface="DM Sans"/>
                <a:sym typeface="DM Sans"/>
              </a:rPr>
              <a:t>potential</a:t>
            </a:r>
            <a:r>
              <a:rPr lang="en">
                <a:solidFill>
                  <a:schemeClr val="dk1"/>
                </a:solidFill>
                <a:latin typeface="DM Sans"/>
                <a:ea typeface="DM Sans"/>
                <a:cs typeface="DM Sans"/>
                <a:sym typeface="DM Sans"/>
              </a:rPr>
              <a:t> for influential points</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534775" y="512000"/>
            <a:ext cx="321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Influential</a:t>
            </a:r>
            <a:endParaRPr sz="3000"/>
          </a:p>
          <a:p>
            <a:pPr indent="0" lvl="0" marL="0" rtl="0" algn="l">
              <a:spcBef>
                <a:spcPts val="0"/>
              </a:spcBef>
              <a:spcAft>
                <a:spcPts val="0"/>
              </a:spcAft>
              <a:buNone/>
            </a:pPr>
            <a:r>
              <a:rPr lang="en" sz="3000"/>
              <a:t>Points</a:t>
            </a:r>
            <a:endParaRPr sz="3000"/>
          </a:p>
        </p:txBody>
      </p:sp>
      <p:pic>
        <p:nvPicPr>
          <p:cNvPr id="314" name="Google Shape;314;p45"/>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315" name="Google Shape;315;p45"/>
          <p:cNvPicPr preferRelativeResize="0"/>
          <p:nvPr/>
        </p:nvPicPr>
        <p:blipFill rotWithShape="1">
          <a:blip r:embed="rId4">
            <a:alphaModFix/>
          </a:blip>
          <a:srcRect b="0" l="0" r="0" t="10706"/>
          <a:stretch/>
        </p:blipFill>
        <p:spPr>
          <a:xfrm>
            <a:off x="3479200" y="512000"/>
            <a:ext cx="4857525" cy="3863324"/>
          </a:xfrm>
          <a:prstGeom prst="rect">
            <a:avLst/>
          </a:prstGeom>
          <a:noFill/>
          <a:ln>
            <a:noFill/>
          </a:ln>
        </p:spPr>
      </p:pic>
      <p:sp>
        <p:nvSpPr>
          <p:cNvPr id="316" name="Google Shape;316;p45"/>
          <p:cNvSpPr txBox="1"/>
          <p:nvPr/>
        </p:nvSpPr>
        <p:spPr>
          <a:xfrm>
            <a:off x="534775" y="1819825"/>
            <a:ext cx="2353800" cy="212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The Cook’s Distance for each observation is less than 1, meaning there are </a:t>
            </a:r>
            <a:r>
              <a:rPr b="1" lang="en">
                <a:solidFill>
                  <a:schemeClr val="dk1"/>
                </a:solidFill>
                <a:latin typeface="DM Sans"/>
                <a:ea typeface="DM Sans"/>
                <a:cs typeface="DM Sans"/>
                <a:sym typeface="DM Sans"/>
              </a:rPr>
              <a:t>no influential values, </a:t>
            </a:r>
            <a:r>
              <a:rPr lang="en">
                <a:solidFill>
                  <a:schemeClr val="dk1"/>
                </a:solidFill>
                <a:latin typeface="DM Sans"/>
                <a:ea typeface="DM Sans"/>
                <a:cs typeface="DM Sans"/>
                <a:sym typeface="DM Sans"/>
              </a:rPr>
              <a:t>but this further exhibits the presence of outliers</a:t>
            </a:r>
            <a:endParaRPr>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534775" y="512000"/>
            <a:ext cx="321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Outliers</a:t>
            </a:r>
            <a:endParaRPr sz="3000"/>
          </a:p>
        </p:txBody>
      </p:sp>
      <p:pic>
        <p:nvPicPr>
          <p:cNvPr id="322" name="Google Shape;322;p46"/>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323" name="Google Shape;323;p46"/>
          <p:cNvPicPr preferRelativeResize="0"/>
          <p:nvPr/>
        </p:nvPicPr>
        <p:blipFill rotWithShape="1">
          <a:blip r:embed="rId4">
            <a:alphaModFix/>
          </a:blip>
          <a:srcRect b="0" l="0" r="3306" t="11847"/>
          <a:stretch/>
        </p:blipFill>
        <p:spPr>
          <a:xfrm>
            <a:off x="3650425" y="512000"/>
            <a:ext cx="4696876" cy="3814199"/>
          </a:xfrm>
          <a:prstGeom prst="rect">
            <a:avLst/>
          </a:prstGeom>
          <a:noFill/>
          <a:ln>
            <a:noFill/>
          </a:ln>
        </p:spPr>
      </p:pic>
      <p:sp>
        <p:nvSpPr>
          <p:cNvPr id="324" name="Google Shape;324;p46"/>
          <p:cNvSpPr txBox="1"/>
          <p:nvPr/>
        </p:nvSpPr>
        <p:spPr>
          <a:xfrm>
            <a:off x="491175" y="1427525"/>
            <a:ext cx="2723400" cy="212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We found many outliers within the data. Removing them and basing a model off of the clean dataset would improve the output.</a:t>
            </a:r>
            <a:endParaRPr b="1">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211750" y="30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Predicting Churn</a:t>
            </a:r>
            <a:endParaRPr sz="3000"/>
          </a:p>
        </p:txBody>
      </p:sp>
      <p:pic>
        <p:nvPicPr>
          <p:cNvPr id="330" name="Google Shape;330;p47"/>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331" name="Google Shape;331;p47"/>
          <p:cNvPicPr preferRelativeResize="0"/>
          <p:nvPr/>
        </p:nvPicPr>
        <p:blipFill>
          <a:blip r:embed="rId4">
            <a:alphaModFix/>
          </a:blip>
          <a:stretch>
            <a:fillRect/>
          </a:stretch>
        </p:blipFill>
        <p:spPr>
          <a:xfrm>
            <a:off x="4834750" y="1263088"/>
            <a:ext cx="4046300" cy="2617336"/>
          </a:xfrm>
          <a:prstGeom prst="rect">
            <a:avLst/>
          </a:prstGeom>
          <a:noFill/>
          <a:ln>
            <a:noFill/>
          </a:ln>
        </p:spPr>
      </p:pic>
      <p:sp>
        <p:nvSpPr>
          <p:cNvPr id="332" name="Google Shape;332;p47"/>
          <p:cNvSpPr txBox="1"/>
          <p:nvPr/>
        </p:nvSpPr>
        <p:spPr>
          <a:xfrm>
            <a:off x="211750" y="952825"/>
            <a:ext cx="4623000" cy="31938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sz="1650">
                <a:solidFill>
                  <a:srgbClr val="0D0D0D"/>
                </a:solidFill>
                <a:latin typeface="Roboto"/>
                <a:ea typeface="Roboto"/>
                <a:cs typeface="Roboto"/>
                <a:sym typeface="Roboto"/>
              </a:rPr>
              <a:t>Interpretation</a:t>
            </a:r>
            <a:endParaRPr b="1" sz="165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latin typeface="Roboto"/>
                <a:ea typeface="Roboto"/>
                <a:cs typeface="Roboto"/>
                <a:sym typeface="Roboto"/>
              </a:rPr>
              <a:t>We got a prediction accuracy of 89.4% which is helpful in identifying core focus areas.</a:t>
            </a:r>
            <a:endParaRPr b="1" sz="165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0D0D0D"/>
                </a:solidFill>
                <a:latin typeface="Roboto"/>
                <a:ea typeface="Roboto"/>
                <a:cs typeface="Roboto"/>
                <a:sym typeface="Roboto"/>
              </a:rPr>
              <a:t>The model shows good predictive ability with high accuracy and sensitivity. However, specificity and the balance between false positives and negatives suggest room for improvement, especially in correctly predicting churn cases. The significant predictors, such as </a:t>
            </a:r>
            <a:r>
              <a:rPr b="1" lang="en" sz="1050">
                <a:solidFill>
                  <a:srgbClr val="0D0D0D"/>
                </a:solidFill>
                <a:latin typeface="Courier New"/>
                <a:ea typeface="Courier New"/>
                <a:cs typeface="Courier New"/>
                <a:sym typeface="Courier New"/>
              </a:rPr>
              <a:t>Complaints</a:t>
            </a:r>
            <a:r>
              <a:rPr lang="en" sz="1200">
                <a:solidFill>
                  <a:srgbClr val="0D0D0D"/>
                </a:solidFill>
                <a:latin typeface="Roboto"/>
                <a:ea typeface="Roboto"/>
                <a:cs typeface="Roboto"/>
                <a:sym typeface="Roboto"/>
              </a:rPr>
              <a:t>, </a:t>
            </a:r>
            <a:r>
              <a:rPr b="1" lang="en" sz="1050">
                <a:solidFill>
                  <a:srgbClr val="0D0D0D"/>
                </a:solidFill>
                <a:latin typeface="Courier New"/>
                <a:ea typeface="Courier New"/>
                <a:cs typeface="Courier New"/>
                <a:sym typeface="Courier New"/>
              </a:rPr>
              <a:t>Call.Failure</a:t>
            </a:r>
            <a:r>
              <a:rPr lang="en" sz="1200">
                <a:solidFill>
                  <a:srgbClr val="0D0D0D"/>
                </a:solidFill>
                <a:latin typeface="Roboto"/>
                <a:ea typeface="Roboto"/>
                <a:cs typeface="Roboto"/>
                <a:sym typeface="Roboto"/>
              </a:rPr>
              <a:t>, and </a:t>
            </a:r>
            <a:r>
              <a:rPr b="1" lang="en" sz="1050">
                <a:solidFill>
                  <a:srgbClr val="0D0D0D"/>
                </a:solidFill>
                <a:latin typeface="Courier New"/>
                <a:ea typeface="Courier New"/>
                <a:cs typeface="Courier New"/>
                <a:sym typeface="Courier New"/>
              </a:rPr>
              <a:t>Charge</a:t>
            </a:r>
            <a:r>
              <a:rPr lang="en" sz="1050">
                <a:solidFill>
                  <a:srgbClr val="0D0D0D"/>
                </a:solidFill>
                <a:latin typeface="Courier New"/>
                <a:ea typeface="Courier New"/>
                <a:cs typeface="Courier New"/>
                <a:sym typeface="Courier New"/>
              </a:rPr>
              <a:t>.</a:t>
            </a:r>
            <a:r>
              <a:rPr b="1" lang="en" sz="1050">
                <a:solidFill>
                  <a:srgbClr val="0D0D0D"/>
                </a:solidFill>
                <a:latin typeface="Courier New"/>
                <a:ea typeface="Courier New"/>
                <a:cs typeface="Courier New"/>
                <a:sym typeface="Courier New"/>
              </a:rPr>
              <a:t>Amount</a:t>
            </a:r>
            <a:r>
              <a:rPr lang="en" sz="1200">
                <a:solidFill>
                  <a:srgbClr val="0D0D0D"/>
                </a:solidFill>
                <a:latin typeface="Roboto"/>
                <a:ea typeface="Roboto"/>
                <a:cs typeface="Roboto"/>
                <a:sym typeface="Roboto"/>
              </a:rPr>
              <a:t>, highlight areas potentially impacting customer decisions to churn. This data can help us and many companies identify and form strategies around customer retention.</a:t>
            </a:r>
            <a:endParaRPr>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pic>
        <p:nvPicPr>
          <p:cNvPr id="338" name="Google Shape;338;p48"/>
          <p:cNvPicPr preferRelativeResize="0"/>
          <p:nvPr/>
        </p:nvPicPr>
        <p:blipFill>
          <a:blip r:embed="rId3">
            <a:alphaModFix/>
          </a:blip>
          <a:stretch>
            <a:fillRect/>
          </a:stretch>
        </p:blipFill>
        <p:spPr>
          <a:xfrm>
            <a:off x="8739903" y="107300"/>
            <a:ext cx="280597" cy="404700"/>
          </a:xfrm>
          <a:prstGeom prst="rect">
            <a:avLst/>
          </a:prstGeom>
          <a:noFill/>
          <a:ln>
            <a:noFill/>
          </a:ln>
        </p:spPr>
      </p:pic>
      <p:sp>
        <p:nvSpPr>
          <p:cNvPr id="339" name="Google Shape;339;p48"/>
          <p:cNvSpPr txBox="1"/>
          <p:nvPr/>
        </p:nvSpPr>
        <p:spPr>
          <a:xfrm>
            <a:off x="596400" y="1346625"/>
            <a:ext cx="7951200" cy="2909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Based on our analysis, this company has the ability to adjust customer value through focusing on more significant predictors, including charge amount, age, and minutes of use.</a:t>
            </a:r>
            <a:endParaRPr b="1">
              <a:solidFill>
                <a:schemeClr val="dk1"/>
              </a:solidFill>
              <a:latin typeface="DM Sans"/>
              <a:ea typeface="DM Sans"/>
              <a:cs typeface="DM Sans"/>
              <a:sym typeface="DM Sans"/>
            </a:endParaRPr>
          </a:p>
          <a:p>
            <a:pPr indent="-317500" lvl="1" marL="914400" rtl="0" algn="l">
              <a:lnSpc>
                <a:spcPct val="15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Focusing </a:t>
            </a:r>
            <a:r>
              <a:rPr b="1" lang="en">
                <a:solidFill>
                  <a:schemeClr val="dk1"/>
                </a:solidFill>
                <a:latin typeface="DM Sans"/>
                <a:ea typeface="DM Sans"/>
                <a:cs typeface="DM Sans"/>
                <a:sym typeface="DM Sans"/>
              </a:rPr>
              <a:t>advertisements towards specific payment plans, age groups, and minutes used that yield a higher customer value and churn rate.</a:t>
            </a:r>
            <a:endParaRPr b="1">
              <a:solidFill>
                <a:schemeClr val="dk1"/>
              </a:solidFill>
              <a:latin typeface="DM Sans"/>
              <a:ea typeface="DM Sans"/>
              <a:cs typeface="DM Sans"/>
              <a:sym typeface="DM Sans"/>
            </a:endParaRPr>
          </a:p>
          <a:p>
            <a:pPr indent="-317500" lvl="0" marL="457200" rtl="0" algn="l">
              <a:lnSpc>
                <a:spcPct val="15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The company can also hold a better understanding of the amount of customers they expect to maintain in coming years using our prediction model.</a:t>
            </a:r>
            <a:endParaRPr b="1">
              <a:solidFill>
                <a:schemeClr val="dk1"/>
              </a:solidFill>
              <a:latin typeface="DM Sans"/>
              <a:ea typeface="DM Sans"/>
              <a:cs typeface="DM Sans"/>
              <a:sym typeface="DM Sans"/>
            </a:endParaRPr>
          </a:p>
          <a:p>
            <a:pPr indent="0" lvl="0" marL="0" rtl="0" algn="l">
              <a:lnSpc>
                <a:spcPct val="200000"/>
              </a:lnSpc>
              <a:spcBef>
                <a:spcPts val="0"/>
              </a:spcBef>
              <a:spcAft>
                <a:spcPts val="0"/>
              </a:spcAft>
              <a:buNone/>
            </a:pPr>
            <a:r>
              <a:t/>
            </a:r>
            <a:endParaRPr>
              <a:solidFill>
                <a:schemeClr val="dk1"/>
              </a:solidFill>
              <a:latin typeface="DM Sans"/>
              <a:ea typeface="DM Sans"/>
              <a:cs typeface="DM Sans"/>
              <a:sym typeface="DM Sans"/>
            </a:endParaRPr>
          </a:p>
          <a:p>
            <a:pPr indent="0" lvl="0" marL="0" rtl="0" algn="l">
              <a:lnSpc>
                <a:spcPct val="200000"/>
              </a:lnSpc>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sz="1800"/>
          </a:p>
        </p:txBody>
      </p:sp>
      <p:pic>
        <p:nvPicPr>
          <p:cNvPr id="207" name="Google Shape;207;p31"/>
          <p:cNvPicPr preferRelativeResize="0"/>
          <p:nvPr/>
        </p:nvPicPr>
        <p:blipFill>
          <a:blip r:embed="rId3">
            <a:alphaModFix/>
          </a:blip>
          <a:stretch>
            <a:fillRect/>
          </a:stretch>
        </p:blipFill>
        <p:spPr>
          <a:xfrm>
            <a:off x="8739903" y="107300"/>
            <a:ext cx="280597" cy="404700"/>
          </a:xfrm>
          <a:prstGeom prst="rect">
            <a:avLst/>
          </a:prstGeom>
          <a:noFill/>
          <a:ln>
            <a:noFill/>
          </a:ln>
        </p:spPr>
      </p:pic>
      <p:sp>
        <p:nvSpPr>
          <p:cNvPr id="208" name="Google Shape;208;p31"/>
          <p:cNvSpPr txBox="1"/>
          <p:nvPr/>
        </p:nvSpPr>
        <p:spPr>
          <a:xfrm>
            <a:off x="771100" y="1421075"/>
            <a:ext cx="6312900" cy="25506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Why we chose this topic</a:t>
            </a:r>
            <a:endParaRPr b="1">
              <a:solidFill>
                <a:schemeClr val="dk1"/>
              </a:solidFill>
              <a:latin typeface="DM Sans"/>
              <a:ea typeface="DM Sans"/>
              <a:cs typeface="DM Sans"/>
              <a:sym typeface="DM Sans"/>
            </a:endParaRPr>
          </a:p>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What is the </a:t>
            </a:r>
            <a:r>
              <a:rPr b="1" lang="en">
                <a:solidFill>
                  <a:schemeClr val="dk1"/>
                </a:solidFill>
                <a:latin typeface="DM Sans"/>
                <a:ea typeface="DM Sans"/>
                <a:cs typeface="DM Sans"/>
                <a:sym typeface="DM Sans"/>
              </a:rPr>
              <a:t>dataset</a:t>
            </a:r>
            <a:endParaRPr b="1">
              <a:solidFill>
                <a:schemeClr val="dk1"/>
              </a:solidFill>
              <a:latin typeface="DM Sans"/>
              <a:ea typeface="DM Sans"/>
              <a:cs typeface="DM Sans"/>
              <a:sym typeface="DM Sans"/>
            </a:endParaRPr>
          </a:p>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How is this dataset feeling today</a:t>
            </a:r>
            <a:endParaRPr b="1">
              <a:solidFill>
                <a:schemeClr val="dk1"/>
              </a:solidFill>
              <a:latin typeface="DM Sans"/>
              <a:ea typeface="DM Sans"/>
              <a:cs typeface="DM Sans"/>
              <a:sym typeface="DM Sans"/>
            </a:endParaRPr>
          </a:p>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What we are hoping to learn from this analysis</a:t>
            </a:r>
            <a:endParaRPr b="1">
              <a:solidFill>
                <a:schemeClr val="dk1"/>
              </a:solidFill>
              <a:latin typeface="DM Sans"/>
              <a:ea typeface="DM Sans"/>
              <a:cs typeface="DM Sans"/>
              <a:sym typeface="DM Sans"/>
            </a:endParaRPr>
          </a:p>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Our findings</a:t>
            </a:r>
            <a:endParaRPr b="1">
              <a:solidFill>
                <a:schemeClr val="dk1"/>
              </a:solidFill>
              <a:latin typeface="DM Sans"/>
              <a:ea typeface="DM Sans"/>
              <a:cs typeface="DM Sans"/>
              <a:sym typeface="DM Sans"/>
            </a:endParaRPr>
          </a:p>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Conclusion</a:t>
            </a:r>
            <a:endParaRPr b="1">
              <a:solidFill>
                <a:schemeClr val="dk1"/>
              </a:solidFill>
              <a:latin typeface="DM Sans"/>
              <a:ea typeface="DM Sans"/>
              <a:cs typeface="DM Sans"/>
              <a:sym typeface="DM Sans"/>
            </a:endParaRPr>
          </a:p>
          <a:p>
            <a:pPr indent="0" lvl="0" marL="0" rtl="0" algn="l">
              <a:lnSpc>
                <a:spcPct val="200000"/>
              </a:lnSpc>
              <a:spcBef>
                <a:spcPts val="0"/>
              </a:spcBef>
              <a:spcAft>
                <a:spcPts val="0"/>
              </a:spcAft>
              <a:buNone/>
            </a:pPr>
            <a:r>
              <a:t/>
            </a:r>
            <a:endParaRPr>
              <a:solidFill>
                <a:schemeClr val="dk1"/>
              </a:solidFill>
              <a:latin typeface="DM Sans"/>
              <a:ea typeface="DM Sans"/>
              <a:cs typeface="DM Sans"/>
              <a:sym typeface="DM Sans"/>
            </a:endParaRPr>
          </a:p>
          <a:p>
            <a:pPr indent="0" lvl="0" marL="0" rtl="0" algn="l">
              <a:lnSpc>
                <a:spcPct val="200000"/>
              </a:lnSpc>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1414775" y="1763125"/>
            <a:ext cx="56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800"/>
              <a:t>Questions?</a:t>
            </a:r>
            <a:endParaRPr sz="5800"/>
          </a:p>
        </p:txBody>
      </p:sp>
      <p:pic>
        <p:nvPicPr>
          <p:cNvPr id="345" name="Google Shape;345;p49"/>
          <p:cNvPicPr preferRelativeResize="0"/>
          <p:nvPr/>
        </p:nvPicPr>
        <p:blipFill>
          <a:blip r:embed="rId3">
            <a:alphaModFix/>
          </a:blip>
          <a:stretch>
            <a:fillRect/>
          </a:stretch>
        </p:blipFill>
        <p:spPr>
          <a:xfrm>
            <a:off x="8739903" y="107300"/>
            <a:ext cx="280597" cy="404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Why this topic is important</a:t>
            </a:r>
            <a:endParaRPr/>
          </a:p>
          <a:p>
            <a:pPr indent="0" lvl="0" marL="0" rtl="0" algn="l">
              <a:spcBef>
                <a:spcPts val="0"/>
              </a:spcBef>
              <a:spcAft>
                <a:spcPts val="0"/>
              </a:spcAft>
              <a:buNone/>
            </a:pPr>
            <a:r>
              <a:t/>
            </a:r>
            <a:endParaRPr/>
          </a:p>
        </p:txBody>
      </p:sp>
      <p:pic>
        <p:nvPicPr>
          <p:cNvPr id="214" name="Google Shape;214;p32"/>
          <p:cNvPicPr preferRelativeResize="0"/>
          <p:nvPr/>
        </p:nvPicPr>
        <p:blipFill>
          <a:blip r:embed="rId3">
            <a:alphaModFix/>
          </a:blip>
          <a:stretch>
            <a:fillRect/>
          </a:stretch>
        </p:blipFill>
        <p:spPr>
          <a:xfrm>
            <a:off x="8739903" y="107300"/>
            <a:ext cx="280597" cy="404700"/>
          </a:xfrm>
          <a:prstGeom prst="rect">
            <a:avLst/>
          </a:prstGeom>
          <a:noFill/>
          <a:ln>
            <a:noFill/>
          </a:ln>
        </p:spPr>
      </p:pic>
      <p:sp>
        <p:nvSpPr>
          <p:cNvPr id="215" name="Google Shape;215;p32"/>
          <p:cNvSpPr txBox="1"/>
          <p:nvPr/>
        </p:nvSpPr>
        <p:spPr>
          <a:xfrm>
            <a:off x="596400" y="1346625"/>
            <a:ext cx="7951200" cy="2909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This dataset allows us the </a:t>
            </a:r>
            <a:r>
              <a:rPr b="1" lang="en">
                <a:solidFill>
                  <a:schemeClr val="dk1"/>
                </a:solidFill>
                <a:latin typeface="DM Sans"/>
                <a:ea typeface="DM Sans"/>
                <a:cs typeface="DM Sans"/>
                <a:sym typeface="DM Sans"/>
              </a:rPr>
              <a:t>following</a:t>
            </a:r>
            <a:r>
              <a:rPr b="1" lang="en">
                <a:solidFill>
                  <a:schemeClr val="dk1"/>
                </a:solidFill>
                <a:latin typeface="DM Sans"/>
                <a:ea typeface="DM Sans"/>
                <a:cs typeface="DM Sans"/>
                <a:sym typeface="DM Sans"/>
              </a:rPr>
              <a:t> important insights into customer behavior:</a:t>
            </a:r>
            <a:endParaRPr b="1">
              <a:solidFill>
                <a:schemeClr val="dk1"/>
              </a:solidFill>
              <a:latin typeface="DM Sans"/>
              <a:ea typeface="DM Sans"/>
              <a:cs typeface="DM Sans"/>
              <a:sym typeface="DM Sans"/>
            </a:endParaRPr>
          </a:p>
          <a:p>
            <a:pPr indent="-317500" lvl="1" marL="914400" rtl="0" algn="l">
              <a:lnSpc>
                <a:spcPct val="15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Retention Strategies: Subscription length and churn rates are vital metrics for gauging customer loyalty.</a:t>
            </a:r>
            <a:endParaRPr b="1">
              <a:solidFill>
                <a:schemeClr val="dk1"/>
              </a:solidFill>
              <a:latin typeface="DM Sans"/>
              <a:ea typeface="DM Sans"/>
              <a:cs typeface="DM Sans"/>
              <a:sym typeface="DM Sans"/>
            </a:endParaRPr>
          </a:p>
          <a:p>
            <a:pPr indent="-317500" lvl="1" marL="914400" rtl="0" algn="l">
              <a:lnSpc>
                <a:spcPct val="15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Strategic Pricing Decisions: Understanding the charge amount and its relationship with customer behavior can inform pricing strategy decisions. </a:t>
            </a:r>
            <a:endParaRPr b="1">
              <a:solidFill>
                <a:schemeClr val="dk1"/>
              </a:solidFill>
              <a:latin typeface="DM Sans"/>
              <a:ea typeface="DM Sans"/>
              <a:cs typeface="DM Sans"/>
              <a:sym typeface="DM Sans"/>
            </a:endParaRPr>
          </a:p>
          <a:p>
            <a:pPr indent="-317500" lvl="0" marL="457200" rtl="0" algn="l">
              <a:lnSpc>
                <a:spcPct val="15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This analysis could help the business identify the most promising targeting opportunity or next best action based on the value of a given customer.</a:t>
            </a:r>
            <a:endParaRPr b="1">
              <a:solidFill>
                <a:schemeClr val="dk1"/>
              </a:solidFill>
              <a:latin typeface="DM Sans"/>
              <a:ea typeface="DM Sans"/>
              <a:cs typeface="DM Sans"/>
              <a:sym typeface="DM Sans"/>
            </a:endParaRPr>
          </a:p>
          <a:p>
            <a:pPr indent="0" lvl="0" marL="0" rtl="0" algn="l">
              <a:lnSpc>
                <a:spcPct val="200000"/>
              </a:lnSpc>
              <a:spcBef>
                <a:spcPts val="0"/>
              </a:spcBef>
              <a:spcAft>
                <a:spcPts val="0"/>
              </a:spcAft>
              <a:buNone/>
            </a:pPr>
            <a:r>
              <a:t/>
            </a:r>
            <a:endParaRPr>
              <a:solidFill>
                <a:schemeClr val="dk1"/>
              </a:solidFill>
              <a:latin typeface="DM Sans"/>
              <a:ea typeface="DM Sans"/>
              <a:cs typeface="DM Sans"/>
              <a:sym typeface="DM Sans"/>
            </a:endParaRPr>
          </a:p>
          <a:p>
            <a:pPr indent="0" lvl="0" marL="0" rtl="0" algn="l">
              <a:lnSpc>
                <a:spcPct val="200000"/>
              </a:lnSpc>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98250" y="305050"/>
            <a:ext cx="3024900" cy="71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What is the Dataset?</a:t>
            </a:r>
            <a:endParaRPr/>
          </a:p>
          <a:p>
            <a:pPr indent="0" lvl="0" marL="0" rtl="0" algn="l">
              <a:spcBef>
                <a:spcPts val="0"/>
              </a:spcBef>
              <a:spcAft>
                <a:spcPts val="0"/>
              </a:spcAft>
              <a:buNone/>
            </a:pPr>
            <a:r>
              <a:t/>
            </a:r>
            <a:endParaRPr/>
          </a:p>
        </p:txBody>
      </p:sp>
      <p:pic>
        <p:nvPicPr>
          <p:cNvPr id="221" name="Google Shape;221;p33"/>
          <p:cNvPicPr preferRelativeResize="0"/>
          <p:nvPr/>
        </p:nvPicPr>
        <p:blipFill>
          <a:blip r:embed="rId3">
            <a:alphaModFix/>
          </a:blip>
          <a:stretch>
            <a:fillRect/>
          </a:stretch>
        </p:blipFill>
        <p:spPr>
          <a:xfrm>
            <a:off x="8739903" y="107300"/>
            <a:ext cx="280597" cy="404700"/>
          </a:xfrm>
          <a:prstGeom prst="rect">
            <a:avLst/>
          </a:prstGeom>
          <a:noFill/>
          <a:ln>
            <a:noFill/>
          </a:ln>
        </p:spPr>
      </p:pic>
      <p:sp>
        <p:nvSpPr>
          <p:cNvPr id="222" name="Google Shape;222;p33"/>
          <p:cNvSpPr txBox="1"/>
          <p:nvPr/>
        </p:nvSpPr>
        <p:spPr>
          <a:xfrm>
            <a:off x="398250" y="1745575"/>
            <a:ext cx="3174300" cy="1925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solidFill>
                  <a:schemeClr val="dk1"/>
                </a:solidFill>
                <a:latin typeface="DM Sans"/>
                <a:ea typeface="DM Sans"/>
                <a:cs typeface="DM Sans"/>
                <a:sym typeface="DM Sans"/>
              </a:rPr>
              <a:t>The dataset contains the following columns:</a:t>
            </a:r>
            <a:endParaRPr b="1">
              <a:solidFill>
                <a:schemeClr val="dk1"/>
              </a:solidFill>
              <a:latin typeface="DM Sans"/>
              <a:ea typeface="DM Sans"/>
              <a:cs typeface="DM Sans"/>
              <a:sym typeface="DM Sans"/>
            </a:endParaRPr>
          </a:p>
        </p:txBody>
      </p:sp>
      <p:pic>
        <p:nvPicPr>
          <p:cNvPr id="223" name="Google Shape;223;p33"/>
          <p:cNvPicPr preferRelativeResize="0"/>
          <p:nvPr/>
        </p:nvPicPr>
        <p:blipFill>
          <a:blip r:embed="rId4">
            <a:alphaModFix/>
          </a:blip>
          <a:stretch>
            <a:fillRect/>
          </a:stretch>
        </p:blipFill>
        <p:spPr>
          <a:xfrm>
            <a:off x="3981363" y="206950"/>
            <a:ext cx="4547875" cy="42355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398250" y="305050"/>
            <a:ext cx="7558500" cy="71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Key Assumptions about MLR</a:t>
            </a:r>
            <a:endParaRPr/>
          </a:p>
          <a:p>
            <a:pPr indent="0" lvl="0" marL="0" rtl="0" algn="l">
              <a:spcBef>
                <a:spcPts val="0"/>
              </a:spcBef>
              <a:spcAft>
                <a:spcPts val="0"/>
              </a:spcAft>
              <a:buNone/>
            </a:pPr>
            <a:r>
              <a:t/>
            </a:r>
            <a:endParaRPr/>
          </a:p>
        </p:txBody>
      </p:sp>
      <p:pic>
        <p:nvPicPr>
          <p:cNvPr id="229" name="Google Shape;229;p34"/>
          <p:cNvPicPr preferRelativeResize="0"/>
          <p:nvPr/>
        </p:nvPicPr>
        <p:blipFill>
          <a:blip r:embed="rId3">
            <a:alphaModFix/>
          </a:blip>
          <a:stretch>
            <a:fillRect/>
          </a:stretch>
        </p:blipFill>
        <p:spPr>
          <a:xfrm>
            <a:off x="8739903" y="107300"/>
            <a:ext cx="280597" cy="404700"/>
          </a:xfrm>
          <a:prstGeom prst="rect">
            <a:avLst/>
          </a:prstGeom>
          <a:noFill/>
          <a:ln>
            <a:noFill/>
          </a:ln>
        </p:spPr>
      </p:pic>
      <p:sp>
        <p:nvSpPr>
          <p:cNvPr id="230" name="Google Shape;230;p34"/>
          <p:cNvSpPr txBox="1"/>
          <p:nvPr/>
        </p:nvSpPr>
        <p:spPr>
          <a:xfrm>
            <a:off x="91350" y="1140200"/>
            <a:ext cx="8961300" cy="3376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The residual values are normally distributed. </a:t>
            </a:r>
            <a:endParaRPr b="1">
              <a:solidFill>
                <a:schemeClr val="dk1"/>
              </a:solidFill>
              <a:latin typeface="DM Sans"/>
              <a:ea typeface="DM Sans"/>
              <a:cs typeface="DM Sans"/>
              <a:sym typeface="DM Sans"/>
            </a:endParaRPr>
          </a:p>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There must be a linear relationship between the dependent and the independent variables. </a:t>
            </a:r>
            <a:endParaRPr b="1">
              <a:solidFill>
                <a:schemeClr val="dk1"/>
              </a:solidFill>
              <a:latin typeface="DM Sans"/>
              <a:ea typeface="DM Sans"/>
              <a:cs typeface="DM Sans"/>
              <a:sym typeface="DM Sans"/>
            </a:endParaRPr>
          </a:p>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Multicollinearity: </a:t>
            </a:r>
            <a:r>
              <a:rPr b="1" lang="en">
                <a:solidFill>
                  <a:schemeClr val="dk1"/>
                </a:solidFill>
                <a:latin typeface="DM Sans"/>
                <a:ea typeface="DM Sans"/>
                <a:cs typeface="DM Sans"/>
                <a:sym typeface="DM Sans"/>
              </a:rPr>
              <a:t>independent variables are not highly correlated with each other</a:t>
            </a:r>
            <a:endParaRPr b="1">
              <a:solidFill>
                <a:schemeClr val="dk1"/>
              </a:solidFill>
              <a:latin typeface="DM Sans"/>
              <a:ea typeface="DM Sans"/>
              <a:cs typeface="DM Sans"/>
              <a:sym typeface="DM Sans"/>
            </a:endParaRPr>
          </a:p>
          <a:p>
            <a:pPr indent="-317500" lvl="0" marL="457200" rtl="0" algn="l">
              <a:lnSpc>
                <a:spcPct val="200000"/>
              </a:lnSpc>
              <a:spcBef>
                <a:spcPts val="0"/>
              </a:spcBef>
              <a:spcAft>
                <a:spcPts val="0"/>
              </a:spcAft>
              <a:buClr>
                <a:schemeClr val="dk1"/>
              </a:buClr>
              <a:buSzPts val="1400"/>
              <a:buFont typeface="DM Sans"/>
              <a:buChar char="★"/>
            </a:pPr>
            <a:r>
              <a:rPr b="1" lang="en">
                <a:solidFill>
                  <a:schemeClr val="dk1"/>
                </a:solidFill>
                <a:latin typeface="DM Sans"/>
                <a:ea typeface="DM Sans"/>
                <a:cs typeface="DM Sans"/>
                <a:sym typeface="DM Sans"/>
              </a:rPr>
              <a:t>The homoscedasticity assumes that the variance of the residual errors is similar across the value of each independent variable.</a:t>
            </a:r>
            <a:endParaRPr b="1">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What are we hoping to achieve from this analysis today</a:t>
            </a:r>
            <a:endParaRPr/>
          </a:p>
          <a:p>
            <a:pPr indent="0" lvl="0" marL="0" rtl="0" algn="l">
              <a:spcBef>
                <a:spcPts val="0"/>
              </a:spcBef>
              <a:spcAft>
                <a:spcPts val="0"/>
              </a:spcAft>
              <a:buNone/>
            </a:pPr>
            <a:r>
              <a:t/>
            </a:r>
            <a:endParaRPr/>
          </a:p>
        </p:txBody>
      </p:sp>
      <p:pic>
        <p:nvPicPr>
          <p:cNvPr id="236" name="Google Shape;236;p35"/>
          <p:cNvPicPr preferRelativeResize="0"/>
          <p:nvPr/>
        </p:nvPicPr>
        <p:blipFill>
          <a:blip r:embed="rId3">
            <a:alphaModFix/>
          </a:blip>
          <a:stretch>
            <a:fillRect/>
          </a:stretch>
        </p:blipFill>
        <p:spPr>
          <a:xfrm>
            <a:off x="8739903" y="107300"/>
            <a:ext cx="280597" cy="404700"/>
          </a:xfrm>
          <a:prstGeom prst="rect">
            <a:avLst/>
          </a:prstGeom>
          <a:noFill/>
          <a:ln>
            <a:noFill/>
          </a:ln>
        </p:spPr>
      </p:pic>
      <p:sp>
        <p:nvSpPr>
          <p:cNvPr id="237" name="Google Shape;237;p35"/>
          <p:cNvSpPr txBox="1"/>
          <p:nvPr/>
        </p:nvSpPr>
        <p:spPr>
          <a:xfrm>
            <a:off x="915375" y="2059575"/>
            <a:ext cx="7246800" cy="1928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DM Sans"/>
              <a:buChar char="★"/>
            </a:pPr>
            <a:r>
              <a:rPr b="1" lang="en" sz="1600">
                <a:solidFill>
                  <a:schemeClr val="dk1"/>
                </a:solidFill>
                <a:latin typeface="DM Sans"/>
                <a:ea typeface="DM Sans"/>
                <a:cs typeface="DM Sans"/>
                <a:sym typeface="DM Sans"/>
              </a:rPr>
              <a:t>Assist companies in understanding how to use past data to analyse and make informed decisions </a:t>
            </a:r>
            <a:endParaRPr b="1" sz="1600">
              <a:solidFill>
                <a:schemeClr val="dk1"/>
              </a:solidFill>
              <a:latin typeface="DM Sans"/>
              <a:ea typeface="DM Sans"/>
              <a:cs typeface="DM Sans"/>
              <a:sym typeface="DM Sans"/>
            </a:endParaRPr>
          </a:p>
          <a:p>
            <a:pPr indent="0" lvl="0" marL="457200" rtl="0" algn="l">
              <a:lnSpc>
                <a:spcPct val="115000"/>
              </a:lnSpc>
              <a:spcBef>
                <a:spcPts val="0"/>
              </a:spcBef>
              <a:spcAft>
                <a:spcPts val="0"/>
              </a:spcAft>
              <a:buNone/>
            </a:pPr>
            <a:r>
              <a:t/>
            </a:r>
            <a:endParaRPr b="1" sz="1600">
              <a:solidFill>
                <a:schemeClr val="dk1"/>
              </a:solidFill>
              <a:latin typeface="DM Sans"/>
              <a:ea typeface="DM Sans"/>
              <a:cs typeface="DM Sans"/>
              <a:sym typeface="DM Sans"/>
            </a:endParaRPr>
          </a:p>
          <a:p>
            <a:pPr indent="-330200" lvl="0" marL="457200" rtl="0" algn="l">
              <a:lnSpc>
                <a:spcPct val="200000"/>
              </a:lnSpc>
              <a:spcBef>
                <a:spcPts val="0"/>
              </a:spcBef>
              <a:spcAft>
                <a:spcPts val="0"/>
              </a:spcAft>
              <a:buClr>
                <a:schemeClr val="dk1"/>
              </a:buClr>
              <a:buSzPts val="1600"/>
              <a:buFont typeface="DM Sans"/>
              <a:buChar char="★"/>
            </a:pPr>
            <a:r>
              <a:rPr b="1" lang="en" sz="1600">
                <a:solidFill>
                  <a:schemeClr val="dk1"/>
                </a:solidFill>
                <a:latin typeface="DM Sans"/>
                <a:ea typeface="DM Sans"/>
                <a:cs typeface="DM Sans"/>
                <a:sym typeface="DM Sans"/>
              </a:rPr>
              <a:t>Understand consumer behaviour and motivations</a:t>
            </a:r>
            <a:endParaRPr b="1" sz="1600">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414775" y="1763125"/>
            <a:ext cx="56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800"/>
              <a:t>Our Findings</a:t>
            </a:r>
            <a:endParaRPr sz="5800"/>
          </a:p>
        </p:txBody>
      </p:sp>
      <p:pic>
        <p:nvPicPr>
          <p:cNvPr id="243" name="Google Shape;243;p36"/>
          <p:cNvPicPr preferRelativeResize="0"/>
          <p:nvPr/>
        </p:nvPicPr>
        <p:blipFill>
          <a:blip r:embed="rId3">
            <a:alphaModFix/>
          </a:blip>
          <a:stretch>
            <a:fillRect/>
          </a:stretch>
        </p:blipFill>
        <p:spPr>
          <a:xfrm>
            <a:off x="8739903" y="107300"/>
            <a:ext cx="280597" cy="40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7"/>
          <p:cNvPicPr preferRelativeResize="0"/>
          <p:nvPr/>
        </p:nvPicPr>
        <p:blipFill>
          <a:blip r:embed="rId3">
            <a:alphaModFix/>
          </a:blip>
          <a:stretch>
            <a:fillRect/>
          </a:stretch>
        </p:blipFill>
        <p:spPr>
          <a:xfrm>
            <a:off x="8739903" y="107300"/>
            <a:ext cx="280597" cy="404700"/>
          </a:xfrm>
          <a:prstGeom prst="rect">
            <a:avLst/>
          </a:prstGeom>
          <a:noFill/>
          <a:ln>
            <a:noFill/>
          </a:ln>
        </p:spPr>
      </p:pic>
      <p:pic>
        <p:nvPicPr>
          <p:cNvPr id="249" name="Google Shape;249;p37"/>
          <p:cNvPicPr preferRelativeResize="0"/>
          <p:nvPr/>
        </p:nvPicPr>
        <p:blipFill>
          <a:blip r:embed="rId4">
            <a:alphaModFix/>
          </a:blip>
          <a:stretch>
            <a:fillRect/>
          </a:stretch>
        </p:blipFill>
        <p:spPr>
          <a:xfrm>
            <a:off x="4728150" y="972572"/>
            <a:ext cx="2703750" cy="2046303"/>
          </a:xfrm>
          <a:prstGeom prst="rect">
            <a:avLst/>
          </a:prstGeom>
          <a:noFill/>
          <a:ln>
            <a:noFill/>
          </a:ln>
        </p:spPr>
      </p:pic>
      <p:sp>
        <p:nvSpPr>
          <p:cNvPr id="250" name="Google Shape;250;p37"/>
          <p:cNvSpPr txBox="1"/>
          <p:nvPr>
            <p:ph type="title"/>
          </p:nvPr>
        </p:nvSpPr>
        <p:spPr>
          <a:xfrm>
            <a:off x="398250" y="305050"/>
            <a:ext cx="7558500" cy="71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Distribution of Model Residuals</a:t>
            </a:r>
            <a:endParaRPr/>
          </a:p>
          <a:p>
            <a:pPr indent="0" lvl="0" marL="0" rtl="0" algn="l">
              <a:spcBef>
                <a:spcPts val="0"/>
              </a:spcBef>
              <a:spcAft>
                <a:spcPts val="0"/>
              </a:spcAft>
              <a:buNone/>
            </a:pPr>
            <a:r>
              <a:t/>
            </a:r>
            <a:endParaRPr/>
          </a:p>
        </p:txBody>
      </p:sp>
      <p:sp>
        <p:nvSpPr>
          <p:cNvPr id="251" name="Google Shape;251;p37"/>
          <p:cNvSpPr txBox="1"/>
          <p:nvPr/>
        </p:nvSpPr>
        <p:spPr>
          <a:xfrm>
            <a:off x="245725" y="1245625"/>
            <a:ext cx="3558900" cy="3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The histogram looks skewed to the left; hence we can not conclude the normality with enough confidence. Instead of the histogram, let’s look at the residuals along the normal Q-Q plot. If there is normality, then the values should follow a straight line.</a:t>
            </a:r>
            <a:br>
              <a:rPr lang="en">
                <a:solidFill>
                  <a:schemeClr val="dk1"/>
                </a:solidFill>
                <a:latin typeface="DM Sans"/>
                <a:ea typeface="DM Sans"/>
                <a:cs typeface="DM Sans"/>
                <a:sym typeface="DM Sans"/>
              </a:rPr>
            </a:br>
            <a:br>
              <a:rPr lang="en">
                <a:solidFill>
                  <a:schemeClr val="dk1"/>
                </a:solidFill>
                <a:latin typeface="DM Sans"/>
                <a:ea typeface="DM Sans"/>
                <a:cs typeface="DM Sans"/>
                <a:sym typeface="DM Sans"/>
              </a:rPr>
            </a:br>
            <a:r>
              <a:rPr lang="en">
                <a:solidFill>
                  <a:schemeClr val="dk1"/>
                </a:solidFill>
                <a:latin typeface="DM Sans"/>
                <a:ea typeface="DM Sans"/>
                <a:cs typeface="DM Sans"/>
                <a:sym typeface="DM Sans"/>
              </a:rPr>
              <a:t>From the plot, we can observe that a few portions of the residuals lie in a straight line. Then we can assume that the residuals of the model do not follow a normal distribution.  </a:t>
            </a:r>
            <a:endParaRPr>
              <a:solidFill>
                <a:schemeClr val="dk1"/>
              </a:solidFill>
              <a:latin typeface="DM Sans"/>
              <a:ea typeface="DM Sans"/>
              <a:cs typeface="DM Sans"/>
              <a:sym typeface="DM Sans"/>
            </a:endParaRPr>
          </a:p>
        </p:txBody>
      </p:sp>
      <p:pic>
        <p:nvPicPr>
          <p:cNvPr id="252" name="Google Shape;252;p37"/>
          <p:cNvPicPr preferRelativeResize="0"/>
          <p:nvPr/>
        </p:nvPicPr>
        <p:blipFill>
          <a:blip r:embed="rId5">
            <a:alphaModFix/>
          </a:blip>
          <a:stretch>
            <a:fillRect/>
          </a:stretch>
        </p:blipFill>
        <p:spPr>
          <a:xfrm>
            <a:off x="4728150" y="3137400"/>
            <a:ext cx="2703739" cy="1819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549025" y="573500"/>
            <a:ext cx="34821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t>Summary of </a:t>
            </a:r>
            <a:endParaRPr sz="3000"/>
          </a:p>
          <a:p>
            <a:pPr indent="0" lvl="0" marL="0" rtl="0" algn="l">
              <a:lnSpc>
                <a:spcPct val="100000"/>
              </a:lnSpc>
              <a:spcBef>
                <a:spcPts val="0"/>
              </a:spcBef>
              <a:spcAft>
                <a:spcPts val="0"/>
              </a:spcAft>
              <a:buNone/>
            </a:pPr>
            <a:r>
              <a:rPr lang="en" sz="3000"/>
              <a:t>the full model</a:t>
            </a:r>
            <a:endParaRPr sz="3000"/>
          </a:p>
          <a:p>
            <a:pPr indent="0" lvl="0" marL="0" rtl="0" algn="l">
              <a:spcBef>
                <a:spcPts val="0"/>
              </a:spcBef>
              <a:spcAft>
                <a:spcPts val="0"/>
              </a:spcAft>
              <a:buNone/>
            </a:pPr>
            <a:r>
              <a:t/>
            </a:r>
            <a:endParaRPr b="0" sz="200">
              <a:latin typeface="DM Sans"/>
              <a:ea typeface="DM Sans"/>
              <a:cs typeface="DM Sans"/>
              <a:sym typeface="DM Sans"/>
            </a:endParaRPr>
          </a:p>
          <a:p>
            <a:pPr indent="0" lvl="0" marL="0" rtl="0" algn="l">
              <a:spcBef>
                <a:spcPts val="0"/>
              </a:spcBef>
              <a:spcAft>
                <a:spcPts val="0"/>
              </a:spcAft>
              <a:buNone/>
            </a:pPr>
            <a:r>
              <a:t/>
            </a:r>
            <a:endParaRPr b="0" sz="200">
              <a:latin typeface="DM Sans"/>
              <a:ea typeface="DM Sans"/>
              <a:cs typeface="DM Sans"/>
              <a:sym typeface="DM Sans"/>
            </a:endParaRPr>
          </a:p>
        </p:txBody>
      </p:sp>
      <p:pic>
        <p:nvPicPr>
          <p:cNvPr id="258" name="Google Shape;258;p38"/>
          <p:cNvPicPr preferRelativeResize="0"/>
          <p:nvPr/>
        </p:nvPicPr>
        <p:blipFill>
          <a:blip r:embed="rId3">
            <a:alphaModFix/>
          </a:blip>
          <a:stretch>
            <a:fillRect/>
          </a:stretch>
        </p:blipFill>
        <p:spPr>
          <a:xfrm>
            <a:off x="8739903" y="107300"/>
            <a:ext cx="280597" cy="404700"/>
          </a:xfrm>
          <a:prstGeom prst="rect">
            <a:avLst/>
          </a:prstGeom>
          <a:noFill/>
          <a:ln>
            <a:noFill/>
          </a:ln>
        </p:spPr>
      </p:pic>
      <p:sp>
        <p:nvSpPr>
          <p:cNvPr id="259" name="Google Shape;259;p38"/>
          <p:cNvSpPr txBox="1"/>
          <p:nvPr/>
        </p:nvSpPr>
        <p:spPr>
          <a:xfrm>
            <a:off x="549025" y="1736025"/>
            <a:ext cx="2662200" cy="18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We see that we have a strong model with High F-statistic and low p-value. But we notice some potentially collinear predictors in </a:t>
            </a:r>
            <a:r>
              <a:rPr lang="en">
                <a:solidFill>
                  <a:schemeClr val="dk1"/>
                </a:solidFill>
                <a:latin typeface="DM Sans"/>
                <a:ea typeface="DM Sans"/>
                <a:cs typeface="DM Sans"/>
                <a:sym typeface="DM Sans"/>
              </a:rPr>
              <a:t>additional</a:t>
            </a:r>
            <a:r>
              <a:rPr lang="en">
                <a:solidFill>
                  <a:schemeClr val="dk1"/>
                </a:solidFill>
                <a:latin typeface="DM Sans"/>
                <a:ea typeface="DM Sans"/>
                <a:cs typeface="DM Sans"/>
                <a:sym typeface="DM Sans"/>
              </a:rPr>
              <a:t> to statistically insignificant ones.</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None/>
            </a:pPr>
            <a:r>
              <a:rPr lang="en">
                <a:solidFill>
                  <a:schemeClr val="dk1"/>
                </a:solidFill>
                <a:latin typeface="DM Sans"/>
                <a:ea typeface="DM Sans"/>
                <a:cs typeface="DM Sans"/>
                <a:sym typeface="DM Sans"/>
              </a:rPr>
              <a:t>So let’s experiment with some reduced models.</a:t>
            </a:r>
            <a:endParaRPr>
              <a:solidFill>
                <a:schemeClr val="dk1"/>
              </a:solidFill>
              <a:latin typeface="DM Sans"/>
              <a:ea typeface="DM Sans"/>
              <a:cs typeface="DM Sans"/>
              <a:sym typeface="DM Sans"/>
            </a:endParaRPr>
          </a:p>
        </p:txBody>
      </p:sp>
      <p:pic>
        <p:nvPicPr>
          <p:cNvPr id="260" name="Google Shape;260;p38"/>
          <p:cNvPicPr preferRelativeResize="0"/>
          <p:nvPr/>
        </p:nvPicPr>
        <p:blipFill>
          <a:blip r:embed="rId4">
            <a:alphaModFix/>
          </a:blip>
          <a:stretch>
            <a:fillRect/>
          </a:stretch>
        </p:blipFill>
        <p:spPr>
          <a:xfrm>
            <a:off x="4143050" y="573500"/>
            <a:ext cx="4125546"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ob Orientation Center by Slidesgo">
  <a:themeElements>
    <a:clrScheme name="Simple Light">
      <a:dk1>
        <a:srgbClr val="151515"/>
      </a:dk1>
      <a:lt1>
        <a:srgbClr val="F2F3EE"/>
      </a:lt1>
      <a:dk2>
        <a:srgbClr val="FF945A"/>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