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2" r:id="rId12"/>
    <p:sldId id="274" r:id="rId13"/>
    <p:sldId id="275" r:id="rId14"/>
    <p:sldId id="276" r:id="rId15"/>
    <p:sldId id="264" r:id="rId16"/>
    <p:sldId id="277" r:id="rId17"/>
    <p:sldId id="278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65" r:id="rId35"/>
    <p:sldId id="297" r:id="rId36"/>
    <p:sldId id="298" r:id="rId37"/>
    <p:sldId id="299" r:id="rId38"/>
    <p:sldId id="300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403D39"/>
    <a:srgbClr val="EB5E28"/>
    <a:srgbClr val="CCC5B9"/>
    <a:srgbClr val="DD6430"/>
    <a:srgbClr val="DD7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E6262-6ADB-41F7-A834-38EE9D30763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0B45-733B-49F1-84AE-A7C0F8C5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60B45-733B-49F1-84AE-A7C0F8C5B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936E-2D3E-436C-8438-96813970CC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5CDE-C916-4D73-8557-E51DEF13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Hadyan_pratama@rocke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35587"/>
            <a:ext cx="4392488" cy="1102519"/>
          </a:xfrm>
        </p:spPr>
        <p:txBody>
          <a:bodyPr>
            <a:normAutofit/>
          </a:bodyPr>
          <a:lstStyle/>
          <a:p>
            <a:pPr algn="l"/>
            <a:r>
              <a:rPr lang="en-US" sz="3600" b="1" spc="-150" dirty="0" smtClean="0">
                <a:solidFill>
                  <a:srgbClr val="403D39"/>
                </a:solidFill>
                <a:latin typeface="Roboto" pitchFamily="2" charset="0"/>
                <a:ea typeface="Roboto" pitchFamily="2" charset="0"/>
              </a:rPr>
              <a:t>LIVE FORUM GITHUB</a:t>
            </a:r>
            <a:endParaRPr lang="en-US" sz="3600" b="1" spc="-150" dirty="0">
              <a:solidFill>
                <a:srgbClr val="403D3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21" y="4016823"/>
            <a:ext cx="4947927" cy="47089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CCC5B9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US" sz="2400" dirty="0" smtClean="0">
                <a:solidFill>
                  <a:srgbClr val="CCC5B9"/>
                </a:solidFill>
                <a:latin typeface="Roboto" pitchFamily="2" charset="0"/>
                <a:ea typeface="Roboto" pitchFamily="2" charset="0"/>
              </a:rPr>
              <a:t>ntroduction of </a:t>
            </a:r>
            <a:r>
              <a:rPr lang="en-US" sz="2400" dirty="0">
                <a:solidFill>
                  <a:srgbClr val="CCC5B9"/>
                </a:solidFill>
                <a:latin typeface="Roboto" pitchFamily="2" charset="0"/>
                <a:ea typeface="Roboto" pitchFamily="2" charset="0"/>
              </a:rPr>
              <a:t>M</a:t>
            </a:r>
            <a:r>
              <a:rPr lang="en-US" sz="2400" dirty="0" smtClean="0">
                <a:solidFill>
                  <a:srgbClr val="CCC5B9"/>
                </a:solidFill>
                <a:latin typeface="Roboto" pitchFamily="2" charset="0"/>
                <a:ea typeface="Roboto" pitchFamily="2" charset="0"/>
              </a:rPr>
              <a:t>achine Learning</a:t>
            </a:r>
            <a:endParaRPr lang="en-US" sz="2400" dirty="0">
              <a:solidFill>
                <a:srgbClr val="CCC5B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515966"/>
            <a:ext cx="1224136" cy="144016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1680" y="4515966"/>
            <a:ext cx="1224136" cy="144016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8885" y="4515966"/>
            <a:ext cx="1224136" cy="144016"/>
          </a:xfrm>
          <a:prstGeom prst="rect">
            <a:avLst/>
          </a:prstGeom>
          <a:solidFill>
            <a:srgbClr val="FFF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0"/>
          <a:stretch/>
        </p:blipFill>
        <p:spPr>
          <a:xfrm rot="10800000" flipH="1">
            <a:off x="5531203" y="18545"/>
            <a:ext cx="3612797" cy="27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GIT</a:t>
            </a:r>
            <a:endParaRPr lang="en-US" sz="4000" b="1" dirty="0" smtClean="0">
              <a:solidFill>
                <a:srgbClr val="403D39"/>
              </a:solidFill>
            </a:endParaRPr>
          </a:p>
        </p:txBody>
      </p:sp>
      <p:pic>
        <p:nvPicPr>
          <p:cNvPr id="5122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7" y="1876046"/>
            <a:ext cx="1570881" cy="8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1381" y="48351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403D39"/>
                </a:solidFill>
              </a:rPr>
              <a:t>Problems?</a:t>
            </a:r>
            <a:endParaRPr lang="en-US" b="1" i="1" dirty="0">
              <a:solidFill>
                <a:srgbClr val="403D3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01381" y="1131590"/>
            <a:ext cx="0" cy="2332772"/>
          </a:xfrm>
          <a:prstGeom prst="line">
            <a:avLst/>
          </a:prstGeom>
          <a:ln w="57150">
            <a:solidFill>
              <a:srgbClr val="403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30657"/>
            <a:ext cx="3235921" cy="46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4129373" y="1347614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4129373" y="1732030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137757" y="2139702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129373" y="2496319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137757" y="2852936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148660" y="3235136"/>
            <a:ext cx="144016" cy="144016"/>
          </a:xfrm>
          <a:prstGeom prst="flowChartConnector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214336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403D39"/>
                </a:solidFill>
              </a:rPr>
              <a:t>Mencatat</a:t>
            </a:r>
            <a:r>
              <a:rPr lang="en-US" sz="1400" dirty="0" smtClean="0">
                <a:solidFill>
                  <a:srgbClr val="403D39"/>
                </a:solidFill>
              </a:rPr>
              <a:t> </a:t>
            </a:r>
            <a:r>
              <a:rPr lang="en-US" sz="1400" dirty="0" err="1" smtClean="0">
                <a:solidFill>
                  <a:srgbClr val="403D39"/>
                </a:solidFill>
              </a:rPr>
              <a:t>setiap</a:t>
            </a:r>
            <a:r>
              <a:rPr lang="en-US" sz="1400" dirty="0" smtClean="0">
                <a:solidFill>
                  <a:srgbClr val="403D39"/>
                </a:solidFill>
              </a:rPr>
              <a:t> </a:t>
            </a:r>
            <a:r>
              <a:rPr lang="en-US" sz="1400" dirty="0" err="1" smtClean="0">
                <a:solidFill>
                  <a:srgbClr val="403D39"/>
                </a:solidFill>
              </a:rPr>
              <a:t>perubahan</a:t>
            </a:r>
            <a:endParaRPr lang="en-US" sz="1400" dirty="0">
              <a:solidFill>
                <a:srgbClr val="403D39"/>
              </a:solidFill>
            </a:endParaRPr>
          </a:p>
          <a:p>
            <a:r>
              <a:rPr lang="en-US" sz="1400" b="1" dirty="0" smtClean="0">
                <a:solidFill>
                  <a:srgbClr val="403D39"/>
                </a:solidFill>
              </a:rPr>
              <a:t>Commit</a:t>
            </a:r>
            <a:endParaRPr lang="en-US" sz="1400" b="1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GIT</a:t>
            </a:r>
            <a:endParaRPr lang="en-US" sz="4000" b="1" dirty="0" smtClean="0">
              <a:solidFill>
                <a:srgbClr val="403D39"/>
              </a:solidFill>
            </a:endParaRPr>
          </a:p>
        </p:txBody>
      </p:sp>
      <p:pic>
        <p:nvPicPr>
          <p:cNvPr id="5122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7" y="1876046"/>
            <a:ext cx="1570881" cy="8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1381" y="48351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403D39"/>
                </a:solidFill>
              </a:rPr>
              <a:t>Problems?</a:t>
            </a:r>
            <a:endParaRPr lang="en-US" b="1" i="1" dirty="0">
              <a:solidFill>
                <a:srgbClr val="403D3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03598"/>
            <a:ext cx="3862562" cy="3862562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6516216" y="1203598"/>
            <a:ext cx="648072" cy="810090"/>
          </a:xfrm>
          <a:prstGeom prst="foldedCorne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5580112" y="1203598"/>
            <a:ext cx="648072" cy="810090"/>
          </a:xfrm>
          <a:prstGeom prst="foldedCorne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4644008" y="1203598"/>
            <a:ext cx="648072" cy="810090"/>
          </a:xfrm>
          <a:prstGeom prst="foldedCorne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GITHUB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1" y="1950327"/>
            <a:ext cx="727713" cy="709811"/>
          </a:xfrm>
          <a:prstGeom prst="rect">
            <a:avLst/>
          </a:prstGeom>
        </p:spPr>
      </p:pic>
      <p:pic>
        <p:nvPicPr>
          <p:cNvPr id="5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36" y="2294955"/>
            <a:ext cx="1158693" cy="6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17" b="93085" l="6116" r="95207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6267"/>
            <a:ext cx="1783428" cy="110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2139702"/>
            <a:ext cx="3233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</a:t>
            </a:r>
            <a:r>
              <a:rPr lang="en-US" dirty="0" err="1" smtClean="0"/>
              <a:t>berbasis</a:t>
            </a:r>
            <a:r>
              <a:rPr lang="en-US" dirty="0" smtClean="0"/>
              <a:t> cloud </a:t>
            </a:r>
            <a:r>
              <a:rPr lang="en-US" dirty="0" err="1" smtClean="0"/>
              <a:t>untuk</a:t>
            </a:r>
            <a:endParaRPr lang="en-US" dirty="0"/>
          </a:p>
          <a:p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GITHUB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1" y="1950327"/>
            <a:ext cx="727713" cy="709811"/>
          </a:xfrm>
          <a:prstGeom prst="rect">
            <a:avLst/>
          </a:prstGeom>
        </p:spPr>
      </p:pic>
      <p:pic>
        <p:nvPicPr>
          <p:cNvPr id="5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36" y="2294955"/>
            <a:ext cx="1158693" cy="6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17" b="93085" l="6116" r="95207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6267"/>
            <a:ext cx="1783428" cy="110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2357467"/>
            <a:ext cx="238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err="1" smtClean="0"/>
              <a:t>instagram-nya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33412"/>
            <a:ext cx="6858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5544616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270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416824" cy="18722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ARTIFICIAL INTELLIGENCE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MACHINE LEARNING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491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609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Artificial Intelligence </a:t>
            </a:r>
            <a:r>
              <a:rPr lang="en-US" sz="2400" b="1" dirty="0" smtClean="0">
                <a:solidFill>
                  <a:srgbClr val="EB5E28"/>
                </a:solidFill>
              </a:rPr>
              <a:t>VS</a:t>
            </a:r>
            <a:r>
              <a:rPr lang="en-US" sz="2400" b="1" dirty="0" smtClean="0">
                <a:solidFill>
                  <a:srgbClr val="403D39"/>
                </a:solidFill>
              </a:rPr>
              <a:t> Machine Learning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1620048"/>
            <a:ext cx="242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Komputer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meniru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kemampuan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manusia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9078" y="1644373"/>
            <a:ext cx="255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Kemampuan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komputer</a:t>
            </a:r>
            <a:endParaRPr lang="en-US" dirty="0"/>
          </a:p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869" y="2716704"/>
            <a:ext cx="203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Diprogram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secara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eksplisit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2949" y="2721405"/>
            <a:ext cx="188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EB5E28"/>
                </a:solidFill>
              </a:rPr>
              <a:t>Tidak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diprogram</a:t>
            </a:r>
            <a:endParaRPr lang="en-US" dirty="0" smtClean="0">
              <a:solidFill>
                <a:srgbClr val="403D39"/>
              </a:solidFill>
            </a:endParaRPr>
          </a:p>
          <a:p>
            <a:pPr algn="ctr"/>
            <a:r>
              <a:rPr lang="en-US" dirty="0" err="1" smtClean="0">
                <a:solidFill>
                  <a:srgbClr val="403D39"/>
                </a:solidFill>
              </a:rPr>
              <a:t>Secara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eksplisit</a:t>
            </a:r>
            <a:endParaRPr lang="en-US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303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Artificial Intelligence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6" y="1563639"/>
            <a:ext cx="1165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85030" y="3219822"/>
            <a:ext cx="2304256" cy="1008112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EB5E28"/>
                </a:solidFill>
              </a:rPr>
              <a:t>if </a:t>
            </a:r>
            <a:r>
              <a:rPr lang="en-US" sz="2000" b="1" dirty="0" err="1" smtClean="0">
                <a:solidFill>
                  <a:srgbClr val="FFFCF2"/>
                </a:solidFill>
              </a:rPr>
              <a:t>suhu</a:t>
            </a:r>
            <a:r>
              <a:rPr lang="en-US" sz="2000" b="1" dirty="0" smtClean="0">
                <a:solidFill>
                  <a:srgbClr val="FFFCF2"/>
                </a:solidFill>
              </a:rPr>
              <a:t> &gt; </a:t>
            </a:r>
            <a:r>
              <a:rPr lang="en-US" sz="2000" dirty="0"/>
              <a:t>38</a:t>
            </a:r>
            <a:r>
              <a:rPr lang="en-US" sz="2000" b="1" dirty="0"/>
              <a:t> °</a:t>
            </a:r>
            <a:r>
              <a:rPr lang="en-US" sz="2000" b="1" dirty="0" smtClean="0"/>
              <a:t>C: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EB5E28"/>
                </a:solidFill>
              </a:rPr>
              <a:t> return </a:t>
            </a:r>
            <a:r>
              <a:rPr lang="en-US" sz="2000" b="1" dirty="0" err="1" smtClean="0">
                <a:solidFill>
                  <a:srgbClr val="FFFCF2"/>
                </a:solidFill>
              </a:rPr>
              <a:t>Demam</a:t>
            </a:r>
            <a:endParaRPr lang="en-US" sz="2000" b="1" dirty="0">
              <a:solidFill>
                <a:srgbClr val="FFFCF2"/>
              </a:solidFill>
            </a:endParaRPr>
          </a:p>
        </p:txBody>
      </p:sp>
      <p:cxnSp>
        <p:nvCxnSpPr>
          <p:cNvPr id="5" name="Straight Arrow Connector 4"/>
          <p:cNvCxnSpPr>
            <a:stCxn id="1026" idx="2"/>
            <a:endCxn id="3" idx="0"/>
          </p:cNvCxnSpPr>
          <p:nvPr/>
        </p:nvCxnSpPr>
        <p:spPr>
          <a:xfrm flipH="1">
            <a:off x="4637158" y="2787775"/>
            <a:ext cx="1" cy="432047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8597" y="1991041"/>
            <a:ext cx="32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Meniru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kemampuan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manusia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8597" y="2418443"/>
            <a:ext cx="29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Diprogram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secara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eksplisit</a:t>
            </a:r>
            <a:endParaRPr lang="en-US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303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Artificial Intelligence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6" y="1563639"/>
            <a:ext cx="1165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85030" y="3219822"/>
            <a:ext cx="2304256" cy="1008112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CF2"/>
                </a:solidFill>
              </a:rPr>
              <a:t>Rule</a:t>
            </a:r>
            <a:endParaRPr lang="en-US" sz="3200" b="1" dirty="0">
              <a:solidFill>
                <a:srgbClr val="FFFCF2"/>
              </a:solidFill>
            </a:endParaRPr>
          </a:p>
        </p:txBody>
      </p:sp>
      <p:cxnSp>
        <p:nvCxnSpPr>
          <p:cNvPr id="5" name="Straight Arrow Connector 4"/>
          <p:cNvCxnSpPr>
            <a:stCxn id="1026" idx="2"/>
            <a:endCxn id="3" idx="0"/>
          </p:cNvCxnSpPr>
          <p:nvPr/>
        </p:nvCxnSpPr>
        <p:spPr>
          <a:xfrm flipH="1">
            <a:off x="4637158" y="2787775"/>
            <a:ext cx="1" cy="432047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27584" y="3399842"/>
            <a:ext cx="1296144" cy="648072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CF2"/>
                </a:solidFill>
              </a:rPr>
              <a:t>Input Data</a:t>
            </a:r>
            <a:endParaRPr lang="en-US" b="1" dirty="0">
              <a:solidFill>
                <a:srgbClr val="FFFC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8597" y="1991041"/>
            <a:ext cx="32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Meniru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kemampuan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manusia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8597" y="2418443"/>
            <a:ext cx="29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Diprogram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secara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eksplisit</a:t>
            </a:r>
            <a:endParaRPr lang="en-US" dirty="0">
              <a:solidFill>
                <a:srgbClr val="403D39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>
            <a:off x="2123728" y="3723878"/>
            <a:ext cx="1361302" cy="0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94743" y="3399842"/>
            <a:ext cx="1296144" cy="648072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CF2"/>
                </a:solidFill>
              </a:rPr>
              <a:t>Output Data</a:t>
            </a:r>
            <a:endParaRPr lang="en-US" b="1" dirty="0">
              <a:solidFill>
                <a:srgbClr val="FFFCF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89286" y="3723878"/>
            <a:ext cx="1361302" cy="0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0127" y="123478"/>
            <a:ext cx="3499983" cy="2160240"/>
          </a:xfrm>
          <a:prstGeom prst="ellipse">
            <a:avLst/>
          </a:prstGeom>
          <a:noFill/>
          <a:ln>
            <a:solidFill>
              <a:srgbClr val="403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64305" y="123478"/>
            <a:ext cx="3499983" cy="2160240"/>
          </a:xfrm>
          <a:prstGeom prst="ellipse">
            <a:avLst/>
          </a:prstGeom>
          <a:noFill/>
          <a:ln>
            <a:solidFill>
              <a:srgbClr val="CCC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18" y="335081"/>
            <a:ext cx="1714178" cy="1763360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0127" y="10474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03D39"/>
                </a:solidFill>
              </a:rPr>
              <a:t>Geophysics</a:t>
            </a:r>
            <a:endParaRPr lang="en-US" sz="1600" dirty="0">
              <a:solidFill>
                <a:srgbClr val="403D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0110" y="104748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03D39"/>
                </a:solidFill>
              </a:rPr>
              <a:t>Machine Learning</a:t>
            </a:r>
            <a:endParaRPr lang="en-US" sz="1600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485030" y="1532281"/>
            <a:ext cx="1735042" cy="1008112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CF2"/>
                </a:solidFill>
              </a:rPr>
              <a:t>Find rules/</a:t>
            </a:r>
          </a:p>
          <a:p>
            <a:pPr algn="ctr"/>
            <a:r>
              <a:rPr lang="en-US" sz="2400" b="1" dirty="0" smtClean="0">
                <a:solidFill>
                  <a:srgbClr val="FFFCF2"/>
                </a:solidFill>
              </a:rPr>
              <a:t>pattern</a:t>
            </a:r>
            <a:endParaRPr lang="en-US" sz="2400" b="1" dirty="0">
              <a:solidFill>
                <a:srgbClr val="FFFCF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712301"/>
            <a:ext cx="1296144" cy="648072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CF2"/>
                </a:solidFill>
              </a:rPr>
              <a:t>Collection of Data</a:t>
            </a:r>
            <a:endParaRPr lang="en-US" b="1" dirty="0">
              <a:solidFill>
                <a:srgbClr val="FFFC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8597" y="1991041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Memiliki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kemampuan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belajar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8597" y="2418443"/>
            <a:ext cx="355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B5E28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403D39"/>
                </a:solidFill>
              </a:rPr>
              <a:t>d</a:t>
            </a:r>
            <a:r>
              <a:rPr lang="en-US" dirty="0" err="1" smtClean="0">
                <a:solidFill>
                  <a:srgbClr val="403D39"/>
                </a:solidFill>
              </a:rPr>
              <a:t>iprogram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secara</a:t>
            </a:r>
            <a:r>
              <a:rPr lang="en-US" dirty="0" smtClean="0">
                <a:solidFill>
                  <a:srgbClr val="403D39"/>
                </a:solidFill>
              </a:rPr>
              <a:t> </a:t>
            </a:r>
            <a:r>
              <a:rPr lang="en-US" dirty="0" err="1" smtClean="0">
                <a:solidFill>
                  <a:srgbClr val="403D39"/>
                </a:solidFill>
              </a:rPr>
              <a:t>eksplisit</a:t>
            </a:r>
            <a:endParaRPr lang="en-US" dirty="0">
              <a:solidFill>
                <a:srgbClr val="403D39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>
            <a:off x="2771800" y="2036337"/>
            <a:ext cx="713230" cy="0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656" y="3579862"/>
            <a:ext cx="1296144" cy="648072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CF2"/>
                </a:solidFill>
              </a:rPr>
              <a:t>New Data</a:t>
            </a:r>
            <a:endParaRPr lang="en-US" b="1" dirty="0">
              <a:solidFill>
                <a:srgbClr val="FFFCF2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2771800" y="3882734"/>
            <a:ext cx="713230" cy="0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85030" y="3378678"/>
            <a:ext cx="1735042" cy="1008112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CF2"/>
                </a:solidFill>
              </a:rPr>
              <a:t>Trained rules</a:t>
            </a:r>
            <a:endParaRPr lang="en-US" sz="2400" b="1" dirty="0">
              <a:solidFill>
                <a:srgbClr val="FFFCF2"/>
              </a:solidFill>
            </a:endParaRPr>
          </a:p>
        </p:txBody>
      </p:sp>
      <p:cxnSp>
        <p:nvCxnSpPr>
          <p:cNvPr id="19" name="Straight Arrow Connector 18"/>
          <p:cNvCxnSpPr>
            <a:stCxn id="3" idx="2"/>
            <a:endCxn id="15" idx="0"/>
          </p:cNvCxnSpPr>
          <p:nvPr/>
        </p:nvCxnSpPr>
        <p:spPr>
          <a:xfrm>
            <a:off x="4352551" y="2540393"/>
            <a:ext cx="0" cy="838285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20049" y="3552819"/>
            <a:ext cx="1296144" cy="648072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CF2"/>
                </a:solidFill>
              </a:rPr>
              <a:t>Output</a:t>
            </a:r>
            <a:endParaRPr lang="en-US" b="1" dirty="0">
              <a:solidFill>
                <a:srgbClr val="FFFCF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26922" y="3876855"/>
            <a:ext cx="713230" cy="0"/>
          </a:xfrm>
          <a:prstGeom prst="straightConnector1">
            <a:avLst/>
          </a:prstGeom>
          <a:ln w="38100">
            <a:solidFill>
              <a:srgbClr val="EB5E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3011" y="2472304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test set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596980" y="438679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Validation set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31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1" grpId="0" animBg="1"/>
      <p:bldP spid="15" grpId="0" animBg="1"/>
      <p:bldP spid="21" grpId="0" animBg="1"/>
      <p:bldP spid="2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3768" y="555526"/>
            <a:ext cx="4176464" cy="4104456"/>
          </a:xfrm>
          <a:prstGeom prst="ellipse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66813" y="1491630"/>
            <a:ext cx="3077395" cy="3024336"/>
          </a:xfrm>
          <a:prstGeom prst="ellipse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794197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CF2"/>
                </a:solidFill>
              </a:rPr>
              <a:t>AI</a:t>
            </a:r>
            <a:endParaRPr lang="en-US" sz="4400" b="1" dirty="0">
              <a:solidFill>
                <a:srgbClr val="FFFC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8691" y="177966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CF2"/>
                </a:solidFill>
              </a:rPr>
              <a:t>ML</a:t>
            </a:r>
            <a:endParaRPr lang="en-US" sz="4400" b="1" dirty="0">
              <a:solidFill>
                <a:srgbClr val="FFFC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17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7654"/>
            <a:ext cx="1399068" cy="1399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7654"/>
            <a:ext cx="1399068" cy="1399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5363" y="3363838"/>
            <a:ext cx="127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Stru</a:t>
            </a:r>
            <a:r>
              <a:rPr lang="en-US" dirty="0">
                <a:solidFill>
                  <a:srgbClr val="403D39"/>
                </a:solidFill>
              </a:rPr>
              <a:t>c</a:t>
            </a:r>
            <a:r>
              <a:rPr lang="en-US" dirty="0" smtClean="0">
                <a:solidFill>
                  <a:srgbClr val="403D39"/>
                </a:solidFill>
              </a:rPr>
              <a:t>tured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Data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699" y="3363838"/>
            <a:ext cx="15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Unstructured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Data</a:t>
            </a:r>
            <a:endParaRPr lang="en-US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17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Data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5363" y="3363838"/>
            <a:ext cx="127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Stru</a:t>
            </a:r>
            <a:r>
              <a:rPr lang="en-US" dirty="0">
                <a:solidFill>
                  <a:srgbClr val="403D39"/>
                </a:solidFill>
              </a:rPr>
              <a:t>c</a:t>
            </a:r>
            <a:r>
              <a:rPr lang="en-US" dirty="0" smtClean="0">
                <a:solidFill>
                  <a:srgbClr val="403D39"/>
                </a:solidFill>
              </a:rPr>
              <a:t>tured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Data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699" y="3363838"/>
            <a:ext cx="15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Unstructured</a:t>
            </a:r>
            <a:endParaRPr lang="en-US" dirty="0">
              <a:solidFill>
                <a:srgbClr val="403D39"/>
              </a:solidFill>
            </a:endParaRP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Data</a:t>
            </a:r>
            <a:endParaRPr lang="en-US" dirty="0">
              <a:solidFill>
                <a:srgbClr val="403D3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36180" b="28834"/>
          <a:stretch/>
        </p:blipFill>
        <p:spPr>
          <a:xfrm>
            <a:off x="2163018" y="1435950"/>
            <a:ext cx="1320487" cy="1942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4" t="10373" r="29851" b="16296"/>
          <a:stretch/>
        </p:blipFill>
        <p:spPr>
          <a:xfrm>
            <a:off x="5181179" y="1643810"/>
            <a:ext cx="2196935" cy="15267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5194" y="4115276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B5E28"/>
                </a:solidFill>
              </a:rPr>
              <a:t>Machine Learning</a:t>
            </a:r>
            <a:endParaRPr lang="en-US" b="1" dirty="0">
              <a:solidFill>
                <a:srgbClr val="EB5E2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6269" y="411527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B5E28"/>
                </a:solidFill>
              </a:rPr>
              <a:t>Deep  Learning</a:t>
            </a:r>
            <a:endParaRPr lang="en-US" b="1" dirty="0">
              <a:solidFill>
                <a:srgbClr val="EB5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3768" y="555526"/>
            <a:ext cx="4176464" cy="4104456"/>
          </a:xfrm>
          <a:prstGeom prst="ellipse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66813" y="1491630"/>
            <a:ext cx="3077395" cy="3024336"/>
          </a:xfrm>
          <a:prstGeom prst="ellipse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794197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EB5E28"/>
                </a:solidFill>
              </a:rPr>
              <a:t>AI</a:t>
            </a:r>
            <a:endParaRPr lang="en-US" sz="4400" b="1" dirty="0">
              <a:solidFill>
                <a:srgbClr val="EB5E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8691" y="177966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EB5E28"/>
                </a:solidFill>
              </a:rPr>
              <a:t>ML</a:t>
            </a:r>
            <a:endParaRPr lang="en-US" sz="4400" b="1" dirty="0">
              <a:solidFill>
                <a:srgbClr val="EB5E2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2770" y="2634936"/>
            <a:ext cx="1737014" cy="1737014"/>
          </a:xfrm>
          <a:prstGeom prst="ellipse">
            <a:avLst/>
          </a:prstGeom>
          <a:solidFill>
            <a:srgbClr val="FFF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5777" y="2787774"/>
            <a:ext cx="872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EB5E28"/>
                </a:solidFill>
              </a:rPr>
              <a:t>DL</a:t>
            </a:r>
            <a:endParaRPr lang="en-US" sz="4400" b="1" dirty="0">
              <a:solidFill>
                <a:srgbClr val="EB5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416824" cy="18722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ARTIFICIAL INTELLIGENCE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MACHINE LEARNING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88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416824" cy="18722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ARTIFICIAL INTELLIGENCE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MACHINE LEARNING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889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416824" cy="18722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MACHINE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LEARNING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03848" y="1449296"/>
            <a:ext cx="1296144" cy="1296144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3848" y="2745440"/>
            <a:ext cx="1296144" cy="0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3848" y="2745440"/>
            <a:ext cx="1296144" cy="1296144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8023" y="969262"/>
            <a:ext cx="133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Supervised</a:t>
            </a: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Learning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8220" y="2416168"/>
            <a:ext cx="1602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Unsupervised</a:t>
            </a: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Learning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6120" y="3795886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Reinforcement</a:t>
            </a: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Learning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784095">
            <a:off x="3284935" y="19550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D39"/>
                </a:solidFill>
              </a:rPr>
              <a:t>Label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241844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Unlabel</a:t>
            </a:r>
            <a:endParaRPr lang="en-US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416824" cy="18722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MACHINE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LEARNING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03848" y="1449296"/>
            <a:ext cx="1296144" cy="1296144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3848" y="2745440"/>
            <a:ext cx="1296144" cy="0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3848" y="2745440"/>
            <a:ext cx="1296144" cy="1296144"/>
          </a:xfrm>
          <a:prstGeom prst="straightConnector1">
            <a:avLst/>
          </a:prstGeom>
          <a:ln w="381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8023" y="969262"/>
            <a:ext cx="133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EB5E28"/>
                </a:solidFill>
              </a:rPr>
              <a:t>Supervised</a:t>
            </a:r>
          </a:p>
          <a:p>
            <a:pPr algn="ctr"/>
            <a:r>
              <a:rPr lang="en-US" dirty="0" smtClean="0">
                <a:solidFill>
                  <a:srgbClr val="EB5E28"/>
                </a:solidFill>
              </a:rPr>
              <a:t>Learning</a:t>
            </a:r>
            <a:endParaRPr lang="en-US" dirty="0">
              <a:solidFill>
                <a:srgbClr val="EB5E2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8220" y="2416168"/>
            <a:ext cx="1602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Unsupervised</a:t>
            </a: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Learning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6120" y="3795886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Reinforcement</a:t>
            </a:r>
          </a:p>
          <a:p>
            <a:pPr algn="ctr"/>
            <a:r>
              <a:rPr lang="en-US" dirty="0" smtClean="0">
                <a:solidFill>
                  <a:srgbClr val="403D39"/>
                </a:solidFill>
              </a:rPr>
              <a:t>Learning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784095">
            <a:off x="3284935" y="19550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D39"/>
                </a:solidFill>
              </a:rPr>
              <a:t>Label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241844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03D39"/>
                </a:solidFill>
              </a:rPr>
              <a:t>Unlabel</a:t>
            </a:r>
            <a:endParaRPr lang="en-US" dirty="0">
              <a:solidFill>
                <a:srgbClr val="403D39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60390" y="627534"/>
            <a:ext cx="576064" cy="576064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60390" y="1203598"/>
            <a:ext cx="576064" cy="576064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2018" y="442868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Regression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2018" y="1555959"/>
            <a:ext cx="15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3D39"/>
                </a:solidFill>
              </a:rPr>
              <a:t>Classification</a:t>
            </a:r>
            <a:endParaRPr lang="en-US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172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Regression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7824" y="1563638"/>
            <a:ext cx="0" cy="2592288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87824" y="4155926"/>
            <a:ext cx="3888432" cy="0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3779912" y="329183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932312" y="344423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139952" y="3075806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99992" y="3219822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99992" y="3003798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788024" y="278777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076056" y="257175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004048" y="2859782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932040" y="242773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364088" y="2499742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364088" y="2283718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580112" y="221171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00192" y="4266726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Luas</a:t>
            </a:r>
            <a:r>
              <a:rPr lang="en-US" sz="1100" dirty="0" smtClean="0"/>
              <a:t> Tanah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573127" y="1797013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Harga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6111" y="1460925"/>
            <a:ext cx="1750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Prediksi</a:t>
            </a:r>
            <a:r>
              <a:rPr lang="en-US" sz="1100" dirty="0" smtClean="0"/>
              <a:t> </a:t>
            </a:r>
            <a:r>
              <a:rPr lang="en-US" sz="1100" dirty="0" err="1"/>
              <a:t>h</a:t>
            </a:r>
            <a:r>
              <a:rPr lang="en-US" sz="1100" dirty="0" err="1" smtClean="0"/>
              <a:t>arga</a:t>
            </a:r>
            <a:r>
              <a:rPr lang="en-US" sz="1100" dirty="0" smtClean="0"/>
              <a:t> </a:t>
            </a:r>
            <a:r>
              <a:rPr lang="en-US" sz="1100" dirty="0" err="1" smtClean="0"/>
              <a:t>rumah</a:t>
            </a:r>
            <a:endParaRPr lang="en-US" sz="1100" dirty="0"/>
          </a:p>
          <a:p>
            <a:r>
              <a:rPr lang="en-US" sz="1100" dirty="0" err="1" smtClean="0"/>
              <a:t>berdasarakan</a:t>
            </a:r>
            <a:r>
              <a:rPr lang="en-US" sz="1100" dirty="0" smtClean="0"/>
              <a:t> </a:t>
            </a:r>
            <a:r>
              <a:rPr lang="en-US" sz="1100" dirty="0" err="1" smtClean="0"/>
              <a:t>luas</a:t>
            </a:r>
            <a:r>
              <a:rPr lang="en-US" sz="1100" dirty="0" smtClean="0"/>
              <a:t> </a:t>
            </a:r>
            <a:r>
              <a:rPr lang="en-US" sz="1100" dirty="0" err="1" smtClean="0"/>
              <a:t>tanah</a:t>
            </a:r>
            <a:endParaRPr lang="en-US" sz="11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35951" y="2067694"/>
            <a:ext cx="2058598" cy="1409046"/>
          </a:xfrm>
          <a:prstGeom prst="line">
            <a:avLst/>
          </a:prstGeom>
          <a:ln w="28575">
            <a:solidFill>
              <a:srgbClr val="EB5E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644008" y="2859782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 flipH="1">
            <a:off x="2987824" y="2895786"/>
            <a:ext cx="1656184" cy="0"/>
          </a:xfrm>
          <a:prstGeom prst="straightConnector1">
            <a:avLst/>
          </a:prstGeom>
          <a:ln w="12700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80012" y="4083918"/>
            <a:ext cx="0" cy="144016"/>
          </a:xfrm>
          <a:prstGeom prst="line">
            <a:avLst/>
          </a:prstGeom>
          <a:ln w="19050">
            <a:solidFill>
              <a:srgbClr val="403D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2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49871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18" y="335081"/>
            <a:ext cx="1714178" cy="1763360"/>
          </a:xfrm>
          <a:prstGeom prst="ellipse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6980" y="2098441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03D39"/>
                </a:solidFill>
              </a:rPr>
              <a:t>Geophysics | Machine Learning</a:t>
            </a:r>
            <a:endParaRPr lang="en-US" sz="1600" dirty="0">
              <a:solidFill>
                <a:srgbClr val="403D3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07" y="1995686"/>
            <a:ext cx="1203598" cy="12035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990987"/>
            <a:ext cx="2038617" cy="197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10373" b="16296"/>
          <a:stretch/>
        </p:blipFill>
        <p:spPr>
          <a:xfrm>
            <a:off x="2339372" y="3050186"/>
            <a:ext cx="4968931" cy="18546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b="-1"/>
          <a:stretch/>
        </p:blipFill>
        <p:spPr>
          <a:xfrm>
            <a:off x="7380312" y="2975007"/>
            <a:ext cx="1476866" cy="197300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23528" y="195486"/>
            <a:ext cx="2602632" cy="857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CF2"/>
                </a:solidFill>
              </a:rPr>
              <a:t>HADYAN</a:t>
            </a:r>
          </a:p>
          <a:p>
            <a:pPr algn="l"/>
            <a:r>
              <a:rPr lang="en-US" b="1" dirty="0" smtClean="0">
                <a:solidFill>
                  <a:srgbClr val="FFFCF2"/>
                </a:solidFill>
              </a:rPr>
              <a:t>PRATAMA</a:t>
            </a:r>
            <a:endParaRPr lang="en-US" b="1" dirty="0">
              <a:solidFill>
                <a:srgbClr val="FFFCF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7433" y="335080"/>
            <a:ext cx="28953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rgbClr val="FFFCF2"/>
                </a:solidFill>
              </a:rPr>
              <a:t>+62-812-7034-9214</a:t>
            </a:r>
          </a:p>
          <a:p>
            <a:pPr algn="r"/>
            <a:r>
              <a:rPr lang="en-US" sz="1050" dirty="0">
                <a:solidFill>
                  <a:srgbClr val="FFFCF2"/>
                </a:solidFill>
                <a:hlinkClick r:id="rId7"/>
              </a:rPr>
              <a:t>h</a:t>
            </a:r>
            <a:r>
              <a:rPr lang="en-US" sz="1050" dirty="0" smtClean="0">
                <a:solidFill>
                  <a:srgbClr val="FFFCF2"/>
                </a:solidFill>
                <a:hlinkClick r:id="rId7"/>
              </a:rPr>
              <a:t>adyan_pratama@rocketmail.com</a:t>
            </a:r>
            <a:endParaRPr lang="en-US" sz="1050" dirty="0" smtClean="0">
              <a:solidFill>
                <a:srgbClr val="FFFCF2"/>
              </a:solidFill>
            </a:endParaRPr>
          </a:p>
          <a:p>
            <a:pPr algn="r"/>
            <a:r>
              <a:rPr lang="en-US" sz="1050" dirty="0" smtClean="0">
                <a:solidFill>
                  <a:srgbClr val="FFFCF2"/>
                </a:solidFill>
              </a:rPr>
              <a:t>https://hpratama.github.io/Hadyan_Portfolio</a:t>
            </a:r>
            <a:endParaRPr lang="en-US" sz="1050" dirty="0">
              <a:solidFill>
                <a:srgbClr val="FFFC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Classification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7824" y="1563638"/>
            <a:ext cx="0" cy="2592288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87824" y="4155926"/>
            <a:ext cx="3888432" cy="0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26672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Ukuran</a:t>
            </a:r>
            <a:r>
              <a:rPr lang="en-US" sz="1100" dirty="0" smtClean="0"/>
              <a:t> Sepatu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47104" y="214705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6111" y="1460925"/>
            <a:ext cx="3023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Prediksi</a:t>
            </a:r>
            <a:r>
              <a:rPr lang="en-US" sz="1100" dirty="0" smtClean="0"/>
              <a:t> </a:t>
            </a:r>
            <a:r>
              <a:rPr lang="en-US" sz="1100" dirty="0" err="1" smtClean="0"/>
              <a:t>jenis</a:t>
            </a:r>
            <a:r>
              <a:rPr lang="en-US" sz="1100" dirty="0" smtClean="0"/>
              <a:t> </a:t>
            </a:r>
            <a:r>
              <a:rPr lang="en-US" sz="1100" dirty="0" err="1" smtClean="0"/>
              <a:t>kelamin</a:t>
            </a:r>
            <a:endParaRPr lang="en-US" sz="1100" dirty="0" smtClean="0"/>
          </a:p>
          <a:p>
            <a:r>
              <a:rPr lang="en-US" sz="1100" dirty="0" err="1" smtClean="0"/>
              <a:t>Berdasarkan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ukuran</a:t>
            </a:r>
            <a:r>
              <a:rPr lang="en-US" sz="1100" dirty="0" smtClean="0"/>
              <a:t> </a:t>
            </a:r>
            <a:r>
              <a:rPr lang="en-US" sz="1100" dirty="0" err="1" smtClean="0"/>
              <a:t>sepatu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3995936" y="3147814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48336" y="3300214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6382" y="3355922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02043" y="3533006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67944" y="2859782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00736" y="3452614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54489" y="3269681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008" y="3145746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42486" y="3605014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59932" y="3795886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26497" y="2931790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28333" y="2994755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64732" y="3066763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69250" y="3416610"/>
            <a:ext cx="72008" cy="72008"/>
          </a:xfrm>
          <a:prstGeom prst="rect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205772" y="2152779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325267" y="2457579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040052" y="2457579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53259" y="268311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397275" y="224185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806482" y="2169846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028569" y="2224787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992565" y="206769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724128" y="2615771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397275" y="264711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571097" y="2579767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276111" y="2843448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5638451" y="2853714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5671852" y="2385571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710459" y="2105073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Classification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7824" y="1563638"/>
            <a:ext cx="0" cy="2592288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87824" y="4155926"/>
            <a:ext cx="3888432" cy="0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26672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Ukuran</a:t>
            </a:r>
            <a:r>
              <a:rPr lang="en-US" sz="1100" dirty="0" smtClean="0"/>
              <a:t> Sepatu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47104" y="214705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6111" y="1460925"/>
            <a:ext cx="3023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Prediksi</a:t>
            </a:r>
            <a:r>
              <a:rPr lang="en-US" sz="1100" dirty="0" smtClean="0"/>
              <a:t> </a:t>
            </a:r>
            <a:r>
              <a:rPr lang="en-US" sz="1100" dirty="0" err="1" smtClean="0"/>
              <a:t>jenis</a:t>
            </a:r>
            <a:r>
              <a:rPr lang="en-US" sz="1100" dirty="0" smtClean="0"/>
              <a:t> </a:t>
            </a:r>
            <a:r>
              <a:rPr lang="en-US" sz="1100" dirty="0" err="1" smtClean="0"/>
              <a:t>kelamin</a:t>
            </a:r>
            <a:endParaRPr lang="en-US" sz="1100" dirty="0" smtClean="0"/>
          </a:p>
          <a:p>
            <a:r>
              <a:rPr lang="en-US" sz="1100" dirty="0" err="1" smtClean="0"/>
              <a:t>Berdasarkan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ukuran</a:t>
            </a:r>
            <a:r>
              <a:rPr lang="en-US" sz="1100" dirty="0" smtClean="0"/>
              <a:t> </a:t>
            </a:r>
            <a:r>
              <a:rPr lang="en-US" sz="1100" dirty="0" err="1" smtClean="0"/>
              <a:t>sepatu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3995936" y="31478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48336" y="33002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6382" y="3355922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02043" y="353300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67944" y="2859782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00736" y="34526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54489" y="3269681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008" y="314574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42486" y="36050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59932" y="379588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26497" y="293179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28333" y="2994755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64732" y="3066763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69250" y="341661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205772" y="21527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325267" y="24575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040052" y="24575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53259" y="268311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397275" y="224185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806482" y="2169846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028569" y="2224787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992565" y="206769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724128" y="2615771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397275" y="2647110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571097" y="2579767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276111" y="2843448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5638451" y="285371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5671852" y="2385571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710459" y="2105073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906382" y="2067694"/>
            <a:ext cx="1889754" cy="1728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2815315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Laki-laki</a:t>
            </a:r>
            <a:endParaRPr lang="en-US" sz="1100" dirty="0" smtClean="0"/>
          </a:p>
          <a:p>
            <a:r>
              <a:rPr lang="en-US" sz="1100" dirty="0" err="1" smtClean="0"/>
              <a:t>Perempuan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1394316" y="311181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1394316" y="290957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Classification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7824" y="1563638"/>
            <a:ext cx="0" cy="2592288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87824" y="4155926"/>
            <a:ext cx="3888432" cy="0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26672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Ukuran</a:t>
            </a:r>
            <a:r>
              <a:rPr lang="en-US" sz="1100" dirty="0" smtClean="0"/>
              <a:t> Sepatu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47104" y="214705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6111" y="1460925"/>
            <a:ext cx="3023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Prediksi</a:t>
            </a:r>
            <a:r>
              <a:rPr lang="en-US" sz="1100" dirty="0" smtClean="0"/>
              <a:t> </a:t>
            </a:r>
            <a:r>
              <a:rPr lang="en-US" sz="1100" dirty="0" err="1" smtClean="0"/>
              <a:t>jenis</a:t>
            </a:r>
            <a:r>
              <a:rPr lang="en-US" sz="1100" dirty="0" smtClean="0"/>
              <a:t> </a:t>
            </a:r>
            <a:r>
              <a:rPr lang="en-US" sz="1100" dirty="0" err="1" smtClean="0"/>
              <a:t>kelamin</a:t>
            </a:r>
            <a:endParaRPr lang="en-US" sz="1100" dirty="0" smtClean="0"/>
          </a:p>
          <a:p>
            <a:r>
              <a:rPr lang="en-US" sz="1100" dirty="0" err="1" smtClean="0"/>
              <a:t>Berdasarkan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ukuran</a:t>
            </a:r>
            <a:r>
              <a:rPr lang="en-US" sz="1100" dirty="0" smtClean="0"/>
              <a:t> </a:t>
            </a:r>
            <a:r>
              <a:rPr lang="en-US" sz="1100" dirty="0" err="1" smtClean="0"/>
              <a:t>sepatu</a:t>
            </a:r>
            <a:endParaRPr lang="en-US" sz="1100" dirty="0"/>
          </a:p>
        </p:txBody>
      </p:sp>
      <p:sp>
        <p:nvSpPr>
          <p:cNvPr id="52" name="Flowchart: Connector 51"/>
          <p:cNvSpPr/>
          <p:nvPr/>
        </p:nvSpPr>
        <p:spPr>
          <a:xfrm>
            <a:off x="5509029" y="2843448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906382" y="2067694"/>
            <a:ext cx="1889754" cy="1728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5508104" y="2859782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29687"/>
            <a:ext cx="286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03D39"/>
                </a:solidFill>
              </a:rPr>
              <a:t>K Nearest Neighbor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7824" y="1563638"/>
            <a:ext cx="0" cy="2592288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87824" y="4155926"/>
            <a:ext cx="3888432" cy="0"/>
          </a:xfrm>
          <a:prstGeom prst="straightConnector1">
            <a:avLst/>
          </a:prstGeom>
          <a:ln w="28575">
            <a:solidFill>
              <a:srgbClr val="403D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26672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Ukuran</a:t>
            </a:r>
            <a:r>
              <a:rPr lang="en-US" sz="1100" dirty="0" smtClean="0"/>
              <a:t> Sepatu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47104" y="2147053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Badan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3995936" y="31478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48336" y="33002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6382" y="3355922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02043" y="353300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67944" y="2859782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00736" y="34526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54489" y="3269681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4008" y="314574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42486" y="3605014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59932" y="3795886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26497" y="293179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28333" y="2994755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64732" y="3066763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69250" y="341661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205772" y="21527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325267" y="24575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040052" y="2457579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53259" y="268311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397275" y="224185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806482" y="2169846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028569" y="2224787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992565" y="206769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724128" y="2615771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397275" y="2647110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571097" y="2579767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276111" y="2843448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5638451" y="285371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5671852" y="2385571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710459" y="2105073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5508104" y="293179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475656" y="2815315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Laki-laki</a:t>
            </a:r>
            <a:endParaRPr lang="en-US" sz="1100" dirty="0" smtClean="0"/>
          </a:p>
          <a:p>
            <a:r>
              <a:rPr lang="en-US" sz="1100" dirty="0" err="1" smtClean="0"/>
              <a:t>Perempuan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394316" y="3111810"/>
            <a:ext cx="72008" cy="72008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394316" y="290957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712879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APLIKASI</a:t>
            </a:r>
          </a:p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270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67" y="1491630"/>
            <a:ext cx="2920434" cy="32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829687"/>
            <a:ext cx="458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403D39"/>
                </a:solidFill>
              </a:rPr>
              <a:t>Facies</a:t>
            </a:r>
            <a:r>
              <a:rPr lang="en-US" sz="2400" b="1" dirty="0" smtClean="0">
                <a:solidFill>
                  <a:srgbClr val="403D39"/>
                </a:solidFill>
              </a:rPr>
              <a:t> Classification with KNN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427984" y="2931790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data:image/png;base64,iVBORw0KGgoAAAANSUhEUgAAANUAAADsCAMAAADU6xPUAAAB0VBMVEX/////TRX/2839BAAAAAD/Vx43Fhb/VBsAImj7+fn/3tDZ0dH/4dP/Txf/3c7o5+dAJRn//fhlUlLIGwuypaWBIgj/Sxv17e2ThIFbAACwkYT/NA7t5uZMJB0VAAByW1tPLCiRkpPWwMCcnJyGbmzLwMD/RQBLODkpAADp29u/v7+jAACqORfQ0NCgoKBpa2v/lYKurq5OAADc3NzpRRKXAAD/w7W7NQ6BYl6mIQCDY1fFAADz0cihkZCGcW94eHjiSxv/8Om0AACQLhODjY0wJSW4q6sbAAAjAACiAAD/rp9GO0s0CgAxAAC1tbWffW9UDwHtBADFp6SEAADVaVBgQT1bR0d1AADXubX/aVBpEgRGEgT/fWFDAAAAADQAFVi+QRpvOC3uLxPYAwAABmAAAD0AGmhQVnJYWFhHR0fTNwCVJwCqj4tvIAZwUk4/LCJePjUgFxYxEwCTdm+RhIM1NTW3mZePLh+mMDB5bW1XISIACwLPsLC4WE91LCk3HiBqNzuUYWJdIAtOW1uVQ0VuHho5LjNBIA6XQzZ9SkZ9Ehf/r7DO5eearrHPm5XCMgB+JS0kIyWKOydkQ0hKGyQnFguea22jODsACFgyMFXjeHP0a4KJAAAgAElEQVR4nO2djX/aSJrnZSzCShQoxhjwS4MxEAKOyGDZZxwLHEiMk702HosDNOn2Xq89s5cXNUlabmbdk23P9Hb3XM+9eG5me/fu/tqrkoTeJSSbTvftp39JCAYM+lJVTz311FNVGPazftbP+lm+dI6n02n0D97K/6U/GsrKKmorCssifAnz93L0GzcXcUhj2NxKcw6qqVx2uSNraSQp1Zf12aGk9C0/urz09XKk+BSoPgh7fWlyJYkUfxH2ofM9P69G6ryeEhVBUdoDk36jcOHn/as5DNO9uwdRt+f8vNxWiIqqlqsUIX04hXUoeEO4wPEXGE3APzT6oYxhNEa7vH81i5XLHRpD748x1ceTr2haVFksSTF7TLUK8TplqlIuV7GKIxakKlMdolrG6CyRhRdNPyeyjmCQispSkKxaLlfo7P3kxCuaChWOqJhKjmH2HlN7lUo5eb9SSZYrjr8R38OwXLVcqcLfo+5juRxWpSjHMoBUBASH9TCL5dzeVtVUqO7OYXSZyuVopkwTFQrehzcYvGYn1WG7qjLwD7xOIodVKli1TO85vRpSVSimU6VgJc9R1exkuz0NquQBrBNMmYL1nmYwogwbQBI2Fg2KYNbQlVDM+IE6JCgT8A/WyVJVrFPF9qhsh7F7c0yigtUP/oO1MAk/YrLhmBqVRYxKVa+JYgcavuGwPn7EsVzslMv6vaKpUKVd229DZAE7PL/Is2CoWAR/VPmc3yuaChXu9h6FIxANkCzPsyRbUyqPTyoP9sGo6VC5PdteIgNQUXibKSiP1X31wj9BqvBrNiCLBFxRMQiNustvWPSTo6KGMZaEPKiwWDE/hsn8f0BFOFKV3vABCMULAAA2E1c7moJndxjpx6Faeev0zBuWjKJSEt4MR6Kv8tHrx6GKFx2eCItAblEBlhXfCHQYFVYyNYoza7CwRuG6IBRKdWG0gkHiAjQl7RW7t2n8OFQxhyeW2mRgbCoCYqodF4UCxrwtnPdLt+ZGsWo/Xi+Jz9v12xisw6UDplC07fgyPzGqkUoViAYa/frK2rta+UWy3cfOH9wmOhcrYWJpL1l4gqiwev+1fXN7UrB92EU/KFWF06iQhDjyCfFMMYMR6XOsg8f64aX9zGVeoiIu7XuxuZ8YFVMj9VgkhwwG8xxLfljCYnGsk4I/LmWxEi5RYUPB9l1+JKoHDadnRpcsaaHCP0tDnHwcK8N7Qj2HJT9o4p8dFLD8yPZNfiQqh+8YidlHpl0RGHHoMS2wZXfPqp8eFRYfG3cAomz+WnG6a1PlfUVwzHKjwt7wgIySgL+9ygYyymPJ4ZqPt78uFdUr+f09vVypkqtLPMuJfWqltzRuf8k/+rnO61LVGzei6tm38rHaQrxdgHVvJTf+lORtP9fZPLge1fn+6CaR6VtefNV4rKne90e1kvbd9BEVle6PfDnRJnmiqvFar+aT6tL3FSGqlUK94LuQdZpIJWTPkzUgqi/zSXXL9xXJNrB+IxvoTjVXqovsCB+BI/VlK5+9HyrbEYBXuVM1ikIgCuAwX+utmFuTg8qafhwqAne9xgoPkHtBvku3j1JHyBhidNGPcfqRqA5cbZQSYwqwPMfza1yP+ndBFX4AFOeWhC7GkZh8f1Q3sRaOVGEx1YCdVI8nxwPHfKPsvwaGr0sl3Kis0k3bx5OXPMvfbpd644BglM/Lz/ijKlyXauTHJpmVPHC4GgEEACsI6hCL5BsY1ffdrq5NtXIThwmk7R8X+Kg0AtGGjWztQUaEXRV918+3eF0qKgf7kGs3raYDVSGvA1IaFs+ymSRG+wqzX5eKxinMcU5sopzKCstwFixYGblYib7v5/2vS/V87zH2+bXLquREhfVZMmARGBXeE1XnOfbi2lRtx5SNOqeLWqjKr7wXKuaFxHVdtYdOz+TfDFlzJQwArv5eqOCH7GU95GY4yJkqyXSK5rYFAkLKJ9Wq70tCVC8YjMKv7104U2HI9eUCqHEBuYWRrJCvE/6oOpnJrzFJGgvD3oq6fo/lSoWl2jUWNq6GFJwm+WEbflDZF1X1elTwwm7iW9QnfGocAoERDkdZJF+UhmL190OVuokfuMc5P0eUaSwskCT0CIsx2APLnxNHVCtex8PXprrRSOSxSzgwf1SL9aHPjn9ffI0XRQVEojrf8BgB+slRlVYByUMowOGZtdFoHGWSqeY9prz85KjiIxIOFgNs6h1XTIFRe/wwoootO06lGPXjUO05T2OvAnkE0r98ksZTNT1V8reRhbbjL+r1I1F1nJ5RJkTQaCQc5viAoFwfouqchSI7//j5xeRPdpz0c9Y0qMoOT9RXUU8ViLKZRr5+LgASLMmD4cY57LOOIzOhSPDOFxPfv+c/pWEa7SojpFIpIRwOF8LyjZQk0syMSqws/HUDj4mAZcFQ6uxRjgw9CIagIiLWnjB10fOdcjbur24SjXlcrEGt6tPJn+A6XTZZPAZHkBn8oIj3hktL8bfF+FI79dUnSPnzJ7fQl1FakWQTAul5a34GKmkYUbjJCP+xXQ2MZ9SRInfBs28h1Sg//LzdzmWz57HX8OZ33S2kRRwfpHu3buFPDg6ePMHf9ouS+hVF1ep+sVpV7ppVsEhaKoCx+3OqrklVtHESCjUtf4TN3yq+24dDLfBO8UIKyLL/UyiIFAkFt1HHVUJa3X4VK8hLL3J1Sbmjo6NcBa/AeynxSJaIZ2I4+qH3gVl3cTelvRceYRNmb9/WRsGQplHEY+gepyx0kPzAL2cUhV4+lpp1uByfDwZ/a+eSmtK/Cj1S9Nxmmprq3uezbKjieS3PghXY0mcsQNaQ5BQbLfXCna2gghU523nembvf2j2ciQS3LZnVpcu4RMVU1A8K10b1clxKd11ptwuFdsFTRfOROmRDVQxo8QroLKUvmvJAn+RSGhW2txxSsILBOztPT2F1RIi/171RKgPfuzz7DFGtLGz/RS2gGjsUuKMetFL5JQ5qaWgKWxHZbMeS9u8nIapopioJuiAMy7Gj72/JQekoO9RRlXfHhSWRKYihU7V7am+83BxQGLOzjKioVvBVeA42vmaz1M6wAHZ/AdhrkIBEAfzAA2PrZiASTdEdjK4QWKUsr9nwQbWSNlO1BW1UD/ZjvMgJnEKlL6vwKz3VWJEZZRBKXMyHIjObt5LZs2UcNcj+5qMLMZ/P11YzYsAc5SE5Y69G3c9SOaZCo5UN5WSVyGJZX1ThQ3P7bryLah/WnyvGYnLwIgqEgo4K+8NyxAYr1JK85cI3L4Pw6dDm+k5wGU8mz+PhVmIxAwBoBoAlxGOhQmWVoxmaykGqbEXK9PdFddfkmCTzutiLWMz0AxfSFBZgR0NGT0V8ZQMF6+L25erqYmtcJYMzwXU8PNjcKW4HQ6+lDF4LE3zzmqkGljUqKpeTwtM3oZoTea1ZkaCR4YUD9AjJZeLKKxUqhzo4I3VkIR3m7/BWMIIekqlsRHLnEy5TovLupZipmL72ZZJ8ETaqVR6gaZ6M2geOqR6/DNlRWQrvFA8qddWJCvQmdLBSf0F4dzTCT4ztqj1SPyvK4ynxrSj1yNqYUaU6H3iCmgm2cKVMI587Unm5VMF7L9zu634oxAtFVi0qIGSaAKTlGjnU4CXfgriA5sDOXNhQtcZUq05UNS/5Xj7alZ5qrcEJvO6zcDFANi8lKlY39oshA9+ej2xuznjBCrbWx+3vKWczH4HEDj2UwzWp+HZTn5NK8r0D8SgtFR6ri4VeoI6WaNy/f/7dtodKqFFFZi5sCwvae+Aaa70RlcGrgCTQYW/sj+RhvqhZKd0ykYuryVg6qsQqawNFinlRrGMTFz9fk6ou6r7KKJ/eL8ZEFVRUlybrF79seKEat6uZ4FbKprDY/f0eNxrW+mvuXD6osloALC7q56tIPt3Pv32juk9kZlz1ZapkAcXcs8sTsYKtgereJ7o2WFGW5QUO3ohvXEMVfqi0nMe2CPStCrD7fUHzbtThlULVe7kDfaPymW1PbKBaV8sKtqyurcGIkvALJQHnet0N772wjgrLi7yWh4CWx+2L6iVE2eL4i5SpvogEt8rEP9+ZXFZPdzRTGVrO2JpBxX2uuV1q0vtYOLuk3SfW6jUeGST4GeDJc1zMp1X3CYhqfEOmKuzMBD/90oN7YaCKzHxtZzACnMw2dAtYpbwn8GWNAelkfySK0BUEQm+uH8tk1JVyUmJMUkeFMd+EgjNeLPvTe3qqf7KjYtPQUJFRkne7cD/tyrTrArW2Qq3EAuBS4L9nA7rEmDz05vvxpEaFZTc9ORdGqkTNhorkhHwABRx5t8xmH1SizRLujggAF8P39XPd4AETH5FLDwiNysFnd6c6VpJTDOMRUFupsUsXfXY0pbI6slIVYL3jRfg3reuVgdCGpgOg4NCNqDYvSCkgHAA6NwZ6t+03Kaz0pueWDHMzqiKsCel+XxR4fWVhM3CgD4R6UqXa2/Tm3a7rrUVo9SKDdFEfae8O/op2oID/XL3Bm1E1WCDmm3jqwNi15AuwRbNCrV4s1jl+BaMHnqBmgoe6soJj/uNTpOOtruY+ASFFT94txAfV0DrRk2cBXoM2cN9ARfJ1gUUD/Xf7NZ6ri88/8FT/IBV+z4AfkRUMfrWm+jJgJGQamYy7497wbtk/sL60wZJsBo8Jl6y+SUfZWBz1XlGyKMIeOjUIeSuqmWD6nu3joZd/1pYYojhagL/tOr/iI+ZusxVOg0XLToVvBaPLxjbq8lCrGPvDq1ctb0NGF6qZ0J2uYPgEEHfeUwNKdJw/9EAV7qGSiVq90NFQocoPI0GP1U+mcvgCQokNXl8dwJIrlY92ZaEKj9OHLRGukahQFf/iGcmtrJDpiOm/PLbnmg7jnYo4NLWrlVXeYRQeEFIK1eGp19rnXlYQa0FnkUjefWLcBxVumh6s8w4Rk0Dgoi4P9j9vea9+UBH8oeNzoSv9eIsUbrtFZbxvamBZTxGuNa3BVcmPF29JQ2Ug4I98Ui27PHloWOYaEEXna11a9U5lHn7WM6wZK5pazQu9ergnTWX0TxamRxVsGTtFMHS230sfXJ8KK702edVR/kEz3C5hRFtYXWXrrWen06Oa2ezrmFh26LJxW+HoBlSovzKIzGidI/HHjcTG5hSpQl/orMUwc6OVZDoq62MZM1VNR84Mpkz1ey2sL81JZhyF529C1eCNDYsUdX0a05oy1a7asEgxhWHxfWu+gqLz1ZtQhWumdsXqogDVU59UoYQr1cx2QzUXYLSadEl78mMDbR7rGztiwOuo6jt+qTbvulJt6oJOgM8U9FRUrpIj1CGKd6qm3VY4TE8/tidL+rXjxPmrD/1RbbtTzXzE60fcNf2GJmjetPyYqebgvawPqrDtBj/hVS4gDcBR9JE15S7U8alSha50W55Adyw9rKvDxyxW3qtQWPU5VqEZH1SG6StNVHxYE9B4hOcDpinbH5YKjGK6yGOZwvZyVIeqJjs5P72wAxWsmivt12IxFo73TSM54uuTaVPpQ1lCn+W0fLFylWIIrMMwqDKGPVt2Ryok21h+Z/6r6VLd6bFGKsEmCy7rayWWK5WdiJhfG7h94G4tQie6/hFSBWoO4Yu2p9ljpLhfKtpvLxzaHri/PLSb0SXjjIojp+Rr79ZimPJJFdv0TbU14eXBLW3lEBjh504RNO9UNZ9Ulavg1KlmNrsqFhg5V54fjIr6y8zM9KlC2tgRHE3DY/JJVT8N/QBUM6Hlt8pQlcw4xy58ULmMqK2inoV+iLKCL9p5rlRB3IXKcy986WsXk87VFKkiKCF+fD+48wI1LZJ3oSp4rle3fFF9h65gSlTBmTOo8WRlJLR+DrHIfMr/AowbUhFfy1TbiRtTRSK7b0YcV//m5ThcH0RJC2Sj4Ey15tlj8kNFVObR9YVenbzyOnPgRBVKtEQWZdyyL+bHyVCJj+Ajo4NptCvvVHPCf5VhIsGrBV9U6ZfmV0eWByk5GYEMNLaUWhha/g4+VJyGDbQJMTlI2B1/qaF5X1SJLh40PzTgdMP6xc1ESFKXnVJ/5brbsl5EVyWBVJE7NnLCCpqoQst/0ocQSH745d8j/WORDZCxqZSVV6rzUzW1AlL96hc2csIyU0W6I0MsXxqcIsHxN+vWX02d6nFLyxeBVL+gCcqyNsBpwGGiCp1mAiZFZZEsP6y71EDPK/pxogJdVvVHmqbME2NUORxOZnd1STCIqkyXMSpXxao5qlqtVqpEh2h7LKvII4eMzihbrGNtZ6qw52NGcJRTjTb5J7KVTo6u0uUXVK6C7eWUsSdxce/Vo1ePXgb10/CIao/GqtX7GNOpVODv57AqE/ZGFTodOuV/8w33ZZBes7MIHMvmcvcxOkej6FSuQlOVMlVOZjFlNXC/hdLTQ4Z0JYkqSdNVWAmz6CyHrPyftxoY6b5zmPaDZsOVyn3HAJ2aOLr8HNVhxlQMoqLGVGt9m6QKRMUQGE3k0NEbNI2V4R+iSniggl/RVcZ29UFAyTibRuwWUqHVM1i5SqNlM7BZERVivIYGapVNnVrSyhCV5Z0qzGSqUPDO2dbndvu2yFQoV386VOFwoSCtPk3K6y1X0Fk8yt2VtTyb2g5aNN/9+D8Y9N+k2zshe0GqEOrsgi8PMsJawAkK1sD2tKgOlHWn+EHaKhxP44N1iw7xxR0b3ZO0rddLKQsGD0YiqHlu8XPAKFK6UWokQIsLpkHVvq3yFUpWtfOc+M09ix79cufVq1c7W7Y6uauTZcXlpbJGVWwgCZwANZKXJQekKXwXy+6dakKIrQfYf7PWwKvuHFo+pIrB7lhfJCmxDJXAE8uzs/Dv7G5MyCMdFS8vi98Wi3YrTV18C6+9MKQq57LUeFMH2uwvFESuZWMtuiw6SYmhmSz8FZp+7mjUFWtx578j9PFXgEQQTNNQF5vCxQqsHUnBpRf2miMNqWjoWbxgcjlqL1fOwZ64XN7LaSccDPt2NrDLUUwWwtCwL2BgH66jsklvCuIz/wN19eUcOtUnR1BENkkzOUNfDEbK8N2tF/bqs0o1MEtVMOgrQB+BYdCKO9hfjZ/vsdaikqngZVawSlXyLDSqUARWOGj1ImaqXO45xhAdiPS4g3ptxkhFsuMVWC5Uo1WPVNkMOuypnKPKqBvO0TJVR09lM5Cd7851chV0lBLEgkz/rFJFBlLbOEyYqVBZ5XIdrEJlO9hetWwqKzDevWUqNhBls1eqaBFrmWEwJlkmUAXR9kHK1G2pFn7xt0aNXcDIwt2r7Q+37xlyV2UqiF/p0DlYL6p0Dn5axVBW6j7E06JyUeF2ftmWymnAGAnNP+luB421FlJJ6P8z3NRL1xtHAa9udPKDU2UyoG5P5TDCh11taB5/aGqKsBeW0Dd4JweQXaq9t7KK1wGoz/qgCrXw02Bw+8CUEST7gZGvLPsRjhsVt1pWg0JToXJLniyMSJJ76ofqFY7fXdh8OW+ugRLV79YckvTYVd3AyY3Ka+TMlQp6FlH2tXV9iyNVJDh/2GrhXdMXoVDNX/3Wbk0ZtBT6Ma4LVcnrFv6TqKAf/eeEmcCJCrmwVycvEw9NTyojkWDk9H/ZUYG8PnrnQuX5fFRXqrkainyzn++aGByoIpso+/4MXzAXrkIVedq3TX4Fgt4TcuuFvc4Ln7tRnXMoZhwlM7vG63Sigq3qYGPx2cBcuEoNXL60z+iNsm88tqtVj1QZN6ohS7ICB6KBi11z3MK2BiauFp90T62O7risEn+xXVAGbeCwAMeq06NadQmzh4eceNHus4FooG8wGQ5UwdPTROLR3QXLU+MRPhw12ndYgBVqw2FdyvSZBpXbjvNEPR6WjyAi1wzTGvZUka2DZ4eDzYQlKzwyo1CFTmNOo3s4FAmwovAeqGTl4fcb5Xf0l2pLFdp59jCx+ejgoaV/Cy6r0Zg/WRKV9e0LFKcUY5pMNUR7W/CfzhijnFaq4MJ2MBIJfmrNn9aoggOndfiSSLbvTvWRV6qJ01cfNBHV75eNEWlbKviS4Ly5C9ZRhV7iNiWkr4dC2I2q6XEniNKTiafG1KSy+shQ2Wyptk8ewuHiR5YZOJUqsv3CatpZQ37lqOBGlfQ411Y6mPjCOrIW/OIkGxhZjuzg6/MfLVg8EZUq9FebnY4FXAyAqDcqr+3KA1VhCQSib5YnUYWePfnkdGdh3sY4qlRPzSnlqKwEfJ8bBz5JYeU9UWHDAMk9M05A2drA08Fhy+wBGqlm9MllMgYKLol4UamZpDj3vqhqLMgY/QU7KhT728HxeZu13mq7atVMsyEkn8pkLjKv8W/lmW/WfU7EK1Xh7uRgVJ9l/2TMr7BSRTbnP3p7MHh1zy4RQy2r1nNTdwV6+Nv8uSgqZyuA/nQi0gWnYzV1LxEBtzXJZw8+wtOnaENLtxo4E9oydVegKewXeXk3AxRnQiHB90NVg9/jv0ysgZH5Lr51FbLda0Atq5CpEwZcLC/m8Yz0aBSIUg7nFHphD1RDliW5rQnWAnZUwcSrww3bEfKY6uVngtEGirgo4rF3sYy0Xnco7yTp1gt77K88UIWHb4BphGWhimx+8sl2Ytt2N7cxVSSYeGFaqZuGlS+wn5er3wNlmO9C5b6eXZPLtIoq4hKQfMvVZw/Ksxkn9nvISFSR5e3WuTHLgrtkpdQ5CWo0zrxyq4Ee50RykzPukh/w0Sjfci2r0DyeuLew7FZWwWd1zlj/AIeXALTmB5KJPxx/3hSsRc49dIvU5uBHc7vu46vQLj5wTBpEVKH1PDD5gDybf8sDNhaDDi7Q9htzoSrcnR4V9JgCmVO3skKTo/O442JHSJV4at40i4StKhDDi3gR9VW63dtcqFZcD4P3RYXdCkTZQ7e4RegMH8wEH+JXzlSDusWv7WegqeCXOKljBqteqEpeqTzkEp9zwLTvl4kK8ny6Hgo+dErwhFQNMxTJ4XifB6RSLcFQXYs9hbKy2bLDrPiQ5QduvkVw/ZPgvXW0A7gPqsA+x8fwjOqs82oVbOPnWQe1vVJNXNn+IcezTzZdqfBE8N6OS34xpMqwFlsRAID7Fh8vvQLqzrBtvL7kIMrjwagTqaAXaOqsrFQDfAuaCufkTkh1/H1DnxETDXCiyKGAmbqxJPvheNPPm+dIT6JieugUEXeqGTgEubu45Zw2jSz7nW19eAmM8IsY3g+QWgmS410gpkA14aj6ETorKmpuVjaWPfHJYNNxFy1EFQnqUx3ZfQ4A/vuG0dT35qZE9aGrtSj0pRWbbGZzcpzdvQYG0fheDdySXJqVjvMwDLdAvD4lKputcHTKK4O5UcvT7MEEqjPVDYRmnQWwZh+Ywhi1aVG1CZ3Mz4qskraSWQ6GIpqCVwuGnycQKiOR0P6YKhroF3mSLZrSb4E0NzwFqktcv5N974Fee+f7F/nMxcVFZq//1SODPv3wVFZkEykRcshiUoTaFUQfU8EKwPbx/tt9U6IgqJWmQ/WByIQ1lQ3iOA4X6ignTKg/uWr9UtFdfGtjUdGTDWkEsjH41KBHr5AWNhX0h6d48OHDh5v9gJRaBkaQh+XQllWsQYGjMEZMgwp379fatZJUBePr6vceGiz86uOPf6XoP2n65JNPrs52JXWfSfrlR5JONvDDE6gN/Ntvv92/7PH4iOfwxhoQVm8b1MdfD3vD7/dvcgK0TKVthWM75xoePmCjgNON3IML3SZlt3YXJXLa1r9IqLudgJo9R7vmc3xmBNiDPJ5muVpeJzjYr8dHo1H8+ffXPZdCpRq/QTjmsCNmOwb4bsRAxXdoukITDPwikhiTxOA9jHHJpZP3pAs+5aVt88k+B7g82RekEKcuk05UZofDt+2vxD9VYfHMaelnLdDTz/JAKrJCYznI1ali1Q6dw17Q5Q7tmMwu7cspLW2R+isAGmlk0IvmiYTeOD0h7jW/25mqWb+ATYv4YnbL/rQeoj4EB4bzDRa6LMZUy8R9tN6gUs3toUy6ZI5woVrfOjs766YkDEFga/siV4wZmci+Oo8f938Gk5mq3zpbRet11vfgT8m9mOn0gVRMCLBbJiq+A6noCkNjFapMo2y/HE2X3ajwNmwxUs4wKeDf8kIRzxutOslpy+CmQHU6O7sOK9Ju609fx5nh2XFLh0WkMhzsh+utiJFKshYUyjSFFoYhMPTHtV11L1CLGrt7eYjEmtK/QV4zxlOgQim+z/a+gbezW4OT7vHsorZ1UPxIcqm/XTZSLXxsK8eyiszg6um3gIySAf5F3zzjo991fgpUCGf2TLqd7T4b4GdnF6qJL8pO4JbBCYRUIbsVZS4V8Eqjqo2QW8vj5gwFXdxCTxVek1RKTtTKu7UwYaSStXsI/+HHZ98pedIlaZ6bXTTuLA+pfG1bBP2/T1QqgFoVHAPftpSVLRVTk6nWUpMFX5QX5Grc1FM9xbvHx4vwzkCuhAKyveDizJQV55tq+V9jY6pMim3gsfy+YA5j2FOt+DvlLFyT36WQ1lHNHi8epJ/C/9clZKInHeKQOjZCJBYnb/Jtoso3xlQjWFR87a0QMAt8qF2cdtYn43M/ByXRx0A1OMRbx7CRrcekCpocyivIW2YqfxtnQaqGSoUOPItx1uUv8syVoj31PuOvrDpK76Cn2jo4bh0e7/7+PKcEhxtoujPKpo018BpU47ICgOT3Rw3cUv9ITr/7yJ66lbTPGsisUhaqxRYsrrNFbS+kFSnpiO3fMVgL/1SJr4syFcTJZwA5MhvAKLmqv7g9daMun1TQF5epdNaidbi7e3I22xpcjAP5q1LDEq4MFP6pIooNRG4FDmuf5dTsKGe4+utTEb0OCr/Vn+na1dbhYQv9vz52XmSq1MsbUoW2FctOsigHwe40hzf6IZVGVXjnjwpLNlCEPd9Vmbo4fqLc/U6uhGiLbzi2Wrxpuwotj/srEnAZa6tCJkl/UKxGteYxVqtpBc3C5tV2tXt4PPtsIBt4eaRFvEFFVV9cvmIigfYAAAbcSURBVCnVTPCZGmYnAW9NjyHBkT5JWkfl+8DGkkR1oBYV7H6PN2RA+YsLo4McUs9MiyOuRbWumzyw5AeSYNQzHFKgUbXFarsaXllZ8V5mUg3UrMXJ1u7JuuwVKl/cbegDnliCl9eiitk0pjEU+8eUcW9ajar+m18rUlJ4aHndGxotQCNOUVgy21Eex5gsukX1rN8aQx0ONk6eKpVxTy6rPqgvWo/VSCz620BVorJJC1Sb1GfmdIM9tTpm/uFvFP1Gnr3Pyov5cEj0HA6F6GQVQwvsy8+lw83Q+WaIal+lmt062R3f/RLtrhjLk/XFhDV2DsvK26lXBiqH1dxR0pihL1ONR+VzFqqKBJXFIEyniqjkTcBzZUpCwkxUJ/hJGj9TfthgoYspgNSWXapLYtF5+2RHqq7tUUoAHWRj3dPMlqpQQm3rRQVFt9A6Ngot6KOx8h5elu5jWPX557SJ6uzu7hlyAmUvA359/QAwbyAybSpyKS8exa1mzo7qb/7u71CQDy2qx+hKpcJAjnKZhi0Lo9H+BjlCwiUMVLut1uLhGGoLHQmVh2OQXTssX1RyxA3WQJtOKgCG9tNMKhUR06ggV0napjOLbpJVqoMRezQBGxU6yxHrUKi4Ksay2sJP7uKLemPR56T1IXbtyjNVKLEsdXaQyvbAIfbIdiyvUf1HMxWDbCCygFVkA+E/olKRlitCJqpSUdoVrpTP4OTpuKSk+gclLgHy3NwF+6GKRE5Xz593Z0KQyv6QPJLM2y0AdqGaLIlqjHK2gavO0y+ldy0dgSgYWXdS8kwVOouxAIw+mgkFF61T+Ire2GwbPS2qFp4+WR9bQFgfY7CQ6+g8TRa3XKxXqtDmX6WkF27/1a4WjTGXFv/GxVrckKp7MtjSoJBtj9Wk/Db2hSXhyitVZEOOY0KHqN53ogqAmvWgA1sq2Qb6oWqtz+4OBnqq2XV5qR6kMk+VeqQKLf9BLZBm0ZHKsKJRUcyG6jfxkrfcQEiVlKnws8Hu8a6BSjkmDQhbxyhf8TpU/6o6ssCRCohWc0Gsjq/fQOWJSaIqSVTH6eOT40NDDdx9Ic+uRwOpi397tPBK5zklNrxRnWnHMTlSkezQWlTa2dQ6ql973S1BpTqD7tLZXUNRHX+hXFMUAJbnR8+0FJGHJ5522QudvZtMNT6v2JHqf/9nWf/wa+eyMoRwieGYqjV7tnXYnTVqMT+uQFGSBBltScvDRU9UEd0hDS5UrCvVxUXjv8j6P8M1B3GirDy6yYh5JXTbwo+7s8cmqNndS92YlTzXgoLeqCIzf8/fmErTnLY/j0WWF4cR1Va3tXj8xEy13tA5OeS7de9UEWQ1Q8tf6o7scqQSbVK57ah8SQqctdL47qBlZDpef2H4ePbQM1Vo5nQT7XK4MLkGkrqDmKdNtb7VXVSHVoo+iBvjC2Rezflxp4oEX315Ln4Kvb+Xk6nYod0xG1Oheorf7S6aoM5umaeiydgYy5UqlOg2oPPH1jdebmsRWgcqU3BzqlT4bHexa6KabX1tpgrEriITqSKJroBmSkmSvdCNqJyoSnm7yFjylu8ooFEdRLV418wELeB3ljbAnshTim5UoZ1xKjSpT0h1rIE1O6q1D13PwJqs6jo0DK2TQwvWruwGgmYTAGXXpGb7/6JNKj/edO6FI4mh3cXbUkXRe9pShW9M1Zo9XjzbPbNQKV1oswqbsxxHIxSXs3m64Ux1bLt9hUYV1ZhYQRBSPxTV8cEWfrhhhjrryR/erGQx6nO01dDj7B6TLVPZCjgbOFO9tObiG8tKSjlDoaVhrb1WoOxTp25OtT6Yfdo6MVPN1kiFqkzlqmi3qwpRhv9RZYpzo3pkF3RRqaIBcSj2M4JQi4kyUDmXM4NVpkF1hj89G5h9wNljZWzUzGFZugJviCqiylI040Y147CLKKIiAQjU2ijvZGVFTRpF0b1yjkHxvYq0aymVuz8FKjhcXDxctxTVIi/nsjTlvSmzaOPHHJFlCIZac6aKzPzZjkmm4sXRqnU0Qeew++VsFct1CGnX0iz8c2OqyqClaVfTIYe21GXZUlLa+DGZLCWbc8mwtJ/jfDehpf4Zd3SMZACw2xIBUWUKBWsrymFoA1Caqch7gqKb5zenoh/rdH9f1SUSfqDb0y/d6xXx9CEUjm9p38TVeEvHK0mvOUFJNjVm/hXzTWs4HUPTGGX4j5AqhLRrKQYfCB/ekMpVpbBebU3VnKpz5RtJFZVvw7TB4fd9tK9jHt9PpevSuVzh5Jws589tF2+ayvnDSUokb0rfQryG1FN2/zTrjz1ZQ2l9i1DtXExeQPqT1Yq682dFVm68HMlq7X/Wv1f9P+ccZdOhZH2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580384" y="3038083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98660" y="2842632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52392" y="2931790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580384" y="274585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724400" y="2831006"/>
            <a:ext cx="72008" cy="72008"/>
          </a:xfrm>
          <a:prstGeom prst="flowChartConnector">
            <a:avLst/>
          </a:prstGeom>
          <a:solidFill>
            <a:srgbClr val="CC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658680" y="2663356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4774312" y="3038083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846320" y="2914640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810316" y="2745854"/>
            <a:ext cx="72008" cy="72008"/>
          </a:xfrm>
          <a:prstGeom prst="flowChartConnector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987574"/>
            <a:ext cx="2952328" cy="3240360"/>
          </a:xfrm>
          <a:prstGeom prst="rect">
            <a:avLst/>
          </a:prstGeom>
          <a:solidFill>
            <a:srgbClr val="403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'SHRIMPLIN‘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'SHANKLE‘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'LUKE </a:t>
            </a:r>
            <a:r>
              <a:rPr lang="en-US" sz="2000" dirty="0">
                <a:solidFill>
                  <a:srgbClr val="FFFCF2"/>
                </a:solidFill>
              </a:rPr>
              <a:t>G U</a:t>
            </a:r>
            <a:r>
              <a:rPr lang="en-US" sz="2000" dirty="0" smtClean="0">
                <a:solidFill>
                  <a:srgbClr val="FFFCF2"/>
                </a:solidFill>
              </a:rPr>
              <a:t>'</a:t>
            </a:r>
            <a:endParaRPr lang="en-US" sz="2000" dirty="0">
              <a:solidFill>
                <a:srgbClr val="FFFCF2"/>
              </a:solidFill>
            </a:endParaRP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'CROSS </a:t>
            </a:r>
            <a:r>
              <a:rPr lang="en-US" sz="2000" dirty="0">
                <a:solidFill>
                  <a:srgbClr val="FFFCF2"/>
                </a:solidFill>
              </a:rPr>
              <a:t>H </a:t>
            </a:r>
            <a:r>
              <a:rPr lang="en-US" sz="2000" dirty="0" smtClean="0">
                <a:solidFill>
                  <a:srgbClr val="FFFCF2"/>
                </a:solidFill>
              </a:rPr>
              <a:t>CATTLE‘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’NOLAN‘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'Recruit </a:t>
            </a:r>
            <a:r>
              <a:rPr lang="en-US" sz="2000" dirty="0">
                <a:solidFill>
                  <a:srgbClr val="FFFCF2"/>
                </a:solidFill>
              </a:rPr>
              <a:t>F9</a:t>
            </a:r>
            <a:r>
              <a:rPr lang="en-US" sz="2000" dirty="0" smtClean="0">
                <a:solidFill>
                  <a:srgbClr val="FFFCF2"/>
                </a:solidFill>
              </a:rPr>
              <a:t>',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'NEWBY‘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'CHURCHMAN </a:t>
            </a:r>
            <a:r>
              <a:rPr lang="en-US" sz="2000" dirty="0">
                <a:solidFill>
                  <a:srgbClr val="FFFCF2"/>
                </a:solidFill>
              </a:rPr>
              <a:t>BIBLE</a:t>
            </a:r>
            <a:r>
              <a:rPr lang="en-US" sz="2000" dirty="0" smtClean="0">
                <a:solidFill>
                  <a:srgbClr val="FFFCF2"/>
                </a:solidFill>
              </a:rPr>
              <a:t>'</a:t>
            </a:r>
            <a:endParaRPr lang="en-US" sz="2000" dirty="0">
              <a:solidFill>
                <a:srgbClr val="FFFCF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0032" y="1001564"/>
            <a:ext cx="2952328" cy="3240360"/>
          </a:xfrm>
          <a:prstGeom prst="rect">
            <a:avLst/>
          </a:prstGeom>
          <a:solidFill>
            <a:srgbClr val="EB5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‘STUART’</a:t>
            </a:r>
          </a:p>
          <a:p>
            <a:pPr algn="ctr"/>
            <a:r>
              <a:rPr lang="en-US" sz="2000" dirty="0" smtClean="0">
                <a:solidFill>
                  <a:srgbClr val="FFFCF2"/>
                </a:solidFill>
              </a:rPr>
              <a:t>‘CRAWFORD’</a:t>
            </a:r>
            <a:endParaRPr lang="en-US" sz="2000" dirty="0">
              <a:solidFill>
                <a:srgbClr val="FFFCF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8708" y="586884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D39"/>
                </a:solidFill>
              </a:rPr>
              <a:t>Train and Test Set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08" y="586884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B5E28"/>
                </a:solidFill>
              </a:rPr>
              <a:t>Validation Set</a:t>
            </a:r>
            <a:endParaRPr lang="en-US" dirty="0">
              <a:solidFill>
                <a:srgbClr val="EB5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fkAAALsCAYAAADgRc5RAAAABHNCSVQICAgIfAhkiAAAAAlwSFlzAAALEgAACxIB0t1+/AAAIABJREFUeJzsnXlcVUX/x98DuAEKKCgg4AKiYO77jmv6pGmlppZZWdpuWdni0+pTplmZPZXL4y+zp9XH1CxTUyEzzdxNBUVQQAFFVFBkZ35/HCDcL3DvPedc5v16nRfnnnvuzGfmDvd7Zr4z3xFSShQKhUKhUDgeTnoLUCgUCoVCYRuUkVcoFAqFwkFRRl6hUCgUCgdFGXmFQqFQKBwUZeQVCoVCoXBQlJFXKBQKhcJBUUZeobADQohGQogiIUT7a71WKBQKW6CMvEJRjBBikhDiohDCpcy1akKIS0KI/VfcG1xspPuWI4srg1KUO0iFEKK1EGKlECJFCJEthEgQQiwTQgSWuadICHHnNT77kRAisszr14rvLSw+UoQQ3wshml/xuUghxLwyr5cUf27RNfKYVfzeD9fJp0AIkSiEWCSE8L6Z5uL3+hS/X7f4dckDUpoQovaNtCoUVR1l5BWKv4kEagGdy1zrApwHmgkh6pW53g/IAX4vR/riJq9v/GHNKG4EMoF/AM2Be4E4oI6FyVz5YBED+AINgZFAMLDagjQSgdFCiFpl9DkD44GEa3ymJJ9A4BFgGLDEQs3X0g3gCrxYjjQUiiqHMvIKRTFSylggBSjbO+8LbAB2AhFlrkcA26SUeVDa458lhEgSQmQJIbYLIQZZWWIPwBN4UEq5R0qZKKX8TUr5opTyYAXTLJBSpkkpU6WUvwOLgOCSXvMN+AuIBUaXuXYbkA1E3SCfFCnlGuBD4FYhRI0K6gaYB0wRQvhVIg2FwqFRRl6huJxIrjbyUcCvV1yPKL63hCVAL2AM0BL4HPhBCNHK0oyFEMeFEP93g1tS0f5nR1maZnkQQvgCdwJxUsqzN7ldAouBiWWuPQh8ZmF2uWhlqVZenWXyX4b2sDGjgmkoFA6PMvIKxeVEAt2Ke+Y1gG78beT7AQghWgB+wKbi18Foxn20lPJ3KeVxKeUnwM/A5HLkHQskX+9NKeV24G1giRDirBBinRDiJSFE0DVu/0IIcaHsAUy6xn3hQohMIURWcd61gAEW6v0a6Fg8P8EXuBULhuCL6+8RYLuU8qKFeV2VTPHfF4AJQoiwCqajUDg0Lje/RaGoUmxCM3Td0B6CT0sp44UQqUBTIUR9tB59FrC9+DPt0IzOISFEWT979eL0LEJKOdCCe14RQryP9sDRFa33PF0IMUxKWXZk4Tlg3RUffx0IuOLaUWAIUBMYXnxPUzSf+820nBdCrEDrzZ8HoqSUJy6vglLChRCZaL851dEepsrzAHQ9DZuFEOuAmcCIyqanUDgaysgrFGWQUh4XQiSgDcc7ofXgkVJeEkLsQjPwfYAtUsrC4o85AUVAR6DgiiSzbaDxHLAcWC6EeAnYC7zC5e6DU1LK+LKfE0JkcLWRz5NSHis+jxZChAKfCCFaSsu2qPw/NNfEReCfN7iv5GGiCEiWUuZbkLalvAjsEUL0tGKaCoVDoIy8QnE1kWg9ZYFmwEooGbKPAN4rc31P8b1+Uspf7aQRACllgRAiDs19YA3+BRxB880vtyD/jUKIPKAusOoGt5Z9mLAqUsoDQoilwGw0X79CoShGGXmF4moigXFok7seKHP9V+A7wJ0yvWYpZawQ4is0X/lzwG40oxeBNoltpSWZCiE2An9IKadf5/3b0Hz/36AZYgHcjtZDfrUc5bsuxa6JlcA0LDDyxbQChBV6542FEG2uuFYyGnGz5YavodUJaJPxFAoFysgrFNciEm3Wd9IVQ95b0Pz1GcCuKz5zPzAdmIU2JH4W+JPLffI3C4bTBDh+A12HgAvAu2jrzQuAY8CzUsqPbpBueXkP2CKE6FM8MnHD9KSUWZXMj+I83r3G9WFo8x9uWHfFcwHmAc9f416FosoiLHO7KRQKhUKhMBtqCZ1CoVAoFA6KMvIKhUKhUDgoysgrFAqFQuGgKCOvUCgUCoWDooy8QqFQKBQOijLyCoVCoVA4KMrIKxQKhULhoCgjr1AoFAqFg6KMvEKhUCgUDooy8gqFQqFQOCjKyCsUCoVC4aAoI69QKBQKhYOijLxCoVAoFA6KMvIKhUKhUDgoysgrFAqFQuGgKCOvUCgUCoWDooy8QqFQKBQOijLyCoVCoVA4KMrIKxQKhULhoCgjr1AoFAqFg6KMvEKhUCgUDooy8gqFQqFQOCguegu4FkIIqbcGPZFSivLcX9XrC1SdVYTy1JmqL9XGKkJVbWNly+1Sp6YsvJBryccSpJSNra3FkEYeQErLvm+fd33469G/8HX3tbqG+++/nyVLllg93RshRLl+R0qxtL5uVqbx46F/f7j//grJKFde1sLWdQb2bwv3338/ixYtIiMj47pHZmYmNWvWxNvbm6FDh+Lt7W1x+hWps/LU13VJSICuXeF//4MePcr1UT3+H0uwRxu7EUVFRRw/fpzo6Giio6NZsGAB3t7eREdHU61aNcLCwkqP8PBwwsLCCAgIqLDu8nC976UieXcOcKdLUG0AugTVpmvx+ZV8uCWZKT39b5qePe77I/EC2xMvlL7+aGvKZe8XXsjFb0qvm6ad8uFvjW56UwUwrJG3FP/a/iRfSLaJka+KJCVBYKDeKhQA1apVw9vb+7rGW0rJxYsXOXz4MEuWLGH06NEEBQXZWWU5adQI5s2DRx6BPXvAxfQ/QTZhy5YtREZGEh0dzaFDhzhy5Aj16tUrNeDe3t7MmjWLsLAwfHx89JZrNboE1bbI2BqJrlc8jFxp5PXG9D75W4NvZdov08gtsGg4pFw0btzY6mnqzc3KZE0j70j1Z++yWJKfEIKaNWty6dIlCgsLSU9Pt70wazByJOTmQnR0uT7mSO3pehQVFfH6668zduxYLl26xODBg1m0aBGnTp0iKSmJdevWMXfuXG699VZ69+5tCANfFb4XM2P6x+ip3abS8pOWLNy1kCe7PGnVtCMiIqyanhG4UZlyciAlBQICbJ+X2bB3WSzJLzs7m8WLF9OgQQMmTZqEl5eX7YVZAyG0J8nkZGjVyuKPOVJ7uhaZmZmMHz+e9PR0duzYga/v9UcnjVQX1tTS5TrD82a7z0iYuif/W8JvtFvQjontJvJwh4f1lmN6IiOhQwdwddVbicISVq1aRUhICKNGjTKPgS+hQwfYvl1vFYYhLS2NLl26UKdOHTZt2nRDA+/IXM8Hb7b7jISpjfyXf33JM12fYfbA2dR0qam3HNOzZAncfbfeKhSWUqNGDdLT0ykoKNBbSvlp1QoOH9ZbhWFwcnKibdu2rF69mkmTJrFt2zarTdpTVG2EERuSEEJaomvc8nEMDR3KuFbj7KDKPgghKrRUp7LfY1YW+PrCiRPg4VGppOyOXnWmN0VFRaxcuZK4uDhCQ0MJCwujadOmuFgwma28dWb1+tqxQ/PNHzwI7u7WS9dG2KuNpaWl8fnnn/PJJ58QERHBJ598Qs2a5uzAVKSNHZ3WwZaS7ELI7F2XlVsIIS2cXV/uNmYJpu7JZ+Zm4lbNTW8ZDsHu3RAebj4DX5VxcnLizjvv5OGHH6Z+/fr8/vvvvPfee6xYscL4k/A6dYKICHjjDb2VGAofHx+ee+459u7dy44dOxg0aJDq0SsqhamNfGPPxhxJP2Kz9KOiomyWtl5cr0w7dmi/u/bIy4zYuyzlyc/T05Nu3brxwAMP8MQTT+Dt7c3ixYtZt24dubnWX3ViNe66C2JiLL7dkdrT9UhLS2PGjBm0atWKWrVq8cgjj1xzvbmR6sJIWhRXY2oj38ijEYkZiXrLcAhiYqBlS71VKCqLm5sbvXr14rHHHmPPnj0cP35cb0nXx9kZzDifwEZs27aNtm3bkpiYyMqVK/nzzz8ZN85xXJEKfTD1Ero9qXvo27ivzdI30jIVa3G9Mp07B3Xq2CcvM2LEJXQ3Ijk5GScnJ2OvYfb2hlOnLL7dkdrTlcTExBAREcHixYu59957b3q/kerCSFoUV2Pqnny3gG5sOr5JbxmmJy8PNm2C3r31VqKwFk2aNCEkJISFCxeSlpamt5xr06YNxMWB0ecP2IGQkBAmT57MjBkziC5nkCCF4kaY28gHdiM6zXb/EI7oa7pWmebN08KJWzucrSPVn5F98iVkZ2dz+PBh1q9fz+eff05MTAzu7u5kZWVZX6A1WLxYGz5ysuxnyJHa05W4uLgwb948XnzxRfr06cMPP/xww/uNVBdG0qK4GlMP1ydmJNLYs7HeMkzNiRPwzjuwbZveShQV4eLFixw8eJBDhw6RmppKQEAAQUFBDBgwgIYNG1KtWjW9JV6bhQvhvfdg82YwWyAfG/LAAw8QHh7OyJEj2b17N6+++ipOFj4EKRTXwtTr5N/b+h5JmUnMHTzXDqrsgz3XfEsJo0ZpS+fefLPcHzcMVWmdvJSS06dPc+zYMQ4fPkxqaiqhoaG0bNmS4OBgnJ2dLUpH13XyUVEwZgxs2QIhIdZJ08bYu42lpqYyYMAAwsPD+e677yqUht6odfIaeq+Tv2lPXggRACwFGgBFwCIp5TwhRGfg30A1IB94TEq5s/gzLwEPAgXAFCnl+uLr7YElQE1gjZTy6cqIX31kNY93erwySVRp5s2Do0fhiy/0VqK4Eenp6cTHx3P8+HGOHz9OjRo1aNKkCZ07d6ZZs2YWBb8xFJ9+CjNmmMbA25OcnByWLVvGggULOHv2LO3atUNKaZctYxWOiSXjQAXAVCllS6Ab8JgQIgyYBfxTStkOeA14F0AIEQ6MBsKAIcAn4u8W+ikwUUoZCoQKIW6tqPDCokIOnD7A3tS95BXmVTSZG+KIvqaSMm3cCDNnwsqVUKuWbfNyBPTyyefn57NkyRLWrFnD8ePH6dGjBxMnTmTYsGGEhYWZz8CDtpRj1ix4+WXYtUsbUrIAR2pP1yIuLo6OHTvyxRdf8Nxzz5GYmMhLL72k1skrKsVNjbyUMlVKubf4/CIQA/gDKYBn8W2ewMni89uBb6SUBVLK40As0FkI4QvUllLuKL5vKTCiosKdnZzZ/+h+9p7aS9f/dOV01umKJlXlOHYM7rkHvv4ajLzCSqHtKT916lQmTZpEz549SUhI4KOPPuKTTz5h8+bNxg52cz3WrYNvv9WM+5gx0LSp1rM/f15vZbqQnp7O+++/T/fu3Xn88cdZt24dI0aMMOcDnMJwlMsnL4RoDEQBtwB1gd8BCQigu5QySQjxEbBNSvlV8Wf+A6wBEoCZUspBxdd7AtOklLdfIx+LfVlSSl7e+DK/JvzKpgmbTL9Rja19f5mZ2lK5Bx+Ep56qkETDUZV88qDFrE9OTubPP/8kLi6Obt260b1793JN0NI9dn0JUsL+/TB3LqxeDY89Bi+8AG7GCldtiza2fft25s2bx08//cSwYcN45plnaN++faW1GgXlk9cwvE++BCGEO/A/NB/7RSHECuBJKeVKIcRI4P+AgdYSdv/995cG8vD09KRt27alQRdKhociIiLILcwlYV8Cfx3+i+Q7k2nq1fSy96+832ivo6KiWLJkCUClApfcrL6ys+GvvyJ47z3o3TuqeBtv+5fXGq/nzp3L3r17Kx3oxdI2ZpTXhYWFhIWFkZyczLp160hPT6devXocOnSIzMxMXF1dbVpnNquvNm2ImjABunYl4rHHYMgQoopHKByxjfXp04d33nmHOXPmMGbMGOLi4qhXrx5RUVFERUUZqs2V57U16sy3m/m2cjU6FvXkhRAuwI/Az1LKD4uvZUop65S557yU0lMI8SIgpZSziq+vRfPZJwCRUsqw4utjgD5SykevkZ9FvYb4c/EM/WooLeu35N9D/k0D9wYWFNlyyv7D2Qtb9Bg2b9a2kO3TB4YMiWLChIjKyrQIe9WfPXry9m4LkZGRtGvXjhMnTpCUlMTJkyc5ffo0Xl5e+Pv7lx4NGjSo0LCuYXryJWRnw4gREBam9eqvgR7/jyVYs4299dZbrFq1ihUrVtCwYcMK6dGzLq7keloq0sYurrg6HbPhfkeUKXvy/wccKjHwxcQKIfpIKX8VQvRH870D/AB8KYT4AGgIhAB/SimlECKjeFb+DuA+YF5Fhe9O2c3Qr4bySu9XeLTTVc8JimJ+/FEbmv/ySxg4UFu9pDAmubm57Nq1i6SkJKKioti9ezcBAQEEBAQQHh6On58f1atX11um9cnLg9tu0/Y6fvddvdXYnCNHjjB58uQKG3hHRq0isD437ckLIXoAm4G/0PzvEngZSAM+AaoDOWhL6PYUf+YlYCLa0rqyS+g6cPkSuinXyfOGvYYzl87QfkF73r/1fUaGj7S4sGbAmj2GQ4e03vtPP0HnzlaTaDgcwSd/8uRJli9fTsOGDWnevDkBAQF4eHjY7EfPUD35o0ehVy8tMpOF6/ztjTXamJSSuXPnMmvWLDZu3EhLB98RqiJtLGul7fYisRduIyLN1ZOXUv4OXO8/r8t1PjMTmHmN67uAVuUReC3mbJ3Dbc1uczgDb03y82HsWG2ZnCMbeDNz4cIFYmJiiImJITU1ldtuu43w8HC9ZdmfBg20GaEGeuiyNtnZ2UyaNIkDBw7wxx9/GHvjIIVDYcp4iTkFOTT1amrzfKJMPLY9dy74+cHEiZdft2eZzFx/V2LNshw8eJDFixfzySefcOLECTp27MiUKVMuM/COVHc3pXZtbS3nnj03vM2sdZKYmEjPnj0pLCzk999/t4qBN1JdGEmL4mpMtxAzKSOJrw98zZpxa/SWYliOH9dijfz5JygXl3GQUhIZGcmBAwcYMmQITZs2tTgMrUNz8CCcPg1BQXorsTqbN2/m7rvv5tlnn+XZZ59VPmeF3TFd7Pon1jyBRw0P3ur/lp1V2YfK+v6khKFDoWdPeOklm0g0HEb3yRcUFLB//362bt1K7dq1GTlyJG46rwM3lE9+8mRo0gRefNE26VuBirax/v37Ex0dzSuvvMI999xD7dpVZ4mY8slr6O2TN91w/bYT2xgaOlRvGYblf/+DhAR49lm9lSgAzpw5w4cffsjBgwe57bbbuO+++3Q38Ibj6FFo3VpvFTZh/fr1fPbZZ/zyyy8EBQWxdOlSvSUpqhimM/IJ5xMIrhtsl7zM5mvKyICnn4YFC+B6K62UT75iVLQsderUwdfXFyEEDRs2tHi41pHq7oYkJWm++F437+mYsU6cnJwYNGgQy5cv55133rFaGYxUF0bSorga0xn5pl5N+fCPDzGim0FvvvhC+63s0UNvJYoSqlevztixY7lw4QJJSUl6yzEeR49qk+6qwDB2tWrV9JagqIKYzsj/NO4nVh1exdJ9th/2MkpEKUtZtw7uuuvG99izTGarvxtRmbI4OTmRn59Penq6xQ+njlR3N6RXL0hOhpiYm95aZerEAoxUF0bSorga0xl5Hzcf/tXvX3y+73O9pRiOEycg2D6eDEU5GTlyJLt37+bLL78kJydHbznGwcUFHnkE3n9fbyUKhUNiOiMPEJ0WTZ0adW5+YyUxm6+pWjW4mf1QPvmKUdmyeHt74+vry7lz58jPz7d5fqbi8cdh2TJITb3hbVWqTm6CkerCSFoUV2NKI//Rnx8xvPlwvWUYjrAwbddOhbGQUvLNN98gpWTy5MlVahmVRbi7g7+/2lhBobABpjTy/xv9P17c+CKrYlbZNB+z+ZpuvRV+/vnG9yiffMWoTFn27NnDpUuXGD58uMUbzDhS3d2Qc+dg2DBo2xZGjbrhrVWmTizASHVhJC2KqzFdxDuA7oHdWTNuDUO+HIK3qzc9gtR0coDQUDh5Um8VihKklGzZsoWdO3cybtw4nJxM+UxtO/bsgZEjtehN779v2M1pFPYjZWum3hIMgxCiE5AkpUwtfn0fcBfatu2vSynPWpKOaX91Ovh34Is7vmDkspEkX0i2SR5m8zWdPw+urje+R/nkK0ZFypKXl8euXbvIz8/n119/Zdu2bZw4cYLCwkKb5Gc65s6F3FxtJyULDHyVqBMLMVJdGEmLg7EAyAMQQvQG3gGWAhnAQksTMWVPvoRbQ27lsY6PMWrZKNbduw736u56S9KVHTugUye9VShKqFGjBlOmTCEjI4OkpCQSExPZt28fZ8+exc/Pj7p16+Lh4YGnp2fpUadOnarT4//sM/jvf7XefFgYtGkDzZtDixba4e3tUJsvODs7c/z4cfLz89WaeYUlOJfprd8NLJRSLgeWCyH2WpqI6WLXX0mRLGLS6knEnInh53t+pnYNc09qqkwc9sceg5YttcnKVQmjx66/kpycHJKTkzl//vxlR0ZGBllZWdSuXfsq4+/t7U39+vUt9unfDEPFrs/Kgg0btLXyMTFw+PDf6+ZbtPjb8IeFaU+xfn620XEDrNHGLly4UBoYacWKFdStW9fqOo1ERdrYxRURNlRkH9zviLJK7HohxAGgrZSyQAgRA0ySUm4ueU9KeYslekzdkwdwEk4sHLaQ8SvGM2PzDGYPnK23JN3w8oLYWL1VKG5GzZo1adr02lslFxYWkpGRUWr0z58/z7Fjx/jzzz9JS0vDw8MDX1/fyw53d5OPYLm5wfDh2lGClJCW9rfBP3wYIiO14SpXV+jSBTp31o4OHUwRMa927dqMHTuWyZMnc/z4cYc38hVB7dJ3GV8DvwohzgDZwG8AQogQtCF7izB9T76E7Se2M/CLgWS8mGG1hhIVFWX3maOV6TGcOKGNeO7Zc/1dO+1ZJnvlZY+evL3bwrXyKyws5MyZM6Smpl52eHp6Mnny5HKlb6ievIVERUUR0acPxMfD9u3aXsp//gl798Jrr8ELL9gsb2u0sc2bNxMREUFkZCR9+vSplB49fpuux/W0qF3oNCqzC50QoivgB6yXUmYVXwsF3KWUuy3RY/qePEDMmRgeWPUAb0S8UaWfBAMCYNo0uPde2LhRC46jcBycnZ1p0KABDRo0IDw8nJSUFLZu3YqXl5fe0uyHEFpYRz8/CA+Hbt3gueegd2+9ld2U7t27M2XKFB566CE2bNhAo0aN9JakMDhSyj9KzoUQrkA4kCClPGJpGqbuye9M3snMLTP5LeE3Xu71Mk93fdoO6mxLZXsMRUXaqKeXFyxZAlVhDpfZfPLlpaioiLS0NE6ePFl6pKenU79+fQICAujXrx81atQoV5qm6MlL+Xdc+7LD9jExcPo0hIRo/vp+/eCxx2wqxZpt7O6772bQoEFMnDjRavqMiOrJa1TCJ387MA84C/wT+Bg4BTQGXpBSWhTb3bQ9+YW7FvJ61Ou80OMFlo5Yilt1tUc3aEb9229h0CC4805YtAh8fPRWpagIWVlZ7N69m507d+Li4kJAQAD+/v60a9cOX19fXFxM++97NRcuwIED8NdfWtjGkqN6dW3CXcnku8GDtfPGjU27rt70cygU9mIGMAjwACKB1lLKeCFEfWAj4LhG/qcjP/HPTf/k9wd/p1m9ZjbLx0h+r/Lg6qoN17/6quaj/+IL6N9fe88RffL2wJ5lKSoqYtasWTg5OdGiRQvGjBmDnw4zym1CYaHmUy9ryPfvh5QUbfi9dWvtuOMOaNUK6tcv/agjtae0tLRKfd5IdWEkLQ5GUcmwvBDimJQyHkBKeVoIUWBpIqYy8vmF+bwa+Spf7P+CFXevsKmBNzs1asCsWVrHZ+xYmDEDHn5Yb1UKS9i4cSOZmZm88soruN4supGROXcO9u273JgfPKgZ7tatNSM+dizMnKkNvTvSyMQNeOSRRxg+fDhCCJ577jmcTToiobA5TkIIL7SgdUXF5yXD+RY7Yk3jk//1+K88vuZxGns25rPhn+Hj5phj0LbwL8fGanHt//lPePDBSks0HI7kk5dSMn/+fIQQdO3alVtuucUmw/JW9clLqcVT3rPn8iM9/e+eeclxyy3g4WGtYtgNa7expKQkxo8fT1xcHA899BATJ04kICDAKlqNQkXa2NFpHWwpyS6EzN5lLZ/8caCIvw17WaSU8trrcK/AFI/OH23/iOmbpvPZ8M+4M+zOKj2DviI0a6ZtXNO7t7ac+Cb7gCh0RAjBI488QmxsLDt27OCXX36hS5cudOnSpdyT6+zCv/4F8+Zp5+3aaceYMdowUkhI1Zj5WQECAwOJiopi7969LFy4kNatWxMWFoaPjw9169bFy8vrsuNa1xxqTobiKqSUja2Rjil68rHpsQz7ehj9m/Tnjb5v4O3qbRcdZlsnfzP27oWBA6N4/vkIpk2rsESLUevkK05JfmfOnOG3337j6NGjdO/ene7du1vlIddqPfmhQ7Vh9wcf1IIz2PBBRE/fr63b2MWLF9m5cydnz57l3LlzpceVr0uunT9/Hjc3t6sM/5UPBM2aNWPAgAEVKrOlWHOdvOrJl6+NWYIpHgWb1WvG9oe28/S6pwmZF0L3wO6MazWO4c2Hmz6MrT1p2xY++QRefBGaNtVChiuMjbe3NxEREaSlpXHgwAG6dOlirB7ciBHw5Zfako6TJ7V4840bQ6NG2t+y50FBUKuWvnoNiru7e7keYDZt2kSHDh2Ii4tj69at/P7772zdupXExERA2zchNDSUvn372tzIK4yNKXryZbmYd5EfDv/A1we+ZnPCZgaHDGbcLeMYHDKYGi4GHM4sJ/bolf75p9YBi401pXv0KhzJJ38lhYWFvPfee+Tl5dGxY0f8/f1p0KAB3t7elZqwZZN18oWF2rr248e1IyHh8vOkJPD01ILZBAdrT5ol58HB2oQ8g7ri9GpjRUVFJCcnEx8fT3x8PHFxcZed5+TkEBYWRlhYGOHh4aXnTZo00X1Cn+rJa+jdkzedkS9L+qV0/nfof3x94Gv+Ov0Xd7S4g7f6vUUD9wZ2UGkb7PVjMm6cFvL72WfL9TFD4shGHrSNTVJSUjh16lTpcf78eerVq0eDBg3w9/cnNDS0XJHvdAmGU1SkPQTEx0Nc3N9/S46cnMsNf69eWsAHA/T+7dHGEhIS2LBhA/v27Ss14sePH8fDw4Pg4GCaNm1K06bexiPKAAAgAElEQVRNLzv38/Mz7BwlZeQ1lJG/BhX5QUnKSGLO1jlsTtzMr/f/Sp0adSqtw9F88vB3mb7/Hj7/HFatqpDMcuVlaxzZJ3898vPzSUtL49SpUyQmJhIbG4urqyvNmjWjefPmBAQE3HDLWkNGvMvI+Nvwx8bCL7/A7t2aob/rLqLq1CFiyBDbargOtmhjGRkZREZG8ssvv/DLL79w7tw5BgwYQKdOnQgODiY4OJgmTZrg5nZ1oC8jrU1XPvnLMZqRN5Bzr+IUySISMhIolIX8deovvo/+nvvb3q+3LENTowZkZuqtQlFRqlWrhr+/f2kEPCklycnJHD58mP/+978MHTqU1q1b6y2zfHh4/D1DH+Cll7Qwtvfco83Yv+MO0MnI24J+/frh7u7O0KFD+e6772jduvUNH8wUiopgaiN/Kf8Sc7bOYdHuRXjW9OTulncT/Xi01YLkGOVJ2ZqUlOm772z/e+lI9WfvspQ3PyEEbm5uODs74+rqSlhYmG2E2YOcHFi7Fr7+Gtatg3/8A2bNIqKv+eOalyU7O5s5c+bQtwLlMtL/lpG0KK7GtEZ+9eHVPLX2KTo37MzP9/zMLfVv0VuSaVi7FjZtgg8+0FuJorJkZ2ezd+9eDh48yLlz52jRogVjx46lmhm3IFy/Xpupv3q1Fjjn7rth/nxttyUH5JVXXmH06NEsWrSIESNG6C1H4aCYcmxISsmz65/l9tDb+XbktzYz8FFRUTZJV0+ioqJ44QVYsADq1rV9Xo6CvctiaX5Hjhxh/fr1hISEMHXqVIYNG0aDBiaceHrpkja0FB6ubVQTFQWPPnqZgXek9gQwduxYli9fzqRJk8r9WSPVhZG0KK7GlD15IQSrxqyi52c9ebLLk4TUDdFbkmk4dUpb0TR4sN5KFNagTZs21KhRgx9//JHU1FT8/f1p2LAhfn5+5op77+oKfftqse1PnwZ/f70V2YVbbrmFggKL9xpRKMqNaWfXn7p4itB/h5LwdAKeNT3tpMz22HqmeEGBNhI6dSqMH2/TAGV2w9GX0FlCVlYWx48f5+TJkyQnJ3PixAlq16592eS8skbfkLPrU1Ph00+1MLkhIfDUU1ojNQC2amNnz56lcePGpKSkXHMWvZmpSBu7uCLChorsg/sdUWp2fWXILcjl4x0fM3PLTKZ2nepQBt4euLhoQ/UvvKAZ+j59tFHSIUOgSRO91Smuh5SSnJwcsrKyuHjxIhcvXrzqvOR1VlYWLi4uODs7c/HiRZKTkwkNDTVOzz47G44d+3t9fNl188ePawFzatTQNrkxiJG3FXXq1GHw4MEEBQUxduxYJk+eTKtWrfSWpRtGXfNvZkxj5KWUfB/9PdM2TCPMO4zN928mzMe2M4iNtBbVWpSUaetWbZOwX37RNq954w0t4Ng992iBcoKCrJeXI2DrsuTn55ORkVF6/PrrrzRp0qT0dWZmJi4uLri7u+Pm5nbZ34CAANzd3Uuvubm56T/xLj9fM9hHjlx+HD4MZ85ooW7LRr3r31/726QJXKdH60jtqQQXFxe+++47kpKSWLx4MUOGDKFatWpXRbALCwu7LNiRkerCmlpWrptulXT0JVJvAZdhCiMffy6eCSsnkJGTwfzb5jMweKDekhyCevW05cdjxmjByH7/Hf77X22Z8i23aHuOjBnjGEP6RiEvL4+jR4+SmJh4mVHPy8ujTp06eHh44OHhgRCCRo0a4eHhgaenJ7Vr19bfcF8PKWHrVli5EmJiNGOekKD51UNDtaNlS22de2goBAaC2kP9MgIDA3n99dd55ZVXiI+PJzo6mujoaDZv3syCBQuIiYnBzc2t1ODn5+dz9OhRfHx88Pb2xsfHBx8fHzw8PNRae8VlGN4nn3whmZ7/15NHOz7K1G5TcXZy7B8HI/iXc3O13v38+drOdY88ok10NuqkbSPU2Y3Izs7m8OHDxMTEcOzYMQIDA2nSpAleXl6lRt3Nzc2uQ5VW8cmnpGhhEz/7TIs5P26cNuEjNFTrodesaW3ZuqF3G5NScvLkSaKjozl06BDJycmcOXOGtLQ00tLSSs+zsrKoV69eqeG/3l8fHx/q16+Pr6+vzdpdRdrYl49utIkWe3LPp/2VT748/Gf3fxBCcH/b+x3ewBuFGjW0zcVGjIBDh7R5UC1awPDhMGXK3wHJFDcnISGBZcuWERgYSFhYGMOHD6eWAWKxW4Vbb4U2bWDJEuja1bCbyzgCQggCAgIICAhg4MDrj2Tm5eWRnp5+meEv+RsTE3PZg8GpU6fIzs6mRYsWV7kGmjZtaqzdDhUVxvDf4su9XiY7P5uOizoy99a5jGgxwm49HiP5vaxFecsUHq716N9+GxYtgttv19ymI0dqgchCbrB60ZHqryJlOXDgAD///DN33nknwcHBNs/P7uTmwrRp2n7ydsAUdWInrlcX1atXx8/PDz8/P4vSOXfuXKlrIDo6moULFxIdHU1KSgohISF07tyZd999l7o3CKqhvhdjY3jnjYuTCzMHzOQ/w/7DG7++QbfF3Yg6HqW3rCpH3brajPz4eHjmGdi3D3r3hmbNtJVOa9dqv/kKjYMHD7Ju3TomTJhQbgNvGgYPhqVL9VahqAReXl50796diRMnMmfOHH766Sfi4+NJT09n6dKl1K5dm06dOnHw4EG9pSoqiOF98mUpkkV8c+AbXol8hWZ1mzGz/0za+TnW2LHevr/yIKVm7NesgZ9+0uKYDB789z4idSq/EaBFGK3O8vLy+OCDD5gwYQK+vr42yaOyWMUnn5Sk+eCTkw2xHawtMVobsxfHjx+nZ8+ePProo0yfXr6Z7xVpY63fiiqvRMOxf3qEoXzyhu/Jl8VJODGu1TiiH49mWOgw/vHVP7h/5f2kX0rXW1qVRAho2xZeflmbmR8To62E+vxzCAiAe++FxES9VdqfuLi40klNDk1goNYANmzQW4nCBmzatImuXbvy/PPP8/LLL+stR1FBTGXkS6juXJ3HOz9O7JOxeNb0pNWnrVh7dK3V83HEmMy2LJOvLzz8sNazT0oCZ+co2rXT1uAXFdksW7tQnnoLCgrizJkznDp1yi756UqTJlqsZDtgmjqxA7aui/nz5zNu3Di+/PJLpkyZcsN5UFbVIoT5D4NhSiNfgnt1d+YOnstb/d7ivW3v6S1HUQYPD3jgAdi9WxvKnztXb0X2w83NjUGDBvHVV19x7tw5veXYlnbtYPlyzXejcBhmz57N6tWr6d+/v95SFJXE1Ea+BB83H1ycrL9QwBFnjNqzTBERETRqBIsXwz//aW47UN56a9OmDT179uQ///kP69atIy0tzab56cbkyVpku+++s3lWpqkTO2CPuqhXr55F96nvxdgYfgmdJbhWcyUxowo6f03Ct99qa+4NOJJlUzp16kRwcDB79uxh6dKleHl50b59e8LDw6levbre8qxD9eraHvCDB2uT8MJsG2paYT8uXLigtwSFFTB1Tz6/MJ9ZW2YxetloHuv4mNXTd0QfoD3LtH59FI88oo3mzpxpt2xtQkXrrW7duvTv35+nn36a7t27Ex0dzQcffMCPP/5IcnIy15t9baq21749vPceDBgAf/1ls2xMVSc2xtZ18dhjjzF06FC2b9+uuxZF5TBlTz6nIIfP9nzGrN9nEe4TzvaHthNc10HXIpuUNWu0kdzOnWH7dvstpzMqzs7OtGjRghYtWpCZmcnevXtZvnw52dnZBAYGEhgYSFBQEP7+/uaMNDZ+vNar79NHi5T0/PNaEAWFYZFScu7cOeLi4oiPjyc+Pv6y81OnTjFnzhyWLVumt1RFJTDVOnmA7Se2c+d3d9LOtx3Te02nW2A3O6uzLWZfj5ufD6NHa+Fw339fi4pn62F6M9fZhQsXSExMJCkpiYSEBNLS0mjYsCF33323TbeGtdl+8mfOwL//DR9/rDWEjz+ujEzDYOY2BpCRkcHu3bvZuXMnu3fv5vDhw8THxyOlJDg4mKZNm5b+LTkPDAys1KZIFVon//avFc7PKOx/uc9V6+Qticl/Zcx7a2GqLoOUkmkbpvFmxJtMbD9RbzmKa/Dii5CXp43aOorb2ZaUbB8rhODixYs0aNCAli1bmje+vbc3vP46PPectoZ+0ybo109vVVUKKSXbt29ny5Yt7Nq1i127dpGcnEybNm3o2LEjgwcP5plnniE4OJi6deuqPdwdHNMY+cKiQp5Y8wSX8i8xoe0Eu+TpiDGZbVUmKeFf/4LVq2HbNs3AO1L9VaYsUkoyMzNLNwspexQUFODt7U3Tpk2ZMGEC3t7elc7PELi7w7BhsGWL1Yy86evEilyrLs6ePcvSpUtZuHAhRUVFDBo0iMGDBzN9+nRatGhhMzeQ+l6MjWmM/LPrn+XI2SNsvG+jTZbLKSrO8ePw0ktaWNvNm7V96qsyUkpSU1OJjY0lLi6OlJQUatSogY+PD/Xq1aN+/fqEh4fj4+NT2ot3OE6ehBUr4Jtv9Fbi0Egp2bp1KwsWLOCHH37gtttuY/78+fTq1csx25Wi3JjCJ38u+xyN5jYi9slYGrgbdFNzK2Em39+ZM/DWW9oeJU8+Cc8+C7Vr212GYeosJSWFP/74g7i4OGrWrElISAghISEEBARQ02B7q9vMJw9w9Kg20/6RR7RdjRzA2BiljZXl66+/5u233yYvL4/Jkydz3333lY4EGQHlk9fQ2ydviiV0RbKIpl5NeWj1QyRfSNZbTpUnK0sz7i1aaBPtDh3S3LB6GHgjceHCBVJTUyksLKRZs2bccsstBAcHG87A25yXX4ZJk7QJGg5g4I1KfHw8SUlJhISE0KxZMzw9PfWWpDAgpjDy9Vzr8efDf9Letz2dFnXiROYJu+TriOs/K1OmggJYuBBCQ7WJdX/8oU2kbnCdwRVHqj9LyhIaGsqjjz7KAw88QPXq1Vm5ciUzZ87k3//+N0uXLmXlypVs2rSJnTt3Ehsby6lTp8jOzr7mWnnT1p2U2r7DfftaPWnT1okNiIqKYvr06SQnJzNy5EheeeUVnnvuOd20KIyLaZzb1Z2r80bfN6juXJ2xy8fy2wO/6S2pyiCl5l596SVtd7lVq6BjR71VGZf69etTv359+vbtS25uLpmZmaVHRkYGycnJxMTElF4rKiqiTp06pYeXlxcJCQmcOXMGLy8vnJ2d9S6S5QgB8+fDmDHaE+CQIWDGdf8mwdXVtfSh8quvvkJKqXzxisswhU++hCJZxOhlo6npUpP/3vlfHZTZHqP5/jZvhmnTIDcXZs2CgQONNwJrtDorL2UfBDIyMjh79ixnzpwhLS2NzMxMvLy88PHxuezw9vbGyaniA3E29ckD/O9/8MEHcOwY3HcfPPigNgRkUozexk6dOsWtt95KmzZtWLBggSFcRMonr6G3T940j9iJGYk8sOoBBIKfxv2kt5wqwbvvwocfasZ97FiohE1R3ICSmfc+Pj5XvZefn096ejppaWmkpaVx8OBBTp06xaVLlwgKCiIoKIhGjRrh5+dnrB7/yJHaERMD//d/0KsXdOumTcTr5lgBrPQiPT2dXbt2sXPnTnbt2sWZM2dYtWoVkyZNokePHnrLUxgEU/xsx6bH0nFhR/o36c/ae9dSw6WGXfJ1RF+TpWV6+21YskTzu99zT8UMvCPVn73LUpJftWrV8PX1pVWrVvTr14/Ro0fz5JNP8vjjj9OmTRsyMzP58ccfmT17Nl9++SVHjhy5bjx8XWjRAmbP1tZZDhoE48Zp/vojR8qdlCO1p4qSm5vL1KlT8fX1pWnTpsycOZOzZ88yatQoIiMjOXv2rN0NvPpejI0pevIX8y5S360+L/d6WW8pVYK9e7X93/ftAz8/vdUoroW7uzvh4eGEh4cDkJ2dTWxsLJGRkWzYsIGePXvSqlUr4/hna9WCxx7TZt1/+in06AEzZmjL7BQWERcXx/jx4/H19WX27Nnce++9lXLZGJHXhrfRW0KluctgZsoUPvmcghz83vPj4GMH8a/tr6My22ME39/kyRAcrPnizYAR6swoSCmJj49n/fr1NGvWjP79+1/T0NvcJ38z3n4bvvhCW39plAeRG6BXGysoKGD16tUsWLCAnTt38txzzzFt2jRTGPeKtLHvD2XYUpJduDPcQ/nky0tNl5qMCh/F5B8n8/E/PibII0hvSQ7Njh3wwAN6q1BUBCEEQUFBtG/fnrVr19KoUSOaGWk3OCm16Elz50JUlCkMvJ60adMGLy8vJk+ezIoVK8y7p4GFRI320FuCw2H8x8FiPrj1A9r7tqfdgnbM+HWGXfJ0RF/TzcqUkwOHD2t7i9g6LzOhl0/+ekgpycnJ4ezZsyQlJRETE8Pu3btZs2YNH3zwAbGxsYwaNYrgYINswVxYqE3wGDdOm9G5cSMUuxosxZHak6UcPnyYSZMmERAQQEJCApmZmUgpDVUXRtKiuBpT9OQB3Kq78UbfN5jYfiIRSyKIaBxBr0a99JblkFSrBhcugAFW4VQpcnNzycrKIisri8TERHbv3k1WVhaXLl267G/JubOzM66urri5ueHm5oarqyteXl5MmjTJGNHPTp+Gdevg559h/Xptgscdd8DixWDDbXQdiddff521a9eSnJxcegB4eHgQEhKCv78//v7++Pn5XXVeu6qHoFQAJvHJlyW3IJdhXw+jdYPWzBk0x87KbI8R/MsPPKCti1+yxBzbxRqhzspDdnY2aWlpnD59mtOnT5ee5+fnlxrsEqN9pREve27vvb7LVV/p6dC0qRbDfvBg7QgMrIhUQ2CkNnbhwgWSk5NJSUm5zPhf+bpmzZpX7RFfch4QEGDzJZcVaWNP3WJLRfZh3gGUT76iSCkZ+vVQ3Ku782bfN/WW47B8/LG2bG7IEPjuO7WrXGUoLCwkKSmpdDe606dPk5ubW7ouvn79+jRv3pz69es71o50aWlavOPly/VW4nDUrl2b5s2b07x58+veI6UkLS2N+Ph44uPjiYuLY8uWLSxdupS4uDjOnDlDUFAQTZs2JTQ0lPbt29OhQwfCwsJstiWtQh9M9W0KIfB29cbFyYVaLrafgOKI+yRbUiZXVy1g2UsvQYcOsGwZdOpkm7zMQnnKkpmZSWxsLEePHuXYsWPUq1eP4OBgOnfuTP369fHw8LipMTd93QUGasP1p09D/fpWSdL0dWJFblYXQojS8Mpdu3a96v2cnByOHz9OfHw8MTEx/PLLL7zzzjucOHGC1q1b06FDBzp27EiPHj0ICQmplBaFvpjKyANMaj+J2766jbm3zqWeq+pi2gpnZy2GSdeucNttMHEivPqqttxZcTW5ublER0ezf/9+UlNTCQkJISwsjKFDh+Lm5qa3PPvj5qY1nG+/1fYhVhiKmjVr0qJFC1q0aME//vGP0usZGRns2bOHXbt2sXbtWp5//nlefvllpkyZ4jijTFUMU/nks/KyCPwgkMc6PcaMvjMcstEZyfdXQmoqPP20trTuzTe1vUeMFEFV7zrbvXs369evp3HjxrRu3ZrQ0FDDD3naZZ38V19pk+w23twfaXT0bmN6ERkZyaBBg5gxYwYvvvhiuT6rfPIayidfDlyrufLh4A/512//IvJ4JC/1fIkhIUNwdjKQxXFAfH3hm29g0yZ47TXN0L/6qrYaygGfs8pNtWrV8Pf35+6773bIB88KkZWlBbx5+mm9lSgqwJo1a/jwww/ZtWsXTzzxBGPHjrVLvlFjo+ySj02ZHqG3gsswzTp50J4Mx7cZz6HHDvFEpyd449c3aDS3EdM3Tufo2aNWz88R139Wpkz9+mm70n36qRbLJCJC23/EFnkZjRuVJSwsjLy8PD7//HPS09Ntnp/hyczUZm326KH5eayEqevEytiqLvLz85kyZQpPPfUU9957L0lJSXzwwQc0atTIPlqEMP9hMExl5EtwdnJmbKux7Hh4Bz/f8zPZBdl0X9ydbou7MWfrHI6dO6a3RIdFCM3Y//EH3HUX9OwJn32mtyp9cXFx4cEHH6RFixYsXryYlStXkpiYaKyNYuzFX39B795aoJtPPzXkj57i+kyfPp1Dhw6xY8cOxo8f7/AR9qoCpvLJ34i8wjw2HdvE99HfszJmJQF1Ani046M83OFhG6m0DWbz/cXEwD/+AffeC2+8oc9vupHqLCsri3379rF7926EEHTq1IlOnToZbhjf6j55KeH99+Gdd7TjwQcdysAbqY3ZkpEjRzJixAjuvffeSqel9pPX0Nsn7zBGviwFRQVsiN/A6GWjyXwp04rKbI8Zf0xOnYLbb4fmzeE//7F/AB0j1pmUkqSkJDZu3IizszN33HGHoSKQWd3Iv/oqrFwJq1fDDYZ2zYoR25g1KSwsZPr06Xz77bdERkbSuHHjSqepjLyG3kbelMP1N8PFyYW0rDRq16jcj6oj+gBtUaYGDSAyUnPFDh4M58/bLi+9KG9ZSjaKmTBhAv7+/nz33Xc2zU9X9u3Tnu42brSpgTdVndgYa9fFb7/9xuzZs3F1deXdd9/ls88+Y//+/RQUFNhdi8K6OJyRzynI4fWo15m+aTrr712vt5wqg6urFtysVSttvtWRI3orMgZOTk706dOHlJQUCgsL9ZZjG5ydtQbg7a23EkUFiYiIICMjg08//ZSQkBA2bNjA6NGj8fDwoGvXrixdulRviYoK4jBGPq8wj++jv6flJy3Zf2o/WydupWX9lpVK0xGjONmyTM7O8OGH8NRTmqFPSIjAJKOVN6Uy9ZaUlISnp2e59gA3Vdtr3lyLkvTttzbNxlR1YmNsURe1a9emd+/ePPPMM3z55ZfExMSQkpLCiBEj+Oabb8jPz7ebFoX1MNU6+bJk5WWx7cQ2fkv4jc2Jm9mZvJOWPi2Zf9t8BgYP1FtelWbyZOjWDe67D/79b3j9dW1yngPNw7ouRUVFpKWlkZiYSFJSEomJieTl5TF48GDDTb6zGtWq/f10N2aM3moUVqROnToMGjSIxYsXU7t2bZo0aUJYWBhhYWGEh4cTFhZG8+bNq2ZUR5Ngqol3RbKIHw7/wHvb3mNPyh7a+rald6Pe9G7Um+6B3alTo45VdegRk9nWE3zsWaZNm6I4dy6CN94ALy/YsEGzB9bGHpOiLKm3rVu3snnzZtzd3QkMDCQwMJCgoCDq1atXbgNv6+/J6hPvsrPB0xOSk222o5GeMdKNNvFOj7rIyckhNjaW6Ojoqw5/f3/GjRvHm2++WRrtUU2809B74p0pevJSSlYdXsVrUa/hLJx5pfcrDA4ZTK1qag2nkXFy0tbS33GHFhtl/nzHDmOenJzMrbfeSrt27fSWYn9eeEEbrqlbV28lChtRs2ZNWrVqRatWrS67vnHjRgICArjvvvvYsWMHK1aswN3dXSeViisxvJE/ePogT619ilMXTzGz/0yGhg6127CnI/qa7FmmkrycnLRR3PXrzWvkb1Zve/fu5dixY/Tp08cu+RmOxYvh2DGb+mRMVyc2RO+6SE5OZufOnezatav0b2FhIR07diQjI0MZeQNhaCOfcD6BNvPbMHvgbJ7q8hQuToaWq7gB27aBo3Zwk5OTWbVqFRMmTMDHx0dvOfZHSm243kbD9ArjEBMTw6hRo0hJSaFjx4506NCBhx56iE8//ZTAwEDHnXdiAIQQ1YBbgJNSytOWfs7Qs+uDPILo37Q/eYV5uhh4R1z/ac8yleR14oS2P/2ECXbL2urcqN78/Pzo2rUrq1atIjPTOsGXTNX2cnO1yRY23prQVHViY+xdF9nZ2SxevJjevXvz9NNPk5aWxtq1a3nrrbfw8vIiKChIGXgrI4SYL4RoWXzuAewDlgJ7hBAW7xhkaCMvhODDwR8y94+5FBTdPCiDwngUFMA998DUqVrQHEdCSkliYiKrVq1iz549+Pv7V80fuurVwd0dTp7UW4nCyhw6dIgpU6YQGBjI8uXL+emnn5g4cWLVbOf2p5eU8mDx+QPAESllK6ADMM3SRAxt5AGqOVUjKz+Lk5n2/wHR2+9lC+xZpg4dIhg1SouT8tJLdsvWJlyr3uLi4li2bBn169fnySefZNSoUVYLXWuqtufkBH372nzfeFPViY2xdV0UFRXx+uuv07dvX2rXrs3OnTtZs2YNnTp1sruWKkxemfOBwEoAKWVqeRIxtJM7Ky+LgV8MZM7AOTTydLx42I7MgQMwerS2Idm8eTYfydWFpKQk2rVrR/fu3fWWoj/9+8OKFTB+fNUIiODAZGZmMn78eNLT09m3bx++vr56S6qqnBdCDAWSgR7ARAAhhAtg8dIyQ/fk96buxdvVm8kdJ+uSvyP6AG1dJim1ADh9+8Ltt0cxf779N6yxBdeqt5ycHFxdXe2Wn6EZN06bXf/mmzbLwnR1YkNsURcFBQVs376dLl264O/vz6ZNmywy8Op7sRmTgSeA/wOeLtOD7w/8ZGkihu7Jn8s5h2dNT71lKMrBq6/CqlWwdavju2hzc3Op7ghPMNbAwwPWrdOe7tLS4IMPbBP5SGEVCgsLiYmJKV0Ct3PnTvbv34+/vz/Tpk3joYce0ltilUdKeQQYLITwllKeKXN9HbDO0nQMHfEu9WIqLf7dgh/H/UjPoJ56y7ILRousVR4++QQ++gg2bwZ7riSzd51JKTl69Cg//PAD99xzjymHM60e8a6EjAytV1+tmjZ87yBD92b+vywhLy+PlStXsnjxYrZu3Yqvr2/pMriOHTvSrl07PDw8rJafininUdGId0KIYWi9+HygCBgtpdxaXj2G7sn7uvuyZMQSRi8bzeiWo5k1YBY1XGroLUtxDfbtg9de09bDO/JS8ZSUFNasWUNubi5DhgwxpYG3KR4e2lBOp07w5Zdw7716K6rypKenM3v2bJYsWUJ4eDiTJ0/m22+/xdNTjZIanLfQZtjHCCG6ALOBckfbMrRPHmBEixH89ehfHDt/jGFfD+Ni3kW75e2IviZblOnkSbj9dhEgYdcAACAASURBVK0XHxJi27z0oqQsZ86cITU1lXbt2tGiRQub52dKsrO1HvyZMze/txyYuk6sjKV1sX//fjp16sT58+fZvHkzkZGRjBkzxqoGXn0vNqNAShkDIKXcDlRo6Y6he/Il1HOtx/LRy5m0ehJ3fnsna+9di5Mw/PNJlSAzUwtZ/uijVWMDslatWuHn58ePP/7Itm3bCAgIoGHDhjRs2BA/Pz9q1FAjTTz3HLRvD1Om6K2kSpOfn0+fPn34+OOPGTdunN5yFOWnvhBi6vVeSynftyQRQ/vkr6SgqIA+S/owtNlQXupl8oXX18FMvr+8PLjtNmjWDD7+WD/3qx51JqXk3LlznDx5svQ4deoUXl5e+Pv74+Pjg6enJ56ennh5eVGzZk1DBRCxmU8+L0/z1xw8CAEBlZFoKMz0f1nCpUuX8PT0ZN++fYSFhdk9f+WT16iET/61G90vpXzDEj2m6MmX4OLkwld3fsXALwZyLucc7wx4R/XodUJKePhhqFVLWwdvIPtlF4QQ1K1bl7p165buylVYWMipU6c4efIk6enpJCYmcv78ec6fPw9QavTLGn9PT0/q1q1LNUeZiV6tmuaPf+EF+PxzcDHVT4xDUatWLV577TX69etHaGgokyZNYtSoUWpFiEmw1IjfDFP15EtIv5TO8G+GE+4TzoKhC2zWQ1L7yV+fDRvgqadgxw5wc7NtXjfDKPvJXw8pJTk5OZw/f55z586VGv6yr728vPD19aVBgwb4+vpy5MgRhgwZUqH8LMFmPXnQfPKjRkFKivYE2KNHRWVehtpP/m/KUxcHDx5kzJgxHDhwgBUrVjBixAi7aFE9eQ21n3wFqOdaj5/v+ZlB/x3EjM0zeLXPq3pLqnLs2aMtib6egVf8jRCCWrVqUatWLfz8/K56v7CwkLS0NFJTU0lNTSU2NpatW7cSHR1NYGAgw4cPN1fvq1YtWL0avvlGm6gxaBDMn6/WzdsZKSVDhw5lx44dPPjgg6xcuZLg4GC9ZSnsjCl78iX8deov7vruLo48ecQOquyD0XoM1+PPP+GOOyA6GurUsWvWV2GWOisPUkoyMjJYv349devWZcCAAVZN36Y9+bJkZWmGvlo1+PZb0xp6s7axt99+m08//ZTvv//+mnHnbYnqyWvo3ZM3tUO7Zf2WXMy7yMHTB29+s8KqdO4Md98NbdrAjz/qrcaxOH/+PDt27ODHH38kLi6O7OxsvSVVHFdX6NULoqK0SHgKuzJhwgRq1KjB999/r7cUhU6Y2sg7CSciGkewPHq5TdJ3xPWf1izT++/DwoXwzDPw0ENQVGS7vPTGVmWRUpKWlsaePXtYvXo1n3zyCYsWLWL9+vW0b9+eqVOnMmzYMJvkbVMyMmDJEs2n8+23sGsX+PtXKklHak+VxZK6kFLSo0cP+vfvz9tvv62rFoV+mNInX8K87fPYfnI7swbM0ltKlWXgQC3a3eDB2p7xc+fqrcjYSCk5efIkcXFxnDhxghMnTlCzZk0CAgIICAigQ4cO+Pr6snnzZsLDw/WWWz5ycuDnn7VId7/8Av36weOPa5GSVPwAuyOEYNasWTzxxBO0adOGO++8U0VorIKY1if/8Z8fM2fbHKImRDnUNrRm9f398APMmKHNtrc3Rq+zoqIiEhISiI6OJiYmhho1atCsWTOCgoIICAjA3d3dLjrKYjWffGGhNhT/1VdarPq2bbXY9XfdBV5eVlSsL0ZvYzdi7969vPnmm0RGRhIQEMDAgQMZOHAgvXv3xs2GM2eVT15Db5+8KXvyB04fYMbmGfzx0B8OZeDNSkyMFuTs9df1VmIMCgsLSUlJISEhgYSEBJKSkqhbty4tWrTgvvvuw9vbW2+J1mHLFpg4Edzd4Z57tG1mGzbUW5XiCtq2bcv3339PQUEBO3fuZMOGDbzzzjuMHDmS0NDQyzapadWqlYra6GCY0id/KO0Q3QO709izsU3zcURfkzXLlJurrYzq1QumTdM6cLbKS29uVhYpJbt27WLp0qXMnj2bn376iczMTNq2bcsTTzzBww8/TK9evSw28Iavu9de02ZevvOO5m+fOtXmBt7wdWJHKlIXLi4udO3alX/+85/8+uuvnDlzhk8//ZS2bduyfft2HnzwQby8vOjQoQOPPvooJy3cK1p9L8bGlD35z/Z+xojm1g3ooLCc8+dhwQL48ENtdHb9emjXTm9V+pGVlcUPP/zAxYsX6dOnD0FBQdSsWVNvWbblwAFt+MbKgVUU9qNWrVp07dqVrl27ll67dOkS+/bt44cffqBz585899139LBSMCOFPpjOJ59XmEfQB0G09W3Ls92eZUDTAYaKCV5ZjOr7y8mBNWs01+svv2hzqZ5/Hlq3tmm2FqFXnRUWFrJz5042b95M27Zt6devH87OzpVK015U2ie/ZYvmd790Sdu8IDRUO8qeK5+8IXzyFWXNmjU88MADtGrVikmTJjFixIhyBWVSPnkN5ZMvJ9Wdq3NsyjG++usrpq6fSpEs4q6wuxjQdABdA7pS3dlEkcFMwIUL8OqrWhjydu20IflFixzq97tCXLp0ic8++4w6depw33330aBBA70l2ZeePeHUKW1YJzYWjhzRjp9/1oZ4jhzRZtQ3a6ZtVOPjc/2jXj0V495OSCnJzc3l4sWL1z0uXLhQej5q1CiWLVvG3XffTf369Vm+fDk9e/bUuxiKcmDK/6xa1Woxsf1EHmz3IL8l/sbPsT/z7Pr/Z++8w6sq0gb+Oym09EJ6QkILKdRQBEIRCCiguChFioIKAi6IrmJZ++6qrPuJHQFFRUUEFBClSAtSpCR0CB3SC0lIT0g73x9jQujJzb33nHNzfs8zzy3JPfPOZHLfM/O2f3Aq8xSRAZEMajmICR0m4GHnUa9+lMyVbSrqMqYNG+DJJ2HQIDh6tO4mV0uav+vHcvjwYRwcHBg5ciTNmjUzeX+qxdlZFKS5PpuaLIubgDNnIDlZJMK5dEkc81c9r2qXL4OT0+1vBLy8iE5Jof+DD4q0uQ2QkpISkpKSSExMZMeOHQQGBt5UMd+pWVlZ4eDggL29/R1bUFAQb731Fvb29tjZ2REeHn6DXJpZqw0UTSr5KiRJom+LvvRt0Zd3eIfs4my2XdjG90e/Z1fiLn4abZokOQ2Bb76Bl18Wj0bOqGoR2NraUlJSwqeffkpZWRlOTk44Ozvj5OR0zXNnZ2ccHBywstKkj6vhSBJ4eYl2JyoqIDv7RuV/6RKcPQt//imK3Zw5I7Iu2duDv/+tm68vaCnXP8L0k5aWRmJiIgkJCdc8Vj3PycnB19cXf39/KisrCQoKukYhBwQE3FFp29nZqboOwk85z975l1ROG6UFuA7N2eRrQ3pBOv7z/Cl4uUBzx/dqsP0tXy6cpTdvhnbtjHZZk6H0nJWWlpKbm0tOTs5NH4uKinBwcMDT0xNvb+/q5uDgYJT+DcFsueuNTWWlUP6JibduaWng7i4y7fXpY5RujbXGMjMziYuLu6adOnWKlJQUXF1dCQgIwN/fH39//+rnVY+enp6aulk0ZI2dnRNhSpHMQuv/xuo2eVNSXFbMOzvfYUS7EZpT8Grg8GGRpGzTJm0oeDXQqFEjmjdvTvPmzW/684qKCnJyckhLSyM1NZV9+/aRkpKCtbU13t7eeHl5ER4ejodH/cxLDQIrK/D0FK1r1xt/XloKp06J0L5PPjGakjeUL7/8kv379xMXF8eJEycoKysjJCSE0NBQQkJCGDRoEMHBwfj7++vx6TomwWKU/MWci3we8zmLDy4mwieCL+77ot7XtERb0+3GdPYsDB0Kn34qQuNM2ZfWqM9YrK2tcXNzw83NjbCwMEA4QOXl5ZGamkpycjJLliwhKCiIfv364e7ublFzZyyumZPMTKHMT5682k6dgoQECAiA4GAYPlxReQG++uorHn74YUaPHk1ISAheXl5GiQZS0/pQkyw6N2IRSv7nuJ+ZsnYKj3Z8lF2P7aKNm9qsIurn119h6lR4800YPVppaSwfSZKq7fft2rUjMjKSX375hQULFvDCCy8oLZ7yyLI4dj97Fs6dE4+7d4u4zbNnxbF9u3ZX2+TJ4rFVK1XlyZ88eTLjxo2jaQN1FtRRHk3b5GVZZvnx5cxcP5ONEzbS2Vv7GVnMbV8uKoKZM2HbNvjqK+jXz6DLKIrSNnljcO7cOZYuXUrv3r3p06cPtiauu64qm3xurnCu27kTjh8XSv3cObCzE0q7desbH93dhXOfmTB0jQ0dOpS9e/cycuRIQkNDadmyJS1btiQoKMikeePVgG6TF+g2eQPZk7SHZzc+S1FZEWvGrrEIBW9u4uNFwrLQUGGLV9APrMHj7OxM9+7dOX/+PHv27MHDw6Pa6SooKMiyMuhlZMDWrUKp79wpdubdukHv3iIRQ5Uyd3RUWtJ689tvvxEfH8+aNWs4e/Ysmzdv5vz581y4cAFnZ+dqpd+yZUtatWpFy5YtCQwMxNvbWzOJlXTUjSZ38vuS9zFs6TD+F/U/JnSYgLWVaf4ZlLA1mXpXWnNM99wDd90l0pCbYlNkrvkzx07enGuhrKyMn376CV9fXxISEkhNTWXQoEF07NjRaNkdFdvJ790LI0ZAz57CKS4yUjiA1CKsS0nbr7HXWGVlJampqZw/f55z585x/vz56ufx8fFkZmbi7e19Uy/7gIAA4uPjuf/++1WR7fNWfxdD1ljBqhuvozXs/xat7+TrQ3llORNXTWT+sPk8FPqQ0uJolooK+OMPWLbMrKeeOrXA1tYWLy8v+vzlGZ6SksLatWuJi4tj9OjR2t3hnT8PgweL3MjDhiktjaJYWVnh6+uLr69v9d+5JqWlpSQnJ18TL3/s2DHWr19PQkIC58+fR5Zl/P39GTBgAJ999pkCozA+arhpsTQ0t5NfFbeK93a/x+7Hd5tZKvNgTvtyy5aiDvxNklhpCkuwyd+JyspKfvjhB9zc3LjnnnvqfT1FdvIlJdCjh4jRnDq1ftcyM2pcY/n5+axfv545c+Zw8eJFk/VjKIassZfHBFa/7hPuTN/26s+f/cfRy+w4llP9+u0fL+o7eUNJyE1g1oZZfD7sc6VFsQhGj4b//heWLFFaEp07YWVlxciRI/n8888JDQ0lICBAaZHqTpMm0L8/xMRoTsmrhfz8fP744w82bdrEpk2bSEtLY+LEiUqLZTT++XCQ0iLUmb7tXa65GXn7x4vKCXMTtJM+Cfj7ur/TvFlzOniap/SZJdZJrjmmV14RWe2OHTN9X1rH3GO5WX9NmzYlKiqKtWvXUlRUZFZ5jMKFC/D99/Cf/xj0cUtaT4awcuVKfHx8+L//+z8KCwv5+uuvycjI4IMPPlBUrob+d1E7mlLy84fNZ0DQADp+3pHJayZTUl6itEiaxt4eXF2FfV5HG4SFhREcHMy3335LTk7OnT+gJrKzRV75W2QG1Lk9iYmJPPHEE2zdupXx48fTrVs37fpn6JgNTSl5X0df/jf4f5yddZadCTs5kn7EpP1ZYhanmmPasgXy8kQ1UFP3pXXMPZZb9SdJEgMHDiQsLIyFCxeyZcsWrly5YlbZDKZNGygsBAOdxCxpPdUXNc2FmmTRuRFNKfkqXJu64tDIAWtJv4s1lNRUeOwxmD8fTFApVceESJJEZGQk06ZNIzc3l2+++YbKykqlxbozjo6iKMLbb8NvvyktjabIzs5m9erVuLm5KS2KjsbQpJIHqJArsJJMK74l2pqio6PJyRFpvZ94wrSRTJY0f2qwyV+PjY0N4eHhXL58mSNHTHuqZTSCgkR1uMceg5SUOn3UktZTXTh69Cjdu3ena9euvPjii4C65kJNsujciKa862vi3sydS0WXlBZDc+TlQVSUSC72yitKS6NTW6rqjSclJZGcnExSUhJFRUX4+PjQrVs3/P39lRax9vTuDffdBz/8AP/4h9LSqJqVK1cyffp05s2bx4QJE5QWR8dAms68ScXE65lvmr41FydfxQubXqC4vJiP7v3ITFKZB1PG41ZUwJAhEBYGH3xgOUlw1BjDXB9kWSY3N5ekpKRqpZ6eno6rqyu+vr74+fnh6+uLu7u7wfXFFc9d/+ef4hhp6FCh6DurOy21uddYRUUFr732Gt999x2rVq2iS5cuBl1HSQxZY4Wr7zalSGbB7oFtN8TJ/3wi946fGxnqpMfJ1+S5Xs8R+lkoA4IG8EC7B5QWRxN88IFQ9O+/bzkKXstU1ZnPzs4mKyuL7OxssrOzSUtLQ5KkamU+cOBAfHx8aFSL1K+aoWdPkQFv0SKxq/fzg44doW1b0YKDxdG+iQv1qJVZs2Zx/Phx9u/fj4eHh9Li6GgYzSr55nbN+WXsL0xcNZE1p9Ywb8g8nJs4G7UPS6qTXFkJn3wCL70UjbV1f7P0aUnzV9+xZGVlcfr06WpFnp2dTX5+Po6Ojri6ula31q1b4+npyYEDB7j7bu3vam6Ls7MoHfv007Bjh6gHf+qUSN5w+jQkJ1+tDd+2LdGyTP/Jk0WKRgu+S62oqGD//v289957t1TwavrfUpMsOjeiWSUP0NO/J4emHeL5358n9NNQ3h/yPmPCxuj5j29CfDyUl5suXE7n9iQlJbF582acnJyIiorCw8MDZ2fnW8Y5N6g13KgRDBwoWk2uXBElZ0+fFm3bNrj/fnHHOnSoOO4fMMBiwkNSU1NZvHgxixYtwt3dnZCQEKVFMjupu/OUFsHi0KxN/nr+TPyTSWsm8cxdzzCt6zQTSWZ6TGX7270bnnlGFAGzNLRik8/Ozmbz5s3Ex8fj7+9fXaDEx8fH7KVkFbfJG4osQ1wcfPedyMncuLG4g3V3N2m3pl5jp06dIjw8nKFDh/Laa68REaH9uup6PXmBbpM3Ej39e9LZqzONrRsrLYoqcXeHrCylpWjYuLq6Mnr0aHJycqo95Ldv305qaipOTk74+vri6emJi4sLrq6uODs7W5Ydvj5UVopdfWws/P47rFoFDz8MM2aYXMGbg7Zt2/Lvf/+bDz/8ENsG6oegYxosRskvP76cnQk7+eAe4+VxtiRbU1AQZGbC6tXRPPBAf7P0aUnzZ8yxODs74+zsTFhYGCAqzGVkZJCcnExGRgYXLlxg7969eHh40LhxY1xdXXFxccHZ2bn6uaurK/b29kaRR3XIMpw8KRT6gQPi8dAhops2pX+vXiIE7913wcIc0qytrZFluVaJjdT0v6UmWXRu5I5KXpIkP2AJ4AlUAotkWf5IkqTuwCeALVAGzJBlOUaSpBZAHHDyr0vskWV5xl/X6gJ8DTQB1smyPNtYA3n8l8fZMXkHXvZexrqkRWFrC3ffDfv3wwN6MIKqsLKywsvLCy+vq2vXx8eHfv36kZ+fz+XLl6vbuXPnuHz5MsnJycycORMXF/WX4qwzzz0Hy5cLD/yICJHQoUsXOHpUVLGzQE6cOMHzzz/Pzz//TKdOnZQWR8eCqM1Ovhx4VpblQ5Ik2QMxkiRtAuYCr8iy/LskSfcC7wFV7sBnZVm+WWDnfOBxWZb3S5K0TpKkIbIsb6zvIGRZpqC0gLDmYfW91DVY2t3pPffArl39zdafJc2fUrnrHR0dcXR0pEWLFsiyTHZ2NufPnyctLQ1HR0ezymQWjhyBDz8UTiTdu1/zI0taT9cTFhbGypUrmTp1Ki4uLnccq5rmQk2y6NzIHZW8LMtpQNpfzwskSToJ+ACpQFXMmjOQXONjNzgPSJLkBTjIsrz/r7eWAA8A9VbykiTRJ6APy48vZ3yH8fW9nMUSGAg//6y0FDq1obKykqKiIoqKisjIyODcuXNcuHCByspKWrVqxZgxYyyzAllAADz7rMi73KkTTJ8u4uhtLMayeEsefPBB9u7dy59//qkrTh2jUaf/HEmSAoFOwF7gDLBLkqT/IZR6rxq/GihJ0gEgF3hVluWdgC+QVON3kv56zygMbTOUXYm7jKrkLc3WdPEilJdHA/3N0p8lzV99x1JWVkZhYWG14r7V86rXp06dIiQkBDs7O1xdXQkKCqJ37964ublZdnids7Pwmn/rLfjpJ3jvPXF8/9xzRLdsSf8hQ5SW0OhUVlaydetWFixYwObNm1m6dOkdP6Om/y01yaJzI7VW8n8d1a8Env5rR78KmCnL8mpJkh4CFgNRiB1+gCzLl/+ywa+WJCnUFMLXZOuFrUzvOt3U3WiW0lJR4XPsWKUlsVxKSkpIT08nLS2NtLQ0MjIyqhW4LMs0a9YMOzs7mjVrdk3z9fWtfl71871791p+Mpzb0aQJjB8v2q5dMHcu7Nwpwuc8PZWWzihkZGTw9ddfs3DhQuzs7HjyySf54osvcHJyUlo0xfDq6aC0CBZHrZS8JEk2CAX/rSzLa/56u4csy1EAsiyvlCTpy7+elwKlfz0/IEnSOaAt4ji/ZhUNP6494r+GSZMmERgYCAhv5E6dOlXfLVZVPar5uvx8OQUdCm75c7W+jo6O5uuvvwaoHq8h3G6+tm2L5v33ISioPy+80F9V4zfk9QcffMChQ4fqNV9QtzVW9V7Nn+fl5eHk5ER6ejo7duyguLiYnj174unpSVpaGi4uLowaNYpmzZqxa9cuJEm64fp9+/a9aX+SJN3Q3+3mxBxzVtf/SaO97t2b6HHjhJK/csX0/WG6NRYcHIwsyyxZsoRff/2VyMhIvvvuO3r06MH27ds5ePBgrWSs+u4w5RwoNWc6xqVWyXAkSVoCZMqy/GyN92IRDnnbJUkaCLwry3I3SZLcgWxZlislSWoJbAfay7KcI0nSHmAWsB/4DfhIluUNN+mvTok3jmccZ9C3g1g6cil3B2l792PspBuXL8OkSZCRARs3ipLeloZSyXDOnj3Lrl27yMjIoLi4GH9/fzw9PfHw8Kh+bNxYnXkbVJ8MJzlZZLjbulU8FhWJbHeffw4K+CIYusbKy8uJjY1l06ZNbNq0iZiYGCIiInjooYeYOHEizs7GTcWtJvQCNQLVJ8ORJKk3MB44KknSQUAGXgamAp9JktQIKPnrNUBf4C1JkkoRIXdPyrKc89fPnuLaELobFLwhjP95PG/1f8voCl7rtqYDB+Chh8R344oVInuoOcek9fmryc3G0rp1a1q3bo0syxQWFpKenl4d737w4EEuXbpE06ZNad68Oe7u7ri7u1c/b9as2W1t65Y0d3UiLg6eegoOHxbhcnffLarUhYYSvX07/TXmbNihQwcABg8ezJw5c+jbt69R8huoaX2oSRadG6mNd/0u4Fb/WT1u8vs/Azf14ZZlORZoXxcBa4N9I3sCnQONfVlNs3gxvPCCsMOPGqW0NJaNJEnY29tjb29Pq1atqt+vrKwkJyeHzMxMMjMzSU5O5vDhw2RmZiJJUrXiv+uuu/RKYwDz5sHbb8Prr8OmTYrs2I1NWloaBw8eJCAgQGlRdBoomo9L+fHYj1zIuUBIc+MXc9Di3aksw6uvwo8/ChNmcPC1PzfnmLQ4f7fCkLFYWVlVV5dr27Zt9fuyLJOens6KFSsoLCykZ8+eRulP81RUQNOm0KvXTRW8Fudk6tSpDBw4kNWrV1dnODQGapoLNcmicyOaVvLJeclM/2060ZOi8XP0U1ocxbl0CR57TKSv3b0bmjdXWiKdmlRUVHDmzBmOHDnC+fPn6datG3379tVzlVfx3HMi//KQIXD8uEWkrX3nnXfw9/dnwoQJHDx4UGlxdBogVkoLUB8+2fcJ49uPp4NnB5Ncv8p7VAvs2SNyh4SHw/btt1bw5hyTlubvTtRnLBUVFWzdupX333+fP//8k1atWjF79mwGDhx4SwVvSXNXJx58UITN/etfN/xIq3MycOBAioqKjHpNNc2FmmTRuRHN7uQzCjNYeGAhsVNjlRZFFdx/P3z1lSixraMesrOz+emnn7C3t+eJJ56wzFzzxua556BjR/i//xPeojo6Ogaj2XrysSmxDFs6jCPTj+Bhp/1jvSoMDdX55ReZ++4zlVTqRq315I8cOcLGjRvp168f3bp1U1WmOlWH0OXlgZ8fnD2rmiP7+qyxy5cvExYWxuzZs3n++edVtQ5MiR5CJ1A6hE6zx/URPhE81vkxZq2fpbQoqmD4cKUl0KnJtm3b2LFjBxMnTqR79+4N5ovdKLzxhljQKlHw9cXFxYW9e/eyfPly3nnnHaXF0WlgaFbJAwxuNZiU/BSTXV9Ltqba6hDdJm8YdRnLpUuXiImJYdKkSdeUjzVVfxZDbi689JLI2vThhzf8WMtz4u/vz4wZM4iJiaGioqLe11PTXKhJFp0b0aySLywt5J9b/0m/Fv2UFkUVHDigtAQ6IMLjNmzYQN++fbGzs1NaHPVTWgq//AKjR4sKdKdPw5YtFhkaEhkZSXx8PK1ateI///kPqampSouk0wDQrE1+7s65fBbzGaf+foomNk3MJJnpMdT217OnzJYtIsy4oaEmm3x2djYff/wxHTp0oF27drRq1YpGKnQeU4VN/vBhGDEC/P1h4kSRntHV1bh9GAljrrGYmBgWLFjAypUrGTBgAE8++SSDBg3Cykqze66botvkBUrb5DWr5IvKipi4aiKZRZmsG7cOu0aWsWsy9Mvk4Ydl8vPh++8tMz/97VCTkge4fPkyp0+f5vTp0yQlJeHv70/Hjh0JCwtTzRe54kp+714YNAj+8x+YpX6/GlOssby8PJYuXcqCBQvIy8tj3LhxdO/ena5du+Lt7V1vmZVGV/ICpZW8Or5xDKCZbTNWjFpBgFMAU3+diim+sLVka/r6a/D2hg4dRE2PW6Hb5A2jLmNxcXGhR48eTJw4kWeffZbOnTuzb98+5s+fz/Hjx2u1Vi1p7m6Ks7PYxb/+OvTpAx98ABcuiJSNt8DS5sTR0ZFp06Zx4MABfvjhB8rLy/n4448JDw/Hx8eH+++/nzfffJPffvuN7Ozsaz6rprlQkyw6N6LZOHkAK8mKhcMX0uHzDvyZ9Ce9OHIvYwAAIABJREFU/HspLZJiNGoECxfC+vWi6lyXLiKfSHujVwrQqQuNGzcmLCyM0NBQzp07x48//oizszO+vr5Ki6YswcHw3XeidOzmzfDTT/Duu1BWJmLkO3W6+hgSYtHx8pIk0b17d7p37w4Iv47o6Gjmzp3LG2+8AcCUKVNYuHChglKah9TdeUqLYHFo9ri+JjPXzcTX0ZcXI180oVTmwRjHgsXFoiLn3LkQFQXvv2+RfkzVqO24/noKCwtJTEzk4sWLxMXF8fTTTyt+bK/4cf2tSEsTtvpDh8Tj4cNw/ry4KfjHP4TtXgHMscZOnz7NokWLWLVqFfn5+QwaNIioqCgGDhyIv79/nWVWGkPW2Nk5EaYUySy0/m+sqo7rLULJ70naw9iVYzkz8wy21trOA27ML5OCAnjrLViyRCj6hx+ufaidllCbki8qKuLUqVMkJCSQmJhIQUEBfn5+BAQEEBISQnMV3HGpVsnfjOJiUVN+wgQ4dw4UyBpoqjV25coVVq1axYIFCzhx4gSTJ09m3LhxtG/fXvO5FXQlL1BayWv6uL6KQ2mHKC4vJqckh+Z2xvsC1XqdZHt7+O9/RanZxx6DH36ARx6JZtSo/mbpX+vzV5PajEWWZY4cOcKmTZsIDAykRYsW3HXXXTRv3rzOO3dLmrs6I8tw8aIoyLBnj3DSO3qUaB8f+mdlKaLkjc3Zs2dZuHAh33zzDeHh4UyfPp0HHnig1pEYalofapJF50Y0r+S/P/I97//5Prsf221UBW9JdOsGsbHwzjswZYpQ/vfeq7RUlsfu3bvZvHkznp6euLm5YWtrS3FxMfn5+Tg4OCh+RK86ZBnS0yEu7tp29KgoNduzJ9x1lwiti4iAffugdWulpa43CxYsYNq0aURGRrJjx45ryhDr6BgbzR/XT107lU5enZjRbYaJpTIPpj56/vNP+NvfxA7/kUcMElF1qOW4/sqVK6SlpXH58mUuX75MTk5O9WNRURFOTk64uLjg7OyMi4sLnTp1UixhjiLH9RUV8Nlnwt5epdCtrIRjXc0WHi5y16vouNqYayw3N5evvvqKBQsWIEkSjz32GJGRkXTs2JGmFpToQj+uF9T3uF6SpPZAu79exsmyfKwu8mheyb+0+SUKywr56N6PTCyVeTCHwjpyBAYOhNRUsNH8WY56lPztKCsrIzc3t/oGICUlhYSEBB5++GFFbPSKKPnSUpg+HdauhZwc4STy6KMQGal673lTrDFZltmxYwdLly5l//79xMXF0aZNGyIiIoiIiKBr16506NBBs4pfV/ICQ5W8JElOwBrAHzgCSEB7IAEYIctyrUIRNK/kU/NTaT+/Pf/s809m9ZiFtZW10eRQwtZkaoVVNaaICPjf/+BuE+aeMNf8mUPJm2Ishw4d4vfff6dDhw707NkTJycnk/ZXE0Ud7yorISYG1q0T7fBhcHMTBWlqNk/Pa15HnztH/xEjFEnraI41duXKFY4ePUpsbCwxMTGsWLECd3d3zpw5c4MTnprs4LeSRVfygnoo+Y+AUmCOLMuVf71nBbwLNJVleWZt5NH8Ps7bwZs/H/+TJ9Y+wfITy9k0cRP2jeyVFkv1PPigKNcdEACtWiktTcOkU6dO+Pn5sXbtWj766CO6dOnC0KFDNe9VfUesrKB7d9HeeEPs8C9dgoyMqy09XTzGxV19LyFB7PwbNbrxJqBrV7jnHrGgNUpxcTFlZWXY2tpSWVmJs7Mzy5cvt/z1oHMrBgEdqhQ8gCzLlZIkvQwcre1FNL+TB7hw+QITVk3AtakrP4/+WdNhdOY6es7OFsnGfvwR2rQR0Uljx2rTcVkLx/UgbLGpqamkp6dXt7y8PJo3b46npyeBgYF07NjRLLJoKoSuJrIM+flXbwIyMoTdafduUb3Ow0Mo+3vuETYpIzk7GnON5efnExMTw4kTJ4iLi6tueXl5hISEEBISQmhoKI8//rgqwi0NRd/JC+qxkz8ky3Knm/3u7X52w++q4h/3Om73hZJWkEZsSiyxqX+1lFgKywp5rudzvNTnJawkbXswm1thlZWJ78Zvv4U//oBPP4WRIw26lGKoUcnLskxWVhbx8fEkJCQQHx9PeXk5Pj4+eHh44OXlVe2Fr4TXvWaUfHk5ZGVBZqbY7WdmXvu85nvp6ZCSAk2aiOxPq1eL1I9GwJhrbPr06Wzfvp0+ffpUK/WQkBD8/PwsKgLDkDXmO+IZU4pkFpLXzDOWkj8JPIywxddEAr6TZTmkNvJo4rg+vSCdF7e8yKZzmygqKyLCJ4II7wgmtJ/AvCHzCHIOMsmRlprsXsbi+jHZ2sLw4aLt3i1S4q5eLZyg7etp9bCk+avLWPbv38/27duxtraujpfv27cvrq6utV6nljR3N1BaenUHnpZ242NGxlXlnZcnKtO5uxNtY0P/Nm3A3V20oCARH9q8+dX3mjeHZs2UHuFtKS8vx9vbm44dO1Y71zVpUrdKmmpaH8aVRTdN1CAVeP8WP0ur7UVUr+RXxa1i+m/TmdRpEn9M/sNkCl0HevUS0U2zZgkT5/LlouCNTt3w9fVFkiS6du1KWFgYLi4uDWfNVlTAsWNw4sTNFXhqKuTmimN1Ly9RVanqMTxc5GH28LiquJ2dRcw8QHQ0qESx1YdXX32VdevWERMTw6JFizh16hTBwcHVXvVt2rTB1dUVNzc33NzcsLOzazjrR6caWZaN4hat+uP6lh+25NOhn3Jvm4aRvUUtR89LlohU4TNmwMsvQ+PGRr28UVHLnNUkJyeHjRs3kpKSQnFxMe7u7nh4eNC8eXM8PDzw8PDA0dFRsS9vox3X5+aKjHS7domjoH37wMdHVEby8REK/Hpl7uZ2VXFrBFOusZKSEo4cOUJMTAwxMTHEx8eTlZVFVlYW2dnZlJeX4+bmdo3iv9NrV1fXWmfPMxWGHdc/a0qRzELymvf1tLa1Jbckl+LyYvydtFecQes88ojwW5oxQ3xfP/ecqA2i0ZBds+Ps7MyYMWMAERp16dIlMjIyyMjI4Pz582RkZFBWVsbYsWMJDAxUVlhDeewxcdwTESGOgZ5+WmSpc3NTWjJN0aRJk2uq0F1PcXEx2dnZ1Uq/5g3ApUuXOHny5E1/1qRJE3x9fRk7dixPPPEEfn5+Zh6ZjhpQrZK/Un6F4T8M56GQhwhrHqaIDGqyexmLuozJ11fY56OjRbjdq6+KtLj33COO8+9kRrSk+avPWBo3boyfn1/1l6wsy2RmZrJs2TJsbW8eCaL6udu0SXhqZmSYzQau+jkxEU2bNsXX1/ea8sR3mgtZlsnPz+fMmTMsXryYDh06EBkZyXvvvUdwcLBR5WuofxetoFol/+HeD3Fo5MCH936o26MURJJEwpy774aTJ0XN+tmzRfhyp07Qu7dIWNarlzCh6tycK1eucOHCBc6cOcO5c+cACA4OxsvLS2HJDGTrVhGzrnInt4aKJEk4OjpW2/mDg4N55ZVXuHz5stKi3Za53kOVFqHeTLilr5wyqNYm7zbXjV2P7SLY3bh3nWpHjfblm1FQIMyvO3cKc+yePcLcGhkpFH/v3iL+3hz3Z2qes8LCQnbt2sXBgwfx8fGhdevWtG7dGnd3d0VvXuttkx89Wtz5TZ9uCvFUh5rX2O0oLS3lmWeeYcuWLaxevZp27drd+UNGwpA19v30LaYUySyMnz9Qt8nXhh5+PRqcgtcS9vYwYIBoIJyqjx4VCn/TJpFop6TkqsLv1UuYbtXswGdMrly5ws6dO4mNjSU8PJwZM2bg4OCgtFjGISZGHNV/+aXSkujcBlmWGTZsGPv27WPRokU0bdqUyspKi4rF17kzqv1rd/KsVTIfkxIdHa20CEbHVGOythbH9089BUuXigykn3wSzZgxEB8PM2eKcOfeveH554WtPzlZJDDTArWdN1mWiY2N5ZNPPqGgoIAnn3ySoUOH1lnBq3btZWXBqFHw4Ydg5psW1c6JAtR2Lh599FEeeeQRFi5cSK9evXB0dKRr165MnDiRt99+m1WrVnHu3Dnqc+Kg/13UjWp38rodXvt4eIiw5rFjxeuCAti/X0RaLVwIU6eKWiUdO4p4/I4dRQsJubNTn1rJzc1l/fr19OvXjz59+igtjnG5eFFkTXr4YfgrckBHvUiSxIQJE5gwYUL1e7m5uZw8ebI6pe7ixYs5cOAANjY2DBo0iKioKAYOHKjpdLo616Jam/zcnXOZ03uO0qKYHa3a/gxBlkUm0sOHr7YjR+DsWVE0p3t3YeOPjLy9fV9tc5aQkMCKFSsYMGAAnTt3Nkkf9cUgm7y3N7zwgsiW1MBuwtW2xoyJLMucOnWKTZs2sWnTJrZv305QUBCdO3e+Ju1uUFAQ1nXIb6Db5AW6Tf4WpBekKy2CjomRpKu5UoYMufr+lSsiYdqePbBlC7z5JhQXX1X4Dz4ILVooJ/edCAgIYNKkSXzzzTdYWVmZreiMyXnlFZE4QceikCSJdu3a0a5dO2bOnElZWRmxsbEcPXqUuLg4tm7dSlxcHJcuXaJNmzbVSr9Dhw7cc889mq1331BQrU1eRvk7YEu0NZlzTIb21bgxdO4sHLe//17Y9GNjhUP3mTOi5siLL4pka+airmNxdnbG09OTixcvmqU/s6CwJ70q50QhTDkXtra23HXXXUyZMoX333+fDRs2EB8fT0ZGBosXL2b48OFcuXKFTz/9FH9/fx566CHi4uJMJo9O/VCtkrexsqmXM4iOZeHvL2z78+cLL/5Ll0Sq8+xspSW7kcrKSn7++WesrKwYPny40uIYj+PHlZZAR0Hs7e2JiIhgwoQJvP3222zevJn9+/djbW1NaGgo3377rdIi6twE1drkuy3shoedB/OHzW9QaW0t2fZnbKZMERlU585Vz5wVFBSwfv16SktLGTNmDDY26rSIGWSTDwkRNhRHR1OKpkr0/8sbkWWZffv2MWvWLFq0aMFXX32FnZ1d9c91m7xAt8nfgp2P7eTtHW/TaUEnnur2FHN6z8G+UT1rn+pYFK+/Lrzx1UBWVhZ//vknx48fp3379jzwwAOqVfAGc/fdMGIErFunFzFowOTl5fH999+zYMEC8vPzefbZZ5kxY4ZRIqLm+mmrcJEWUO1xfSPrRrzR/w0OPnmQ01mn6f91f0rKS8wqgyXaALVgk68tfn7w0EMm7aKa241FlmWWLFnCsWPHGDNmDEOHDr1lTnpj9KcYH30kvCWXLFGke1XOiUIoMRcxMTFMmTKFFi1asGXLFt577z3OnDlDWFiY8UKeJUn7TWWoVslXEeAUwA8P/kCQSxBvRr+ptDg6KqK8HNSQiluSJKZNm0avXr1YuXIly5cvt0x/kqrwKTWHNugYnfj4eCIiIhg1ahRBQUHExcWxcuVKoqKi9Ox5GkAT54mSJOHvaH67vCVWVjLnmEzZ1969IprL2dlkXVzDncbStGlT+vbtS3h4OIsXLzZ5f4pRWQkK1SlX7ZwogDnnIiYmBnd3d/bv339Tpa7/XdSNZm7Dfj39Kw+3f1hpMXQU5MwZ+Pe/hVf9qFGifPnmzUpLdS3FxcXY29tbbsZGNzeR2lanwRAUFMSBAwfYsGGD0qLoGIAmlHxFZQVJeUm0dGlp1n4t0QaoJZt8ZqbIcf+Pf4jY+D59RPnyhQtFhtVHHjGfCay2Y7GxsSE7O7vex/WqXXtWVqLykAKodk4UwJxz0aVLF1avXs2UKVNYt26dorLo1B1NHNfHpsbS0qWl7l1vwZSXi3r1Bw6ISnY7dogCNj17CuX+4Yeikl0dsmqanYSEBJYvX86QIUMsdyc/ahS89x6MHy8Uvk6DoHfv3owZM4aYmBiGDtV+zfeGhGrj5GvKdSrzFH2/7suLvV9k9l2zLfcLlIYRj5uXdzVX/aFDop04IRLedOoklHmfPqJoTW2i0NQwZ1UZwO677z7atGljtOuaCoPryVdWilC6/v1FvuEGghrWmNJs2LCBxx9/nMDAQKZOncro0aNvm9LWkDXW4e3tRpFVSY683E+Pk68rwe7B7H1iL6NWjOLXM7/y30H/JcInQmmxdO6ALENi4rXK/NAhSEuD9u1FjHtEBDz+uHhtr+GDmuPHjyPLMo6WnijGygqWLxfVg5o2FQVrLPimu6FSUlJCamoqKSkp1S01NZV+/fqxZs0aJk2axNy5czlx4oTSourcAU3s5Ksoqyjjy4Nf8tb2t+jboi8Lhi/AqYmTyeSIjo42u+eoqXcMphxTVhZER4vj9kOHYP/+aOzt+9Oxo9ihV7U2bYx77G6OXdad5q2iooLY2Fj++OMP2rZtS3h4OAEBAQYnxDH12jN4J19FYqI4uvfwgGeeEZWD6pkb4E4o8f9Yhdp28vWdi5ycHOLi4oiLi+PMmTPVSrxKoRcWFuLt7Y23tzc+Pj7VreZrf39/nJycbimLvpMX6Dv5OmBrbcu0rtOY0GECM9fPZNzP4/hl7C9YW6nYUGvB5ObC9u2wbRts3Sqc4Xr3FkftL7wAhYUwcqTSUpoHa2trunfvTvv27dm3bx/btm0jIyMDPz8/WrZsScuWLfH09LScuGJ/f/jjD3j/fZgzR9QHHjwYhg2De+8FvR654lRWVpKenl6tzGu2/Px82rVrR0hICG3btqV///7XKHI3NzdFzKI/5Txr9j6NjdqMdZraydekrKKMoUuH4tLEhW8e+IamtpaRZlNtO4abcfEi/O9/okJc167CRDtggDh6N/Fm7qaodc5KSkq4ePEi58+f5/z58+Tm5uLi4oKbmxvu7u64u7tXP2/SpIlJZbmeeu/kryc1Fdavh19/FfWB/fygb19xx9enj7gp0DBqXGO5ubkkJiaSmJhIQkLCNY+JiYkkJSXh6OhYrcyrWmhoKH5+fiZX4oassbNztG+Gbf3fWFXt5DWr5AFKykuYvGYy5y+fZ8HwBXTy6mQG6UyLGr9MqkhLg5degl9+EcVhZs8WteCVRs1zVpOysjKys7PJzMwkMzOTrKys6kdbW1vc3d1p0aIF3bt3v6bQhykwupKvSXm5cMTYseNqa9YM+vUTu/zBg8HV1VDRFUHJNVZSUsLu3bvZvHkzhw4dqlbkFRUVBAQEEBAQgL+/P/7+/tXPAwIC8PPzU7TWu67kBbqSvwl1+eeQZZn5MfN5a/tbDGk9hHcGvoOPg49R5NBt8oLychGb/vrr8NhjQtHXJtOcueZPDTb5+iDLMvn5+WRmZnLixAmOHz9OZWUlTz31lMkc+Uyq5K9HluH0aWHTWb9eOG506ABDh8KYMdCqVa0u05Bs8idOnGDdunVs2rSJ3bt3Ex4ezqBBg+jevTstWrQgPj6e4cOHqyLSyJg2eV3JN3Cb/M2QJIkZ3WYwocMExqwcw8d7P+adQe8oLZZFUFkJK1YI5e7lJb6bw8KUlsrykCQJR0dHHB0dCQoKwtnZmS+++IKTJ0/SvXt3pcWrP5IEwcGiTZ8ukun89BNMngwpKfDJJ0pLqAqKi4tZvnw5CxYsID4+nhEjRjBt2jR+/PFHnK+7q87OzlaFgtdRP5rfyVex7cI2Hv/lcT4f/jmDWw02kWSmRw1Hz7IMa9fCq69C48YilWxUlHojpdQwZ/VFlmXOnDnDtm3bsLGxYciQIfj5+ZmsP7Pu5KuQZYiJgVWrRCW7Rx6Bf/1L3RmO/sLUa2zx4sXMmTOH7t278+STTzJs2DDNlyo2ZI0VrOpvQonMg/3fovWdvDE5kn6Epzc8TVJeEm/2f5OollFKi6RZZBk2bhQ79+Ji8f17//3qVe6WQlJSEhs2bKCsrIx+/foREhJiWbu0mBj45huRo7hZM/jb32DNGuGpqcOsWbPYuHEjf/zxB6GhoUqLo2NhaDqeR5ZlHln1CMPbDCfuqTgmdpxo1C9HS8zJfLMxXbkCixeLhDRz5oiw50OHYMSI+il4S5o/U47l3LlzWFlZMW3aNEJDQ5EkyTLmbtcuuOceodQ9PcUd5MmT8O67Bil4i5iT66gKc7t06RIfffQRBw8erNXn1DQXxpRFkiTNN7WhaSV/IPUARWVFPNvzWWysNH8ooQhr14rkNMuXw7x5wil67Fg9Lbk56dmzJ/n5+SxatIi1a9cSGxtLdnY2FRUVSotmOBs3igQ5rq4ihv6VVyA0VD8Wug4rKyt+/PFHjh49iq+vLyNGjGD06NEUFBQoLZqOhaBpm/xPJ35i4YGFbJyw0QxSmQdz2ZeLi4WnfEwMLFokUpFrFUuwyZeVlZGWlladeSw5OZnc3Fw8PDzw8fEhICCAoKAgo4XWmdwmX+W1+eqrIkZ+4kSRKal1a00qenOtsStXrjBjxgz27dvHSy+9xKBBg/Dw8KjTNdSCIWuscPXdphTJLNg9sE1VNnlNK/mkvCT6fd2PceHjePPuN7GStL/9NMeXSXk5PPigMI8uXixSkGsZS1DyN+PKlSukpaWRnJxMfHw88fHxODo6EhgYSFBQEIGBgQbHQZvN8a6sDJYuhQ0bRLx8WZnY4UdGCqXfpUvtqhApjDnXmCzL/PDDDyxfvpzo6GhatGhBVFQUUVFR9OvXz+yJkwxFV/ICqZbpeq9Ph2ssNK3kATIKM3hw+YNkFGYwvet0Hu34KC5NXYwih6XGyR8+3J/Vq8WJaqNGBolZ6770OHnDuFl/lZWVpKamcvHiRS5evEhSUhLBwcF0794dH5+65YZQzLs+IUHY6nfuFC0xUaRMHDxYtJYtb/nxhhQnX0V5eTn79u1j8+bNLFu2jPvvv593331X0bm4HmPGyetKXveuvwEPOw/+mPQHuxJ3MT9mPm9Ev8Gb/d/k6bueVlo0VSLL8MEH8OOPplXwOsbHysoKX19ffH196d27N0VFRRw4cIDly5fj5OTE+PHjaaTmP6okQYsWoo0bJ95LT4dNm+D33+GNN8DBQcTSP/OMJo/1jY2NjQ29evWiV69eODg4kJCQoLRIJiV1d57SIlgcmt/JX88vp37h0/2fatZOb+odw+XLEBgoistYCpZ6XF9bKisrWbRoEYMHDyYoKKhWn1FkJ38nKitFWMfUqRASAl9+qZo7UTWssXnz5pGQkMC8efOMdk1Tome8E+g7eSNzJP0Ifg6mSyKidRISNF8rRAdR2jY+Pp5Tp05x5swZKioqNJ88BSsrUdgmNFSkv01NFbt+HQ4dOsRHH33E66+/rrQoOhpD+55qNbhw+QIf7PmAl/q8ZJTrqSkW1VisWxdtNiVvSfNn7rHcqr+SkhJ+//133nvvPbZu3YqdnR1jxoxh9uzZ+Gv57q20VJStDQsDd3c4c+YGBW9J66ku/PDDD0RFRfHuu+8yadIkQF1zoSZZdG5E47f+VykuK2bEshG81u81Wru2Vloc1ZKRoe/ktYgsy8TGxhIdHU1wcDAzZswwWfEas1KVQ/n550Whmh07oF07paVSDa+88gpLly5l8+bNdOzYUWlxdDSIxSj5E5dOUCFXMLP7TKNdUy3eq8bk0qX+9Oplnr4saf7MPZaa/RUWFrJmzRqKioqYOHEinp6eZpXFJMiyCKt7/XVRsGbePFGV7jZY0nqqLcePH8fPz++G6Ak1zYWaZNG5EYs4rs8pyeHT/Z/i4+CjyrSCakGW4ddfYeRIpSXRqS2FhYV88cUXeHh4MHnyZMtQ8BUVojjNP/4hdvCHDt1RwTdUVqxYQX5+Pn//+9+VFkVHo2heye9K2EXop6E0sm7E8oeWG/XalmZrunwZysqi8fIyT3+WNH9K2OQLCgpYsWIFYWFhDBo0CGsNVGu7I6WlMGmScKqLjYVRo2qdQ9mS1lNteeSRR0hOTubNN9+85n01zYWaZNG5Ec0f118quoSvoy+fD/9caVFUj729CD3OyACNZspsEJSVlXH48GH27dtH586dGTBggNIiGYfsbJFq0d4efvlF+6kWzUD//v3JysqiW7duhIeHM2jQIKKiorRd10DHrGg6Tv5YxjHe3P4m2y9uJ+GZBJrYaCPd4+0wdTzuhAkiffgbbxginTpRQwyzsUhPT2flypW4u7sTFRWFq6urSfpRJE7+iSfEXebnn2uihnxNlF5jJSUl7N69m82bN7N27Vq8vb1ZtmyZydaHMdDryQuUjpPX7HH9C5teYNCSQXTz6ca5WecsQsGbg3ffhU8/FU7MOuoiPj6eb775hsjISEaPHq3qL/A6U1oK69YJG7zGFLwaaNKkCQMGDODtt9/m4MGDdOjQga5du/LFF19YVMU6pcvE6qVmVcTmC5tZM3YNc3rPwaGxg0n6sERb09mz0SxdKk5NV640bV+WNH/mGEtVSFxgYCDbt9/5zl9TfPwxdOwIbdsafAlLWk/1wcbGhuHDh7Nw4ULWrl1LQEAAM2bM4NSpU4rIo/9d1I0mlXxhaSHxOfH4ONStKIeOICpKpAqfPVvksddRltLSUg4ePMiqVauwtra2qJ0ZIJzs3nkHPvxQaUksikGDBrFmzRqOHDmCh4cHkZGRLFu2TGmxdFSGJm3yC2MXsv7selaNWWVGqcyDOW1/CQlw770iVfjTGq7no7S91BAqKyu5cOECx44d4+TJkwQEBNClSxfatGmDVS29zeuD2WzyeXnw0EPQuTPMnVv3z6sELayxQ4cOMWLECD755BPuu+8+s/V7K/QqdAKlbfKa9K7/Ke4npnaZqrQYmicgAFatgl69RFGw5s2VlsiykWWZ5ORkjh49yvHjx3FyciI8PJwBAwbg4GAak5OinD8Pw4dD377wr38pLY3F06lTJwYPHmzxlep06oYmj+sv5lwkpHmIyfuxRFvT9WNq21aYSg8eNH1fWqY+Y7l06RJbt27l448/ZvXq1TRr1ozJkyczZcoUevbseVMFr/m5O3ZMKPcZM4Q3vRGqyWl+TozI9XMhyzLz5s1j7dq19O3bV1FZdNSF5nbyFZUVlJSXUFGpx4kag8xMOHsWLCENuho5evQoGzdupEOHDowaNQovLy9VeuAanXHjRJy3RJwtAAAgAElEQVTmE08oLYnFU1xczJQpUzh+/Dh79uwhMDBQaZF0VITmdvJrT6/F086TcI9wk/dliTmZa44pPR2GDYOHH4a77jJtX1rH0LHExsYybNgwBg8ejLe3d60VvObnzsYGXFyMeknNz4kR6d+/P5WVlWzcuJHevXtTWVnJrl27FFHw+t9F3WhOyQc4BRCfG09KforSomiadeugUycYPFg4PuuYBi8vLw4fPowaHVxNyltvCW/OCROEbV7HaCQnJ/POO+/QunVrXnrpJWbNmsX3339Ps2bNlBZNR4VoTsl38e7C872ep8vCLsz7cx4l5SUm68sSbU3R0dEsWwZTpsCPPwp/KFOdHlvS/Bk6lr59+3LmzJk6h8Vpfu6GD4eTJyEwEHr0AF9f+NvfRDamrVuF130d0fycGEhBQQHr1q3jmWeeoX379rRv354dO3bw448/Ehsby6RJkxQ1ATXUv4tW0JxNHuC5Xs8xpNUQXtn2CvP2zGP/lP142ltAdS4zcPQo/PvfsGULhJve4tGgkGWZwsJCsrKyqltCQgIdOnSwTO/5O2FvLxbbv/4FFy/C3r2wbx+8+qqoPBcYCMHB4O19tfn4XH3evHmti9dYKsOHDyc6OpquXbsSFRXFl19+SUREBDt27KBbt25Ki6ejATQZJ1+T7ou689G9H3GXnwmMygpgynjckhLhST93LjzwgMEiqg5zxTDLskxJSQmFhYUUFhaSn59/jULPysrCysoKNze3a1qbNm2wtbWtU1+mRpHc9TUpKxN3nOfPi2Q5VS0l5erz3FxRSanmTUDVjYCXl7D5u7iAq6t4NGHBG3PHyZeVlXH27FnCw8PJzs7GycnJoOsoiR4nL9Dj5OtJD98evLbtNVaPXU0zW90mdTv27AEnJ8tS8PWloqKCoqKiasVdUFBQ/bxmKygooKioCBsbG+zs7LCzs8PBwQFXV1datmxJt27dcHNz0+2itcXWFrp0Ee1WlJZCWtq1NwGpqeI0ID1d1E7OzhaPly+Lz1yv+G/1+vr3Gjc2z7ivo6ioiFOnThEXF8eJEyeIi4sjLi6O8+fP4+fnx6hRo6rTHTcEUnfX3Yyjc3s0r+Q/uOcDRq8czT+3/JN598wz6rWjo6MtynO0sBDy8qKR5f4ms8PXRO3z99///pfi4mIA3N3dcXR0rFbgdnZ2uLu7Y29vj52dHQcOHOCee+7BxsY8/zJqnzuz0KiRyNgUEAD8NSfTp9/694uLr1X6198EnDlz43tVr21thXmgSxcRatKjB3TtKkwORiYjI4OvvvqKb775hgsXLtC6dWtCQkIIDQ1l9OjRhISE0LZtW5o0uXXRLTWtDzXJonMjmlfy5ZXlFJYWEto8VGlRVE9UFMiyqBUya5bS0ijP2LFjOXv2LOfOnSMrKwt3d3c6d+5MUFDQDb97+vRpsyl4HQNp2lQ4+Pn61u1zsizugNPTISZG+A688AIcOABhYUaJL5VlmW3btrFgwQI2btzIyJEj+fLLL+nWrZu+rnRqhSRJbkBfIEGW5djafk6zq0uWZVacWMGLm18k3COch9s/bPQ+LO3utFEjWLeuP5GRwufp/vtN25/a5y85OZmsrCwKCgqwsrKioqKC0tLSm/6uucei9rlTAqPOSZViv3gRzp27sSUmCru/s7PwHzCQzMxMvv76axYuXEjjxo158sknWbBgAc7OzvUSX03rQ02yWBKSJP0KvCjL8jFJkryBA0AM0EqSpIWyLNeqvJjmlHxmUSZLDi9h0YFFNLNtxpf3f8ndQdp31jAXrVrBL7+IJDg//wyRkUpLpBy///47AC4uLgQGBmJnZ0dmZibFxcXXHNvb2dnpuy01UFEBBQWQny9aXt7V53V9Lz9f3PW2aCH+KVq1Ep7+Q4dCy5YQFAQ1j8sXLzZI5OHDh5OSksIPP/xAr169Gka2Qx1jESTL8rG/nk8GNsmy/IgkSQ7ALqBWSl4T3vWyLBN9MZqFBxay/sx67g++n6kRU+nt39uk/zRK2JpM7cVbNabff4eJE4XC79HDIFFr3ZepMXTOcnJybupkd7OWmJhI+/btq5V+lbOdqTD13CnmXV9UJHIpZ2ZCVtbV51UtJ+eWijq6qIj+Dg5wfXN0vP3rW71Xh4gHQ9fYhQsXeOCBB/Dz86NHjx4EBATg7+9f3W5nd78darKD30oWQ9bYz8dzjCmaIowMczaKd70kSYdkWe701/MtwCJZlpdd/7M7oertSWZRJosPLmbRgUU0tWnKlC5T+GzoZ7g0NW66zIbI4MHw5Zdw330ixfj06aZLiqNWnJycahWaJMsymzZtIiIiotrTfv369Xh4eNCiRQszSKpiZBlOnYLk5Nsr76pWWSkc3NzcwN392taunfB0v5Vy3r8fBgxQesR1IjAwkF27drF06VIuXrzI5s2bSUxMJCEhgeTkZJycnK5R/DWfVzmDOjk50aRJE/0UoOGRKEnSTCAJ6AJsAJAkqSlQ6ztU1e7k39v1HnN3zeW+tvcxNWIqPXx7NIhFbu543DNnRC2R0lJ4+WVR+tva2qBLKYYStb6PHz/OunXrsLa2xt/fH19fX/z9/fH29tbE0X69dvLJybB5M2zaJB6bNhXH29cr7Zsp8mbNNHk3aYo1VllZSUZGBgkJCdWKPzExsfp5dnY2eXl55ObmUllZiZOTU7XSv/55bX7m4OCAlRmTCxm0kz+Ra0qRzMLIUCdj7eQ9gLcAb+BTWZZ//+v9u4EIWZb/Vxt5VKvkh30/jP8b/H8EuwcrLY5ZUUJhybLIZf+f/4jN1ujRwjTZo4c2FL4ScwZih3/58mWSkpKqW2ZmJt7e3vztb3+rt3OVKTFIyaelwcCBIlZ94EAYNEiEbNwkGsHSUGqNVXHlypVqhV/Var6uzc8KCwuxt7evvgFwdnbGy8sLHx8fvL298fHxqW7e3t64uLjUa2OlK3lBPZR8J+BwfReRapV8ZWWl4jt3S7bJ3wxZFtFDv/wilH5SEgwZAvfeC3ffXffIJLXb5Ouy9ms7lrKyMvbv309MTAwTJ07ExcBKbKq0yefni6P2zEywszOZbLdCSTu00kr+egyZi4qKCvLz86uVfk5ODmlpaaSkpJCSkkJqamr185SUFK5cuVKt/K+/CQgLCyM8PJxGjRoZ1yavK/man4sBWgKxwG6Es92fsizn10Ue1Z4rFpcX6xnszIwkiZDgu+6Ct98WSn79euGFP3u2yJbXrx/07SseAwM1efJqUmxtbenVqxe2trYsWrSIiIgIIiMjaaxQRjWjYm8PvXrBmjXCxqOjKaytrXF2dq71CVNRUdE1ir/q+eHDh5k7dy4XLlwgNDQUb29vzp49S0REBOHh4fVK4Vz8cYzBn7U0ZFnuKklSM6A70AuYBXwrSVIasEuW5Rm1uY5qd/IZBRk0t2uutChmR207hioqKyEuDrZvv9psbKB796stIkLcCJgbtc5ZXl4eGzduJCsri2nTppm0r7pisE3+t9/gH/8QRz4azKduKGpdY0pSWFjIoUOHiI2NJSYmhtjYWC5evMicOXN49dVXsba2rvMa+376FlOKbBbGzx9o9Nz1kiTZAXcBvYFHACtZllvWRh7V7uTdmrkpLYJODaysRPKvsDCYMUMc7Z87Jxye9++H114ThcX8/a8q/W7dREEcS9jEGoKjoyO+vr40atRIaVGMx9ChsGEDPPgg/P57g68S15Cxs7Ojd+/e9O7du/q91NRURo0axeHDhxWUzDKQJGkcYgffCbgC7Af2ApGyLKfV9jqq/Q+1kpQXzRLrJBtrTJIErVvDww/D++/Dzp0ixHnZMpFg59AhGDcuGhcXofD//nf45htxGlBZaRQRzIqh81ZUVGSQA55q154kwQcfiDC5v5IJmQvVzokCqGkuaspibW2NjY0N5eXlyglkOSxA7N6/BqbLsvyiLMur6qLgQcVKvlLWoCZo4NjYiJ37lCmwaBF88QVcuiRuAlq1EhvAoUNFOPSHH4qbAktGlmXy8vKqi+BYDNbW8NRT8PnnSkuiozAVFRWcOnWKd999l4EDB9KqVSsiIyNZvXq10qJZAs7AVKAJ8IYkSbGSJP0qSdI/JUmqdcII1drkvzr4FZM6TVJaFLNj6bY/WYbdu+GTT4TSf+klmDOnftdU65xt27aNCxcuMH78eNU53tU7411hoagOd/SoqO9u4ah1jSlFamoqzz33HBs3bqR58+ZERUURFRVFv379qkvjGrLGdJv8redLkiRPYBQwG5HytlYBzqq1yb+85WVGhozEsXHDqaXcEJAk6N1btAMHREx+fZW8WsnLy6Njx46qU/BGwc4OevYUDhkjRigtjY4Z2bdvHyNHjmTSpEkcOnQIPz8/pUWySCRJ6oCwyVe1RohQuo8R4XS1QrXH9YNaDuKDPbXKv28y1GT3MhbmHNOd+tqzR2Qr1QJ1nbfs7GwSEhKwNjCbkCbWnq8vpKSYrTtNzImZUHIunn32Wd544w3+/e9/4+fnp/9dTMfXQCiwHhggy3KALMtjZVn+UJblWscaqncn3+dl+n7Vl2ldp+Fh56G0ODpGRJZF3vx//Us47FkapaWlfPHFF/Tu3ZtOnWpVQ0KbZGaK3PI6DYZLly6RmJhI586dlRbF4pFluYsxrqPanXw793Y80eUJxv88nvJKZTw11VLlyZiYc0w36ys7GyZNEg7aW7cKhzwtUJd5s7W1pUOHDsTFxXHlyhWT96cI6eniDzh4sNm6VP2cmBEl5uL48eN069aN8ePHX6Pk9b+LulGtkgd46+63aGTdiAk/T1BM0esYh/x8sXNv21YkTtu7F0JClJbKNEiSxJAhQ3B1dWXbtm1Ki2MaDh+Gzp1FmludBsHixYsZM2YMb7/9tlkL3ejUD1X/pWysbPhp9E9kF2fzzo53zN6/JdqazG2Tz86Gt94SO/ZTp4Qd/tNPFUl9Xi/qOm9Viv7IkSPkGBArqPq15+Ii8h5XVJitS9XPiRkx51zk5+fz+eefs2rVKoKDbywYpv9d1I2qlTxAE5smvND7BTae26i0KDp14OxZocxbt4aLF+GPP+C778TrhkKTJk3w9/fn4MGDSotifLp2BQ8P4VyhY5GUl5fz97//nYCAAH7//Xfmz5/PpEmTlBZLp46o1vGuJoHOgaQWpJq9X0u0NZlyTGVlonbJggXiNPfRR/tz+LBIdat16jJvSUlJHD58mOPHj+Ph4UGLFi1M2p8iSBLMnw8DBkCfPmaxvah+TsyIOebCysqKxMRE2rRpw/z58/H09FRMFh3D0YSSP5pxFNemrkqLoXMLLl4UGe4WLxY29yefhJEjoUkTpSUzPydPnmTdunV07dqVqVOnqrqmfL1p3x7+8x949FHhZKGXJLQorKysWLVqFTNnzuS5557j22+/NXmfc/0MCznVuTWqP64vryxn9obZvDvwXbP3bYm2JmONqbxc1J0fNkxUnysogC1bRHW6ceOEgrek+avtWA4ePIifnx/BwcE41aNKm2bm7oknRDGC994zeVECzcyJGTDXXOTk5GBlZUVJSYl5ZJEk7TeVofqdfHJeMqUVpQwIqnWqXh0TkpQkduyLFoGfn9i1r1gBzZopLZk6iIyM5MiRIyxbtoyKigpatWpF69at8fb2xtnZ2fK8kq2sYOlSmDgR1q+Hzz6z3LCJBkB5eTkpKSmcPn2aJUuWsHbtWoYNG8abb76ptGg6BqLa3PVVcqXmp9Lv635UyBWMDRvL2PCxhHuEI6nwjskYqDFHdkEB/PwzLFkiUtGOGQPTpoliNGpAjXMmyzLZ2dmcPXuWc+fOkZGRQWFhIS4uLri5ueHm5oa7u3v1Y9OmTU0my82od+7666moEFWH5s4VoRQTJ4qcxW6WUTJajWusrsiyTGZmJgkJCSQmJt7wmJiYSHp6erUfyYMPPsijjz6Km4F/Q0PWWG1yvKud63PQGyt3vaGoXsmDWJwH0w6y7Ngylh1bhkNjB8aGjWVM+BjaurVVUFLjo6Yvk/Pn4X//Exu1Pn3gkUfgvvvUZ2tX05zdjrKyMrKyssjKyiIzM/Oa5zY2NjdV/i4uLganxr0dRlfyVZSVwaZN4o5w/XqIihJ3hAMGaLr2vBbWWH5+/g1Ku6YiT0pKws7ODn9/f/z9/QkICLjh0dvbG1tbW6PIY8gaK1h1t1H6VhL7v23TlfyduN0/R6VcyZ6kPSw7tozlx5fj4+DD+PbjmX3XbKytjPtlGB0dbXbPUVN/mdRmTOfOwWuvwcaN4jh+5kzw8qqLRLXvyxiY4wvYlGORZZmCgoJrlP+OHTvw8PAgLy8PJyenasXv4eFBu3btaFLPOy2TKfma5ObCDz8IL/yiov9n77zDo6jWP/6ZQBIIJSEB0iEkkBAQDL0IGIEQAaWJhaIgCCIKoteLXvR3rVi5qKhwBRQElC7l0okQkCI91FBDQkhCSe+knd8fQyIlwCbZ3SmZz/PMs7uTnZnvOTk775zznvO+8MorMGlSuY29Er/HYtRg5IUQXLhwgcOHD7NlyxZsbW1vM+h5eXm3Ge07DbiXlxc1LBCg4l7/F8PIyyht5FXvk78TG8mGzt6d6ezdma9Dv2ZnzE4mbZ6EZ21PnnvoOaXlaZ7ffoPXX5fvxTNnQgXmjhmYiCRJ1KpVi1q1auHj4wOAvb09wcHBFBQUkJKSUmL8z549y6ZNmwgICKB169Y0aNBAva4rR0e5F//yy/Ls+zfegOvX4TPrB7bSGkIIoqKiOHToEIcOHeLgwYMcPnyYWrVq0aZNG6pXr84jjzxC7969Swy5s7OzetuCiWhcvirRXE++NNacXsO0vdP488U/LajKOijVYygqgn/8AzZsgKVLQUt5VdTQy7Im2dnZHD16lIMHD9KiRYty9W6t0pO/k8REORTu6tXykgwNYe02NnjwYPbs2UP79u1p06YNbdu2pU2bNtSvr51kXeVpY1mrtd+TrzHA6MmbnRC/EIb9Pozs/GwcbI1p3mUlJwdGj4bYWLnDpeel3XrAwcGBTp06kZ+fT1pamtJyTKduXXjsMTlSksaMvLW5fv06s2fP5oknnlBaioHG0e5MmFtwsHXgYbeH+evyX2Y9rx7X5d5ZpjNnoEMH+f2WLeY18HqqP2uX5X7Xy87OZvXq1Rw+fFh7qWz9/eHcuXIdqqf29CDGjh3LqFGj2LBhQ6l/V1NdqEmLwd3owsgD9G3Sl6l/TiW34N5BGwxu59gx6NYNXn0Vfv0VrLyKy6CMFBYWsm/fPn744Qfs7e155ZVX8NZazOCHHoKDB5VWoXqGDRvGqlWrGDRoEIVWTAJkoD904ZMHKCwq5LFfHiPAJYA5/eZYSJnlsZbv79o12e/+zTfycmYtUxl88rGxsaxduxZHR0d69epVYd+sIj55gKwsealGbKym/EJKtbGqVauSm5tL1ara86waPnkZwydvBm4U3GDy1slEpUTxQfAHSsvRBLNnyyFptW7g9Y4Qgl27drFv3z769u1L06ZNtT2DOjkZ7Oy0l2tYAQoKCtDSg6iBOtHFcP3sQ7OJuBrBsVeOmTX8rR59TcVlWrYMRo2yzrX0gFI++d27d3Pq1CnGjh1LYGCgtg08wAcfwLBhUI6AK3pqT/cjNjaW999/Hx8fH7p3715qMCQ11YU5tUxdfLFk23k8xWzntSQ7j6fcpltt6KIn/9ORn/j28W+NTHUmkpYmR7Nr21ZpJQb34/Tp0+zbt48xY8ZQu3ZtpeVUnCNH5DWaZ88qrUSV3Lhxg0mTJrFs2TKGDBnChg0baNmypdKyrMq7QxopLaHMdGtRh24t6pR8/nRptHJiSkEXRv588nlaubcy+3n1mCc5ODiYLVtkA2+m6JX3vZZesHZZvL29WbVqFUOHDtWHgQfw8ZEj32VnQ61aZT5cT+3pTuLj43nqqafw8PDg4sWLD/yfq6ku1KTF4G50MVzvVM2JK5lXlJahGfbsgc6dlVZhcD9yc3MRQpCUlKS0FPNRpw689Ra0awd/aj9wlbnYu3cv7du354knnmDFihX6eagzUAW6MPKhfqFsubDF7OdVk9/LXISHh1vNyOup/qxdluvXr/P888+zY8cO9uzZY9VrW5T/+z/48Ud4+mlYs6ZMh+qpPRWTlZVFaGgoP/74I++++67Jcy7UVBdq0mJwN7ow8g+7PUzElQilZWiCwkI5ql3HjkorMXgQbm5uPP/88+zdu5e4uDil5ZiP3r1h3Tp46SU5GlMl5saNG1StWpW+ffsqLcVAp2jeyCfnJDNj3wx6NOph9nPr0dckRDBNmsgRRi2NnurP2mUpvp69vT1CCIukm1WUtm3lwDgxMSYfoqf2VFHUVBdq0mJwN5qfePfxjo8J8Q1hSIshSkvRBHPnyiuYDNSNEILTp0+zdetWWrRogVt5cv2qmf374fhxOWFNJaWgoICpU6fSsGFDpaUY6BhN9+TzC/P57cRvvNX5LYucX2++ptOnYdOmcMaMsc719FR/1ipLXl4ex44d45133iE8PJy+ffsSGhpqlWtbjeRkGDAA5s2DevVMPkxP7Qlg9OjR7Ny5k7CwsDIfq6a6UJMWg7vRtJHfeH4jAS4B+Dn7KS1FE0ydCoMHQ82aSisxuJO4uDhWrVrF119/zYkTJ2jatCkvv/wyfn46bNu//QaPPgpPPqm0EkV59tlniYmJYd26dUpLMdAxmo5d/96297C1seX94PetoMo6WCpGdmoqNGgghwx3dKyQRNWhh9j106dPp0OHDgQFBVHDCiFfFYtdD/ISuk8+AQ2NUFiijaWnpzNw4ECqVavG+vXrK6xRbRix62WUjl2v6Z58DdsaZOZlKi1DE/zxBzzyiP4MvB6Ijo6msLCQzp07W8XAK0pMjLz17Km0EsUZPHgwvr6+rFq1SmkpBjpG00a+tXtr9sXts9j59eRrOnMGWra0bpn0VH+WKsuVK1dYvnw5gwYNum2NtJ7q7jYKC+WcxuVYLaC3OomNjeXNN9/Ezs6uzMeqqS7UpMXgbjQ9u75Lgy4cvXqUpOwkXBxclJajaqKi5FFSA3Vx7do13Nzc9Ol7Lw0vL7Cxgc2bNTVcb2BQEZL2lS3wkznRdE++hl0NBjQdwNPLn+bU9VNmP7+e1n9GRYGvr3XLpKf6s1RZAgMDiYuLIycnxyrXUxw7O/jvf2H4cJgxA/LyTD5Ub3Xi7OzMokWLKCoqKvOxaqoLNWkxuBtNG3mAuU/OZUDTATw6/1E+/fNTpeWolmIjb6AubG1tcXV1JTY2Vmkp1iM0FLZtg40boXlzuHBBaUWKsGLFCrZv386IESOUlmKgYx5o5CVJ8pIkaZskSSclSTouSdLEm/sfliRpjyRJRyVJWiNJUs1bjvmXJEnnJEmKlCSp1y37W0uSdEySpLOSJH1jjgLYVrFlYoeJ7B29l2/3fWuOU5agF19TXh4kJMiz6w2ffPmwZFnat2/Pxo0bb+vN66nuSqVFC9nIN2gAp0wbhdNbnbi7u7N69epyzaxXU12oSYvB3ZjSky8A3hRCNAc6AeMlSQoE5gCThRAPA6uAyQCSJDUDngECgd7ATOnvGUWzgNFCCH/AX5Ikszjlcgty+WH/DzjYOlAkyj70pXeuXwdnZ8unljUoH82bN8fHx4f9+/crLcW6xMXJUe+aN1daiWJUrarpaVEGGuCBRl4IcUUIEXHzfSZwGvAEmgghdt38Whjw1M33/YAlQogCIUQ0cA5oL0mSG1BLCHHg5vcWAAMqWoDYtFjazWlHfGY8h8YewkYynwdCL74mIaD4McvwyZcPS5elSZMmJCQkWO16ihMfL0dmmjjRZD+SHuukSpUq5ObmcunSpTIdp6a6UJMWg7spk0WUJMkHCAL+Ak5KktTv5p+eAbxuvvcEbnUwxt3c5wlcvmX/5Zv7ys3ZpLN0m9+NkQ+PZMlTS3Cu7lyR0+mW+vXlSKJlmONkYGXc3d1vM/K6Zs0aOWb944/Dv/6ltBpFcXR05JNPPqFDhw7s3r1baTkGOsTksaKbPvcVwOtCiExJkkYDMyRJ+j9gLWBWEzJy5Eh8fHwAcHJyIigoqOSJMeyPMJadWsbvOb/zec/PaZzemB07dpT8vdhHVNHPxfvMdb7SPoeHhzN//nyAkvKWh/vV15494Xh6wsGDweTl3V42c5fn1s/F+8x9/m+++YaIiIgK1Rfcv85Ku+b9/l6Rz0II5s2bd1s6WXNfzxx1Vpb6uudnBwcYM4bwDz6AZs0Ivrle3pTjIyIimDRpUtmup4E21qdPH7755hsWLFhAfn6+yfeNYiz9Ozb1d26uOjMwLyaFtZUkqSqwDtgohLhrdpskSU2AhUKIjpIkvQMIIcQXN/+2CXgfiAG2CyECb+5/DnhUCPFKKee7bzjIUWtGcezqMZY/vZxGdRqZUs5yER4ebvWhKEuFaH33XSgqgtBQ65XJWvVnjbC2lixLeHg4p06dYsSIESUR7yxdd4qEtRVCTi/7/vvwzDNlPlyJ32MxlmpjOTk5eHt78+WXXzJq1CiTz61kXdzJvbQYYW1lJEkSnv3ffOBxcWumWySsralGfgGQKIR485Z99YQQ1yVJsgHmIRvw+Tcn3v0KdEAejt+K7L8XkiT9BUwEDgDrgRlCiE2lXO++P47dl3YzaNkgDo09hFdtr3t+T4tY6maybx+MHg0nTlRInirRauz6wsJCduzYQWRkJCNGjKCmFTMHKWLk9+2DF16Q0yFKZr+XWRRLtbHk5GQaN25McnJyhfSpEcPIyyht5E1ZQvcIMAzoLknSEUmSDkuS9DgwRJKkM8ApIE4IMR9ACHEKWHZz/wZg/C0t/VXgJ+AscK40A28KjzR4hBDfEDadL9fhlRIPD0hKUlqFAci54s+cOcOsWbOIj4/nhRdesKqBV4zvvpOfNDVm4A0MtIwps+t3CyGqCCGChBCthBCthRCbhBAzhBABQoimQogpdxzzmRCisRAiUAix5Ztx4YUAACAASURBVJb9h4QQLYQQTYQQr1dEeDuPdiw7uYzCosKKnOa+3Opz0jpnzkBAgLFOvryYsyxxcXGsXLmS0NBQhg0bRq1atSx6PVUgBCxbBi+9VO5T6K5OgOrVq1OlShWeffZZtm3bZnL0OzXVhZq0GNyNZiPejW83nkJRyJj/jSH9RrrSclTPmTPg76+0CgOQZ9Lb2dlRVFR0W1IaXSNJ8jKP6GillaiK6tWrc/78ebp168akSZMICAhg3z7LJd0yqHxoOp98Sk4Kb255k03nNzG1+1ReDHpR8zdNS/n+nnkGeveGF1+skDxVokWffFRUFOvXr8fZ2ZlevXpRr149q15fEZ/8/PnykrnFi+HRRzU1bG+NNiaE4LXXXsPLy4t/6WBpoeGTl1G9T17N1Kleh3n957H2ubV8v/97XtvwGmp8aFGaggIIC5OXJRuoA19fX8aPH4+fnx/z589n3759+m+7I0fC3LkwYgQ0bAhjx8Lvv0NamtLKVIEkSdSuXVtpGQY6QxcxFdt5tmP7iO30XNiT7/d/z4QOE8xyXjUtU6kIERHg6gru7tYtk17qDyxTlipVqtCxY0d8fHz4+eefycjIoGfPnha7niro21cesj99Wk43O3u2bPSbNQM/PzmWfcOG8mvx5ugI6LhOyoGa6sKcWhL2GK5Xc6MLIw/gWM2RAJcAqlWtprQU1eHvLyeouXZNaSUGt5KRkcGxY8fYu3cv/v7+tG7dWmlJ1kGSIDBQ3iZNguxsOHQIYmLg0iX5qXTtWvl9TAxUqSIb/ho15Eh5DRqAj498fEAAVNPHb14IQWZmptGbNzArmvbJ30pabhqNvm3E8VeO41m7QtFyFcVSvr9//Qu2b4dNm8DJqUISVYdWfPJCCBISEjh79ixnz54lJSUFf39/OnfujKurq1W1KOKTLw9CQEqKbPCLt5gYuHhRzl4XFSU/ADRvLo8GNG8ubwEBYG9vNhmWbGMZGRksXryY//73v6SkpPDbb7/RqVOncmtVC+VpY+cnt7GkJKvQ+MtDqvLJ66Yn/8nOT+jdpLemDbwl+fRTudPUt69s7O3slFakb4QQJCcnk5CQwJUrV7h69SoJCQlUq1YNf39/evXqhbe3N1VuhnU1uAeSJKdQdHaGoKC7/56XB2fPwsmT8rZyJfzf/8kugU2b4Kb7Q62sWLGCcePG0a1bNz777DNCQkKwsdH0VCkDlaF5I59+I52ZB2by++nf2feSeZeeqMnvVVEkCb7+Gh55JJx33w3mq68sf0091d+DyiKE4MKFC5w5c4YrV65w7do1HBwccHNzw83NjbZt2+Lm5objTf9yRa9XGSm1Tuzs5KF7GxvZd+/lJUd9at0aunVTQqbJfPHFF8ycOZMtW7aU2VWjpvahJi0Gd6NJIy+EYO/lvcw9PJdVp1fxmM9jbBy2kboOdZWWpmpsbOCdd2DUKBg/HhpZLux/pSE3N5eIiAgOHDiAnZ0dLVu2pHnz5ri5uVFNJ75iRSkshCtX5GH6bdtg//7bh+4vXYLc3Nsn6vXrBxMmgMpztc+fP59Vq1ZVnrkYBoqgCZ98QVEBEVci+DPmT3Ze2smuS7uo51CPF4Ne5IWHX8C1pnX9mZbEGv7ld9+FxET48ccyy1MlSvrk586dS+3atenYsSPe3t6aidOgGp98RsbdRvvWLT5eHqq/1YgXb8Wz8F1cLL7m3hJt7PHHH2f37t00bdqUZs2aERgYWLL5+vpSVeUPKQ+iPG3s11fCLCnJKgyb1dPwyZtKWFQY0/ZMY+/lvXjV9qJbg2480+wZvuv9ne4S01iTN96QZ9x/8IG8rM6gfMTGxpKZmcno0aM1Y9wVJT8fFi2S18YXG/G8vLuNd8+ef7/38jLrBDo1sWnTJlJTU4mMjCzZZs+eTWRkJAkJCTRu3JiAgADq16+Pi4tLyebs7HzbeycnJx3N7TB+R+ZGtUb+meXPcCD+AJ889gmLBi1SZChej76m4jIFBMgTlC1p5PVUf3eWJScnh99//52QkBCLGHg91R1CwMKF8NFHcu/7lVf+XhPv7GxyL1xXdXITJycnOnXqdNds+uzsbM6ePcuZM2dITEwkKSmJixcvcvDgQZKTk7l48SL5+fkkJSWRkZGBo6Pjbca/tIcBFxcXGjVqhJ+fn1nbrB7/L3pCtUa+kVMjfhnwC9VtqystRZc4OMjLkw3Kx5UrV8jNzcXDw0NpKeonNVVOTPPrr/D000qr0QQODg4EBQURVNqKAm43rIWFhaSkpJCUlERSUhLJyckl75OSkjh+/HjJ+3PnzpGenk6bNm1o06YNbdu2pU2bNvj6+hqjUTpFtT75SpW84xas5V/u108ONPbUU2U6TJUo5ZM/cOAAu3bt4tFHH6Vly5aa8qFa3Sf/+uvy+vZff5WD2mgMrcRiMIVr165x6NChku3gwYNkZWXx2GOPMXbsWLMt4yufT/6PCl9XaYbN6qEqn7xqF2RWRgNvTTp1AiNDZMVo164dgwYNIjIykm+//Zbdu3frP/58efnsM3mJW/v2EBmptJpKTf369enduzfvvfceq1atIjY2lsjISEJDQ5kyZQqNGzdm2rRpRlvWCao18mpAj3mSi8vUr58cOdSSv2M91d+9ytKwYUOGDRvG8OHDiYyMZMeOHRa9nmZxcJCz0L3xhrx+ffHiMp9Cd3VSAcxdF66urnTp0oWuXbty9epVdu7cSV5eniJaDMyLYeQrKc2aycuLL11SWok+cHV15bnnnmPXrl1kZmYqLUedSJLsm9+6VY5KN2WKZZ8yDUxmzZo1PProo9SsWZOTJ0+ydu1a7HW6qkErSJL0pCRJDW/5/G9Jko5KkrRWkiSTo5yo1ievRl3WwFq+v5wceXlxaqr2Q9yqxV967tw5Nm/ezKuvvqp6d5Pi6+QTE6F3b+jSRQ7FqHLU0sYsxaxZs9izZw8LFy402zkNn7xMeX3ykiQdAzoKIbIlSXoCmA4MAVoBTwshQk3RY/TkKynr1sl+ea0beDUghGDXrl2sXr2a3r17q97Aq4K6dSEsDH76SX7SNFCU0NBQdu/ezeTJkykoKFBajoGMEEIUr4EaBPwkhDgkhJgL1DP1JIaRvw969DWFh4dTVATTpsGYMZa/ll64X1liYmI4cOAAY8eOxc/Pz+LX0wXJyZQkUDDRZ6T7OikD5q4LX19f9u/fz/Hjx/Hz8+Pjjz8mPj5eES0GJUiSJNWUJMkG6AHcOsxhcsxsw8hXQr79Vk7R/cwzSivRB05OTuTn5xs9IFNITZVDLfr7w9WrcOwYtGyptCoDoG7dumzcuJFVq1YRFxdH8+bNGThwIJs2baKoqEhpeZWRb4AI4CAQKYQ4CCBJUisgwdSTGD55lWFp39/MmfDFF3KuDzN1OhVHDf7Sv/76i507d9K5c2ceeeQR1Q/ZW90nn5UF06fLT5hPPgnvvaepBqiGNmZtivPc//jjjyQnJzNmzBgmTJhArVq1TDre8MnLVGSdvCRJnkB94KgQoujmPnfAVghh0hCYdqJ3GFSYxYtlAx8ebmSgMzcdO3bE09OTX375hVatWlFDgwFfLEZSEvTtCx4esHcvNGmitCIDE6hVqxZjx45l7NixHDx4sMTAT5gwQWlplQJJkm5NTxhUSsfBJCOv2uH6mNQYpSXoytd07hxMnAjvvx9uNQOvp/ozpSzHjh2jY8eOZjHweqo7nn0WHnoIVq6skIHXVZ1UEGvXxUMPPUTNmjVLHaEy/i8W4yAwH5h2c/vPLds0U0+iWiPfbX43Np3fRE5+jtJSdMGKFfK91tdXaSX6JSYmhnr16lFYWKi0FHXx3HNyHviMDKWVGJSBgoICzp49W7KG3snJiRdffFFpWZWJN4F0IAeYBzwphHjs5tbd1JOo1if/27Hf+P7A9xy7eowOnh0I8Q0hxC+EILcgbCTVPptUGEv5/iZOlBOA/eMfFZKnStTiL922bRtnz54lOTkZDw8PvLy88Pb2xtvbGwcHB7Neq6JY1ScvhBy7fvNmWL5ckxPt1NLGLEFOTg5nz569LeVtZGQk58+fx93dncDAQHr37l3m+A+GT16morHrJUnyBZ4D+gMxwKdCiAhT9ajWyBfrSr+RTnh0OGFRYWyN2kpKTgoDmw7k6eZP061hN6ra6GtagaVuJj/+CH/8AcuWVUieKlHbDfjGjRtcvnyZ2NhYLl++zOXLl6lRo0aJwff29qZevXqKTs5TJBjOokUwfjykpMjLOzSE2tpYaQghyMzMvCsL3YM+Z2Vl0bhxYwIDA2/bAgICKvRwWp42lrnqsXJfTy3UHLjd7AlqJElqjmzonwcmCyFMvpOr3sjfyfnk86w8tZLlp5ZzKe0Szz30HNNDp1vE2CuRJ9lSN5P0dHky8zffhDNsWHBFJJqMterPGjfgipSlqKiI69evlxj+2NhYsrKy8PLy4qGHHio1nail604RI5+aCp6e8kz7cqBk3nI1GPn4+PiSzHEHDhzAzs7uNqOdnJxM1apV78ol/6DPderUoUoFHrru9X8pTxvLWq19I19jgHmM/B09+FhgCbBeCFEmH7bmusGNnRvzdpe3ebvL20SlRPH08qdZf3Y9/Zv2V1qaqqldG3r2hFOnlFZS+bCxscHV1RVXV1fatGkDQFZWFrGxsfzxxx8kJCQQGhpqlvSeqmbWLDmUrcEDuXbtGvv37+fgwYMl6WDz8/NL8sA3bdqUzp0732W0q1UzOUaKgfo5DxwD1iD75hsArxSPAAohpptyEs0Z+WJyC3LZfH4zVzOvcvL6SYsYeaV6DZbC3h4aNAi22vX0VH/mLEtRURGpqalcuXKFKlWqcOTIEdq0aUP9+vUtcj1VsGuXvE5+795yn0J3dXILWVlZ7Ny5k61btxIWFsalS5do3749bdu2ZeTIkXz33Xc0bNhQlfEX9Px/UZiPgOKhoJrlPYkmjfzxq8cJXRRKG482LH96OZ28OyktSfUUFcnr4996S2kllRchBGFhYURERFCjRg0aN25Mr169aNCgAVWravKnaBqJiTBwIPz2GzRurLQaVVFUVET//v3ZvHkzbdu2pU+fPsyePZu2bdvqu00YPBAhxAfmOI8mxwedqzuTW5DLwoELLWrg9bT+c+VKcHOD69fDrXZNPdVfRcsihGDdunVcvnyZsWPHMn78eHr16oWvr2+pN3M91R0ODlBQIK+VrwC6qpOb2NjY8MILL9ChQweio6PJzc3F39//gQZeTXWhJi0Gd6NJI59TkIMkSSTnJCstRRNcvw5vvglTp8opvQ2sz4kTJ7h8+TJDhw7F0dFRaTnWxcEBxo2Tw9leuaK0GtXx9NNP8+effzJlyhQ+//xzDh06pLQkAx2hudn1AN1/6c6ApgOY2GGiFVVZB0vM4h0yBLy94csvKyxPlahh5vODmDlzJgEBAXTv3l0VflWrz64XAj75BBYsgOPHQWMTxCzdxo4cOUJoaChLliyhe3eT45yoGmN2vYw5ltBVBE325OMz4gnxDVFahiZIT4cNG2DKFKWVVG769+/PuXPn+O2330hLS1NajvWRJPi//4OmTeUc8ga3ERcXR/v27XVj4A3Ug+aMfE5+DvEZ8bjVdLP4tfTgazp3Tg5l6+Qkf7ZmmfRQf8VUtCyenp6MGTMGb29v5syZQ2RkpEWvp1omT5ZTIZZjVEC3dVIO1FQXatJicDeam74ZnRqNbRVbioSR39gU8vPBzk5pFQYAVapUoVu3bvj6+rJs2TJq1KhBgwYNlJZlXbp0gbQ0OH/eyEZ3k7y8PJYvX06dOnWUlmKgQzTXkw+sF8iY1mPov6Q/lvap6mH9Z34+2Nr+/dmaZdJD/RVjzrJ4eXnRvHlzTp48ec82rKe6uw1JkpfRXb5c5kP1WCeFhYWEhISQlJTEDz/8YPJxaqoLNWkxuBvNGXmAT3t8SnxGPCevn1Raiuq5eBG8vJRWYXAn7dq14/LlyyxYsIDExESl5ViXqlXlJXUG2NjY4O/vT0xMDNevX1dajoEO0aSRt5FsGBk0kuD5wby6/lUOxB2wSK9eD76m7duhQ4e/Pxs++fJh7rI4OzszevRo/P39+fnnn5k9ezZ//vlnyY1eT3V3F46O8gz7MqLHOpEkic8//5zMzEz++9//mnycmupCTVoM7kZzPvli/v3ovxnx8AgWHlvIkJVDqG5bnS3Dt+Bey11paaohPR1WrYLPP1daiUFp2NjY0KlTJzp06EBMTAyRkZEsXLgQOzs7MjIyqFOnDt7e3tSpU0cVy+7MxmefQefO4OMjR8LTU9nKSF5eHh07dmTw4MF89tlnSssx0CGaXCd/J0IIXlzzIoF1A3m7y9sWVGZ5zLke98cfYcsWOdqdntHCOnlTEUIQHx/PpUuXStLUFhQU4OXlhZeXF40aNcLT07PCRl+RLHS3snOnnHbW3R1mzIDAQPOd2wJYqo0lJSXRuHFjUlJSKqRPjRjr5GWUXiev2Z78rUiSRIBLALHpsUpLURVz5sjxRwy0gyRJeHp64unpWbIvPT29JE3tqlWrqFKlCq1ateLhhx+uUL5vRenWDY4ckTPTdesGzz8P778vD+VXEtLS0hgxYgSdO3dWWoqBjtGkT/5WcvJz+PHgj8zYP4PnHnrOrOfWsq/pyBE5nG3IHTGDDJ98+bB2WW69Xu3atWnWrBmhoaGMHj0aX19ftmzZwvTp00lO1nBoZ1tbmDgRTp6ElBTo2PG+X9dTewJ4/vnnSU1NZfXq1WU+Vk11oSYtBnej2Z58kSjii11f8O2+b2nv2Z6lg5fSpUEXpWWphrlzYfRoqFJFaSUGFSU+Pp7jx48THR1NcnIy3t7e9OjRg0aNGuljbXX9+jByJJw4obQSqzJ16lQGDBjAhx9+yCfGkJuBhdCkT14IwYSNE4i4EsGcJ+cQWE/d/ryyYA7fX3a2HKs+IkJ+1Tt68skXU1hYyKlTp9i/fz8ZGRkEBQXh6+uLp6cnVczw5Ka4T/5WhIDevSE0FN54wzLXqCCWaGMXL15kwIABdO7cmVmzZlVYo9owfPIyhk++HCw6tog/L/3JzpE7caxWeXx4prJwIXTqVDkMvNYRQpCSksL169e5du1ayWtSUhJeXl507tyZgIAAbGw071m7N6tXQ2wsvPaa0kqsyrPPPsuQIUN4+21tTxY2UDeavHN8uedLpoVMs7iB16Kv6cYNOaXs//1f6X83fPLlw5xluXLlCmvXrmX27Nl89tlnLFiwgIMHD5KTk4Ovry/9+vWjffv2jBgxgsDAQH0beIB//AOmT789NGMp6Kk9RUREEBMTw4ABA8q1UkJNdaEmLQZ3o8mevF0VO6raaFK6xZk7F1q2vD0AjoHyCCG4evUqO3fuJDY2lo4dO9K6dWvq1auHvb39Xd8/e/asAioVonVr+OUXeZaojh9o8vLyWLhwIbNnzyYhIYGJEyfi7++vtCwDnaNJn3z/Jf3p26QvY9uMtaIq61BR319goJzJszKtylGrTz4zM5OoqKiSzcbGhvbt29OuXTtsH9BrtTSq8smnp0O9ehAdLa+bVyHmaGO//fYbH3/8MV999RW9e/c2y9wKNWP45GUMn3wZuZx+ma0XtrJo4CKlpaiOuDh52dwDViIZWJicnBwWLlxISkoKPj4++Pr60rVrV5ydnfUVuc5c/P673GhVauDNRUFBAfXr16dXr166N/AG6kFzY2NuNd1o69GWaXumWfxaWvM1/fEHPPbY/Uc8DZ98+ShLWWJjY7Gzs+Of//wnzz77LO3atcPFxaVMBl5PdXdfYmLkHPP/+c8Dv6r1Ohk0aBDOzs489thjJCQkVOhcaqoLNWkxuBvNGfmqNlVZ9vQyfj3+Kx+Gf2jxdLNa4q+/5HTdBspSo0YNrl+/zrlz55SWom4KCmDYMPjnP6FtW6XVWJyaNWuycuVKQkNDad++Pfv27VNakkElQJM+eYCrmVcJXRTKhPYTGN16tJWUWZ6K+P5CQ+H116FPH0upUydq9MnHxcWxdOlSmjZtSnBwsOrCz6rCJ798uZw96cAB1U+4M3cbW7t2LS+99BKff/45o0aNMotGtWH45GWU9smr+5d1H1xruvJGxzf44+IfSktRDfn5UMpEbQMF8PT0ZNy4cQD88MMP7N27l8LCQoVVqYyOHeHiRcjKUlqJ1enXrx87d+7kiy++4J///KfScgx0jGaNPEA7z3bsj9tvsfNrzdfk5ibHFLkfhk++fJSnLA4ODvTp04eRI0cSFRXFzJkzOX36tEkuJj3V3T3x9paXz+3YYdLX9VYnTZs25Y8//uCnn34q87Fqqgs1aTG4G00b+QCXAPIK83hj0xtk5mUqLUdxOnaU/fIG6qJevXoMGzaM3r17s3XrVg4ePKi0JPXg4wPnzyutQhGEECxcuJB69eopLcVAx2jWJ19MYnYib215i+3R2/llwC8E+wRbVpyFqYjvb98+GDdOzkBXmVCjT/5eXL16lQULFjBp0iRF18qrwid//To0bw579kDjxuY9t5mxRBt77bXX+Ouvv1i1ahXeOoxBbfjkZQyffAWp61CX+QPmM/uJ2QxZOYQvd39ZaWfcBwXB2bOV0sWpGapUqYKNjY3+Q9U+iLg4OY/8uHGqN/CW4o8//uCXX37RpYE3UA+6udOENg5l/0v7mRcxjxWnVpjlnFrzNdnbyyFt7zcabPjky4e5ypKRkUFBQQHr168nMTHR4tdTLeHhcOmSHACnoMDEQ8ItKkkJyvuwp6a6UJMWg7vRjZEH8Hb05oc+P/DmljcJjw5XWo4idOwI27YprcLgXjRq1IgJEyZQu3Zt5s2bx5o1aygw0cjpimHDYPduWLZMjsU8Zgx8/z3s2iWHua0E2NvbM3fuXOLi4pSWYqBjNO+TL43fI3/nzc1v0sGrAzP7zMTFwcWM6ixLRX1/Z87IAXFOnoT69S0iUXVoySd/K3l5eaxdu5a0tDQeffRRnJ2dcXJysspQvip88iDnkt+/Hw4dgqNHISICTpwAV1fZ//Tww/DQQ+DnJ2+1aplfgwlYoo1FRkby3XffsWTJErp27cpbb71F165dK6xVLRg+eRmlffK6NPIA2fnZDP99OO092/NOl3fMpMzymONmMmWKPGS/cSNUhhDZWjXyIM+w3rt3LxcuXCApKYnMzEwcHR1xdna+a3NycjJbzHPVGPnSKCyUZ9xHRMiG/9QpuHABoqLAweFvg3/r5usrD/1bKDeAJdtYZmYmS5Ys4f3332fixIlMnjxZFzkODCMvYxj5UjDXDWXanmlEXIlg0aDyJbMJDw8nODi4wjrKgjluJgUF8Pjjcmdo7lyoXv3v71qzTNa6ljWMvLXKUlBQQGpqKhs3bqRJkyYkJSWRkpJCcnIy6enpeHh40Lx5c5o1a0atCvRqVW3k70H49u0EBwbKBv/WLSpKfs3OhokT4V//gpo1zXptS7axjIwMduzYwS+//MKKFStYuXIlgwYNuu8xStyb7sW9tBhGXkaSJDHxoQcfN+MERhY6UygoKuB04mkOxB3gqz1fsWHoBqUlWZ2qVWHtWnjpJXnofsUKaNRIaVUGplC1alXq1q2Lt7c3He9IJ1hQUMDFixc5efIk4eHhuLq60r17dxo0aKCQWisjSXLEJzc3eOSRu/8eEQFDhsD8+bB0qaoTORQWFjJjxgx+//13jhw5Qvv27QkJCeHtt9+mdevWSssz0BGa7skXFhVyNuksB+MPcijhEAfjDxJxJQLP2p60cW/D4GaDGRR4/yditWHOHoMQMGMGTJ0K06bB889bbDRTUbQ8XF9WCgsLiYmJYdu2bdy4cYP+/fvj5eVV5vNosSdfQmYmnD4Nx4/L24kT8mt2NrRoIfvwx4yBNm3MdklztrGUlBSGDBnCjRs3eOedd+jatavqchuYA6MnL2P05E0kKy+L49eOE3ElomQ7ce0ErjVdaevRlrbuben/WH9au7fGsZqj0nJVgSTJCWseewyGDoX16+G//4U6dZRWZlAaRUVFZGVlkZaWRnp6esnrre+zsrJwcXGhS5cuPPTQQ/pcb5+fLy+vu3hRHoq/ePH2LTMT/P3/Nug9e8qv3t6aeIpduHAhmzdvpl+/fkRFReHn54efn58u/PAG6kPVPfkDcQf4bv937I/bz6W0SzSr14wgtyCC3IJ42PVhWrq2tKhB16pPvjRycuCdd2Dx4nCWLg3mMSs8MBs++b+5ceMGGRkZZGZmkpGRUbJlZmaWGPGMjAyqV69O7dq1uXz5Mp06daJ27do4OjqWvNaqVcsshl0VPXkh5Al2f/0lb6dOyUb9yhV5El2jRvKEukaNoFEjwlNSCB48WJ5sYmWDaO42duXKFcLCwggLC2Pr1q3Y2trSsWNHnJ2dqVOnDk5OTvd8dXR05M8//9SlT/7XV8LMKU0Rhs3qafTkTaHHgh6cTz7PGx3fYPIjkwlwCcC2inJhQLVO9erw7bfg6QnDh8vLlD/6CKpVU1qZ9iksLCQuLq7EUN9pzDMzMxFCUKtWLWrWrHnbq7u7O7Vr1y7ZqlaVf5JqmlhlNgoLYedOeX18sWF3cJCDO3TqBAMHyga9QQMoLeRveLjsj9cBbm5uDB8+nOHDhyOE4PTp0xw5coSUlBRSU1O5evUqZ86cKfl862t6ejrVqlWjbt26D3wgKG2fg4ODikcN1KpLu6i2J/9LxC8MeWhIpTPs1uiVXr8O48fLy5M/+kg2+lpeaqeET14IQUJCAkePHuXkyZPUrl0bZ2fn2wz4rZudnZ2qbqxW7cnHxcFPP8lLPerVg+7dZcPesaP81KkB1DTvo6ioiPT09LuM//1eb31fUFBQ5geDW/9W/CBqQvnL0ZPXfurwYbN6qKonr1ojr0Zd1sCaN5Ndu+DttyElBV58UZ6YXI45XIpj7RtwVlYWixYt4saNG7Rs2ZKWLVvi7OxcrnMphcWNfGamvMRj8WK55/7sszB2LLRqVR65Rq5AKQAAIABJREFUiqMmI19RcnNzSUtLM/kB4dbXtLQ0HBwcqFOnDs2aNWPTpk33vI5h5GWUNvKqHa5XA3ocMr21TF26yIZ+xw5YtEiOex8UJPfsn3oKHCs43UFP9VdcFiEEK1eupFGjRoSEhFisd67JuhMCwsJg3jzYsAE6d5afHBcvNsu6dU3WiYWoSF1Uq1aNatWq4erqWqbjzp07x3vvvcfGjRvp2bMn48ePr7AWA8ujWiNfUFRAVRvVytMNkgTBwfL2/ffyDPxff4U33oBevWTffe/ecvIbA3mY3tbWllOnTuHi4kJQUJDZotBpFiFg82b44APIyIBXX5UngBh50nXFrFmzsLe359KlSzg5OSktx8BEVDtc//rG1/m0x6c42Opv/ej9UMuwYEqKHETn11/lCdBLlqg3togSdRYbG0t4eDiJiYm0atWKoKAgTd34zDpc//XX8trMjz+GwYNBh8v61PK7VJIPPviAffv2sWLFCmrUqPHA7xvD9TJKD9er9td4NesqLWe1ZPXp1RSJIqXlVDrq1JHjiYSHw5w5MGgQLF+utCr14O3tzfPPP8+QIUPIzs5m9uzZLFq0iPRKkkHtNg4fhn/+E555RpcG3kDmnXfewd7enk6dOpGRkaG0HAMTUe0vcvFTi5nRewYf7fiIoP8GsfTEUqsbez3mSS5PmXr3hnffld2tlr6WWrlXWdzc3OjTpw9vvPEGRUVFxMTEWPR6qqR7d5g+XR6qtyCaqhMLY826KCgoYP369TzzzDPs3LmTbt263TbD3vi/qBtVO737NOlD78a92Xh+I29teYv0G+mMaTNGaVmVjvXr5RHZf/9baSXqxdbWFhcXF65fv660FOvz4ouwbZts6N9/X2k1BhVECMHZs2fZunUrW7duZceOHTRt2pQxY8awePFik4bqDdSDan3yd+r67fhvLDy2kI3DNiqkyjqoxfcnBGzfDt98IwcimzlTnoinRtRSZ2lpafz444906NCBJk2a4O7urqq18bdi9iV0f/whT7jbulUOL6sz1NLGLMW1a9dKIvCF3RyyCwkJoWfPnvTo0YP69euX+ZzlaWMtp4aX+Tpq49i7waryyau6J1+MEIK5h+fSu3FvpaXonqQk+OUX+PFHsLODceNg2TIjMp4pODo6MmzYMI4fP86qVavIzs6mcePGJVv1W3P+6o3iBAmtWsmpXl9+2ezpXg0qjhCC1NRU4uPjiY6OZvv27YSFhREdHU1wcHBJJjx/f39lHlBV+lCsZTRh5HMKcohKiSImLYbcglyqVbWOxdHj+s/SyiQE7N0rT5BeuxaefBJ+/lle5lyR35ye6s/Usnh6euJ5M4pbamoq58+f58SJE6xbtw4vLy+aNm1K06ZNH5gLXnN1Z2Mj+3OGDJEn4X38MfTpI38ODZWfGCuI5urEgtxZF0II0tLSiI+PJyEhgfj4+JLt1s8JCQnY2dnh4eGBl5cXXbt2ZebMmbRv397kSHYP0mKgLjRh5B1sHTjy8hHGrhtLm9ltmPH4DHr49lBaluYRAtasgQ8/lAOUjRsnu1Xr1lVamT5wcnKibdu2tG3blry8PM6fP8/p06fZtm0bderUwd3dvWRzdXUt901WVTRpAqtXy7GTly+HL76QffY9evy9+foaPbZykJqayoULF4iKimLr1q0sXryYCxcuEB0dTXx8PLa2tri7u+Ph4YGHhwfu7u74+PjQuXPnkv3u7u6q9qmvTH1TaQkVponSAu5AMz55kJ9Wf4/8nclhk2lerzmf9fiM5vWbK6DQcljL97d5szyqKoRs5J94Qrurn7TmLy0sLCzpVRVvSUlJuLi44O7ujqenJy1atMDeghGIrBq7PjZW9tVv2yb77u3tZWM/eDA8/rgmDL612lhycjKRkZGcPn2a8+fPExUVVWLY8/Pz8fPzw9fXt+TV19eXRo0a4eHhQU2VuUfK08bOT25jSUlWofGXh1Tlk9eUkS/mRsENvtv/HdP2TKOTdyfe7foubT3aWlGh5bD0zSQ6Wo5md+KE3MkaOFAT99j7ojUjXxoFBQVcu3aNhIQELl68SFRUFK1bt6ZDhw4PHNovD4qlmhUCTp+Wjf2sWXJK2a+/lnPDqxhztrHi5EanTp0iMjLyti07O5vAwEACAwNp0qRJiSH38/PDxcVFtRM5S8Mw8jKGkS8FU28o2fnZ/HT4J97b/h4bhm7gkQaPmFWHnvLJ5+bCtGnw1VfhTJ4czD/+YfnJdEY++fKzbt06qlSpwrFjx2jTpg1du3Y1a89eFfnkCwrkGZ4ffgghIXIwhmbN7vl1JX2/5mxj//nPf3jrrbdo3749rVu3LjHqgYGBeHp6mmTI1eQHN2c++cxVd59Ha9QcGK4qI6/RAVoZB1sHXm3/KkII6lSvo7Qc1RIeLneUDh+W76nvvmvMllc7NWvWpHfv3owfP56srCy+++47Ll68qLQs81K1qrzs7vx5eOgheYb+00/D0aNKK7Mo48ePZ/jw4eTn5zNw4EBee+01QkJC8PLy0lRP3RJIkqT5TW1ouidfzLt/vMucw3P46LGPGNtmLDaSdp9dzNljyMuTY5MsWCAb9yeeMJtMVaGH4frSEEJw+fJlwsLCuHHjBgMHDixz5rB7oYqe/J1kZclLPP7zH2jXTp400qGDKvxJ5m5jQggWLFjAN998Q3p6OmPGjOGll16iro5mvZanjWWtfsySkqxCjQHbVdWT14WRBzh+9Tgvr3uZ6rbVWThwIR61PCykzrKY62ZSWCiHEs/Kko18OWJZaAY9GPmioiISExNvm4x35coVatSoQZcuXQgKCsLGjDMjVWnki8nJgZ9+kjPZpaVBt27y9uij8pCUAjNELdXGYmNjeeWVV1i/fj0ffvgh/9ZRWEnDJy+jtJHXbpf3Dlq4tuDPF/8kyDWIlrNaEpceV+Fzajkm87//Damp8hK5Ww28Ncuk5fq7E0uVJTo6mp9++onPP/+cpUuXcu7cOWrVqoW9vT2TJk1i4sSJtG7d2qwGXvVUrw6vvQbnzsGhQzBgABw/TnjfvvL6zvHj5Ql8GueNN94gKCgIHx8fjh49WiYDr6bflpq06BVJkjpLkjRUkqQXijdTj9XBwty/2Rmzk6UnlzK85XDq19Bx1/UBCAGLFsGmTUYeeDVz9OhRtm7dSp8+ffDz87ttYl1+fr6+I+SZirc3DB8ub+HhEBAg+53mz5fX32uYjRs3sn37dlq2bKm0FAMVI0nSQsAPiAAKb+4WwAJTjteVkf9s12dM6TqF8e3Gm+V8apm9WlYSEyE9HZo2vftv1iyTVuuvNCxRlqNHj/Lwww/TrJQZ5XqqO3MR3K2b/PR65Qpcvqy0nHJTVFTE+++/T3Z2Ng0aNCjXOdTUPtSkRae0BZqV11+mKyNf16EuEspP0lGauDi5A6SC+UoG96F///7MnTuX+Ph46tevT/369XF1daV+/frYmSEMrC4oLIQDB2DdOjmSXo0asHIldOyotLJyM336dKZOncqiRYuoXbu20nIM1M8JwA1IKM/BunH0xaTGsPnCZgY0HWC2c2rV15Sff+9hesMnXz4sURZHR0fGjx9Ply5dcHR0JDY2lg0bNvDVV18xYcIElixZwrZt20hPTzf7tVXPyZMwcqQcLGfMGCgsJPzll+UkCxo28AAvv/wy33//PV988QUBAQHMnj27zOdQ029LTVr0hCRJ/5MkaS1QFzglSdJmSZLWFm+mnkc3PfkiUYR9FXu2XdzGsJbDlJZjYGAS1atXx8/PDz8/v5J9RUVF/O9//6NJkyZER0czf/58Ro4cWbl6fRERsGMH7N8PPj7yvvBw7cZevoVatWoxfvx4+vbtS7du3Th8+LDSkgzUyTRznEQ3S+gATl0/Rdd5XTk09hA+Tj7mF2YFzLFUZ9cuORHY3r1ml6dK9LCE7n7s2rWLU6dO8dJLL5ltlr2ql9CBHOQhMBBGjYIpUxT3PVmijXXo0IF+/foxZcoUVQZRqSjGEjoZcy2hkyTJBegGXBJCHDJVj/Yfi2+hWb1mdGvYjf1x+5WWoigXLsiJvgz0wSOPPIKdnR3r16/n0qVLFBYWPvggrWNnBzt3yn74kSOVVmMR0tPTGTRokC4NvEHFkSRpnSRJD918747smx8FLJQkaZKp59GVkQd52L6qjXm8EFr1Ne3eDW3vka/H8MmXD2uX5dbrSZLEwIEDqVatGhs3buSrr75i8eLF7Nu3j8TERLQyIlFmYmMhIUEOeYu+2lMx5f3fqaku1KRFZzQSQpy4+f5FYKsQ4kmgA7KxNwnd+OSLScpOwrm6s9IyFCM/X56I/Kb20zIb3IKjoyMhISEAZGVllWSq27NnD1WqVMHf3x9/f38aNmxIlSpVFFZrBg4ehCefhHnzdBuPOSgoiL59+zJmzBhGjRqFm5ub0pIM1EX+Le97AHMAhBAZkiQVmXoSXfnkAV5d/yoOtg581esrM6uyDhX1/S1fDj/8IM9Rqizo3Sd/P4QQXL16lbNnz3L27FmSkpIICQmhdevW9z1O1T75ggJ5DeikSfD229a55gOwRBsTQnDw4EFmz57NihUr6NKlC6GhoYSEhODv76/5YXzDJy9TXp+8JEn/A7YAl4GfkXv2qZIkVQcOCiGam6JHd8P173R5h9VnVvPpn58qLUURfvhBjvppUDmQJAk3Nze6devGyJEjqVatGoWFhRQVmfygrz6qVoVPP4Xp0+Ef/5CH7XWIJEm0a9eOOXPmEBMTw9ChQzl8+DA9e/akYcOGjBo1iqVLl5KTk6O0VANlGA00B0YCzwohUm/u7wjMM/UkujPy3o7e7Bi5g4XHFvLv7f+ukL9Sa76mzEx5xdGA+4QKMHzy5UNJn7yp5OfnU69ePfbs2cNnn33GDz/8wNKlSwkLCyMiIoLLly+Tm5trfrGW4MUX4cQJOcNSUBC0bUv46NHyPh2MwNxJ7dq1GTJkCD///DOXLl1i69attG7dmnnz5uHt7c3rr7/OqVOnSr6vpt+WmrToCSHENSHEOCFEfyHEllv2bxdCmLy8Tnc+eQCPWh7sGLmD7r90p2ndpgxtMVRpSVYhJgYaNJAnJhtUPqpXr87QoXJbz8/PJzk5mcTERBITE4mKimL//v1cu3aNevXqKazUROrVk1PPfvedvC70++//9s936iQHxenYUX4I0FGSBkmSCAgIICAggNdee42YmBhmzpxJ8+bNmTNnDi+99JLSEg2sgCRJ3wghJt0ctr/ryVYI0c+k86jRL1kR/1+RKOJy+mXOJ5/nhwM/0MipEdN6mSWmgFWoiO8vKUleOpeYCLa2llKoPiqzT74YIQQFBQXcuHGDGzdukJeXV/K++HNGRgYHDx6kf//+BAQEqNcnfz+EgDNn4K+//t7OnYOWLWWD/69/WSSvshJtLCsrizNnzhAZGcmsWbNwcXFh4cKFmgmKZPjkZSrgk28jhDgkSdKjpX1fCLHDFD2a7MkXFBUQnRrN+eTznE8+z4XkC5xPkd9fTLmIi4MLjZ0b41fHj75N+iot12q4uEBwMAwdCosXy65NA3VTUFBAbm5uqca5NEN9v/1VqlTBzs4Oe3t77O3tS30/YsQI6lvACFqN1FR5WV1SkuyfysuT9xcUQHa2/KoxUlJSOHXqFJGRkURGRpa8v3r1Kk2aNCEwMJChQ4cybty4ypVyuJJTHPCm2JhLkmQLPATECSGumXoeTfXkL6ZcZPah2fwc8TMOtg40dm5M4zqNZYPu7Edj58b41vHFwdbBLDrCw8OtnmGpoj2G3Fzo10/u1Hz00d3ftWaZrHUta/SyzFWW3NxcYmNjiYmJISYmhitXrtxlkO3t7Tl79iytW7e+bd+d37nTiJdl6ZxqZ9dnZEB09N3bxYuEnztHMMDDD0Pr1n9vgYEWH7qyVBsrKirCw8ODGzdu0L9/fwIDA2nWrBmBgYE0atTonv9TJe5N9+JeWsrTxlpODTejMmU49m6wuXry/wW+E0KclCTJEdiLnGrWGXhLCLHYFD2a6Otdz7rOqLWj2Bu7lxcefoGdI3cSUDdAaVmqpFo1mDsXWrWCl18GT0+lFRlcu3aNY8eOERUVRWJiIp6enjRs2JDu3bvj6elZasY5Nd3ELcbVq7BsmRyj/qYhJydHjlXv4wONGsmvHTvKr3Fx0L+/4iFuzYmNjQ0bN25k4MCB5OXlYWNjQ15eHpmZmWRlZWlmaN5s6Oh/awa6CiHG3Xz/InBWCDFAkiQ3YCNgkpFXfU8+tyCXngt60t6zPVO7T6W6bXWF1VkWc/UY3n5bHtGcO9es8lSJGn3yOTk5REREcOzYMbKzs2nRogX+/v54eHhQVQV+FMV68jk5sGSJ7E/av1+eSNe3L/j5yYa8Xj1V3ugt3cYSExNZunQpUVFRXLhwgaioKKKioqhWrRp+fn74+vri6+tb8t7Dw4O6devi5OSk2iH8cvXkPzXJzaxqjk151Fw9+SNCiFY3368Hlgsh5t/5tweh/N3mAWw4twGAab2mYSOpszGrkX/9S56LtGABvPCC0moqF0IIfvvtN2rXrk1ISAg+Pj6qvRFbnc2b4Y03YPZsOS69g3lca1qnbt26vPrqq7ftE0Jw7dq1EoN/4cIFdu7cyfz580lISCAxMZHMzExcXFyoW7cu9erVu+v1zn1169bFXkcrEXROqiRJTwBxwCPI6+aRJKkqYHJvV/VGPuNGBg2dGipi4LU8ZOrkJN9Pu3eX3ZVDhsj79eiTtwZlKcv58+fJy8tj8ODB5Y5apqe6u40+faBWLbnXXkYDr9s6uQeSJOHq6oqrqyudOnW67W/FdZGfn1+yTPL69eslr9evX+fMmTPs2rXrtv2JiYlUr16devXq0bBhQzZv3oxtBeczVLb/ixV5GZgBuAGThBBXbu7vAaw39SSqN/Kt3Fvx4Y4PySvMw66KsQC8LAQGwtat0Lu3PHT/2mtKK6oc1KlTh6ysLAoLC1UxNK8q7Ozgww/lkLW7d6tyaF5L2Nra4u7ujru7u0nfF0KQlpbG9evXadmyJVFRUQQEGPOb1IgQ4izweCn7NwObTT2P6n3yQggGLRvE6cTTfN/7e3r49lBYnWWxhO8vOhq6doUff5Q7UnpDjT75FStWUFRUxFNPPaXKhDGKzq7PzYXateUlcBqJ3KTGNlZRxo0bx8qVK3F2diYkJISQkBCCg4NxdHQ0y/kNn7yMufLJlxfVG3mQDf2aM2uYsHEC03tN5+nmTyuozrJY6mayaxcMHgyRkVCnToUkqg413oALCgpYsmQJ3t7ePPpoqbEsFEVRIx8RAcOHyyFqNYIa25g5KCoq4ujRo2zdupWwsDD27t2Lq6srDRo0wNvb+65Xb29vk2f8l6eNLXrlj3KXRS0Mn9VDVUZeE7OBJEliQNMBTGg/gd2xu612XT3FZO7SRZ7IPGFCuNWuqaf6K2tZqlatSocOHYiOjrbK9TRFRIQciraM6LpOyoi56sLGxoZWrVoxefJktmzZQmJiIhs2bGDKlCkEBwdTtWpV9u/fz/Tp0xk8eDDu7u44OTnRokUL+vbty7hx43jnnXcqlCPkViQdbGpDUw7DfgH96DqvK2Naj6F5fZOy7BncwosvwpgxSquoPDRo0IC1a9cSFxeHpxGw4G9yc6G6vpfCahV7e3v8/f3x9/cv9e9CCFJSUoiNjeXSpUvExsby9ddfExsby5w5c3AwVkuoDk305ItpWrcpn3b/lLHrxlrlenqbMVqvHty4EWy16+mp/spTFnt7e3x9fW/LHmbJ62mGBg3g0qUyH6brOikjStVFdnY20dHRnDhxgn379hEWFoYQgiVLlrB69WpFNBncH0315AFGtRrF1D+nsvHcRno36a20HE2RmGiR3B0G9+D48ePExMQwdqx1Hko1QzmNvIH1SE5OLomlf2tM/Vvj6Tdr1oznnnuODz/8kCZNmlCtWjWlZRuUguaMfBWbKswfMJ9nVzzLVyFf8cLDlov0orf1n/HxYGsbDnIEcIujp/ora1kiIyPZvHkzzz//fLmGMPVUd3eRlQU1apT5MF3XSRkxV10UFhayY8cOTp48eZsxz8nJITAwsMSYBwcH3zOefnh4OC1atKiwFgPLoDkjDxDsE8z2Edt54rcnOJ98ng+DPyx30JHKRHy8nKnOwLKkpaXxv//9j+effx5XV1el5aiPEyfAWJutOKmpqQwbNoxLly7RpUsXAgMDGTRoEIGBgXh4eBj3VJ2giSV09+Ja1jX6L+lPTn4OjZ0b41HLo9TN0d5RMw3Wkkt13nsPbGxKz06nZdS2vGnDhg3Y2toSEhJikfObA8WW0Akhp0l88knQkBtDbW2sokRGRtK/f38ef/xx/vOf/1Q46l1plKeN/aqDJXTDVLaETpM9+WLq16hP+Ihw9sftJyEzgfiMeOIz4jlx7UTJ+/iMeAqKCu4y/O413e/aV8u+ltJFsiidO8PUqfoz8mqjbt26XDJ8zqUzb56cbW74cKWVVFrWrFnDmDFj+PLLLxk5cqTScm5j5YFfSt4HejxMM8+yL7W0NqfiIoiMP6q0jHuiaSMPYF/Vnq4Nu973O5l5mSRkJNxm+OMz4jl85fBtn20km9uMfsGFAjp26Sg/FNT6+6HAXPnqrU1ICAwbFs6FC8H4+Vn+enryoZalLC1atGDbtm1kZ2eXe0mRnuquhFOn5PSIO3aUKzGNLuuknJSnLoqKivjoo4/46aefWLduHe3bt1dMy714qt0Is5zHmjTzDLrtYeT3gwsUVHM3mjfyplDTriZNXJrQxKXJPb8jhCD9RvptIwJ/xv1JTFoMey/vve1hoJZ9LVq5taKtR1vauLehjUcbGjo2VL1LwNYWevSATz6Bn382woZbiurVq9O0aVM2bdpE//79VRnW1qoIAWvWwMSJ8MUX0KyZ0ooqJcuWLePDDz/kmWee4cqVK6Snp1e+fPWVEE375JVACMGFlAtsvbCVrVFb2XZxG2k30nCp7kIbjzb08+/Hq+1fffCJ7oGlfX8ZGdCtG/TvD++/rw9Dr0Z/aV5eHr///ju5ubk888wzqgsSYjWffESE3HuPjYUZM6Bnz7KfQwWosY2VlaKiIo4cOUJYWBhbt25l3759tGzZkj59+jBixAi8vLzMej3DJy+jtE++Uhv5gqICEjISSMpJIjknuWRLyr7lc+4dn3OSAXBxcMGlugvO1Z1v24LcghjaYmi5NVnjZhIfDwMGgIeH7CLVeix7td6Ai4qKCAsL48yZMwwdOhQXFS1tsLiRP3VKforctQumTIFx4+ShJI2i1jZWEXJycti1axerVq1iyZIldO3albFjx9KrVy+zTMQzjLyMYeRLwVw/jrzCPC6nXyY6NZro1GhiUmOITvv7fUJmAnUd6lLXoe7fhrqaMy4OsvG+fvI6nbp2wrm6820Gvbqt5UJyWvpmUuw/u3ED3noLtm2DP/4AN7dyyTXpWpbGGjfgipRlz549nDt3jhEjTPc3WrruLGrkd+yQsyFNngzjx5drTXxpKOmTV5uRN3ddZGVlsWTJEubMmcPx48dp3rw5bdu2pW3btrRp04ZmzZrd0/DfS4th5GWUNvK68slfSrvEjH0z2Be3j+jUaK5mXsWjlgc+Tj40dGqIj6MPwQ2DafhwQ3ycfPCq7XXfHPXh+eEEBwZbrwBWxN4evvsOPv4YgoNh/345+6eBeUlOTiYzM5PCwkKlpViHa9fg2Wdh8WLNDs1XRmrUqMHo0aMZPXo0mZmZREREcPDgQbZv385XX33FpUuX+H/2zjs8qmL9459JDxBSIJBAAqElIXRCUaSEEJqIUgVBBAQBr1jwJ169XrtevRZE0QsIooLI1as0pUlLpEMCoSahl5AQAqlASNv5/XFCpLNJdvecPTmf59lnS3ZnvvPuZN8z886806JFCz7++GO6dLn7QmcDbaGLkfzhi4d5J+YdVh1dxZOtn6RfcD8aeDWgbvW6ODnY13WMGiOGsWOVKftp08pdhKpobZSVlZXFnj17SExM5PLly4SGhhIeHo6/v79V6isPVhvJz50L69bBf/9bEXmaQ2t9zNbk5uby9NNP07ZtW1588UWzPlOu8+Tfjy6vRM2w77UIYyRvaV5Y/QJNfJpw/LnjeLp5qi3H7njzTejQwX6dvNb4448/cHBwoF+/fgQEBODgYFfnQFWMvXvhvvvUVmFgYTw8PKhlHHxhl+ji10cIQSu/VhZ38Ho8v/p2bfLwgIIC29Rlr5jbloyMDNLS0mjdujX16tUrt4O3W9sJASaTVYq2W5tYAS3ZwqJahLD/m8bQxUj+9a6v8/Cih/Gv5k9UwyicHe13Fa8a+Pgo6W7T0sBItV5+duzYQUxMDA888AANGzZUW446tG0LK1eqrcLAwphMJjIyMiy+ze5mXj5TZNXybYHWcjnqYiR/X8B9zOk/hzej38TvUz9GLRnFL4d+ITc/t0Ll6jG71u3alJAAjo7gcuc1iBary14xpy0JCQk88MADPPDAAxWeordb2zVuDMnJVinabm1iBWxli/Pnz/Pvf/+b4OBg4uPjibrNYkrje9E2uhjJAzwS+giPhD7C2ZyzLE9aztzdcxm/fDzPdniWv3f+O9VcqqktUZOkpMDw4fDWW/a/X15tevfuzfz588nOzqZ9+/b4+vqqLcn2FBcrnSo1FTS00NDgRkwmE+np6aSkpJCamkpKSsotj1NSUsjNzWXIkCEsXLiQDh06WD2r585NPaxafmVEF6vr78SZ7DO8uv5VNp7cyMJBC4kIiijT59XYl2urffIABw9Cv34wcSK88orlw0mVcZ98dnY2cXFx7Nmzh5o1a9KuXTtCQ0PLnNrWbvfJSwn/+hd8842S6a5TJyWNrQVS+xr75P/iXrYwmUycPn269Iz4o0eP3uDI09LS8PT0pE6dOtSpUwd/f//bPvbz87tnYhxL7pM3ZxW61rl5lbyxut6KBHoG8sP4/NYQAAAgAElEQVSgH5ixYwZzd88ts5PXMzEx8Oij8OmnxoFglsTT05PIyEi6detGYmIiu3btYvXq1bRt25bw8HD95woXAl57DZo3hyVLlA6WlgYdOyoOv1MnCA8HDWX/s2euXr3KiRMnSp35oUOHSEhIICkpCW9vb5o2bVp6i4qKusF5u1g6PmcBnu3bVm0JFeaLA7vVlnAD9xzJCyECgPlAbcAEzJFSfiGEaAXMBKoCJ4GRUspLQoj6QAKQWFLEdinl30rKagt8B7gBK6WUL9yhToteAX8X/x2LExaz/LHlFivTWthixLB2LYwcqeQr6aGD2TGtjbJu5vz588TGxrJ//36CgoJo3749DRo0UPVAI5ueJ5+eDtu3w9atyi0+HpycIDj4r1uTJn/dWyhDniVRq49JKblw4QLHjh3j+PHjpbdrz8+fP0/9+vUJDQ0lLCys1KGHhoaqfkFZnj52ZKr9O/kmH+/W1EjeHCfvB/hJKeOFENWAWGAg8D3wopRysxBiDNBQSvlGiZP/TUrZ8jZl7QAmSyl3CSFWAp9LKdfc5n0W+wE+lnGMB398kOm9p9O3SV+LlGlNrP1jsmSJMj2/eDF07lwuiZpD607+Gvn5+ezfv5/Y2FgKCwtp2LAhtWvXpnbt2tSqVQtXV1ebabGpk78ZKRXHf/gwHDmi3F+7HTumbPcICVGuQAcPVh6rjK362MmTJ1m3bh3r16/n0KFDHD9+HBcXFxo2bEjDhg1p1KjRDY8DAgI0e8phefrY0ZfDrSnJJjT+KE5TTv6e0/VSynPAuZLHl4QQiUBdoImUcnPJ29YBa4A3Sp7fIrTkYsFDSrmr5KX5wICSz1kcKSWf7/ic9/58j1c7v0qfxn3KXIaezq8uLFRSiS9aFM2KFRG0b2/9OvVkP0u0xdXVtTQX+NmzZ0lOTubs2bPs2bOH9PR0qlatWur0T548Sf/+/fHx8dFfMh0hoFYt5XbzlabJpKzOP3QIVqyAyEjw8oLBg4lu1oyIYcPU0WwlpJQsX76c1atXs3btWnJzc4mKiqJXr15MnTqVhg0b4uXldcvnoqOjqV+/vgqKb0VP/+d6pEwxeSFEENAa2A4cFEI8LKVcDjwKXL+BMkgIsRvIBl4vuRioC1y/tya55DWrsGDfAubsnsP28dtp7NPYWtXYBZmZynkhrq7w9dfYxMEb3BkhBAEBATfsOTaZTGRmZpKWlkZaWhonTpzgxx9/5NKlS/j6+lKrVq3SC4DatWtr7uhai+HgAPXqKbc+feDzz2HHDhg9Grp0UfLi64Tc3FzGjBnDsWPHGDVqFJMmTaJFixb6u6gzUBWzV9eXTNVHA+9KKZcJIUKALwAfYDnwnJTSVwjhAlSVUmaWxOCXAmFACPCBlLJXSXmdgZellA/fpq5yTw0WmYr4Pv57Xln/CqtHria8jn1N/1h6WvDyZbj/fmVA9OmnFlnkrDnsZbq+POTn55Oenl7q/NPS0jh//jwuLi5MmDCBquWMX6s6XV8W0tOVc+i//hqSkpRRvQpYo4/16dMHf39/Zs2aZdNQja0wpusVzG3XzZ+zFGaN5IUQTsAvwAIp5TIAKWUS0Lvk702AfiWvFwAFJY93CyGOAcHAWSDwumIDSl67LWPGjCEoKAgALy8vWrduXToldC2N4s3PHRo4MOn3SbicceGd8HdKHfyd3q+F59HR0Xz33XcApe0tD3ey14svgp9fNAMGgKOj+u21xPPp06cTHx9fIXtB+fqYGs8DAgI4evQoVapUYezYsezZs4dvvvmGLVu20KtXL7PKs4TNbGqvVavgm2+I2LABHn2U6M8+g/h4XfWxQ4cO0bFjx9KRu5b6XHmeW8pmBpbFrJG8EGI+cEFK+eJ1r/lKKdOFEA7At8BGKeV3QoiaQIaU0iSEaAjEAC2klFlCiO3Ac8AuYAXwhZRy9W3qK/OoIb8on8YzGvNZ788Y3HSwRVYuqxFrsuSIYfFimDoV9uz56xhZW7bJVnVpaZ+8pbhbfYcPH2br1q2kpKRQu3ZtgoKCCAoKol69evfc03wNTY/k8/Ohf38lO9Nnn0GdOoD+9slPnz6d7777jpMnT9KtWzd69uxJz549CQ4Ovufvl5q2uJk7aTFG8gqaH8kLIR4ARgL7hRB7AAn8AwgWQjxT8nyxlPK7ko90Bd4RQhSgbLmbKKXMKvnbM9y4he4WB19eVh1dRWOfxgwJG2KpIu2arCx4+mlYvtw4J15vBAcHExwcTGFhIcnJyZw4cYL169dTUFDA5MmT1ZZXcd58U9lGt3ChstVOp7zwwgu88MILnD9/nvXr17N27Vo+/PBDWrRowY8//oi3kYLSwALoJuPd9/HfsyxpGYuHLbaSKttgqRHDW2/B6dMwb54l1WkTPcfkzWXz5s1kZmbSv39/s96v2ZF8QYEyct+xAxo1sn59ZmKrPlZUVMTUqVP57bffWLZsGc2aNSvT57WEMZJXUHskr4tlnLEpsby87mVGtxqtthTNcPCgsjjZoHLg4uJCfn6+2jIqjhDKdH0lzYjn5OTEZ599xhtvvEFERASLF9v3oMVAfXTh5N+MfpPXurzGI6GPWLTcawtL7BE3N7hy5dbXbdkme7bfzdi6LWWp7/Lly5w6dYqMjAzrCbIVjo7g6akccHMTeupP9+KJJ55g1apVPPbYYxQXF9/ydy3ZQktaDG5FFwGvkBohXCm8jUerxISGKkfIGuibw4cPs3z5clq2bMkjj1j2IlcV/vxTyXgXGqq2EtVp164dxcXF6CmsZGB7dOHka1etzcW8ixYvVyurV8tDs2Ywd+6tr9uyTfZsv5uxdVvMqW/nzp1s2rSJYcOGERgYeM/32wUrViiZm26zulxP/ckcpJR3dPBasoWWtBjcii6m62tVrUVyTvK931iJCA9X1i6ZTGorMbAWmzdvZvjw4fpx8ADnzoGfn9oqVCcvL4/Ro0fTtm1bzeamN7APdOHk2/q3Zc+5PRYv155jTYGB4OsLcXE3vm7E5MuHFmPyfn5+nDx50upabEpkJKxff9s/6ak/3Yvx48dz9epVYmJibrtnXku20JIWg1vRhZNPu5yGfzV/tWVojr59YdUqtVUYWIu+ffuyc+dOYmNj1ZZiOXr2VJx8Xp7aSlRDSsmxY8d45pln9HtGgYHN0IWTP3j+IM18Lb+f1N5jTVFRcPNFthGTLx9ajMl7e3szevRotm7dyrp16/SxQCsgAPr1U5z9xRvX2eipP92J/Px8JkyYQG5uLs2b3/l8Ui3ZQktaDG5FF07+dPZpAj11FJe0EPfdB7GxcOmS2koMrIWPjw9RUVFs2bJFP1P3334LHTsqiR70sPe/DHz66aecOHGC7du3U6OS5gowsCy6cPKhNUNJuGD5/WL2Hmvy9oZu3eCnn/56zYjJlw8txuRNJhMrVqxgzZo1DBs2jAYNGlhfmC1wcIBPPlGOm33rrdKX9dSf7kRubi6tWrXCw8Pjru/Tki20pMXgVnTh5MPrhBOXEnfvN1ZCpk6Fd9+t1CFOXWIymVi2bBkZGRn87W9/I1SP+8qrVQMXF7VV2JRRo0bx66+/8o9//IPCwkK15RjoAF04eU9XT9KvpFu8XD3Emrp2VbbTffaZ8tyIyZcPrcXks7OzSUhIYNiwYfo5i1xK2LlTuTJt2FDZGjJlSumf9dSf7kRYWBi7du1i79691KtXj9dee+22YRgt2UJLWgxuRRdO/vu93/NIiA6yfVmJjz6CadNAD1lPDRQ8PT1xcXHhwoULakupOKmp8Pbb0KABjBoFrq6wdCns3w9eXmqrszm+vr6sWLGCDRs2cOXKFdq1a0dUVBSffPIJ8fHxmIzkFwZlwO6d/JbTW5izew6vdXnN4mXrJdbUqBF06QK//27E5MuLlmLyUkqWL19OrVq18PX1tZ0oSxMfD8OGQViYkgRn6VJITIT33oNWrW7Jeqen/mQOTZs25bPPPuPMmTNMnjyZEydO8Oijj+Ln50dkZCTffvst2dnZasusdN+LvWHXTj7+XDyDfh7Et498a6yuvwcDB8KSJWqrMLAEJpOJo0eP0q1bN5ydndWWUz4SEqBXL+jUCU6ehJkzoXXr26azrey4u7szYMAAvvrqKw4fPsyuXbsIDw/n999/p379+jz55JPs2LFDH1soDSyO3Z4nf7XoKg0/b8jnfT5naLOhNlJmfax1bnVGhjIbmpoKesuvURnPk1+/fj05OTkMHDiwXJ9X/Tz5yEjo0AE+/NByZVoRrfaxtLQ0vvnmG9544w3efvttXnvN8jOa5cU4T17BOE++nKw5uobGPo115eCtiY8PtG8Pa9aorcSgomRmZrJ79246dOigtpTy8/bbMG8e7N2rthK7xtnZmZiYGLp168bEiRPVlmOgQezWyTfyaUTSxSQW7F1gtTr0Fmt65BGYPTvaZvXpyX5aiskDODg4kJWVZRsx1qBLF3j8cVi50uyP6Kk/VZTo6Gj2799Phw4daNasGWvWrKFmzZqqaTHQLnbr5JvXak706Gj+vu7vbE/errYcu6BfP9i1S20VBhXBZDJx/vx5PD09+eOPP+w7DhsQAAcPqq3CLomJiSEyMpK33nqLadOm4eSki1PDDayA3cbkr/HFji/489Sf/PLoL1ZWZRusGfuTEmrWhEOHoHbtckvUHFqNl1qaxMREVq5ciZeXF23atKFZs2a4lDNZjOoxeYCcHAgJgQULlIMWNIyW+tjMmTP58MMPWbx4MeHh2o1hGzF5BSMmX0GebPMk0SejOZZxTG0pmkcI8PQ0ctnbK+7u7hQXFzNw4EDatGlTbgevGapXhx9/hBEj4Pvv1VZjN2zYsIGPPvpI0w7eoOIIIfoLIepf9/wNIcReIcRyIYTZOazt3slXc6nGlPum8MTSJ7hSeMWiZesx1pSbG42tEqTpyX5aiMnXr1+fiIgIvv76a1asWEFmZqZNNVmF7t2VoxLff1/ZM5+Wdse36qk/lZcVK1YQExOjqfUYxvdiNd4H0gGEEA8BjwNPAsuBWeYWYvdOHuDVLq8SWD2Ql9e+rLYUzVNYWOnSgeuK9u3b88wzz+Dm5sacOXNYsmQJOTk5asuqGGFhyir7hg2hRQsjTn8HVq5cyYQJE1i2bBkhISFqyzGwPlJKeW3kOgj4RkoZJ6WcC5idBUsXqzUchANXi64SUsOyHV+POZmljLCZk9eT/bSUu75atWr06NGDzp07s2XLFmbNmkXHjh3p2rUrwl6Tybi7wwcfQK1a8I9/wLJlt7xFT/2pPCQkJPDoo49y//33qy3lBir792JFhBCiGnAF6AH857q/uZlbiC5G8gD70vYR1VDbi3fURkrlNDp3d7WVGFgCV1dXGjZsSNWqVTl27Jg+cpo7OoIewhAWZu3atXz00Ud07dpVbSkGtmM6EA/EAglSylgAIUQbINXcQnTj5Ot51uN45nGLlqm3WNPVqwBGTL48aCEmfz2pqaksWrSIpUuX0q1bN8aOHYujo6NtxFkDKeHbb5W89fPm3fYteupPZSE9PZ2+ffvSsWPH0gRIWrKFlrToCSnlPKAbMA548Lo/nQPGmluOLqbrU3NT2Ze2j671javcu5GTo7+UtpWNq1evsmzZMpKTk+ncuTNDhw7Vxx7pp56Cbdtg40Zo3FhtNZrC19eX2NhYZs+eTYsWLejatSujR49WW5aBlRFChEopE4UQtYHWtwnFnTarHC3uFS7r/tL3/nyP5JxkZj1k9oJDzWLN/bgXLyq/n3qbDdXSHmZrs23bNk6ePMmQIUMqdDiNJvbJXyMzE+rVU06iq1rVOnVUEK30sUuXLtGvXz8mT57M0KHaTult7JNXKO8+eSHEHCnlU0KIjbd5u5RSRpqjRwdDANh4ciNPt3tabRmax9tb2SNfUGCssLdHLly4wNatW3n00Uft9/S525GaCnXratbBa4mkpCSOHj2Kn5+f2lIMrIyU8qmS++4VKUcXMfkBIQNYkmj5c1T1FmtycIDq1aM5f9429enJfmrH5K9evcqCBQuIjIwkMFBnxyoLAcXF93ybnvpTedi0aRN9+vRhxowZFJthL1tR2b8XayGEaC+E8Lvu+RNCiGVCiC+EED7mlqMLJ3+58DLebt5qy7ALvL3vmm/EQKNcunQJZ2dn2rRpo7YUy7N6NXTsqLYKzRMbG8vIkSMZNGiQ2lIMbMNsoABACNEV+BCYD2QDX5tbiC6m62NTYhkSNsTi5epx/6e3dwQFBbapS0/2U3OffG5uLitXrtTnFG1uLkybBr/+es+36qk/lZdri6+0ZAstadEZjlLKjJLHw4CvpZS/Ar8KIeLNLUQXTt5BOFBQbCPPZcfk5cHhw9CkidpKDMxBSsmBAwdYs2YN7du3p0uXLmpLsjyzZyux+OBgtZVoHicnJ1atWkVAQAA9e/akRYsW9pv8yMAcHIUQTlLKIpRkOBOu+5vZvlsX0/UPhzzM93stf8CF3mJNX38NzZtHY6tjp/VkP1u3ZfXq1fz4449s3ryZ4cOH061bNxwcdPHveiNjx0LXrtC0KcyapezzvAN66k/lYfz48fzrX//i6NGj9O3bFz8/P0aOHMny5ctV1VXZvxcrsgiIEUIsA/KATQBCiMYoU/ZmoYtfjWHNhhF/Lp6zOWfVlqJZrlyBDz9UflMNtE9+fj5nz54lPDycgIAAteVYjxo1lKvP33+HVasgMBAGD4ZfflGmngxKcXd3Z9CgQcycOZOFCxeyY8cO2rRpw3PPPae2NAMrIKV8H/g/4Dug83X7MR2AZ80tRxf75AFGLRlFG782vHj/i1ZSZRustR/3q69gwwazQp92h1b2MFuaixcvsmjRIjw9PenQoQNNmjSx2GheU/vkryczExYvhv/+F3buVE6p69cPHnxQ2WanElrqY8XFxcTGxrJu3TpWrVpFdnY2+/fvt3g9FcXYJ69QgX3yg6SUi0see0spy5XhRDdOfnfqbvov6s/x547j6mSjvK1WwFo/Jg88AK+9pvxW6g0t/QBbmqKiIg4ePMjOnTu5cuUKLVu2pE6dOvj5+VG9evVyx2Q16+Sv58IFZeX9ihXwxx9KwpwhQ2DKFJunblSzj0kpOXbsGGvXrmXt2rVER0eXxuWjoqLo2rUrVTWYY8Bw8goVcPK7pZRtb35cVnSx8A6grX9b/Kv5sytlF53rdbZImdHR0bpYOXrmDCQlQVSUbdukF/uB7dtyrT4nJydatWpFq1atSE5OJjExkdjYWFJTUzGZTPj5+VG7dm38/f3x8/OjZs2a+ond16wJjz+u3IqKiJ45k4jNm5XjaGfOhF691FZoNS5evMj69etLHXthYSE9e/Zk8ODB/Oc//yExMVEz/1t6+j/XGOIOj8uEbpw8QERQBGuOrrGYk9cLy5dD//5Gljt7JyAg4Ib4/KVLlzh37hypqakcPnyYmJgYLl++TEBAAIGBgQQGBhIQEICLHr54JyfFuT/7rBK7Hz8eRo+Gt99WsjzpACkl0dHRzJ49m9WrV9OlSxd69uzJiy++SGho6A2zNomJiSoqNbAR7iUnzjkAbiWPSzuBlHK3OYXoZroelONmH/rxIU5PMStvvyaxxrTgyJHKKF6vi+70PF1fVi5fvsyZM2dKb+fOnaNmzZoMGDCAWrVqlb7PLqbr78b589C7txKznzbN6tVZu4+dPHmS3r174+zszKRJk3j88cfx8vIql1atYEzXK1Rguv52OeuvUbly11+j2FRMVRftxabU5sgRZQBkoH+qVq1KaGgooaGhFBcXs2HDBo4cOUK1atXUlmZZ9u+Hs2ch0qzfOc1z4MAB6tSpw4YNG4y97wZAxXPWX0Mf81wlnMw6SWMfyx1TqZf9n2fOwLVZXlu2SS/2A/Vz15uLlJLk5GRWrlzJtGnTSElJ4YknnqCKDs4Yjt6wQVmE1727Mi21aBE89JDasixC06ZNOXbsGB07dmTevHlcvnz5ru/X0v+WlrQY3IpuRvLFpmL2pu0l62qW2lI0RXGxMrPp76+2EgNrUVhYyKlTpzh69ChHjhwBoGXLlowfPx5vbzs/0yE/HzZvVuLw//0v+PrC1KkwdCjo6CS+Ro0aceLECVavXs3s2bOZOnUqn376KWPGjFFbmoGdo4uY/Mmskzz262M4Ckfm9J9DU9+mVlRnXSwd+5MS3N0hI8Pmu45sRmWMyV+5coUDBw5w5MgRTp8+jZ+fH40aNaJJkyb4+fndc8pX0zH54mKYPx+WLIGYGCUbXt++yq19e+XUOhtj6z526NAhBg4cSK9evZg2bZpdHi1cnj52aUmEFRXZhmoDoy0Sk7cUuhjJHzx/kAtXLpA0OQkHoasIRIURApo3h23boEcPtdUYVAQpJSdOnGD37t0cPXqU4OBgWrduzaBBg3B3d1dbnmU4dAiefBJcXWHSJJg3D5vlYdYQYWFh7Ny5k5EjRxIVFcX//ve/GxZO6hVjPYLl0YVH7NO4D9lXszmTfcai5eol1jRyJPzwg/LYiMmXD7Vj8gUFBcyfP58//viDevXq8fzzzzNo0CCaNWumHwd/+LCSx37MGNi4ER577AYHr6f+ZA6enp4sX76cLl260L59e+Li4kr/piVbaEmLwa3owsk7Ojji5uSGxH6nX63J8OGwdCncYy2PgYb5+eef8fLyYuLEiXTo0EE/jv163ngDXnpJGcHrZO97RXFwcOC9997j008/pVevXqxZs0ZtSQZ2hi7+k/IK80i/ko5/NcuuLtNLFid/f2Wqfs4c27ZJL/YDdc+TB3BxccHJyUnf05nx8fDII3f8s576U1m4FqZxdXWlRo0agLZsoSUtBreiCycfcyqGlrVb2nXOemvzxhvKKXRpaWorMSgPDz/8MEeOHCE5OVltKdZBSuVwGr3t57cAaWlpvP7667z66qu0a9dObTkGdoYunPzsuNk81fYpi5erp1hTy5bKeqYhQ6JtVqee7Kd2TN7NzY3w8HDi4+NtqsNmHD6sTNHf5VhdPfWnsuDn58fmzZv55z//yY8//ghoyxZa0mJwK7pw8nEpcfRoYCwdvxdvvglHj8L69WorMSgPNWvWvGeSFLvlrbdg4kRVtsdpneLiYmbNmkVgYCD333+/2nIM7AxdOPm8ojyrTNXrLdbk6grvvx/Bl1/apj492U/tmDxAtWrVuHDhAva8v/+2bNsGmzYpSW7ugp76U1nIzs5m+/btFBQUsGTJEi5evKgpW2hJi8Gt6MLJN6/VnIPnD6otwy7o2xeio5V8Iwb2gclk4syZMyQlJXHhwgUyMjLUlmRZPv9cOVVOg2eiawEfHx/279/PvHnz2LhxI3Xr1uXAgQNqyzKwE3Th5PMK83B3tvyWIj3GmpKSoqlbF67bcms19GQ/NWLy6enpLFu2jGnTpvH7778jhODJJ5/Ex8fHplqsznPPwX/+AwkJd32bnvpTWRFC4Ofnx4EDB3j++edJ09AK2sr8vdgDush4d1/Afbz353v89thvODvaX/pHW9OhA+zdq9wbaJdjx46RlZXF+PHj7f7Y0bvSqRO0aQMHDyopbA1uy2+//UZkZCT//ve/detYU7fmqC1Bd+hiJP9+5PvEpsSyJHGJRcvVY6wpIiKCwEDlZDpb1KUX1IjJBwYGcvHiRX3vjQf4+WeIjYWoqLu+TU/9qbxUr14d0JYttKTF4FZ04eTH/zaeyAaRDG46WG0pdoGtnLxBxahbty73338/33//PQUFBWrLsQ6ffgovv6xs+dDzbIWF0N16DAOrY/dO/tylc6w+upoFAxfg6OBo0bL1OCUWHR2NtzdkZ9umLr2gRkxeSsn58+fx9PTE0dGyfVsTmEzw73/D2rXQuvU9366n/lQeBg4cyI4dO5g8eTLr1q1TW04plf170Tp2H5PffHozXep1MbLdlQEXF9DrwFAvZGZmMm/ePJydnXnsscf06eRzcuDKFfD0VFuJXRAUFMQHH3zA0KFDaW3GRZGBAehgJJ+ck0xdj7pWKVuPsaaIiAhcXW3j5PVkP1u2JSkpiaNHj9KqVStGjRqFi4uLzeq2KV5e8NRTynS9GeipP5UVKSWfffYZTz/9NGvXrmX8+PFqSyqlMn8v9oDdO/ku9brw+5HfKSwuVFuK3WCM5LVNQkICkZGRtGvXTv+L7t55B3buhG++UVuJZsnLy+OJJ55g/vz5bN++ne7du6stycCOsHsnH14nHJM0cTb3rMXL1mOsKTo6mpwcsMVJpXqyny3bcvXqVfbv32+z+lTFwwMWL4ZXX4Vdu+76Vj31J3M5ffo0nTt3pri4mC1bthAUFARoyxZa0mJwK3bv5AHyi/JxFDqMWVqJ+Hiz1jkZqESdOnVITEwkJ6eS7BkODYV//lM5R97gBnr16kXTpk1ZuHAhVapUUVuOgR2iCyf/cMjD/LDvB4uXq8dYU0REBHv22MbJ68l+tmxLp06d6NOnD7NmzWLfvn02q1c1zp2DGTPg//7vrm/TU38yl1mzZrF+/XrmzJlzw+tasoWWtBjcii6cfM+GPdmbtldtGXaByQRbt0LHjmorMbgTTk5ORERE0KRJE1JTU9WWY11WrFCy3Y0dCyNGqK1Gc1SpUgUnJyf9nj5oYHV04eSvFF7BxdHyK5D1GGv69ttoPDygJLRnVfRkP1u3ZePGjSQkJNCsWTOb1mtTkpPhsceUjHf/+Mc9366n/mQuTz75JG5ubgQHB1N83alSWrKFlrQY3IounPyulF2E+4erLcMu2LMHevRQW4XBvRBC0KdPH5YsWcLWrVs5efIkV69eVVuWZXFxUaaWoqPhxx9hxw5ITwe9HaVbAXbs2MErr7zC3//+dxo2bKipJDgG9oHdJ8MBSLucRu9GvS1erh5jTTVqRGCrXVl6sp9a58m7ublx6tQpEhMTSUtLo2rVqvj7+99ws9sFWb6+MGsWHDoEy5bB8eNw7BgUFUHDhtCokXIreRzRooXaim3O/v37iYmJ4RiY+uwAACAASURBVOzZs/Tr148GDRoA2vrf0pIWg1vRhZP3dPXkTI6RjN0cwsLg9deVHCR1rZNDyMCChIWFERYWBijnyl+8eJHU1FRSU1PZvHkzqampuLq6UqdOHfz8/Eodv4eHh8rKzUAIePzxW1/PzFQc/jWnv3s3/O9/yjSUjw906aLcOneGJk2w2VWrDSkuLuaf//wnP/zwA1OmTOGzzz6jRo0aassysEN04eRHtBjB6xtf57mOz1m03OjoaN1dpdauHc2TT0bQtSvMnw8PPGC9uvRkP1u35Xb1OTg44Ovri6+vLy1btgSUTGiZmZmljn/Hjh2cPn0aNzc3+vTpY58xfW9vCA9XbtcRvWEDEbVqwebNysh/3DioXVuZDRgwQCWxlsNkMhEfH8+6detYvHgx7u7u7N69G19f31veq6X/LS1pMbgVu3fyhcWFHL54mJpVaqotxW545RVo3BiGDoVBg+Bf/4KSEywN7AwpJU5OTnh6emIymTh37hyurq60bt26NHGKXWMywcWLkJamjOSrVYPff4c//4RevRTnbscORkrJDz/8wIoVK1i/fj01atQgKiqKV199lQcffBBnZ2e1JRpYAP9O6v3ACqnBRS5CCHknXVJKDpw/wPoT61l/Yj2bTm0iyCuID6M+pE/jPjZWanmEEEgpyzT/eDd73Y3MTJg6Fdasgf/8B/r3L3MRmsCWNrMlJpOJ3NxccnJy7ni7dOkSVapUoXr16lSvXp2QkBCaN2+Ok9Pdr9/LajOL2ktKpfOlpSl75O90f+4cXLigZMXz81NuAQHQpw/07WvTo2mt1cdMJhOjRo1iy5YtnDt3jk6dOhEeHk67du0IDw+nUaNGdpvauDx9rO4jU6wpySacXfbZDe0WQsjLS++dirjqgI1l7mPmYBdOvshURMzJGH5N+JUliUuo6lyVHg160KNhD7oHdce36q3TWfaKGg5rwwaYMEGZHf3iC2UG1J6wVydfWFhIVlYW2dnZpffXP77egXt6euLh4YGnp2epQ69evToeHh7lOqHO6k7+6lU4cQKOHr31lpys5FWuXfsv533t8c2v1aqlrMJXGVv0sQsXLhAXF0dsbGzpfXZ2NkFBQQQGBlKvXr0b7gMDA6lbt65mDzAynLyC2k5e09P1qbmpvLHxDZYmLaWBVwOGhA1h09hNNPZpbJP69Rhrul2bIiNh/354+21o0UI54nvMmIqvZ9KT/SralszMTHbu3HmDE8/Pz8fT0xMvLy88PT3x9PSkUaNGeHp6cuDAAfr27WsfR8wWFcGiRbBly1+O/Nw5qFdPiQs1bgwhIdCvn/I4MLBchyfoqT/djpo1a9K7d2969/5rp1BGRganTp3i9OnTnDlzhjNnzrBv3z4OHDhAdnY2586do2bNmjdcANSuXZsaNWpQo0YNfHx8bnhsjQsCy34v9jlroWU06+Qz8jLo9UMvohpEseupXQR5BaktSde4u8OHH8KwYTB+PCxcCLNnKzuYDCqGlJKlS5fi6+tLWFgYXl5eeHl5UbVq1TtOxZ48eVL7Dr64WHHub7+tTKMPGaIs8mjcWHHw9wgZGNwbHx8ffHx8aNOmzQ2vX3OsRUVFpKamll4AnD59mrS0NBITE7l48SIXL14kIyOj9N7Nze22zv/a45uf+/v7U61aNZVab2AJNDtdf9/c+3gg8AE+7vmx3cakyoMWpp6LimD6dGVBXt++8OyzShpcrX4NWrDZnTCZTKxevZqzZ88ybtw4HBy0kX/KItP1n38O8+YpnUXnx59quY+Zi5SS3NzcW5z/9Y+PHTvG2rVrKSg5i7pHjx7lTsBTvun6F8tVl5Y4u2yaMV1vDk1rNq10Dl4rODnBSy8pO5S+/RZGjlS2Jw8apPyWt2tnDNLMwWQy8dNPP1FUVMSoUaM04+Atxs6d8OKLunfwekEIUbqW41pSHYD09HS+//57Vq5cycGDB+nevTtRUVH07NmTFpUwAZHe0OyvzlsRb6nu4PWYk7ksbfL2Vn7DDx+Gd99VFj1PnAg1asCDD8LHHyvH1t5psKIn+5W1LVJK1q5dS3FxMSNGjMDNzc2q9alCejr4+9usOruwiY2whC22b9/OY489RpMmTThw4ADvv/8+6enprF69mpdeeolWrVqZdWFqfC/aRrPjMU9XT7UlGJTg6KjsWupTskMxPR1iYmDjRmV07+YGo0YpI/569dTVqjZSSo4dO8bGjRtLt0dpPrZeXoKDlau/Fi1s6uwNLMPUqVNJSUkhKSmJ2va2pcbAbDQbk9eiLltgb7E/KZWjaxcsUDKP3n8/fP011KljOw1asFlGRgaJiYkcPHiQgoICIiIiCAsLU3026k5YJCZvMsH778PMmfDPf8KTTypXfDpEC33M0uTm5vLEE09w/vx5fvnlF/wtfKFmxOQV1I7JG05eY9jzj0l+vrL9buZMZdG1rXY7qWGzoqIiUlJSOH78OImJiVy6dImQkBBCQ0Np1KiR5uPvFt0nv2sXvPOOkmP+5Zdh8mRl+kdH2PP/5d0wmUy89957fP3113zzzTf06tXLYhem5eljP0yy/1P2Hp8VpSknr9npei2gx3251myTqyu88YYyc/vJJwD6sd/q1atp0KBB6Tala/uT69evT9++fQkMDLSoY7ervte+Pfz2m5J2dsoUWLFCucqz8IEqdmUTK2MpWzg4OPDGG2/Qpk0bXnzxRYqKipg4cSKjR482+0AcS34vWp35sme0PdwwsDuuXFFyouhpa+2+ffv49ddf2blzJ05OTkRERPDSSy8xYcIEevfuTf369TU/crcJbdrAunXQvLn95kiupPTv358DBw4wb9484uPjady4MRcvXlRbloEF0Ox0ffbVbKq7Vr5TU+x5WjA2VlmA16YNfPWVsjrfFljbZtu2bSMpKYkOHTrg4+ODt7c3rq6u5dKqFaya1jY/X/nyL1wAez3r/ibs+f/SXKSUJCcnExcXx7hx49i1axcNGzYsd3nl6WMLn15f7vq0wsiZPYzpenNoMqMJf3/g7/yt/d9wc9LnYh69UFSkZMubMUPJjzJ8uNqKLEtwcDCXLl1i//79ZGRkkJGRgaura2l2MG9v79IsYZ6enri7u1fuaUdXV2jWTJm+t+ZZxgblRkrJ2bNn2b17N7GxsaX58qWUtGvXjueee46AgAC1ZRpYAM06+fVPrOe1Da/x0ZaPmBA+gUntJlHHw4ZLttFnDNDSbSosVJx6ZibExSnZTa1Vl1rUqFEDZ2dnhg0bBvyVOeyaw8/IyODQoUNkZGSQnZ1NQUEBVatWpWrVqlSrVq308fXPr91XqVLltlP9dm+7Pn3g6aeVVZgWcvR2bxMLYq4tiouLOXHiBAkJCbfc3NzcaNu2LeHh4UyYMIHw8HACAgLKfIFqfC/aRrNOvnmt5iwbvoyE9AS+3Pklzf7TjAebPMg/Ov+DZrWaqS3PAGX73OjRyuzsqlXKAK4ycH3msNud2V5UVMTly5dLb5cuXeLy5cvk5OSQmpp6w2t5eXm4u7uXOv3q1avj5eXF0aNHadCgAd7e3nh4eNjfzMA77yix+WHDlK1177yjtiJdk5+fz+HDh29x5EeOHCk9M6Fp06Z06tSJcePG0bRpU7MX1tmSl1NWqC1Bd2g2Jn+zrqyrWcyKncX07dN5oN4DvNf9PZr6NlVJofWwp9jf558r++M3b1Z3e7Q92exmTCYTV65cueFCIDMzk6ysLDIzM8nMzCw9rc7b2xsvLy+8vb3x9vamQYMGZc6kdw2bnSf/0UfKkbMzZ5b9sxpCS30sOTmZ9evX3+DMT58+TVBQUKkzv3YLCQlR7YAZY5+8gtoxebtx8te4XHCZV9a9wtncsywettjGyqyPln5M7saOHcoC6h074Lo02KpgLzYrL3l5eRw6dIh9+/Zx+vRpALy8vHjooYdoVM5jAm3i5LOzoWVL+OEH6NKlrBI1hZb62Jdffsnrr79OVlYWQUFBPPPMM4wbNw5vW610NRPDySuo7eQ1O11/OwqKC1h3fB37z++njV+be3+ggugx1mSJNp0/r8zCfv313R28nuxn7bYUFhaSnZ1dOoqPiYmhfv36ZGZmcuHCBWrWrElgYCAdOnSgXr16eHh4WE2LRUhNhTFjlNi8hRy8nvpTRZg8eTJNmzbFw8ODtWvX8vvvv/PWW2/RsmVL2rVrR7t27QgPDyc0NNQmKZWN70Xb2IWTP3j+IF/s+IJfE34lzDeMkS1GMqLFCLVlVUquXlXy1Y8aBQMGqK3GvpBSkp6eztmzZ8nIyCArK6v0lpeXh6enZ+lZ8y4uLjRt2hQvLy9q1aqFi4uL2vLN56eflPOJJ05U0t0aWBxHR0c6dOhAhw4deO2117h8+TI7d+4kLi6OlStX8u6773Lu3DlatWpFu3bt6NevHz179lRbtoEKaHq6/krhFd6JeYdv9nzDCx1f4PGWj1Pfq77a8qyKlqYFb6awEIYOVeLvP/4IWsn/olWb5eXlcfbsWZKTk0tvVapUISAggBo1apTG1728vGy+uM5q0/W7dyuj99WroW3bikjUFFrtY3cjKyuL3bt3ExcXx1dffcWIESN49913bXZgkpHWVsGYrr8DJzJP0HdhX9r4t2H/0/vxq+antqRKjZQwaZLi6H/+WTsOXmsUFRWRkJDA7t27SUlJoU6dOgQEBNC+fXsGDhxI1apV1ZZoXaZNU7bO6cjB2yteXl5ERkYSGRnJmDFjGDZsGK1bt2bSpEk8/vjjeHoaJ31WBjT7U935285M7jCZRYMXqebg9XhOcnnb9NVXyj74n34Cc2eO9WS/e7UlLS2NVatWMW3aNPbu3Uu7du2YOnUqo0ePpkePHoSEhJTJwdut7SZMgHnz4NIlixdttzaxAmW1ha+vL+vWrWP69OnExMQQFBTEhAkTyMjIsLmWuyGEsPub1tCskwfwr2acUa0VfvoJPv1UXznpK0pBQQG7d+9m7ty5LFy4EDc3NyZMmMDjjz9Os2bNcHLS7ESZ9ejaVRnF//e/aisxuAkHBwd69OjBzz//TGJiIm5ubnTo0IH9+/erLc3gNggh6gshPK973l0I8bkQ4kUhhNmLdDQbk49LiSNqfhSnXjiFh6vGVxJbEK3G/po2VX63W7WyajXlQg2bnTlzhl9//RU/Pz/atm1L48aN7eqQGqtuoVu2DKZPh40byytPc2j1/7Ki/PDDD0yZMoVZs2YxePBgi5Zt5K5XKG9MXgixAxgopUwRQrQG1gEfAC2BQinleHP0aPZXqa1/W7oFdeO7+O/UlmIAhIcr0/WVHSklW7Zs4aeffqJPnz4MHz6c4OBgu3LwVqdHD9i2TUmFaKBZCgoKaNq0KYMHD2bIkCH88MMPaksyuBF3KWVKyePHgXlSyk+BsUAHcwvR9HziOxHvEDk/kgebPEgjn/Il/agIetz/Wd42deoEW7cqGUqtXZcWiY6OpkuXLqxYsYLU1FSeeuopqy5csmvbbd0KwcHmL94wE7u2iYUpqy1yc3NJSEhg7969xMXFERsby6FDh2jUqBHh4eHMmDGDyMhIm2i5G0Za2xu4fhYkEngVQEppKkvsX9NOvkXtFgxuOpgliUt4qdNLasup1LRrB3Pnqq1CXdauXUt2djZjx461r33rtmb1ahgxAjS4CEnvpKenk5CQwKFDh25Ie5uRkUFISAgtWrSgXbt2PPHEE7Rq1Ur/uz3smw1CiJ+BVMAb2AAghPAHCswtRNNOHsBROJKbn6tK3XocNZS3TY0aKSnIbVGXFmncuDH/+9//mDRpkk0cvN3aTko4eNAqizfs1iZWICIiAiklCQkJrF27lnXr1rFt2zaKi4tL89aHhYXRu3dvmjZtSv369a0WUjK+F6vxAjAM8Ac6SykLS173A14ztxDNO/nn73uezvM6MyB0AG38rZ/K1uD2+PhAcTFkZCiPKxsuLi44ODhUzhXzZWH6dEhPh0cfVVuJbtm8eTNz5sxh3bp1ODs707NnT0aNGsXs2bPx9/fX5DYug7JTsmrzlm0qUso9ZSlH86uFgmsE80rnV/hi5xc2r1uP+3LL2yYhIDQUEhOtX5cWOXDgAAEBAXz11Vfs378fa6+atkvbRUfDv/8NixeDu7sVio+2eJn2yOeff05OTg4xMTGcOHGCOXPm8Oijj1KnTh1VHLzxvVgHIcTmkvtcIUTOdbdcIUSOueVo3skDRDWMYtuZbWrLqPS0awd//qm2CnVwcHBg8ODBDBw4kG3btrFo0SLyjdXjf5GcDI89ppw9HBSkthpd4+3tTXZ2NoGBgcaoXcdIKTuX3HtIKatfd/OQUlY3txy7cPJpl9JUyXqnx1hTRdo0erRy8lxh4b3fW9G6tMa1ttSvX59x48bh4eHBt99+azVHb1e2kxKGDIEXXgArHoJiVzaxItOmTcPHx4euXbuyfv16TCaTqnqM78U6CCGqCCGcr3seIoSYIoQYWJZy7MLJLzqwiF6Neqkto9LToYOSFOf999VWoi6Ojo489NBD+Pj4sG/fPrXlqM/Ro3D2LLz8stpKKgXVqlXjf//7H+PHj2fKlCmEhITw8ccfc+HCBbWlGViW1UAQgBCiMbANaAhMFkJ8aG4hduHk1x1fx8DQMl28WAQ9xpoq0iYhYM4cmDkTYmOtW5fWuLktQgiaN2/O0aNHbVKfpsnKUu6tkK/+euzKJlYmJiaGp556ir179zJ//nwOHDhAy5Yt2bx5s821GN+L1fCWUh4peTwaWCSlfBboC/QztxC7cPLNazUn6WKS2jIMgDp1lAXUo0ZBZqbaatTF2dmZQnNjF3qmfXvo3RteMnJZ2BohBPfffz/ff/89X3/9NVFRUao4egOrcP3q3khgLYCUsgAwO0ZjF06+fZ327Dq7y+b16jHWZIk2DR8OffvCgw/effCmJ/vdri1169YlJSWFvLw8m9SnaT75BH79VZm6txJ2ZxMrcrMtMjIymDFjBp07d6ZZs2aqajGwGPuEEJ8IIaYAjYE/AIQQXmUpxC6cfAPvBpzJOaO2DIMShFBOpGveHB55BK5eVVuROlSpUgUvLy+LHNdp93h5waRJ8IXtt7pWdvbv30+HDh1o0aIFq1evxtvbW21JBpbhKeACSly+l5TySsnrYcAn5hZiF04+Jz+H6q5m7xiwGHqMNVmqTULArFlQqxaMG2fdurTAndqSkZFBNSucv2uXtnv0UfjlF6sVb5c2sRLR0dEcOHCA5557jsjISN5++20++eQTVZI1Gd+L1agG/CalfF5Kufe617NRFuWZhV04+ZNZJ6nnWU9tGQY34egI8+bBzp3w++9qq1GH1q1bGzHQa/zyC/Qzez2QQTnZtGkTkydPpnfv3nh5eREXF8fIkSPVlmVgeWYANW7zug/wubmF2IWTD60ZytLEpRSbim1arx5jTZZuk7s7TJsGb76pbJe2Zl1qcru2ZGRkcPz4capUqWKT+jSNlDB/Pjz7rNWqsDubWImcnBwKCwvx8vLC19eX6tVtP8t5Pcb3YjUaSylvST8mpdyEcqa8WdiFkx/fdjwOwoH/Hrglja+BBujXD3JzYcsWtZXYluXLlxMcHEz37t3VlqI+Z85AXh60aKG2Et3Tr18/EhMT+fLLL9m6dSvBwcGsXm327K2B/eBxl7853+VvN2AXTt5BODAxfCI/H/rZpvXqMdZkjTY5OCgDuJvXXOnJfrdrS/v27TlR1qP5KlCfprl8GapXt+rxsnZnEysSExND9+7dWbRoEYsXL+bJJ5/k5Zdf5vTp0zbXYnwvVuOoEOLBm18UQvQFjptbiF04eYCHQx4m+mQ0Oflm5+U3sCEjRsCaNVBg9inH9k92djYeHne72K5ENGigOHojA6DN6dy5M7t27SIvL482bdrw0EMPsWLFCrVlGVScF4DpQojvhBDPlty+R4nHP29uIXbj5K8UXsHZwZlzl87ZrE49xpqs1aYaNZRzSfZetwZUT/a7XVtOnTqFi4sLxcWWXytid7Zzc1Ny139odrbNMmN3NrEiN9vC2dmZTp060bNnT1asWMHkyZPJzc1VRYuBZSjJdtcCiEHZRhdU8rillPKwueXYjZOftGISz3Z4luAawWpLMbgDoaFw5Mi936cXBg8eTFFREUuWLFFbijaYNEmZzklJUVtJpSE7O5vw8HCCg4P56aef6Ny5M4mJiRw/ftyYZdIBUsp8KeW3Usr/K7nNk1KWKTOJ3Tj545nHGdR0kE3r1GOsyZptqlZNWXtli7psze3a4uLiQmRkJOfPn7dJfZqnenUICID0dKsUb5c2sRLXbJGZmUlycjKpqaksXbqUyZMnExISYtMjaI3vRdvYPnNCOaniXIXcAttMPxmUD1fXG518ZeDo0aPUqHG7rayVlBo1lBPpWrVSW0mloHbt2jRv3pyGDRsyduxYnnrqKRo0aKC2rHKTk7i19LFrzUBcawaqqMY88i+cIf+CdjOyCnnz5mYNIISQN+sa9sswHgl5hBEtRqikyjYIIZBSluky/Hb2UoO33lK2S7/9tm3rVctmUko++eQT+vfvT2hoaIXKsjVltZnZ9nr7bSXP8QcfVESe5tDq/+WlS5eIj49nwYIFzJkzB4DNmzfTqVMnq9ZrDuXpY3UfedGakmzC2WXTbmi3EEJeXnrvbbZVB2wscx8zB7uZrm/g1YATmdbZrmRgGWrVgrQ0tVXYDiEEDz74ICtWrODixYtqy9EGdetWrk6gAuvWreOJJ54gLCyMWrVq8eKLL+Lo6MicOXPYs2cP9913n9oSDTSEfTn5LNs6eT3GmqzZptq1b/x915P97tSWZs2a0b59e4untrVb28XEQEiIVYq2W5tYmNmzZ5Obm8vChQvJyspi586d/Oc//2HcuHG0atUKBwfb/qwb34u2sRsn7+bkRtbVLLVlGNyFm518ZaFt27YcPnyY+fPnExcXx5UrV+79IT2SkACrVsHEiWor0SWHDh3i+eefZ+3atURGRtKmTRtcXFzUlmWgcewmJv/woocZGDqQsW3GqqTKNmg19mcOhw8rKW5tvY1OCzYrLCzkyJEjHDx4kGPHjlGvXj2GDh2Ks7PZ2SdtilVi8o88At26wYv2H1e9GTX7WE5ODv3792fTpk08/fTTvPzyy9SvX7/C5VobIyavYMTkzeT+gPv5Nv5bikxFaksxuAO1allt95TmcXZ2JiwsjKFDh9KvXz+ysrJwdHRUW5ZtOXwY+vRRW4XuqFq1KkOGDKFv374sWLCAwYMH8+qrr7JhwwarJGIy0Bd24+RffuBlDqYftOniOz3GmqzZJk9PuHIF8vOtX5etMbctubm5rF27lr59+1YoNmqXtvPxgXPWy0hplzaxAI6Ojjz77LOsWLGCCxcuMG3aNJKTk5k6dSoNGzbk3XffJUXFBESV9XuxF+zGyZ/JOYODcKCxT2O1pRjcASHA17fyjuYBli5dSnh4uF3vVS43nTuDhRcgGtyIi4sLXbt2Zdy4ccTFxbF06VJSUlJo3rw548aNq7zrQQzuiN04+boedXEUjiRdTLJZnXrMyWztNtWqBdcSwOnJfua0JT09nfPnz9OlSxeb1Kc5/PwgI8NqxdulTazENVu0adOGmTNncurUKQoKCujcuTOnTp1SRYuBNrEbJ+/s6EyYbxjHMo6pLcXgLtStqxwtXhkRQmAymThw4IDaUtQhOhoaNVJbRaXEw8OD+fPnM2rUKO677z5jCt2gFLtx8lJKYlNi6RjQ0WZ16vEfxdptCgmBpCTb1GVLzGlLzZo1GT16NBs2bOBIBbcY2J3tkpJg1y6YMMFqVdidTazI7WwhhGDKlCksWLCA4cOHM2PGDGyx68b4XrSN3Tj5jLwMHIQDNavUVFuKwV0IDv7LyVdGatWqRffu3dm5c6faUmzLhQvKWcOurmorqfRERUWxbds25s6dy9/+9je15RiojN04+eVJy+lcr7NN69RjrMnabQoJUXZS2aIuW1KWtoSFhZGens7JkydtUp8mcHaGIutub7U7m1iRe9miQYMGbNiwge+//151LQbqYjdOPvpUNBFBEWrLMLgH10/XV1acnZ0JDw9n7969akuxHT4+ymjeQBNIKZkzZw7+/v5qSzFQGbtx8mNbj2V23GyuFl21WZ16jDVZu01+fsohZFlZ+rJfWdty/PhxgoODbVaf6tSrp6y4LCiwWhV2ZxMrcidbSCnZunUrAwYM4Ndff7WJzYzvRdvc08kLIVyFEDuEEHuEEAeFEP8qed1bCPGHECJJCLFGCOF53WdeFUIcEUIkCCF6Xfd6WyHEPiHEYSHE9LII7Va/G61qt+KlP17CJE1l+aiBjSksVGZvKzNCCJycnNSWYTs2bYLQUOOLV4nLly/z5Zdf0rJlS8aMGUOXLl34888/CQzU/nnsBtbFrNz1QogqUsorQghHYAvwf8DDwEUp5UdCiL8D3lLKV4QQYcBCoD0QAKwDmkgppRBiBzBZSrlLCLES+FxKueY29d0253NmXiZ9F/blwpULPN3uaca2GYuPu0/5W69BtJCHvSKsXw9PP/1XXN4WaNFmf/zxB25ubnTt2tVqdVQEi+euHzgQeveGSZMsIU9zaLGPXeP48eMMGDCAoKAgXnjhBbp3744QFk+BXmaM3PUKaueuN2uoIaW8lkbJFWX0nwk8AnQref17IBp4BcX5/1dKWQScFEIcAToIIU4BHlLKXSWfmQ8MAG5x8nfC292bbeO2sePsDr7a9RWNvmhEuH84ITVCCK4RTHCNYEJqhlDfsz6ODpUsb7gGKCyEKVPggw/UVqI+devWZefOnXTp0kUTP7hWJSsL1qyBBQvUVlLpyM7O5v777+f111/nmWee0X9fMygzZjl5IYQDEAc0AmZJKQ8JIWpLKdMApJTnhBC1St5eF9h23cfPlrxWBCRf93pyyetlQgjBfQH3cV/AfVy4coG4lDgOXzxM0sUkVhxZweGLh0m7n07iugAAIABJREFUnEYDrwaE1Awh2CeYRj6N8HLzorprdTxcPJR7V4/S586Ot59ijI6O1t3KUWu26eOPISAABg2yfl22pqxtCQ0NZfv27axbt47OnTvj7u5u1fpUpXp1qFFDmb5p29Zq1diVTazMNVtkZmYCMGDAANUcvCW/l0HHplmkHDWZobaAmzB3JG8C2gghqgNrhBARwM3zUBadlxozZgxBQUEAeHl50bp169KOdG2hR0REBL0b98Y12ZUWVVoQ8aDy9zXr1nA25yzVQ6tz+OJhlq1exqXCS7g3dicnP4fUA6lcKbxCYWAhOfk5OJxyoIpzFWqG1cTD1QPTCRNVnKrg7uzOotxFZCVmUcW5Ci07tqS6a3VO7z1NVZeqPNDlAaq7VufgroNUca5C36i+ODs636DvZr03P4+Ojua7774DKG2vNe1lreenT8O0aRHExUFMTPQN2ixd3/Tp04mPj6+QvaBsNouPjy+Txk2bNuHv78/FixeZPn062dnZ1KtXjxEjRuDl5XXPz5e1PlvY7I72cnAgesQI6N6diH/9C55+mug//7So/ujoaOLj423Wp9XoY+V5fvXqVSIjI2ndujVVqlShXbt2jB07loiICOLi4ipcvjnPr2EJmxnzEJanzOfJCyFeB/KAcUCElDJNCOEHbJRSNhVCvAJIKeW/S96/GngTOHXtPSWvDwe6SSmfvk0dNosxSym5WnSVnPwccgtylfv83NLn1z8u/VtBzu1fz8/BxdGFWlVrUbtabfyq+VG76k33171ezaXaLVffWo793QmTCSIiYMgQeO4529evdZsVFhZy7NgxkpKSOHz4MB4eHoSEhBASEoK/v78qIzCrnCefkADjx8PFizBiBDz2GDRpUlGpmkDrfcxkMrFnzx7WrVvH2rVr2blzJ2+88Qb/93//p9oIvzx97Lnm1lRkG744gKZi8vd08kKImkChlDJbCOGOEkN/G+gFZEgp/32HhXcdUabj1/LXwrvtwHPALmAF8IWUcvVt6tTMQrKyIKXkSuEVzl8+z7lL50i7nKbcX0q78XnJPXCj86/qx6z+szT9Y3I75syBefOUA8jUOEJd6z/A12MymUhOTiYpKYmkpCQKCwsJCQmhefPmBAYG2uwH2SpOHkBK2L4dFi2Cn39W4jcjRsCwYcrBBnaKPfUxgNOnTzNo0CAaNmzIW2+9RVhYmM01GE5ewR6cfAuUhXUCZdHdAinlJ0IIH+BnIBBllP6olDKr5DOvooz0C4HnpZR/lLweDnwHuAErpZTP36FOTTh5a8cALxVcKr0ISMlN4Y9jfzD3kblW/TGxRpseeADefBN69brxdVvFUG3xA2yttly4cIGEhAT27dtHcXExLVq0oFWrVuzbt8+qtrOak7+eoiLYuFFx+EuXQsuWyuh+6FAleU4ZUTMmrzUnb44t8vLy+OCDD5g7dy6NGjVi4sSJDB06FFcLpx6+kxbDySuo7eTvGZOXUu4HbllNI6XMAKLu8JkPgFvWWEsp44AWZZepbYpMReTk55B9NZvs/Ox739/0Wk5+DpcLL1PNpZraTSkzJpNyLokFTletlNSsWZMuXbrQuXNnUlNT2bt3L3Pnzq1wLFgTODlBz57KbeZMWLUKfvgBPv8c9u1T/m5gNdzd3XnnnXd4/fXXmTFjBqNGjcLJyYnhw4erLc3AhpQ5Jm8L1BjJ5xXmkXk1k4y8DDLyMsjMUx7f8NrVTDLzMm9x0leLruLh6oGnqyeebp54unpS3bV66ePrX7/TvYerBw7CQXMjhnuRmwv+/nDpkirV/397bx9nU7n//z/fDON+DA1DMgy5CWWIQRy5q3SL1FGklKKoE/WrU85RfVLo/JIyFCecSsVJKnWkBjON2xBDmMEodzPu78cwmLm+f6w1NYYxM3vvtddae1/Px2M/Zs/aa1/X63rvtdd7X3fvN+C8Xpa3pKamsmDBAkaMGGHZ8L1fevKXIzMTmjaFt9+G++/3vjw/4eZrbPHixfTv359Ro0YxfPhwR08J6Z68Tfvk3cjhrMMk70/mcNbhix332T8deH4nnqtyqV6+OuHlw6lWvhrVylcjvNyfz5tFNKNa+WpULVf1Egd9uQV0wcLJkxAWVvR5muKTmZlJeHi43TJ8S3Y2fPop/POfxirNzp2LfIvGO06dOsXUqVN5++23mT17tm1THSXhy+gRdkvwnk3vXHJI1bMvSmtAOPkLuRfYdHATK/esZOVe43Hw9EFiImOoWakm1cpVI7x8OLUq16JZjWYXOe9q5Y3XyoeUv8RRB+K+XF+3KSsLCtsCHkj280dbcnNzWbZsGatXryY6Otr9PxyVgpUr4eOPYe5ciImBr76Ctm09Ki6QridvuZwtLly4wJo1a4iPj2fRokWsX7+ejh07smrVKqKiovyqxWPcfs07EFc7+W1HtvF60ut8k/oNV1e5mvZ12tOpbideuOkFml7VVEe98wMikJNjtwr3s2/fPhYuXIiI8MQTT7Bu3Tq7JXnHli3GnsrcXHj4YVi3zkhio7GEzZs306FDB86cOcOTTz7JqFGj6NSpExUqVLBbmsZmXDknv+PoDv4v6f9YsH0BI9qNYEjrIVSvUN2PCq3DbXN/585B1apGllG77idus1l+MjMzWbx4MWlpadx8883ExMRQqpT1ySEtnZNfutRw8G+9BQMHBkTvzOnXWE5ODnPnzmXq1Kls3ryZRx55hN69e3PjjTfalihJx643EBGVmVz09FSllj9ZMifvmlSzADuP72Tw/MHEfhhLg/AGpD2dxsudXg4YB+9GypY1ttDNm2e3EnehlGLdunW8//77VKhQgeHDh9O6dWu/OHhLOXTIWFD3ySdGDz4AHLwbKF26NH/9619ZsmQJS5cuRUQYMmQIERER9O7dmylTprBt2zac8MNW419cc0c5e+EsLd5vQa1Ktdj+9HZGdx5NWDlrV3wVDNsYCFjRpueegzfeMBLUWF2XXfi6LYsXL2bNmjU89NBD9OjR45K9y6613QcfQM+elwZN8AGutYkFXMkWjRo1Yty4cWzYsIGUlBT69u3LmjVr6Nq1K/Xq1WPw4MHMnj2bQ4cOWa5FYz+ucfKhpUMpW7osw9sOJ7x8gK08djm33gpRUTBxot1K3MHx48dZt24d/fv3JzIy0m45vqVpUzhwwG4VGpPIyEj69+/PzJkz2bNnDwsXLuSGG27gs88+o2HDhrRq1Ypp06bZLVNjIa5x8iJCixot2Hhgo9/qDMSVvFa0SQQmTYLx42FvvjyDgWQ/X7Ylb4703LlzfqnPrzRtCr//bknRrrWJBXhiCxGhadOmPP3008yfP585c+awbds2r+fs9efibFzj5AHa1WnHgu0L7JahuQzXXgsjRxq9+u3b7VbjbCpVqkS7du1IMjO1BRS1asG+fcZD40iUUkyYMIFBgwbx3Xff8eijj9otSWMhrnLyz8Q+w0cbPiLjVIZf6gvEuSYr2/TSS/D008ZCvK1bA8t+vm5L69atSU1N5XzBhQwW1ec3qlWDxx+HMWN8XrRrbWIB3thi1KhRzJo1i1WrVvmkF64/F2fjKidfu3JtHmn5CGOXXhIWX+MARGDoUOjf34h9oimcihUrEhISQnZ2tt1SfE+PHsavPI3jUEqxYsUKxo4da2mAHI1zcJWTB2hfpz0bD/pnXj4Q55r80aZ27YzYJ4FkP1+35fTp01y4cKHQjGCutt3+/VClis+LdbVNfExJbXH8+HHi4uK44YYbSE9P92nqWf25OBvXOflJqyfx1I1P2S1DcwVq1IAjR+xW4WxWrlxJ06ZNKVOmjN1SfM+CBXDnnXar0GD03OPi4qhfvz5Lly5l4sSJbN26lWuuucZuaRo/4Sonvzp9NbtP7Obe6+71S32BONfkjzZVr244+UCyny/bkpaWxsaNG+nWrZtf6vM7ShWe0MALXG0TH1McWyileOKJJ5g2bRpr165lzpw5dO3a1ecBl/Tn4mxc5eTnb53PgOsHEFLK1SH3A54KFYzENZrL88svv9C9e3cqVapktxRrCAuDEyfsVqEBMjIyiIiIIEynigxaXOXk046m0bh6Y7/VF4hzTf5o04ULEBISWPbzZVtOnjxJ+SJ6uq62XY0asHu3z4t1tU18THFsISLMnz+fNm3a0LZtWzZs2GCbFo19uMrJN67emJTDKXbL0BRBTg6U1gkAC6V9+/YsWbKE3Fz7ckxbSq9eMGeO3So0GDHtx40bx5tvvkn37t310HoQ4ion3+bqNqzNWOu3+gLxC+GPNuU5+UCyny/b0qxZM0JDQ6+YTtbVtmvVylhhf+qUT4t1tU18TElt0a9fP4YOHUpCQoLtWjT+xVVOPvNcJiezT9otQ1MEWVlQrpzdKpxNtWrV2LFjh90yrCM0VC/McBApKSnMnj2bBg0a2C1F42dclU++7jt1mXHPDLpHd7dBlX9wet7q4vD55/Df/8JXX/mnPrfZbNWqVWzYsIGBAwcWOTdvFZbmk9+zB2680ejNB0iqWbddY3mkp6czffp04uLiGD9+PIMGDfJb3TqfvIHOJ18Cbq53M19u+dJuGZoi+PRTuOsuu1U4l23bttGtWzfbHLzl7NwJDRsGjIN3IytXruSee+6hRYsW7Nu3j8TERL86eI1zcJWTf+GmF1iQ5r8ENYE412R1mxITYcMG6NcvsOznq7YcPnyYAwcOUKdOHb/UZwu//GJko/MxrraJjynKFsOGDSM2Npbdu3fz/vvv+zTCXUm1aOzFVU5++e7ltK/T3m4ZmkI4c8bITTJ5srFXXnMpq1atIiYmhnKBvGhh6VLQcdFtJTQ0lAoVKgRuLAZNsXHVnHyzKc0Y120cdzUO3LFgt879AbzwAuza5f/dU26y2W+//ca3337LsGHDvM7j7Q2Wzslv2WIkqRk9GoYM8VSio3DTNQaQmppKr1696NChA/369aN169ZUr17drxr0nLyBnpMvJkop2tdpz9D/DWXWxlk4walp/uTLL2H2bJg0yW4lziY6OhqlFCdPBvAukeuuM+Zt3n0XHnrI51vpNEXTpEkTfv75Z2rWrMnYsWOJjo6mfv369O3bl3HjxhEfH8/Ro0ftlqnxA65x8iLCh3d/yNz75jJqySj+t/1/ltcZiHNNVrQpIcFIMfv110awMyvrsgtftqVKlSokJCRc0dG73nbXXgtr1hh7KZs1g08+AS+D/7jeJj6kOLYICwtj7NixJCQkcOzYMRYuXEifPn04ePAgY8aMoX79+tx11118++235OTkWKpFYx+ucfJ5tL+mPdXKVyMsVMdidgIJCXD//fDFF0YMFE3R9O/fn6pVq/LBBx+QnJxstxzrqFgR/v1vY0/l5MnQtq3OM28TpUqVonHjxjz44INMmDCBn376iYyMDPr06cObb75JvXr1WLDAf4uaNf7DVXPyebya+Co/7PiBJQOXUL5MYG1DctPcX2Ii3Hef4eDtDF/tJpvlZ8eOHSQkJDB48GC/123pnPzlUAqmToVXX4VvvoHYWM/LsgG3XmNFcebMGf71r38xbdo0vvvuO1q2bOmzsvWcvIGek/eAVzq/QlRYFM8ufNZuKUFLnoP/73/tdfBupk6dOhw8eNCroVLXIGLM6YwebTw0tpCbm8u6det466236NGjBzVq1GDlypWsWbPGpw5eYw0iEi5SsgAUrnTyIsK0u6YR/1s8SbuSLKsnEOeafNGmdesMBz9nDnTpYm1dTsGKtuRtc7rcAqhAst1FlCt38cKNEhCwNvGAktoiNzeX1157jZo1a/Lggw+yZ88enn76afbu3cv3339PrVq1/KZFUzxEZLSINDGfh4pIArADOCAixQ776trE7FVCq9CqVisOZB6wW0pQkZlpBLqZNAm6drVbjbs5evQo586dIzw83G4p/qNhQ3j/fbtVBBUnTpxgwIABnDhxgtWrV1O/fn27JRVKnx0T7JbgNT7cYPRX4HXz+cPm3wigEfARsKg4hbiyJ5/H1iNbqRtW17LyAzFPsrdtevZZuOkmw9FbXZeTsKItOTk5lClThq+//prjx49bXp8jiI2Fw4fh229L/NaAtYkHFNcWKSkptG3blqioKBYvXmyJg/fl5yIB8PAh5/It6rgVmK2UylFKpVCCDrprnfzpc6fZcmgLVctVtVtK0DB/vjEX/957disJDCIiIhg+fDgRERF/LHwK+L3LoaHGdrpHHzX+OnxhmlvZuHEjw4YNo2PHjrzwwgvExcVRpkwZu2VpSka2iDQXkQigC/BjvteKHVPUtU6+YtmKTL1zKl0/7sr2I9stqSMQ55o8bdPZs/DMMzBtGlSubG1dTsSqtpQpU4bOnTszbNgwKlSowPTp0/niiy+YN2+eJfU5go4dYcECeOcd6NYNDhRvyi2QridvKcwWCxYsoEOHDtx+++1cddVVJCcn89hjj9miReM1zwJzgVTgHaXU7wAicjuwvriFuHZOHmBwq8Fs2L+BeSnzeLHji3bLCWhWrIBatfQ8vFVUrFiRrl270rFjR3755Rc+/vhjcnJy6Ny5MzU8XKjmaNq0gdWr4aWXjEALixaB7ml6TN7CupkzZ/Lee+9x55132ho2WeM9SqlVQJPLHF8AFDuogWt78nl0qd+Fd1a9w9sr3ub0udM+LTsQ5wA9bVNyshHLxB91ORF/taVs2bI0adKEfv36kZqaypw5cwI3hHNICNxzD6xcCatWFXl6IF1P3lLQFvPnz2fu3LmsWbOGXr16+dXB68/FGkTkLhGJyvf/aBHZICLzRaTYiytc/1OvT9M+NAhvwJilY3hrxVvM6j2LHg162C0r4Dh1CsJ0kEFLUEpx8OBBUlJSSE1NJTMzk8aNG/PAAw9Qv359Srgt1vkoBevXw8yZRiSluXOhUye7VbmarKwsatWqRUREhN1SNL7jDaAdgIjcCQwAHgBigA8wFuMViet78gA3RN5AXM84yoeUJzQk1GflBuJck6dt2r0brr7aP3U5EV+3RSlFeno68fHxxMXF8fnnn5OdnU3Pnj0ZOXIklStXpmHDhpQuXdqn9dqGUpCSAmPGGAls+vY1fjWuXw93312sIgLpevKWgrbo2bMn2dnZ9OrVi1N+TgikPxfLUEqpLPN5H2C6UuoXpdSHGFvpioXrevK5Kpe0o2kk70++6HH2wlkeaP4Af4n6i90SA5JVq+CJJ+xW4X7Onz/Ppk2bWL16NdnZ2TRv3py+ffsSGRkZWD327GxYuxaWL//zUakS3HknzJgB7doZUfA0XnH06FGWLFnCokWLSE9PJy0tjS1bthDrsrDBeSQ+kGi3BO8ZdbOvShIRqQRkAd2AKfleK1fsQpw431dYzOdB3wxi7pa5RFSIoGVky4se11S5JiBukk6MkZ2aaqQH37ULSjlw7MeJNrscJ0+e5IMPPiA8PJwuXbrQoEED265ZS2PXjxoFb78NjRtD587Gavqbbir5UJCDcOI11rt3bxYvXkzHjh3p0aMHPXr0oFmzZo65D3pyjV3/RqKFivzDxlE3+yR2vYg8CrwMnAQOKqVuM4/HAP+/UqpbcfS4pie/bPcyknYlsfvZ3YSXD6IIYQ5g+XIjPr0THbybqFSpEh06dGDFihUcOXKEhg0b2i3JGgYMMFbOp6cbF86dd0LZsnarCjh+/vln4uLiuP7666lduzZXXXWVYxy8x7hdvw9RSs0QkR+AGsCGfC/tBwYVtxzX3LbP55znfM55snOy/VZnIM41edKmNWtKvrLe07qcii/akpubS5kyZShVqhT79++3vD7baNoUfvwRxo839sLXrg1DhsBPP3mVU97VNvExiYmJPP7443z22WcMHDiQZs2aUa5cOerWrUtsbCy9e/dm2LBhjBkzhhkzZrBw4UI2btzIoUOHyPXiMyhMi8YalFLpSqn1SqncfMf2KaV2F7cM1/Tku9Tvwh3X3sGYpDHE3R5nt5ygQSnj3vzoo3YrcR+5ubkcOHCAXbt2/fGoW7cu/fv39yohiCsQgbvuMh67dsHs2UY0pcxM+Pvf4eGHde/eS1577bWL/s/Ozmb//v1kZGSwb98+MjIyyMjIICkp6aL/T58+zQsvvMCrr75KKT08F/C4Zk5+x9Ed3D37bt7q/hZ3NLrDJmXW47S5v8REePJJ2LLFuSNpTrBZTk4Ox44d49ChQxw8eJC9e/eyZ88eqlSpQt26dYmKiiIqKooqVar4rE5v8Hs++TyWL4fXXzcuqMmTjR8BLsAJ15iv2L9/P/fffz9hYWHMmjWLMIv2xno0J//mT5Zo8ScbX+7sqHzyju7JK6X4addPTFw1keV7lvPkjU9y+7W32y0raDh/3khIM2qUcx28v1FKcejQoUsex44do3LlykRERBAREUGrVq3o1asXFStWtFuys7jpJli4EIYPNxy+S5x8IBEZGcmiRYsYOXIksbGxfPPNNzRu3NhuWQAcOvAPuyUEHI518udyzjHsf8NI2JnA8x2e59M+n1KxrH9vmImJiQEXzakkbZo+HSIioH9/6+tyOomJiURFRfHjjz+SnZ1NzZo1iYiIoEmTJnTq1Inq1av7NAFIINnuElJSYN48+PrrEr0toG1SQry1RdmyZYmLi+PDDz+kU6dOTJ8+nbs8/MGlPxdn41gnf+9/7wVg/ZD1VA4tZkYUjc9Qylgz9e9/6148wPLly9mwYQPdu3fnuuuuc/8qZrvYvdtISjN+vGerOTU+ZfDgwX/EakhOTmbUqFF6nj7AcOyc/BPznyCkVAiT75hstxy/4pS5v337oEULOHTI+U7eHzabO3cuV199Ne3bty+xPidi25x8794QEwOjR3tflh9xyvfSKvbt28e9995LZGQkn3zyiU+mmTy5xmr9zf3hjfe9u9RRc/KO/ck2rvs4Ptv0Gfszr7zVSGMNW7caO6Gc7uD9Rfv27Vm+fDkff/wxqampPt+GFBR89x1s3gwv6oyRTqNWrVokJCRw8OBB5s+fb7ccjQ9xrJMPLx/OLQ1u4dut39qmIRD3fxa3TcePQ7iXMYcCyX7bt2/n2WefpWXLlixfvpzJkyeTnW1dzIZAst0fPPccxMVBqGf5JQLSJh5ihS1CQ0Np1KgRq1evLlHmQ/25OBvHOnmA1MOpNI1oareMoKRePdixw24VziIkJITrr7+exx57jBo1arBp0ya7JbmHjAw4csSIj6xxLK+99hpJSUkMGDBAj1YFCI528mcvnKVMKd+tWC4pgbhitLhtatYMjh0z8shbXZcbyN8WpRTnzp2zNM97INkOpWDECPjrX72a/wkom3iJVba45pprWLZsGYsXL2bnzp22atH4Bkc7+cdiHuPvi//O6XOn7ZYSdJQpAyNHwtixditxFhcuXOCHH34gMzOTmJgYu+W4gw8/hLQ0I2mNxvGUL1+eyMhI5s2bZ+kPWY1/cLSTf679c0SFRXH37OLlm/Y1gTjXVJI2DR0KCQnGIjyr63I6iYmJnDt3jhkzZnDo0CEefvhhS3O9B4zt1q41oinNnAnlip0d87IEjE18gNW2+PLLL3nnnXcYOXKk7Vo03uFoJ1+6VGmGtB7CruO79C9KG6hUyQhMNn683UqcQalSpahduzYZGRkkJCRw7NgxuyU5l7Q0Y3j+7ruNgAvXX2+3Ik0xOHnyJJMmTaJXr15UqlSJFi1a2C1J4yWO3Sefp+sfS4wwh2O6jrFTkt9w2n7cI0eMNOBnz1pSvE/wt80yMzNZvnw5O3bs4KmnnvKoDLuxfJ98ixaGg3/5ZQiA0L5O+15axZAhQ9ixYwejRo3i5ptv9irok94nb6D3yRfBhdwLVCzj/puEWwkLM2LYnzljtxLnUKlSJWJjY8nMzCQzM9NuOc4jKwsOHIDBgwPCwQcTWVlZVK5cmbNnz5KVlWW3HI0PcLyTr1y2MiezT9pSdyDONZW0TSEh0LcvFMhqaUldTqZgW8LCwmjTpg1Tp05lhwV7DV1ru6wsuOMO6NnT2IfpQ1xrEwuwyhavvPIKrVq1YuzYsdSsWZMuXbrwxhtvsPUKC3P05+JsHO/kAXJUjt0Sgpr33jNi2O/aZbcS5yAidOnShXbt2rFixQq75TiHtDRYs8YIeqPDJbqOhg0b8s9//pOkpCT279/P888/z6FDh+jYsSOffvqp3fI0HuD4OfmHvnqIrvW6MihmkM2q/INT5/5efNEYtp8wwdJqPMIOm+Xm5rJ161YWLVpE586dud5lC8ssnZPv3x/S0+Hpp41UsmXLeirTMTj1e+kvfv31V3r16kWvXr0YP348ISFF5zbTc/IGek6+CMqHlOfMBT0hbDd9+0J8vN0qnMGWLVuYMmUKy5Yto1u3bnoFckGmT4dHH4VJk6BOHSMQjqf7MDWOoEWLFqxZs4Zly5Zx2223cdbJK3E1F+HYVLMA3237jq9Sv+KxmMdsqT8Q8yR72qaYGCNL6OHDcNVV1tblRPK3ZfPmzTRu3Jju3btblnLW1bYrVw4GDjQeaWkwYwZ06mSkln32WSPVrAd2c7VNfIy/bHHs2DESEhJYtGgR8fHxnDhxgltuuYVz585Rzox74Est/zr3ik/KsZMBdLdbwkU4tie/9+ReBn41kO8e+I7YOrF2ywl6QkKgfXtYutRuJfbTqlUrtmzZwqlTp+yW4nwaNoQ33zQWdPTubQReGBMc22HdjFKKuLg46tWrx7Rp04iOjmbu3Lns37+fWbNmUaVKFbslaoqJY+fkP0r+iHkp8/i639d2y/ErTp77GzvW2Bk1caLlVZUIO2y2bNkykpOTefLJJy2NfGcVtuWT//57I15ySor3ZfkRJ38vrWDEiBHEx8czf/58oqOjPSrDk2vs0ycXe1SXk+j/fjc9J18cXlz0IsPbDrdbhiYfnTvDTz/ZrcIZNG/enKysLB2Jsbjk5BjbNB56CB55xG41miKIjo7m6NGjpKen2y1F4yWOdfJDWw+le7S9cxuBuP/TmzbdeCMUaNtRAAAOaElEQVRs2wbFHaUOJPvlb4tSivj4eGJiYoq1ytjb+lxPYiK0bg3z5sHy5cZWDY+KSfSpLDdjtS2GDh1KixYtGD16tO1aNN7hWCf/YIsH7ZagKUDZsnDddRDsadSTk5M5fvw4Xbp0sVuK83n5ZaPnPmqUke2ocWO7FWmKQb9+/QgJCeGrr76yW4rGSxy7uj6yUqTdEgJyJa+3bQoPL35PPpDsl78tR44coUmTJpb14gvW52qSkuA//wEftCdgbOIDrLbF+vXriY+Pp2rVqrZr0XiHY3vy5UK8S0upsYaqVeHgQbtV2EtkZCTr16/nxIkTdktxLikpRoKa9HRo1MhuNZoSEhsby5AhQzhy5IjdUjRe4lgnr7B/QVMgzjV526Z27WDVKv/U5STyt6V58+a0adOG6dOnk5SUZMlWOlfb7pNPjFWanTtDairUru2TYl1tEx9jtS1mzZpFmTJl6NOnj+1aNN7hWCf/8uKXbV+5nJycbGv9VuBtmzp0MNZO+aMuJ1GwLe3bt6dfv36cOHGCKVOm8Pnnn3P48GHL6nMNqanGFrmEBHjuOQgN9VnRrrWJBVhti3fffZeEhASee+45v2rZkl68spx+npNwrJNP2JlAn//24eiZo7ZpOH78uG11W4W3bWrcGH7/3T91OYnLtaV27dr06NGDRo0akZGRQXZ2tqX1uYKpU+Gpp6BZM58X7VqbWIDVtqhQoQKdOnXikUceoU6dOtxzzz28/vrrLFiwgIMF5ut8qSUlY0NAnOckHOvkVzy6gvpV63Pd5OuYsHICZ87r+PVO4MIF0FvDjQQ169atY/LkyYSEhDBs2DCuvvpqu2XZz5IlRqpZjasZOnQo8fHxHDlyhKSkJAYMGMDp06eZMGECUVFRbAr2LTYuwrGr60NDQplw6wQeafkIryS+wtsr3yauZxy9m/b2m4adO3f6rS5/4W2bli41wtv6oy4nkb8thw8fZu7cuYSGhvLAAw9Q20dzzoXV5xqUgh07oEkTS4p3pU0swl+2EBGio6OJjo7mvvvuA6Bdu3ZkZmZaoiUktDTlw4rOWuj085yEY8Pa2q3BTjwJn2mVFregbVZyShpy1EotbkBfYyUnWK+xAmFtdwJRxXjbLqVUPV9rcaST12g0Go1G4z2OnZPXaDQajUbjHdrJazQajUYToAStkxeROiKyREQ2i8ivIvKMeTxcRH4Uka0i8oOIhOV7z0sisl1EUkTkFvvUF42I3CYiqSKyTUQuyQgiIp1F5LiIrDMf//CwnukickBENl7hnPdMuyWLSEtP6rGLouzog/Ivsd+VrsFgwJPvZjAhIqXM7+x8B2gJE5EvzHviZhGJtVuT5mKC1skDF4CRSqlmQHtgmIg0Af4OLFJKNQaWAC8BiMh1wP1AU6AnMEVEfJ771xeISCkgDrgVaAY8YLatIElKqVbmY4yH1c006ylMS0+ggVLqWmAI8IGH9fidEtjRGy5nv8teg0FEib6bQcjfgC12izB5F1iglGoK3ACk2KxHU4CgdfJKqf1KqWTzeSbGxVkHuAf4yDztI6CX+fxuYLZS6oJSaiewHWjrV9HFpy2wXSm1Syl1HpiN0a6CeP0jRSm1DDh2hVPuAT42z/0ZCBORmt7W6yeKa0ePKcR+hV2DQYEH382gQUTqALcDHzpASxWgk1JqJoB5bzxpsyxNAYLWyedHROoBLYFVQE2l1AEwbjZADfO0q4E9+d6Wbh5zIgW17uXyWtubQ+j/M0cq/KHFyXYrSHHt6GtqFHINBh3F/G4GE+8A/x84ILkH1AcOi8hMc/pgmoiUt1uU5mKC3smLSCVgLvA3s9dQ8MvjhC+TFfwC1FVKtcQYkv7aZj2awgnUa/CKBPF387KIyB3AAXOUQ/DBSJyXhACtgMlKqVZAFsaUisZBBLWTF5EQjJvIJ0qpb8zDB/KGk0UkEsgL1JwOXJPv7XXMY04kHaib7/9LtCqlMpVSWebz74EyIlLNIi1usVtBirSjRRR2DQYNJfxuBgs3AXeLyG/A50AXEfnYRj17gT1KqbXm/3MxnL7liEiOOXqw3vxbt+h3XVLGayLS1Qp9TiKonTwwA9iilHo337H5wCPm84eBb/Id7yciZUWkPtAQWO0voSVkDdBQRKJEpCzQD0P/H+SfFxeRthiBkTzNBnSlXsV8YKBZTzvgeN6Qqwso0o4+oqD9CrsGg4mSfDeDAqXUy0qpukqpaIxrcYlSaqCNeg4Ae0SkkXmoG/5bEHjaXDAcY/7dXdIClFKvKKWWWCHOUSilgvKB8as4B0gG1gPrgNuAasAiYCvwI1A133teAtIwFgLdYncbimjfbWYbtgN/N48NAZ4wnw8DNpltXwHEeljPZ0AGkA3sBgblr8c8J8602wagld228daOPi7/cvYLL+waDIaHJ9/NYHsAnYH5DtBxA8aP4WRgHhDmp3pPXeZYFJAErDUf7fK99iKw0bye3jSPzQT6mM9bAYlmW77HWP8B8Ayw2WzfZ3bb25OHDmur0Wg0GlchIhcwnLYAvyml7hWRckCuUuqciDQEPldKtTG38Y4CuimlskWkqlLquIjMBL7FGCH6CbhbKXVERO4HblVKPSYi6UA9pdR5EamiXLh7wLFZ6DQajUajKYQsZSz2y09ZIM4MuJUDXGse7wbMVEplAyiljhd4X2OgORBvxj4phTG6Bsbo42ci8jUuXZysnbxGo9FoAoERwH6l1PUiUho4U8z3CbBJKXXTZV67A/gLRpyUUSLSXCmV6xu5/iHYF95pNBqNxn1cbqFvGLDPfD4QKG0+jwcG5e3hF5HwAu/bCkSYC4MRkZB8cUPqKqV+wtgaWAWo5Lsm+Afdk9doNBqN27jcYrIpwJciMhBYCJwGUEr9ICI3AGtFJBtYAPwjrwxzvr0vMMnMh1AamCgi24BZZmQ/Ad5145y8Xnin0Wg0Gk2AoofrNRqNRqMJUILayYtIDRH5VETSRGSNiCwXkXvk4jSsm0XE0wxtmgAgX3StTWaErZFFZSA0A+j8aj6/wdzGU1Q9Ba+70fmOf1vg3Jki0sd8niAifok05g357PiriMwxtzwhIqcKnPewiLxnPn9FREaaz/8jIntFpIz5f3UR+d18HiUiWSLyi4hsEZFVIvKwf1toH1ewbcHIcC/YrVXjX4LayWNsiUhUSjVUSrXBiCJVx3wtydyi0Rq41w030SuRdyPN73wKvD5TRH4zbwap5g31islYROR38TAUroj0NZ1mTkHbishLYuSfTxGRWzwp38fkRddqDvTASDX8SjHelzcXFoOROaw45F13bYAB5nag/GW5mTw7tgDOA0PN48Vtm8JIQ/togWN5pCmlWiulrsP4Lj8bRI6+MNsWjAz3lo0aNTYQtE7ejFmcrZT6d94xpdQepdTk/Ocppc5iRDtq4GeJvkYV8jw/z5s3gyYYbV4iRgzx4pRZUn4FemMEofgDEWkK3A80xXCmU4rqNfsTpdRh4AlgOBg550XkLRH5WYyMfo/nP9+032vA/WZP6j4RaSMiK8xe5zIRufYy9WRhJBFqmFeUpQ3zP0vxrG0TgREicsV7lzLSQY/EyL0ebHhqW00AErROHmiGES6zMAT+2G7RBv/FZHYESqmJGNtRrjTM/McNxBzC/lVENorI3/Id/6c5MpAkIp/lDb0qpbYqpbZz6U3oHmC2MnJT78QIJ9vWR83yCUqp34FSIhIBPIYRjz8WQ+cTIhKV79wLwGhgjtmT+gIjLHJHpVRrjBGBsfmKz7vuqgOxGCE1ATqZPxLWich64C5rW2kJeW0LwbiuNprHyxdo22tXKGM3sAx4qBj1rcMIdBIMFGXbvOH6+2xTqLEFvYXORETigI7AOYx8zZ3MG861wFSl1OYrvT9AWQ80wQj9WCjmcPvDGD+GSgM/i0giUAajt94CCMW46a4tpJg8rgZW5vvf6fnnbwFa5Lt5VsG4ZrZf4T1VgY/NHrzi4u9hJxH5BcgFxiqlUkSkBsYw/t15J4kRktNtlBeRvB/WSzGS0ECB6GXmEHvrK5QzDmOqbQFX7qkGUy+2WLbVBB/B7OQ3A/fm/aOUGm72ntZi3HiTlFJ3i0g9jGHrd5RSe21Rah9F3STzhus7Al+ZUxuIyJcYUaJKAd8opc4D5wsuHnMrIhIN5CilDplTCU8rpeILnBN1+XcD8DpGBrE+5nkJ+V67yJkHGD5xOEqpNBFJxpjWudKUUSuMUZNgQDtzzWUJ2uF6ZaQYDBWRIfkOV+TPm4aY5+0E3sUYcg02YvDsJikUsGMJcGL++fzTEhHA+8Ak89APwFN5axdE5FoxI2vl4xRGDz+PKvzZpkGWKHYmhV0LnvS43wSeL6wc88f5v4D3PCjbjfjStpoAImidvEkv4GYR2SEiqzBSD77IxU4KYCpwq4jUuUwZbkEKeX7Zc0TkGSASI3JUUWUuBXqJSDkRqYgxRL8UWA7cKSKhIlIJuLMY2uYD/USkrIjUx1hAtPoKGvxBOXM+cxNGitOFSqn/M1/7EGO9xjpz18IHXDpClgBcl29O9C1gnDks7+l3sDgLKZ1GYTpLsrreeKLUFozpn/zvjc7bQgfMBiYqpT72SKn7KMyGeddu3pz8m35VpbEdHfEuSBCRk0qpKubw8DbgAH/+mBmB4YD/ApwEKgCrgJeUUhmFFImI/AbcqJQ6KiLPYixCU8C/lVKTzHNGAw+a9R3EcJDTRaQXRm/4KuA4kKyU6mm+5yWzrPPA35RSP/rWGhqNRhMcaCevsRQRqaiUOm0OYScBjyulku3WpdFoNMFAMC+80/iHaWJkdAoF/qMdvEaj0fgP3ZPXFIm5XqFs3r8YQ/IPBem2Qo1Go3EN2slrNBqNRhOgBPvqeo1Go9FoAhbt5DUajUajCVC0k9doNBqNJkDRTl6j0Wg0mgBFO3mNRqPRaAKU/wcnEBU2kCy5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" r="36642"/>
          <a:stretch/>
        </p:blipFill>
        <p:spPr>
          <a:xfrm>
            <a:off x="1331640" y="843558"/>
            <a:ext cx="1792321" cy="39249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91880" y="2806029"/>
            <a:ext cx="3024336" cy="0"/>
          </a:xfrm>
          <a:prstGeom prst="straightConnector1">
            <a:avLst/>
          </a:prstGeom>
          <a:ln w="38100">
            <a:solidFill>
              <a:srgbClr val="EB5E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ensorflow Logo png download - 1110*1124 - Free Transparent Deep Learning  png Download. - CleanPNG / Kiss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0" b="97174" l="10000" r="93000">
                        <a14:foregroundMark x1="82000" y1="27174" x2="82000" y2="27174"/>
                        <a14:foregroundMark x1="60444" y1="41196" x2="60444" y2="41196"/>
                        <a14:foregroundMark x1="81000" y1="45217" x2="81000" y2="45217"/>
                        <a14:foregroundMark x1="83000" y1="60326" x2="83000" y2="60326"/>
                        <a14:foregroundMark x1="67111" y1="72826" x2="67111" y2="72826"/>
                        <a14:foregroundMark x1="60000" y1="55761" x2="60000" y2="55761"/>
                        <a14:foregroundMark x1="63556" y1="48261" x2="63556" y2="48261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90" y="2301973"/>
            <a:ext cx="9861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8" t="6209" r="25218"/>
          <a:stretch/>
        </p:blipFill>
        <p:spPr>
          <a:xfrm>
            <a:off x="6876256" y="843558"/>
            <a:ext cx="348343" cy="39249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712" y="47422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D39"/>
                </a:solidFill>
              </a:rPr>
              <a:t>Input</a:t>
            </a:r>
            <a:endParaRPr lang="en-US" dirty="0">
              <a:solidFill>
                <a:srgbClr val="403D3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3830" y="47422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B5E28"/>
                </a:solidFill>
              </a:rPr>
              <a:t>Output</a:t>
            </a:r>
            <a:endParaRPr lang="en-US" dirty="0">
              <a:solidFill>
                <a:srgbClr val="EB5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367920"/>
            <a:ext cx="303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CF2"/>
                </a:solidFill>
              </a:rPr>
              <a:t>“All models are </a:t>
            </a:r>
            <a:r>
              <a:rPr lang="en-US" sz="2000" i="1" dirty="0" smtClean="0">
                <a:solidFill>
                  <a:srgbClr val="FFFCF2"/>
                </a:solidFill>
              </a:rPr>
              <a:t>wrong,</a:t>
            </a:r>
          </a:p>
          <a:p>
            <a:pPr algn="ctr"/>
            <a:r>
              <a:rPr lang="en-US" sz="2000" i="1" dirty="0" smtClean="0">
                <a:solidFill>
                  <a:srgbClr val="FFFCF2"/>
                </a:solidFill>
              </a:rPr>
              <a:t>some </a:t>
            </a:r>
            <a:r>
              <a:rPr lang="en-US" sz="2000" i="1" dirty="0">
                <a:solidFill>
                  <a:srgbClr val="FFFCF2"/>
                </a:solidFill>
              </a:rPr>
              <a:t>models are useful</a:t>
            </a:r>
            <a:r>
              <a:rPr lang="en-US" sz="2000" i="1" dirty="0" smtClean="0">
                <a:solidFill>
                  <a:srgbClr val="FFFCF2"/>
                </a:solidFill>
              </a:rPr>
              <a:t>”</a:t>
            </a:r>
          </a:p>
          <a:p>
            <a:pPr algn="ctr"/>
            <a:r>
              <a:rPr lang="en-US" sz="2000" b="1" spc="-150" dirty="0" smtClean="0">
                <a:solidFill>
                  <a:srgbClr val="FFFCF2"/>
                </a:solidFill>
              </a:rPr>
              <a:t>George Box</a:t>
            </a:r>
            <a:endParaRPr lang="en-US" sz="2000" b="1" spc="-150" dirty="0">
              <a:solidFill>
                <a:srgbClr val="FFFCF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50" y="3075806"/>
            <a:ext cx="1635646" cy="1635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7695" y="4218642"/>
            <a:ext cx="200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FCF2"/>
                </a:solidFill>
              </a:rPr>
              <a:t>www.ezygeo.com</a:t>
            </a:r>
          </a:p>
          <a:p>
            <a:pPr algn="r"/>
            <a:r>
              <a:rPr lang="en-US" dirty="0" smtClean="0">
                <a:solidFill>
                  <a:srgbClr val="FFFCF2"/>
                </a:solidFill>
              </a:rPr>
              <a:t>@ezygeo.ai</a:t>
            </a:r>
            <a:endParaRPr lang="en-US" dirty="0">
              <a:solidFill>
                <a:srgbClr val="FFFC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195486"/>
            <a:ext cx="2602632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CF2"/>
                </a:solidFill>
              </a:rPr>
              <a:t>OUTLINE</a:t>
            </a:r>
          </a:p>
        </p:txBody>
      </p:sp>
      <p:pic>
        <p:nvPicPr>
          <p:cNvPr id="2050" name="Picture 2" descr="Tensorflow Logo png download - 1110*1124 - Free Transparent Deep Learning  png Download. - CleanPNG / Kiss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30" b="97174" l="10000" r="93000">
                        <a14:foregroundMark x1="82000" y1="27174" x2="82000" y2="27174"/>
                        <a14:foregroundMark x1="60444" y1="41196" x2="60444" y2="41196"/>
                        <a14:foregroundMark x1="81000" y1="45217" x2="81000" y2="45217"/>
                        <a14:foregroundMark x1="83000" y1="60326" x2="83000" y2="60326"/>
                        <a14:foregroundMark x1="67111" y1="72826" x2="67111" y2="72826"/>
                        <a14:foregroundMark x1="60000" y1="55761" x2="60000" y2="55761"/>
                        <a14:foregroundMark x1="63556" y1="48261" x2="63556" y2="4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21" y="2147098"/>
            <a:ext cx="9861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" y="2296247"/>
            <a:ext cx="727713" cy="709811"/>
          </a:xfrm>
          <a:prstGeom prst="rect">
            <a:avLst/>
          </a:prstGeom>
        </p:spPr>
      </p:pic>
      <p:pic>
        <p:nvPicPr>
          <p:cNvPr id="2054" name="Picture 6" descr="Petroleum Drilling rig Oil platform Pumpjack Oil well, others,  miscellaneous, angle, monochrome png | PNGWi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88" l="5435" r="955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17" y="2283715"/>
            <a:ext cx="689182" cy="7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417563"/>
            <a:ext cx="100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CF2"/>
                </a:solidFill>
              </a:rPr>
              <a:t>BASIC</a:t>
            </a:r>
          </a:p>
          <a:p>
            <a:pPr algn="ctr"/>
            <a:r>
              <a:rPr lang="en-US" dirty="0" smtClean="0">
                <a:solidFill>
                  <a:srgbClr val="FFFCF2"/>
                </a:solidFill>
              </a:rPr>
              <a:t>GITHUB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9885" y="3417563"/>
            <a:ext cx="2345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CF2"/>
                </a:solidFill>
              </a:rPr>
              <a:t>BASIC</a:t>
            </a:r>
          </a:p>
          <a:p>
            <a:pPr algn="ctr"/>
            <a:r>
              <a:rPr lang="en-US" dirty="0" smtClean="0">
                <a:solidFill>
                  <a:srgbClr val="FFFCF2"/>
                </a:solidFill>
              </a:rPr>
              <a:t>MACHINE 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6229" y="3417563"/>
            <a:ext cx="2345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CF2"/>
                </a:solidFill>
              </a:rPr>
              <a:t>APLIKASI</a:t>
            </a:r>
          </a:p>
          <a:p>
            <a:pPr algn="ctr"/>
            <a:r>
              <a:rPr lang="en-US" dirty="0" smtClean="0">
                <a:solidFill>
                  <a:srgbClr val="FFFCF2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044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5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FFFCF2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399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403D39"/>
                </a:solidFill>
              </a:rPr>
              <a:t>GITHUB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1" y="1950327"/>
            <a:ext cx="727713" cy="7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GIT</a:t>
            </a:r>
            <a:r>
              <a:rPr lang="en-US" sz="4000" b="1" dirty="0" smtClean="0">
                <a:solidFill>
                  <a:srgbClr val="403D39"/>
                </a:solidFill>
              </a:rPr>
              <a:t>HUB</a:t>
            </a:r>
          </a:p>
        </p:txBody>
      </p:sp>
      <p:pic>
        <p:nvPicPr>
          <p:cNvPr id="5122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7" y="1876046"/>
            <a:ext cx="1570881" cy="8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1" y="1950327"/>
            <a:ext cx="727713" cy="7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GIT</a:t>
            </a:r>
            <a:endParaRPr lang="en-US" sz="4000" b="1" dirty="0" smtClean="0">
              <a:solidFill>
                <a:srgbClr val="403D39"/>
              </a:solidFill>
            </a:endParaRPr>
          </a:p>
        </p:txBody>
      </p:sp>
      <p:pic>
        <p:nvPicPr>
          <p:cNvPr id="5122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7" y="1876046"/>
            <a:ext cx="1570881" cy="8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2010093"/>
            <a:ext cx="415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403D39"/>
                </a:solidFill>
              </a:rPr>
              <a:t>“ Software yang </a:t>
            </a:r>
            <a:r>
              <a:rPr lang="en-US" i="1" dirty="0" err="1" smtClean="0">
                <a:solidFill>
                  <a:srgbClr val="403D39"/>
                </a:solidFill>
              </a:rPr>
              <a:t>dapat</a:t>
            </a:r>
            <a:r>
              <a:rPr lang="en-US" i="1" dirty="0" smtClean="0">
                <a:solidFill>
                  <a:srgbClr val="403D39"/>
                </a:solidFill>
              </a:rPr>
              <a:t> </a:t>
            </a:r>
            <a:r>
              <a:rPr lang="en-US" i="1" dirty="0" err="1" smtClean="0">
                <a:solidFill>
                  <a:srgbClr val="403D39"/>
                </a:solidFill>
              </a:rPr>
              <a:t>melakukan</a:t>
            </a:r>
            <a:r>
              <a:rPr lang="en-US" i="1" dirty="0" smtClean="0">
                <a:solidFill>
                  <a:srgbClr val="403D39"/>
                </a:solidFill>
              </a:rPr>
              <a:t> </a:t>
            </a:r>
            <a:r>
              <a:rPr lang="en-US" b="1" i="1" dirty="0" smtClean="0">
                <a:solidFill>
                  <a:srgbClr val="403D39"/>
                </a:solidFill>
              </a:rPr>
              <a:t>VCS</a:t>
            </a:r>
            <a:endParaRPr lang="en-US" b="1" i="1" dirty="0">
              <a:solidFill>
                <a:srgbClr val="403D3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544" y="2497040"/>
            <a:ext cx="258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03D39"/>
                </a:solidFill>
              </a:rPr>
              <a:t>VCS (Version Control System)</a:t>
            </a:r>
          </a:p>
          <a:p>
            <a:r>
              <a:rPr lang="en-US" sz="1400" dirty="0" smtClean="0">
                <a:solidFill>
                  <a:srgbClr val="403D39"/>
                </a:solidFill>
              </a:rPr>
              <a:t>- </a:t>
            </a:r>
            <a:r>
              <a:rPr lang="en-US" sz="1400" dirty="0" err="1" smtClean="0">
                <a:solidFill>
                  <a:srgbClr val="403D39"/>
                </a:solidFill>
              </a:rPr>
              <a:t>Sistem</a:t>
            </a:r>
            <a:r>
              <a:rPr lang="en-US" sz="1400" dirty="0" smtClean="0">
                <a:solidFill>
                  <a:srgbClr val="403D39"/>
                </a:solidFill>
              </a:rPr>
              <a:t> </a:t>
            </a:r>
            <a:r>
              <a:rPr lang="en-US" sz="1400" dirty="0" err="1" smtClean="0">
                <a:solidFill>
                  <a:srgbClr val="403D39"/>
                </a:solidFill>
              </a:rPr>
              <a:t>pengontrol</a:t>
            </a:r>
            <a:r>
              <a:rPr lang="en-US" sz="1400" dirty="0" smtClean="0">
                <a:solidFill>
                  <a:srgbClr val="403D39"/>
                </a:solidFill>
              </a:rPr>
              <a:t> </a:t>
            </a:r>
            <a:r>
              <a:rPr lang="en-US" sz="1400" dirty="0" err="1" smtClean="0">
                <a:solidFill>
                  <a:srgbClr val="403D39"/>
                </a:solidFill>
              </a:rPr>
              <a:t>revisi</a:t>
            </a:r>
            <a:endParaRPr lang="en-US" sz="1400" dirty="0">
              <a:solidFill>
                <a:srgbClr val="403D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2139702"/>
            <a:ext cx="2602632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BASIC</a:t>
            </a:r>
          </a:p>
          <a:p>
            <a:pPr algn="l"/>
            <a:r>
              <a:rPr lang="en-US" sz="4000" b="1" dirty="0" smtClean="0">
                <a:solidFill>
                  <a:srgbClr val="EB5E28"/>
                </a:solidFill>
              </a:rPr>
              <a:t>GIT</a:t>
            </a:r>
            <a:endParaRPr lang="en-US" sz="4000" b="1" dirty="0" smtClean="0">
              <a:solidFill>
                <a:srgbClr val="403D39"/>
              </a:solidFill>
            </a:endParaRPr>
          </a:p>
        </p:txBody>
      </p:sp>
      <p:pic>
        <p:nvPicPr>
          <p:cNvPr id="5122" name="Picture 2" descr="https://encrypted-tbn0.gstatic.com/images?q=tbn%3AANd9GcSRwkvjMnJF9Yjb18te8tojMLbCs5Rx8tykbQ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7006" l="9967" r="89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7" y="1876046"/>
            <a:ext cx="1570881" cy="8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1381" y="48351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403D39"/>
                </a:solidFill>
              </a:rPr>
              <a:t>Problems?</a:t>
            </a:r>
            <a:endParaRPr lang="en-US" b="1" i="1" dirty="0">
              <a:solidFill>
                <a:srgbClr val="403D39"/>
              </a:solidFill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t="11000" r="28866" b="38722"/>
          <a:stretch/>
        </p:blipFill>
        <p:spPr bwMode="auto">
          <a:xfrm>
            <a:off x="3491880" y="1210867"/>
            <a:ext cx="4799856" cy="271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3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352</Words>
  <Application>Microsoft Office PowerPoint</Application>
  <PresentationFormat>On-screen Show (16:9)</PresentationFormat>
  <Paragraphs>179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LIVE FORUM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2020-10-05T16:56:02Z</dcterms:created>
  <dcterms:modified xsi:type="dcterms:W3CDTF">2020-10-08T15:40:00Z</dcterms:modified>
</cp:coreProperties>
</file>