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8E62B-6F8D-4235-85D5-8C3AC989E016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59689-E1BC-4E1B-B886-D3F129D8E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59689-E1BC-4E1B-B886-D3F129D8E6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5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11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6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1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7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6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73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16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4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5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4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3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4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6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43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8B19C5-F94B-4220-9434-A4FAEE8EE755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8A1E40-F005-46AD-847F-41203045C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6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BB8FD-4A4A-40A0-8074-5FECB4B0F169}"/>
              </a:ext>
            </a:extLst>
          </p:cNvPr>
          <p:cNvSpPr txBox="1"/>
          <p:nvPr/>
        </p:nvSpPr>
        <p:spPr>
          <a:xfrm>
            <a:off x="891540" y="971550"/>
            <a:ext cx="1050417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Marketing Management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18B12HS611</a:t>
            </a:r>
            <a:r>
              <a:rPr lang="en-US" sz="4000" b="1" dirty="0"/>
              <a:t> (3 Credits) </a:t>
            </a:r>
          </a:p>
          <a:p>
            <a:pPr algn="ctr"/>
            <a:r>
              <a:rPr lang="en-US" sz="4000" b="1" dirty="0"/>
              <a:t>VI SEMESTER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47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34069C-9408-4C18-8371-63B90E1D0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43398"/>
              </p:ext>
            </p:extLst>
          </p:nvPr>
        </p:nvGraphicFramePr>
        <p:xfrm>
          <a:off x="982980" y="777240"/>
          <a:ext cx="10355580" cy="530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0761">
                  <a:extLst>
                    <a:ext uri="{9D8B030D-6E8A-4147-A177-3AD203B41FA5}">
                      <a16:colId xmlns:a16="http://schemas.microsoft.com/office/drawing/2014/main" val="2597359039"/>
                    </a:ext>
                  </a:extLst>
                </a:gridCol>
                <a:gridCol w="6637017">
                  <a:extLst>
                    <a:ext uri="{9D8B030D-6E8A-4147-A177-3AD203B41FA5}">
                      <a16:colId xmlns:a16="http://schemas.microsoft.com/office/drawing/2014/main" val="1624057778"/>
                    </a:ext>
                  </a:extLst>
                </a:gridCol>
                <a:gridCol w="2597802">
                  <a:extLst>
                    <a:ext uri="{9D8B030D-6E8A-4147-A177-3AD203B41FA5}">
                      <a16:colId xmlns:a16="http://schemas.microsoft.com/office/drawing/2014/main" val="2650169799"/>
                    </a:ext>
                  </a:extLst>
                </a:gridCol>
              </a:tblGrid>
              <a:tr h="67776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 OUTCOMES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COGNITIVE LEVELS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7922513"/>
                  </a:ext>
                </a:extLst>
              </a:tr>
              <a:tr h="9343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C304-7.1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 illustrate the fundamentals of marketing, marketing environment and market research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Understanding Level (C2)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829353"/>
                  </a:ext>
                </a:extLst>
              </a:tr>
              <a:tr h="677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C304-7.2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 model the dynamics of marketing mix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Applying Level (C3)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3089213"/>
                  </a:ext>
                </a:extLst>
              </a:tr>
              <a:tr h="9343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C304-7.3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 demonstrate the implications of current trends in social media marketing and emerging marketing trends.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Understanding Level (C2)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2944521"/>
                  </a:ext>
                </a:extLst>
              </a:tr>
              <a:tr h="677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C304-7.4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 appraise the importance of marketing ethics and social responsibility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Evaluating(C5)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753720"/>
                  </a:ext>
                </a:extLst>
              </a:tr>
              <a:tr h="14015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C-304-7.5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 conduct environmental analysis, design business portfolios and develop marketing strategies for businesses to gain competitive advantage.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Creating (C6)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373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37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1F6249-8888-44ED-8000-DF833412F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46548"/>
              </p:ext>
            </p:extLst>
          </p:nvPr>
        </p:nvGraphicFramePr>
        <p:xfrm>
          <a:off x="784860" y="735086"/>
          <a:ext cx="10542270" cy="53228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0965">
                  <a:extLst>
                    <a:ext uri="{9D8B030D-6E8A-4147-A177-3AD203B41FA5}">
                      <a16:colId xmlns:a16="http://schemas.microsoft.com/office/drawing/2014/main" val="4258980559"/>
                    </a:ext>
                  </a:extLst>
                </a:gridCol>
                <a:gridCol w="2056018">
                  <a:extLst>
                    <a:ext uri="{9D8B030D-6E8A-4147-A177-3AD203B41FA5}">
                      <a16:colId xmlns:a16="http://schemas.microsoft.com/office/drawing/2014/main" val="4217774050"/>
                    </a:ext>
                  </a:extLst>
                </a:gridCol>
                <a:gridCol w="5728661">
                  <a:extLst>
                    <a:ext uri="{9D8B030D-6E8A-4147-A177-3AD203B41FA5}">
                      <a16:colId xmlns:a16="http://schemas.microsoft.com/office/drawing/2014/main" val="2547926244"/>
                    </a:ext>
                  </a:extLst>
                </a:gridCol>
                <a:gridCol w="1616626">
                  <a:extLst>
                    <a:ext uri="{9D8B030D-6E8A-4147-A177-3AD203B41FA5}">
                      <a16:colId xmlns:a16="http://schemas.microsoft.com/office/drawing/2014/main" val="3954747509"/>
                    </a:ext>
                  </a:extLst>
                </a:gridCol>
              </a:tblGrid>
              <a:tr h="601061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Module No.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Title of the Module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Topics in the Module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No. of Lectures for the module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extLst>
                  <a:ext uri="{0D108BD9-81ED-4DB2-BD59-A6C34878D82A}">
                    <a16:rowId xmlns:a16="http://schemas.microsoft.com/office/drawing/2014/main" val="3670653477"/>
                  </a:ext>
                </a:extLst>
              </a:tr>
              <a:tr h="2185678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Understanding 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New Age Marketing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Defining Marketing For 21</a:t>
                      </a:r>
                      <a:r>
                        <a:rPr lang="en-US" sz="1400" baseline="30000">
                          <a:effectLst/>
                        </a:rPr>
                        <a:t>st</a:t>
                      </a:r>
                      <a:r>
                        <a:rPr lang="en-US" sz="1400">
                          <a:effectLst/>
                        </a:rPr>
                        <a:t> Century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importance of marketing and marketing’s role in business and society.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Introduction to Digital Marketing.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Online Communication Tools.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Social Media-Conversations, Community and Content.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Affiliate Marketing and Mobile Engagement.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Digital Campaigns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extLst>
                  <a:ext uri="{0D108BD9-81ED-4DB2-BD59-A6C34878D82A}">
                    <a16:rowId xmlns:a16="http://schemas.microsoft.com/office/drawing/2014/main" val="203307604"/>
                  </a:ext>
                </a:extLst>
              </a:tr>
              <a:tr h="1333950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Marketing Environment and Market Research and  insights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Internal and external forces impacting marketers.</a:t>
                      </a:r>
                      <a:endParaRPr lang="en-IN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and Customer Value.</a:t>
                      </a:r>
                      <a:endParaRPr lang="en-IN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Gathering Information and Scanning the environment.</a:t>
                      </a:r>
                      <a:endParaRPr lang="en-IN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Company’s Micro and Macro Environment</a:t>
                      </a:r>
                      <a:endParaRPr lang="en-IN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Responding to the Marketing Environment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extLst>
                  <a:ext uri="{0D108BD9-81ED-4DB2-BD59-A6C34878D82A}">
                    <a16:rowId xmlns:a16="http://schemas.microsoft.com/office/drawing/2014/main" val="3369632511"/>
                  </a:ext>
                </a:extLst>
              </a:tr>
              <a:tr h="1202124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Strategic Planning and the marketing Process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Explore the impact of social forces on marketing actions.</a:t>
                      </a:r>
                      <a:endParaRPr lang="en-IN" sz="1400" dirty="0">
                        <a:effectLst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Describe how technological change affects marketing.</a:t>
                      </a:r>
                      <a:endParaRPr lang="en-IN" sz="1400" dirty="0">
                        <a:effectLst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Designing the business Portfolio</a:t>
                      </a:r>
                      <a:endParaRPr lang="en-IN" sz="1400" dirty="0">
                        <a:effectLst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Discuss the Strategic Planning Process and Strategic Marketing Process.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190" marR="51190" marT="0" marB="0"/>
                </a:tc>
                <a:extLst>
                  <a:ext uri="{0D108BD9-81ED-4DB2-BD59-A6C34878D82A}">
                    <a16:rowId xmlns:a16="http://schemas.microsoft.com/office/drawing/2014/main" val="117940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88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5B15CB-44A9-41F2-9F14-9E53B3356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98138"/>
              </p:ext>
            </p:extLst>
          </p:nvPr>
        </p:nvGraphicFramePr>
        <p:xfrm>
          <a:off x="807720" y="697231"/>
          <a:ext cx="10576559" cy="5425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675">
                  <a:extLst>
                    <a:ext uri="{9D8B030D-6E8A-4147-A177-3AD203B41FA5}">
                      <a16:colId xmlns:a16="http://schemas.microsoft.com/office/drawing/2014/main" val="3651880989"/>
                    </a:ext>
                  </a:extLst>
                </a:gridCol>
                <a:gridCol w="2062704">
                  <a:extLst>
                    <a:ext uri="{9D8B030D-6E8A-4147-A177-3AD203B41FA5}">
                      <a16:colId xmlns:a16="http://schemas.microsoft.com/office/drawing/2014/main" val="158307060"/>
                    </a:ext>
                  </a:extLst>
                </a:gridCol>
                <a:gridCol w="5747297">
                  <a:extLst>
                    <a:ext uri="{9D8B030D-6E8A-4147-A177-3AD203B41FA5}">
                      <a16:colId xmlns:a16="http://schemas.microsoft.com/office/drawing/2014/main" val="3218733610"/>
                    </a:ext>
                  </a:extLst>
                </a:gridCol>
                <a:gridCol w="1621883">
                  <a:extLst>
                    <a:ext uri="{9D8B030D-6E8A-4147-A177-3AD203B41FA5}">
                      <a16:colId xmlns:a16="http://schemas.microsoft.com/office/drawing/2014/main" val="3628138035"/>
                    </a:ext>
                  </a:extLst>
                </a:gridCol>
              </a:tblGrid>
              <a:tr h="1084650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Consumer and Business Buyer Behaviour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Consumer Markets and consumer buyer behaviour.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The buying decision process.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Business Markets and business buyer behaviour.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Discuss the modern ethical standards.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251916400"/>
                  </a:ext>
                </a:extLst>
              </a:tr>
              <a:tr h="1379599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Branding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Brand Image, Identity and Association.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Product brands and Branding decisions.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Product line and mix decisions.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Consumer Brand Knowledge.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New Product Development and Product life cycle strategies.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855228897"/>
                  </a:ext>
                </a:extLst>
              </a:tr>
              <a:tr h="1084650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Pricing products: Pricing considerations and strategies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Factors to consider when setting prices.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New product pricing strategies.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Product mix pricing strategies.</a:t>
                      </a:r>
                      <a:endParaRPr lang="en-IN" sz="1400">
                        <a:effectLst/>
                      </a:endParaRPr>
                    </a:p>
                    <a:p>
                      <a:pPr marL="228600"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Price adjustments and changes.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43436857"/>
                  </a:ext>
                </a:extLst>
              </a:tr>
              <a:tr h="1417656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The New Age Social Marketing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Ethics and social responsibility in marketing.</a:t>
                      </a:r>
                      <a:endParaRPr lang="en-IN" sz="1400" dirty="0">
                        <a:effectLst/>
                      </a:endParaRPr>
                    </a:p>
                    <a:p>
                      <a:pPr marL="2286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Ethical behavior in business.</a:t>
                      </a:r>
                      <a:endParaRPr lang="en-IN" sz="1400" dirty="0">
                        <a:effectLst/>
                      </a:endParaRPr>
                    </a:p>
                    <a:p>
                      <a:pPr marL="2286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Ethical decision making.</a:t>
                      </a:r>
                      <a:endParaRPr lang="en-IN" sz="1400" dirty="0">
                        <a:effectLst/>
                      </a:endParaRPr>
                    </a:p>
                    <a:p>
                      <a:pPr marL="2286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Social forces affecting marketing.</a:t>
                      </a:r>
                      <a:endParaRPr lang="en-IN" sz="1400" dirty="0">
                        <a:effectLst/>
                      </a:endParaRPr>
                    </a:p>
                    <a:p>
                      <a:pPr marL="2286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Impact of culture on marketing.</a:t>
                      </a:r>
                      <a:endParaRPr lang="en-IN" sz="1400" dirty="0">
                        <a:effectLst/>
                      </a:endParaRPr>
                    </a:p>
                    <a:p>
                      <a:pPr marL="2286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Discuss modern ethical standards.</a:t>
                      </a:r>
                      <a:endParaRPr lang="en-IN" sz="1400" dirty="0">
                        <a:effectLst/>
                      </a:endParaRPr>
                    </a:p>
                    <a:p>
                      <a:pPr marL="228600"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Importance of marketing in CSR and business sustainability.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488092497"/>
                  </a:ext>
                </a:extLst>
              </a:tr>
              <a:tr h="199804">
                <a:tc gridSpan="3">
                  <a:txBody>
                    <a:bodyPr/>
                    <a:lstStyle/>
                    <a:p>
                      <a:pPr algn="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>
                          <a:effectLst/>
                        </a:rPr>
                        <a:t>Total number of Lectures 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  <a:tabLst>
                          <a:tab pos="426720" algn="ctr"/>
                          <a:tab pos="826770" algn="l"/>
                        </a:tabLst>
                      </a:pPr>
                      <a:r>
                        <a:rPr lang="en-US" sz="1400" dirty="0">
                          <a:effectLst/>
                        </a:rPr>
                        <a:t>	28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86687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36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4468B9-43B5-4B5C-89CD-6567B085A702}"/>
              </a:ext>
            </a:extLst>
          </p:cNvPr>
          <p:cNvSpPr/>
          <p:nvPr/>
        </p:nvSpPr>
        <p:spPr>
          <a:xfrm>
            <a:off x="1154430" y="914400"/>
            <a:ext cx="7989570" cy="217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60"/>
              </a:spcBef>
              <a:spcAft>
                <a:spcPts val="36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Evaluation Criteria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ook Antiqua" panose="02040602050305030304" pitchFamily="18" charset="0"/>
              </a:rPr>
              <a:t>Components                                 Maximum Marks </a:t>
            </a:r>
            <a:endParaRPr lang="en-IN" sz="2000" dirty="0">
              <a:solidFill>
                <a:srgbClr val="000000"/>
              </a:solidFill>
              <a:latin typeface="Book Antiqua" panose="02040602050305030304" pitchFamily="18" charset="0"/>
              <a:ea typeface="Times New Roman" panose="02020603050405020304" pitchFamily="18" charset="0"/>
              <a:cs typeface="Book Antiqua" panose="0204060205030503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ook Antiqua" panose="02040602050305030304" pitchFamily="18" charset="0"/>
              </a:rPr>
              <a:t>T1                                                    20 </a:t>
            </a:r>
            <a:endParaRPr lang="en-IN" sz="2000" dirty="0">
              <a:solidFill>
                <a:srgbClr val="000000"/>
              </a:solidFill>
              <a:latin typeface="Book Antiqua" panose="02040602050305030304" pitchFamily="18" charset="0"/>
              <a:ea typeface="Times New Roman" panose="02020603050405020304" pitchFamily="18" charset="0"/>
              <a:cs typeface="Book Antiqua" panose="0204060205030503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ook Antiqua" panose="02040602050305030304" pitchFamily="18" charset="0"/>
              </a:rPr>
              <a:t>T2                                                    20 </a:t>
            </a:r>
            <a:endParaRPr lang="en-IN" sz="2000" dirty="0">
              <a:solidFill>
                <a:srgbClr val="000000"/>
              </a:solidFill>
              <a:latin typeface="Book Antiqua" panose="02040602050305030304" pitchFamily="18" charset="0"/>
              <a:ea typeface="Times New Roman" panose="02020603050405020304" pitchFamily="18" charset="0"/>
              <a:cs typeface="Book Antiqua" panose="0204060205030503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ook Antiqua" panose="02040602050305030304" pitchFamily="18" charset="0"/>
              </a:rPr>
              <a:t>End Semester Examination             35</a:t>
            </a:r>
            <a:endParaRPr lang="en-IN" sz="2000" dirty="0">
              <a:solidFill>
                <a:srgbClr val="000000"/>
              </a:solidFill>
              <a:latin typeface="Book Antiqua" panose="02040602050305030304" pitchFamily="18" charset="0"/>
              <a:ea typeface="Times New Roman" panose="02020603050405020304" pitchFamily="18" charset="0"/>
              <a:cs typeface="Book Antiqua" panose="0204060205030503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ook Antiqua" panose="02040602050305030304" pitchFamily="18" charset="0"/>
              </a:rPr>
              <a:t>TA                                                   25 </a:t>
            </a:r>
            <a:endParaRPr lang="en-IN" sz="2000" dirty="0">
              <a:solidFill>
                <a:srgbClr val="000000"/>
              </a:solidFill>
              <a:latin typeface="Book Antiqua" panose="02040602050305030304" pitchFamily="18" charset="0"/>
              <a:ea typeface="Times New Roman" panose="02020603050405020304" pitchFamily="18" charset="0"/>
              <a:cs typeface="Book Antiqua" panose="0204060205030503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Total                                               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1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CB22BB-24DF-4117-82AA-1FC1778BB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29261"/>
              </p:ext>
            </p:extLst>
          </p:nvPr>
        </p:nvGraphicFramePr>
        <p:xfrm>
          <a:off x="857250" y="777240"/>
          <a:ext cx="10538459" cy="51892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8950">
                  <a:extLst>
                    <a:ext uri="{9D8B030D-6E8A-4147-A177-3AD203B41FA5}">
                      <a16:colId xmlns:a16="http://schemas.microsoft.com/office/drawing/2014/main" val="1289527495"/>
                    </a:ext>
                  </a:extLst>
                </a:gridCol>
                <a:gridCol w="559509">
                  <a:extLst>
                    <a:ext uri="{9D8B030D-6E8A-4147-A177-3AD203B41FA5}">
                      <a16:colId xmlns:a16="http://schemas.microsoft.com/office/drawing/2014/main" val="587063004"/>
                    </a:ext>
                  </a:extLst>
                </a:gridCol>
              </a:tblGrid>
              <a:tr h="840849">
                <a:tc gridSpan="2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Recommended Reading material: Author(s), Title, Edition, Publisher, Year of Publication etc. ( Text books, Reference Books, Journals, Reports, Websites etc. in the IEEE format) 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47172"/>
                  </a:ext>
                </a:extLst>
              </a:tr>
              <a:tr h="986565">
                <a:tc>
                  <a:txBody>
                    <a:bodyPr/>
                    <a:lstStyle/>
                    <a:p>
                      <a:pPr marL="361950" indent="-285750">
                        <a:lnSpc>
                          <a:spcPts val="16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Kotler, Philip and Gary Armstrong, Principles of Marketing, 16</a:t>
                      </a:r>
                      <a:r>
                        <a:rPr lang="en-US" sz="1400" baseline="30000" dirty="0">
                          <a:effectLst/>
                        </a:rPr>
                        <a:t>th</a:t>
                      </a:r>
                      <a:r>
                        <a:rPr lang="en-US" sz="1400" dirty="0">
                          <a:effectLst/>
                        </a:rPr>
                        <a:t>Global Edition, New Delhi, Pearson Education, 2015.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7943683"/>
                  </a:ext>
                </a:extLst>
              </a:tr>
              <a:tr h="840849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360"/>
                        </a:spcBef>
                        <a:spcAft>
                          <a:spcPts val="36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effectLst/>
                        </a:rPr>
                        <a:t>Darymple</a:t>
                      </a:r>
                      <a:r>
                        <a:rPr lang="en-US" sz="1400" dirty="0">
                          <a:effectLst/>
                        </a:rPr>
                        <a:t>, Douglas J ., and  Leonard J. Parsons, Marketing Management: Text and Cases, 7</a:t>
                      </a:r>
                      <a:r>
                        <a:rPr lang="en-US" sz="1400" baseline="30000" dirty="0">
                          <a:effectLst/>
                        </a:rPr>
                        <a:t>th</a:t>
                      </a:r>
                      <a:r>
                        <a:rPr lang="en-US" sz="1400" dirty="0">
                          <a:effectLst/>
                        </a:rPr>
                        <a:t> Edition, John Wiley &amp; Sons(Asia) Pte. Ltd., 2002.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090860"/>
                  </a:ext>
                </a:extLst>
              </a:tr>
              <a:tr h="986565">
                <a:tc>
                  <a:txBody>
                    <a:bodyPr/>
                    <a:lstStyle/>
                    <a:p>
                      <a:pPr marL="361950" indent="-285750">
                        <a:lnSpc>
                          <a:spcPts val="16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Kotler, Philip., and Kevin Lane Keller, Marketing Management, 12</a:t>
                      </a:r>
                      <a:r>
                        <a:rPr lang="en-US" sz="1400" baseline="30000" dirty="0">
                          <a:effectLst/>
                        </a:rPr>
                        <a:t>th</a:t>
                      </a:r>
                      <a:r>
                        <a:rPr lang="en-US" sz="1400" dirty="0">
                          <a:effectLst/>
                        </a:rPr>
                        <a:t> Edition, New Delhi, Pearson Education, 2006.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6698786"/>
                  </a:ext>
                </a:extLst>
              </a:tr>
              <a:tr h="476960">
                <a:tc>
                  <a:txBody>
                    <a:bodyPr/>
                    <a:lstStyle/>
                    <a:p>
                      <a:pPr marL="361950" indent="-285750">
                        <a:lnSpc>
                          <a:spcPts val="16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Winer, Russell S ., Marketing Management, 2</a:t>
                      </a:r>
                      <a:r>
                        <a:rPr lang="en-US" sz="1400" baseline="30000" dirty="0">
                          <a:effectLst/>
                        </a:rPr>
                        <a:t>nd</a:t>
                      </a:r>
                      <a:r>
                        <a:rPr lang="en-US" sz="1400" dirty="0">
                          <a:effectLst/>
                        </a:rPr>
                        <a:t> Edition, Prentice Hall,2003.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3462121"/>
                  </a:ext>
                </a:extLst>
              </a:tr>
              <a:tr h="1057431">
                <a:tc>
                  <a:txBody>
                    <a:bodyPr/>
                    <a:lstStyle/>
                    <a:p>
                      <a:pPr marL="361950" indent="-285750">
                        <a:lnSpc>
                          <a:spcPts val="16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Dalrymple, Douglas J ., and Leonard J. Parsons, 2</a:t>
                      </a:r>
                      <a:r>
                        <a:rPr lang="en-US" sz="1400" baseline="30000" dirty="0">
                          <a:effectLst/>
                        </a:rPr>
                        <a:t>nd</a:t>
                      </a:r>
                      <a:r>
                        <a:rPr lang="en-US" sz="1400" dirty="0">
                          <a:effectLst/>
                        </a:rPr>
                        <a:t> Edition, Wiley Publication, 2000.</a:t>
                      </a:r>
                      <a:endParaRPr lang="en-IN" sz="1400" dirty="0">
                        <a:effectLst/>
                      </a:endParaRP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05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309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580</Words>
  <Application>Microsoft Office PowerPoint</Application>
  <PresentationFormat>Widescreen</PresentationFormat>
  <Paragraphs>108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Calibri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aviral mishra</dc:creator>
  <cp:lastModifiedBy>aviral mishra</cp:lastModifiedBy>
  <cp:revision>3</cp:revision>
  <dcterms:created xsi:type="dcterms:W3CDTF">2023-11-21T08:43:46Z</dcterms:created>
  <dcterms:modified xsi:type="dcterms:W3CDTF">2023-11-21T09:01:09Z</dcterms:modified>
</cp:coreProperties>
</file>