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71" r:id="rId8"/>
    <p:sldId id="272" r:id="rId9"/>
    <p:sldId id="274" r:id="rId10"/>
    <p:sldId id="277" r:id="rId11"/>
    <p:sldId id="276" r:id="rId12"/>
    <p:sldId id="278" r:id="rId13"/>
    <p:sldId id="273" r:id="rId14"/>
    <p:sldId id="275" r:id="rId15"/>
    <p:sldId id="267" r:id="rId16"/>
    <p:sldId id="268" r:id="rId17"/>
    <p:sldId id="280" r:id="rId18"/>
    <p:sldId id="269" r:id="rId19"/>
    <p:sldId id="281"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4660"/>
  </p:normalViewPr>
  <p:slideViewPr>
    <p:cSldViewPr snapToGrid="0">
      <p:cViewPr>
        <p:scale>
          <a:sx n="75" d="100"/>
          <a:sy n="75" d="100"/>
        </p:scale>
        <p:origin x="408"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BFA6-4421-90F8-BE87-110274134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722633-3895-F461-D142-8CD733543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F1236-8B10-CB1F-71A3-0C73C9A79624}"/>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5" name="Footer Placeholder 4">
            <a:extLst>
              <a:ext uri="{FF2B5EF4-FFF2-40B4-BE49-F238E27FC236}">
                <a16:creationId xmlns:a16="http://schemas.microsoft.com/office/drawing/2014/main" id="{C114BCC7-B9E3-C4B3-9766-09B0302D1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E1F4C-31BC-76B1-459A-711A82DE6E4C}"/>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153502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0CFE-9212-2A1B-2409-CF90CC7EF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A3C0DD-1762-ED62-55CF-109E2D7DB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BDD36-A7B5-2FBD-1EE4-CD90826B6F4A}"/>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5" name="Footer Placeholder 4">
            <a:extLst>
              <a:ext uri="{FF2B5EF4-FFF2-40B4-BE49-F238E27FC236}">
                <a16:creationId xmlns:a16="http://schemas.microsoft.com/office/drawing/2014/main" id="{4DD9C66C-8116-7EBD-352F-99BC00C97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94399-4592-D89C-4188-0FA3E63947A7}"/>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31171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982B2E-E8D7-067D-4457-576EBBFE5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93D017-E3AB-E295-EB34-6DC3199498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A683F-814F-2A82-DD7C-C7555E5548FB}"/>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5" name="Footer Placeholder 4">
            <a:extLst>
              <a:ext uri="{FF2B5EF4-FFF2-40B4-BE49-F238E27FC236}">
                <a16:creationId xmlns:a16="http://schemas.microsoft.com/office/drawing/2014/main" id="{3EF0D834-FF60-3650-B283-4E4304ADA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54214-1346-A34F-8DE8-E7F7578A4BE2}"/>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120063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A856-0634-F025-E020-8D9C6F54D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735A15-65CA-3E30-8CD2-53BFC678E9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F6676-C7F4-7C6D-2535-A6ADFE2A8A1A}"/>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5" name="Footer Placeholder 4">
            <a:extLst>
              <a:ext uri="{FF2B5EF4-FFF2-40B4-BE49-F238E27FC236}">
                <a16:creationId xmlns:a16="http://schemas.microsoft.com/office/drawing/2014/main" id="{FCC71522-B243-DB95-E19C-CEEFE3532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A3F6A-FA09-6769-0D33-3EF4EB0A6B8F}"/>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417492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0784-060E-9DC3-6CCB-45E0F15E1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499602-E5D7-C2CA-9C90-5F7E5E70C0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ECBAD6-887E-0FA1-A221-2922D2BE7C81}"/>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5" name="Footer Placeholder 4">
            <a:extLst>
              <a:ext uri="{FF2B5EF4-FFF2-40B4-BE49-F238E27FC236}">
                <a16:creationId xmlns:a16="http://schemas.microsoft.com/office/drawing/2014/main" id="{53C27B98-16A8-2AD9-39B2-418CB7345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7D897-A60D-9EC4-2140-B367255B7EF9}"/>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386710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7A78-9109-085E-C58E-FC376A07A7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27112-D869-E57A-0DBD-E120ECF840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91904E-5E51-F84E-7A21-FB635CA07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43A58F-2BFE-7B5B-4D3B-F8D212E46AF1}"/>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6" name="Footer Placeholder 5">
            <a:extLst>
              <a:ext uri="{FF2B5EF4-FFF2-40B4-BE49-F238E27FC236}">
                <a16:creationId xmlns:a16="http://schemas.microsoft.com/office/drawing/2014/main" id="{2E20CB3A-6FC1-8A78-71E4-3AFA57B30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3DDF9-0CE8-9B5E-E773-B3B4612873D3}"/>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153797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A3BA-881B-AFE7-D46B-49235DAB68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8BAE99-5352-8ACC-4C62-396535F79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532EC-289F-9941-77DB-27E2E61E11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153E28-38EB-E87F-AEB1-9DCE85024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4952E9-354B-60FA-6356-9C05C6C7F6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43FC57-F7FE-9400-1736-21EED804E70D}"/>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8" name="Footer Placeholder 7">
            <a:extLst>
              <a:ext uri="{FF2B5EF4-FFF2-40B4-BE49-F238E27FC236}">
                <a16:creationId xmlns:a16="http://schemas.microsoft.com/office/drawing/2014/main" id="{7082B2BB-F25E-55A8-7071-268C769D2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A6027A-C7DF-664C-E19B-4EC03F8B0848}"/>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243133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8E54-BEC3-760E-CDD7-F04F949FC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E8DB8-5519-4F2A-04DA-34D45AB303D6}"/>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4" name="Footer Placeholder 3">
            <a:extLst>
              <a:ext uri="{FF2B5EF4-FFF2-40B4-BE49-F238E27FC236}">
                <a16:creationId xmlns:a16="http://schemas.microsoft.com/office/drawing/2014/main" id="{5F1C60F8-4A85-3EBA-6315-88D227C95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85D81-926B-5AE4-22C3-CAB314D392FE}"/>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210300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42AFB-1B0B-4AD4-5959-9BC932B4D0DD}"/>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3" name="Footer Placeholder 2">
            <a:extLst>
              <a:ext uri="{FF2B5EF4-FFF2-40B4-BE49-F238E27FC236}">
                <a16:creationId xmlns:a16="http://schemas.microsoft.com/office/drawing/2014/main" id="{54847169-A0C7-E551-D83D-31A18A83D1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48901D-779D-1FA8-23BC-740F1D80E3F9}"/>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118104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4DD-A66F-072B-A335-8857F699B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E243B8-7B52-0B18-B323-3F46D2AEA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10A32E-2AED-D574-6C68-0C8D98EF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64474-9AF7-AB23-0924-A54CA7003673}"/>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6" name="Footer Placeholder 5">
            <a:extLst>
              <a:ext uri="{FF2B5EF4-FFF2-40B4-BE49-F238E27FC236}">
                <a16:creationId xmlns:a16="http://schemas.microsoft.com/office/drawing/2014/main" id="{6E69AB0D-6841-C6BB-E6B5-E1D69E86C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64CF6-98D9-D10B-ED29-6F1FA8F07099}"/>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216000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5D27-F138-A241-FF1D-AF6C9DBB9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F08EE-5FA3-F0A3-5D57-BD72717EA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B44FE3-C15A-8E6D-3304-C5F4895DA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B7D9E-8FF6-8855-4080-56C489A9A596}"/>
              </a:ext>
            </a:extLst>
          </p:cNvPr>
          <p:cNvSpPr>
            <a:spLocks noGrp="1"/>
          </p:cNvSpPr>
          <p:nvPr>
            <p:ph type="dt" sz="half" idx="10"/>
          </p:nvPr>
        </p:nvSpPr>
        <p:spPr/>
        <p:txBody>
          <a:bodyPr/>
          <a:lstStyle/>
          <a:p>
            <a:fld id="{132EF6E6-3642-4805-82F5-F46B69B728FA}" type="datetimeFigureOut">
              <a:rPr lang="en-US" smtClean="0"/>
              <a:t>11/16/2024</a:t>
            </a:fld>
            <a:endParaRPr lang="en-US"/>
          </a:p>
        </p:txBody>
      </p:sp>
      <p:sp>
        <p:nvSpPr>
          <p:cNvPr id="6" name="Footer Placeholder 5">
            <a:extLst>
              <a:ext uri="{FF2B5EF4-FFF2-40B4-BE49-F238E27FC236}">
                <a16:creationId xmlns:a16="http://schemas.microsoft.com/office/drawing/2014/main" id="{95FEE638-376E-BBA2-89BE-4E36487D3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8EC2C-43D1-3B9C-A1F6-DFAFFA8E5606}"/>
              </a:ext>
            </a:extLst>
          </p:cNvPr>
          <p:cNvSpPr>
            <a:spLocks noGrp="1"/>
          </p:cNvSpPr>
          <p:nvPr>
            <p:ph type="sldNum" sz="quarter" idx="12"/>
          </p:nvPr>
        </p:nvSpPr>
        <p:spPr/>
        <p:txBody>
          <a:bodyPr/>
          <a:lstStyle/>
          <a:p>
            <a:fld id="{BB7C8889-DC0C-4BA2-9418-1F25E9E69A06}" type="slidenum">
              <a:rPr lang="en-US" smtClean="0"/>
              <a:t>‹#›</a:t>
            </a:fld>
            <a:endParaRPr lang="en-US"/>
          </a:p>
        </p:txBody>
      </p:sp>
    </p:spTree>
    <p:extLst>
      <p:ext uri="{BB962C8B-B14F-4D97-AF65-F5344CB8AC3E}">
        <p14:creationId xmlns:p14="http://schemas.microsoft.com/office/powerpoint/2010/main" val="3565371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9170E1-2E1A-74B7-164E-2B2D35363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67C30-8DF3-0968-E999-46FF8E251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4FF39-63FF-AAC8-71B2-6C78858A1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2EF6E6-3642-4805-82F5-F46B69B728FA}" type="datetimeFigureOut">
              <a:rPr lang="en-US" smtClean="0"/>
              <a:t>11/16/2024</a:t>
            </a:fld>
            <a:endParaRPr lang="en-US"/>
          </a:p>
        </p:txBody>
      </p:sp>
      <p:sp>
        <p:nvSpPr>
          <p:cNvPr id="5" name="Footer Placeholder 4">
            <a:extLst>
              <a:ext uri="{FF2B5EF4-FFF2-40B4-BE49-F238E27FC236}">
                <a16:creationId xmlns:a16="http://schemas.microsoft.com/office/drawing/2014/main" id="{368B9710-5277-46F8-B72C-BC88020D1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BED7BA-2712-3AAC-EF58-29F2B0092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7C8889-DC0C-4BA2-9418-1F25E9E69A06}" type="slidenum">
              <a:rPr lang="en-US" smtClean="0"/>
              <a:t>‹#›</a:t>
            </a:fld>
            <a:endParaRPr lang="en-US"/>
          </a:p>
        </p:txBody>
      </p:sp>
    </p:spTree>
    <p:extLst>
      <p:ext uri="{BB962C8B-B14F-4D97-AF65-F5344CB8AC3E}">
        <p14:creationId xmlns:p14="http://schemas.microsoft.com/office/powerpoint/2010/main" val="349775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16/j.vrih.2020.10.001" TargetMode="External"/><Relationship Id="rId2" Type="http://schemas.openxmlformats.org/officeDocument/2006/relationships/hyperlink" Target="https://doi.org/10.14733/cadaps.1146-1157" TargetMode="External"/><Relationship Id="rId1" Type="http://schemas.openxmlformats.org/officeDocument/2006/relationships/slideLayout" Target="../slideLayouts/slideLayout2.xml"/><Relationship Id="rId6" Type="http://schemas.openxmlformats.org/officeDocument/2006/relationships/hyperlink" Target="https://doi.org/10.1111/j.1467-8659.2009.01609.x" TargetMode="External"/><Relationship Id="rId5" Type="http://schemas.openxmlformats.org/officeDocument/2006/relationships/hyperlink" Target="https://www.objective3d.com.au/resource/blog/3d-scanning-technologies%20applications-and-industry-trends/" TargetMode="External"/><Relationship Id="rId4" Type="http://schemas.openxmlformats.org/officeDocument/2006/relationships/hyperlink" Target="https://doi.org/10.1007/s10639-018-9734-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F2AAF-E617-C668-D71C-894FD8E278D1}"/>
              </a:ext>
            </a:extLst>
          </p:cNvPr>
          <p:cNvSpPr>
            <a:spLocks noGrp="1"/>
          </p:cNvSpPr>
          <p:nvPr>
            <p:ph type="ctrTitle"/>
          </p:nvPr>
        </p:nvSpPr>
        <p:spPr>
          <a:xfrm>
            <a:off x="219075" y="640081"/>
            <a:ext cx="6976633" cy="3849244"/>
          </a:xfrm>
          <a:noFill/>
        </p:spPr>
        <p:txBody>
          <a:bodyPr>
            <a:normAutofit/>
          </a:bodyPr>
          <a:lstStyle/>
          <a:p>
            <a:pPr algn="r"/>
            <a:r>
              <a:rPr lang="en-US" sz="5100" dirty="0"/>
              <a:t>Identifying the Optimal Way of Dissecting Geometric Shapes in a Virtual Environment</a:t>
            </a:r>
          </a:p>
        </p:txBody>
      </p:sp>
      <p:sp>
        <p:nvSpPr>
          <p:cNvPr id="3" name="Subtitle 2">
            <a:extLst>
              <a:ext uri="{FF2B5EF4-FFF2-40B4-BE49-F238E27FC236}">
                <a16:creationId xmlns:a16="http://schemas.microsoft.com/office/drawing/2014/main" id="{55FF6E02-1A21-8122-1017-CE0DC1252C44}"/>
              </a:ext>
            </a:extLst>
          </p:cNvPr>
          <p:cNvSpPr>
            <a:spLocks noGrp="1"/>
          </p:cNvSpPr>
          <p:nvPr>
            <p:ph type="subTitle" idx="1"/>
          </p:nvPr>
        </p:nvSpPr>
        <p:spPr>
          <a:xfrm>
            <a:off x="633446" y="4627755"/>
            <a:ext cx="6562262" cy="1590165"/>
          </a:xfrm>
          <a:noFill/>
        </p:spPr>
        <p:txBody>
          <a:bodyPr>
            <a:normAutofit fontScale="92500" lnSpcReduction="10000"/>
          </a:bodyPr>
          <a:lstStyle/>
          <a:p>
            <a:pPr algn="r"/>
            <a:r>
              <a:rPr lang="en-US" dirty="0"/>
              <a:t>Name: </a:t>
            </a:r>
            <a:r>
              <a:rPr lang="en-US" dirty="0" err="1"/>
              <a:t>L.H.Edirisingha</a:t>
            </a:r>
            <a:endParaRPr lang="en-US" dirty="0"/>
          </a:p>
          <a:p>
            <a:pPr algn="r"/>
            <a:r>
              <a:rPr lang="en-US" dirty="0"/>
              <a:t>Index No:    COBSCCOMP222P-045</a:t>
            </a:r>
          </a:p>
          <a:p>
            <a:pPr algn="r"/>
            <a:r>
              <a:rPr lang="en-US" dirty="0"/>
              <a:t>COBSCCOMP4Y222P-056</a:t>
            </a:r>
          </a:p>
          <a:p>
            <a:pPr algn="r"/>
            <a:r>
              <a:rPr lang="en-US" dirty="0"/>
              <a:t>Batch: Computing 22.2 </a:t>
            </a:r>
          </a:p>
          <a:p>
            <a:pPr algn="r"/>
            <a:endParaRPr lang="en-US" dirty="0"/>
          </a:p>
        </p:txBody>
      </p:sp>
      <p:pic>
        <p:nvPicPr>
          <p:cNvPr id="5" name="Picture 4" descr="Abstract art made of triangles and other shapes">
            <a:extLst>
              <a:ext uri="{FF2B5EF4-FFF2-40B4-BE49-F238E27FC236}">
                <a16:creationId xmlns:a16="http://schemas.microsoft.com/office/drawing/2014/main" id="{3856B728-7BAC-DC96-6A75-498CDDA358DE}"/>
              </a:ext>
            </a:extLst>
          </p:cNvPr>
          <p:cNvPicPr>
            <a:picLocks noChangeAspect="1"/>
          </p:cNvPicPr>
          <p:nvPr/>
        </p:nvPicPr>
        <p:blipFill>
          <a:blip r:embed="rId2"/>
          <a:srcRect t="684" b="532"/>
          <a:stretch/>
        </p:blipFill>
        <p:spPr>
          <a:xfrm>
            <a:off x="7552944" y="10"/>
            <a:ext cx="4636008" cy="6857990"/>
          </a:xfrm>
          <a:prstGeom prst="rect">
            <a:avLst/>
          </a:prstGeom>
        </p:spPr>
      </p:pic>
    </p:spTree>
    <p:extLst>
      <p:ext uri="{BB962C8B-B14F-4D97-AF65-F5344CB8AC3E}">
        <p14:creationId xmlns:p14="http://schemas.microsoft.com/office/powerpoint/2010/main" val="354634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9B2DE2-F2F0-F006-AA6B-887182DC32CD}"/>
            </a:ext>
          </a:extLst>
        </p:cNvPr>
        <p:cNvGrpSpPr/>
        <p:nvPr/>
      </p:nvGrpSpPr>
      <p:grpSpPr>
        <a:xfrm>
          <a:off x="0" y="0"/>
          <a:ext cx="0" cy="0"/>
          <a:chOff x="0" y="0"/>
          <a:chExt cx="0" cy="0"/>
        </a:xfrm>
      </p:grpSpPr>
      <p:sp useBgFill="1">
        <p:nvSpPr>
          <p:cNvPr id="9257" name="Rectangle 9256">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9" name="Rectangle 9258">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1F916DC0-D9E1-4418-B96C-E7EC544FE113}"/>
              </a:ext>
            </a:extLst>
          </p:cNvPr>
          <p:cNvPicPr>
            <a:picLocks noChangeAspect="1"/>
          </p:cNvPicPr>
          <p:nvPr/>
        </p:nvPicPr>
        <p:blipFill>
          <a:blip r:embed="rId2"/>
          <a:srcRect t="15651" b="27228"/>
          <a:stretch/>
        </p:blipFill>
        <p:spPr>
          <a:xfrm>
            <a:off x="7048500" y="1"/>
            <a:ext cx="5143500" cy="2240280"/>
          </a:xfrm>
          <a:prstGeom prst="rect">
            <a:avLst/>
          </a:prstGeom>
        </p:spPr>
      </p:pic>
      <p:sp>
        <p:nvSpPr>
          <p:cNvPr id="9261" name="Rectangle 9260">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6474DCB-AC14-0948-4972-A7BA8F2E93DF}"/>
              </a:ext>
            </a:extLst>
          </p:cNvPr>
          <p:cNvSpPr>
            <a:spLocks noGrp="1"/>
          </p:cNvSpPr>
          <p:nvPr>
            <p:ph idx="1"/>
          </p:nvPr>
        </p:nvSpPr>
        <p:spPr>
          <a:xfrm>
            <a:off x="612648" y="3355848"/>
            <a:ext cx="6272784" cy="2825496"/>
          </a:xfrm>
        </p:spPr>
        <p:txBody>
          <a:bodyPr>
            <a:normAutofit/>
          </a:bodyPr>
          <a:lstStyle/>
          <a:p>
            <a:r>
              <a:rPr lang="en-US" sz="2200" dirty="0"/>
              <a:t>Inferential Analysis</a:t>
            </a:r>
          </a:p>
          <a:p>
            <a:pPr lvl="1"/>
            <a:r>
              <a:rPr lang="en-US" sz="1800" dirty="0"/>
              <a:t>To identify the statistically significant relationships with hypothesis.</a:t>
            </a:r>
          </a:p>
          <a:p>
            <a:pPr marL="457200" lvl="1" indent="0">
              <a:buNone/>
            </a:pPr>
            <a:endParaRPr lang="en-US" sz="1800" dirty="0"/>
          </a:p>
          <a:p>
            <a:pPr marL="0" indent="0">
              <a:buNone/>
            </a:pPr>
            <a:endParaRPr lang="en-US" sz="2200" dirty="0"/>
          </a:p>
          <a:p>
            <a:pPr>
              <a:buFont typeface="Arial" panose="020B0604020202020204" pitchFamily="34" charset="0"/>
              <a:buChar char="•"/>
            </a:pPr>
            <a:endParaRPr lang="en-US" sz="2200" dirty="0"/>
          </a:p>
          <a:p>
            <a:pPr>
              <a:buFont typeface="Arial" panose="020B0604020202020204" pitchFamily="34" charset="0"/>
              <a:buChar char="•"/>
            </a:pPr>
            <a:endParaRPr lang="en-US" sz="2200" dirty="0"/>
          </a:p>
          <a:p>
            <a:pPr marL="0" indent="0">
              <a:buNone/>
            </a:pPr>
            <a:endParaRPr lang="en-US" sz="2200" dirty="0"/>
          </a:p>
        </p:txBody>
      </p:sp>
      <p:pic>
        <p:nvPicPr>
          <p:cNvPr id="6" name="Picture 5">
            <a:extLst>
              <a:ext uri="{FF2B5EF4-FFF2-40B4-BE49-F238E27FC236}">
                <a16:creationId xmlns:a16="http://schemas.microsoft.com/office/drawing/2014/main" id="{26B0D9DD-05F7-4ADA-7B46-0627654DC20C}"/>
              </a:ext>
            </a:extLst>
          </p:cNvPr>
          <p:cNvPicPr>
            <a:picLocks noChangeAspect="1"/>
          </p:cNvPicPr>
          <p:nvPr/>
        </p:nvPicPr>
        <p:blipFill>
          <a:blip r:embed="rId3"/>
          <a:srcRect l="3073" r="13421" b="2"/>
          <a:stretch/>
        </p:blipFill>
        <p:spPr>
          <a:xfrm>
            <a:off x="6885432" y="2308860"/>
            <a:ext cx="5306568" cy="2240280"/>
          </a:xfrm>
          <a:prstGeom prst="rect">
            <a:avLst/>
          </a:prstGeom>
        </p:spPr>
      </p:pic>
      <p:pic>
        <p:nvPicPr>
          <p:cNvPr id="4" name="Picture 3">
            <a:extLst>
              <a:ext uri="{FF2B5EF4-FFF2-40B4-BE49-F238E27FC236}">
                <a16:creationId xmlns:a16="http://schemas.microsoft.com/office/drawing/2014/main" id="{66343A65-02C9-00DA-74BC-12C042AA4D16}"/>
              </a:ext>
            </a:extLst>
          </p:cNvPr>
          <p:cNvPicPr>
            <a:picLocks noChangeAspect="1"/>
          </p:cNvPicPr>
          <p:nvPr/>
        </p:nvPicPr>
        <p:blipFill>
          <a:blip r:embed="rId4"/>
          <a:srcRect l="12219" r="13831"/>
          <a:stretch/>
        </p:blipFill>
        <p:spPr>
          <a:xfrm>
            <a:off x="7048500" y="4617720"/>
            <a:ext cx="5143500" cy="2240280"/>
          </a:xfrm>
          <a:prstGeom prst="rect">
            <a:avLst/>
          </a:prstGeom>
        </p:spPr>
      </p:pic>
    </p:spTree>
    <p:extLst>
      <p:ext uri="{BB962C8B-B14F-4D97-AF65-F5344CB8AC3E}">
        <p14:creationId xmlns:p14="http://schemas.microsoft.com/office/powerpoint/2010/main" val="83133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7FD7C-1F80-6129-7B67-8A32BB50472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E097C-0AA4-ACD3-50E7-A4C0BFE34AE2}"/>
              </a:ext>
            </a:extLst>
          </p:cNvPr>
          <p:cNvSpPr>
            <a:spLocks noGrp="1"/>
          </p:cNvSpPr>
          <p:nvPr>
            <p:ph idx="1"/>
          </p:nvPr>
        </p:nvSpPr>
        <p:spPr>
          <a:xfrm>
            <a:off x="838201" y="2409568"/>
            <a:ext cx="5981278" cy="3690551"/>
          </a:xfrm>
        </p:spPr>
        <p:txBody>
          <a:bodyPr>
            <a:normAutofit/>
          </a:bodyPr>
          <a:lstStyle/>
          <a:p>
            <a:pPr>
              <a:buFont typeface="Arial" panose="020B0604020202020204" pitchFamily="34" charset="0"/>
              <a:buChar char="•"/>
            </a:pPr>
            <a:r>
              <a:rPr lang="en-US" sz="2000" dirty="0"/>
              <a:t>Compared available 3D Object Visualization methods such as Polygon Mesh Representation, Voxel Representation, Parametric/Procedural Representation, Point Cloud Representation.</a:t>
            </a:r>
          </a:p>
          <a:p>
            <a:r>
              <a:rPr lang="en-US" sz="2000" dirty="0"/>
              <a:t>Introduced voxel inspired node-based representation.</a:t>
            </a:r>
          </a:p>
          <a:p>
            <a:pPr marL="0" indent="0">
              <a:buNone/>
            </a:pPr>
            <a:endParaRPr lang="en-US" sz="2000" dirty="0"/>
          </a:p>
          <a:p>
            <a:pPr marL="0" indent="0">
              <a:buNone/>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marL="0" indent="0">
              <a:buNone/>
            </a:pPr>
            <a:endParaRPr lang="en-US" sz="2000" dirty="0"/>
          </a:p>
        </p:txBody>
      </p:sp>
      <p:pic>
        <p:nvPicPr>
          <p:cNvPr id="6" name="Picture 5" descr="A group of 3d models of animals&#10;&#10;Description automatically generated">
            <a:extLst>
              <a:ext uri="{FF2B5EF4-FFF2-40B4-BE49-F238E27FC236}">
                <a16:creationId xmlns:a16="http://schemas.microsoft.com/office/drawing/2014/main" id="{E674C558-DE5F-68CC-0C35-4ECEF7BB4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074" y="671277"/>
            <a:ext cx="4810874" cy="2092730"/>
          </a:xfrm>
          <a:prstGeom prst="rect">
            <a:avLst/>
          </a:prstGeom>
        </p:spPr>
      </p:pic>
      <p:pic>
        <p:nvPicPr>
          <p:cNvPr id="4" name="Picture 3">
            <a:extLst>
              <a:ext uri="{FF2B5EF4-FFF2-40B4-BE49-F238E27FC236}">
                <a16:creationId xmlns:a16="http://schemas.microsoft.com/office/drawing/2014/main" id="{16B56981-7FBA-7EBB-2882-1AF3A4E9B79C}"/>
              </a:ext>
            </a:extLst>
          </p:cNvPr>
          <p:cNvPicPr>
            <a:picLocks noChangeAspect="1"/>
          </p:cNvPicPr>
          <p:nvPr/>
        </p:nvPicPr>
        <p:blipFill>
          <a:blip r:embed="rId3"/>
          <a:stretch>
            <a:fillRect/>
          </a:stretch>
        </p:blipFill>
        <p:spPr>
          <a:xfrm>
            <a:off x="6692219" y="3118445"/>
            <a:ext cx="4810874" cy="3042877"/>
          </a:xfrm>
          <a:prstGeom prst="rect">
            <a:avLst/>
          </a:prstGeom>
        </p:spPr>
      </p:pic>
    </p:spTree>
    <p:extLst>
      <p:ext uri="{BB962C8B-B14F-4D97-AF65-F5344CB8AC3E}">
        <p14:creationId xmlns:p14="http://schemas.microsoft.com/office/powerpoint/2010/main" val="171781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C12FA6-2177-1167-BD46-C3973B354368}"/>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3F59054-3394-4D87-8BD0-A28DCD47F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E39D369-19DA-8D4A-905D-AB0A6767A178}"/>
              </a:ext>
            </a:extLst>
          </p:cNvPr>
          <p:cNvPicPr>
            <a:picLocks noChangeAspect="1"/>
          </p:cNvPicPr>
          <p:nvPr/>
        </p:nvPicPr>
        <p:blipFill>
          <a:blip r:embed="rId2"/>
          <a:srcRect l="325" r="6363" b="-3"/>
          <a:stretch/>
        </p:blipFill>
        <p:spPr>
          <a:xfrm>
            <a:off x="7381653" y="10"/>
            <a:ext cx="4810347" cy="6857990"/>
          </a:xfrm>
          <a:custGeom>
            <a:avLst/>
            <a:gdLst/>
            <a:ahLst/>
            <a:cxnLst/>
            <a:rect l="l" t="t" r="r" b="b"/>
            <a:pathLst>
              <a:path w="4817171" h="6858000">
                <a:moveTo>
                  <a:pt x="22751" y="0"/>
                </a:moveTo>
                <a:lnTo>
                  <a:pt x="4817171" y="0"/>
                </a:lnTo>
                <a:lnTo>
                  <a:pt x="4817171" y="6858000"/>
                </a:lnTo>
                <a:lnTo>
                  <a:pt x="0" y="6858000"/>
                </a:lnTo>
                <a:lnTo>
                  <a:pt x="6679" y="6845555"/>
                </a:lnTo>
                <a:cubicBezTo>
                  <a:pt x="496584" y="5886487"/>
                  <a:pt x="786702" y="4695963"/>
                  <a:pt x="786702" y="3406233"/>
                </a:cubicBezTo>
                <a:cubicBezTo>
                  <a:pt x="786702" y="2215714"/>
                  <a:pt x="539501" y="1109724"/>
                  <a:pt x="116147" y="192283"/>
                </a:cubicBezTo>
                <a:close/>
              </a:path>
            </a:pathLst>
          </a:custGeom>
        </p:spPr>
      </p:pic>
      <p:pic>
        <p:nvPicPr>
          <p:cNvPr id="7" name="Picture 6">
            <a:extLst>
              <a:ext uri="{FF2B5EF4-FFF2-40B4-BE49-F238E27FC236}">
                <a16:creationId xmlns:a16="http://schemas.microsoft.com/office/drawing/2014/main" id="{289F03AD-F215-0B24-9DDE-F77E92382F3B}"/>
              </a:ext>
            </a:extLst>
          </p:cNvPr>
          <p:cNvPicPr>
            <a:picLocks noChangeAspect="1"/>
          </p:cNvPicPr>
          <p:nvPr/>
        </p:nvPicPr>
        <p:blipFill>
          <a:blip r:embed="rId3"/>
          <a:srcRect t="9708" r="-2" b="3817"/>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9" name="Picture 8">
            <a:extLst>
              <a:ext uri="{FF2B5EF4-FFF2-40B4-BE49-F238E27FC236}">
                <a16:creationId xmlns:a16="http://schemas.microsoft.com/office/drawing/2014/main" id="{C4B1E580-F7F1-C73E-7673-1B93A75D12C5}"/>
              </a:ext>
            </a:extLst>
          </p:cNvPr>
          <p:cNvPicPr>
            <a:picLocks noChangeAspect="1"/>
          </p:cNvPicPr>
          <p:nvPr/>
        </p:nvPicPr>
        <p:blipFill>
          <a:blip r:embed="rId4"/>
          <a:srcRect t="7919" r="2" b="2"/>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44" name="Freeform: Shape 43">
            <a:extLst>
              <a:ext uri="{FF2B5EF4-FFF2-40B4-BE49-F238E27FC236}">
                <a16:creationId xmlns:a16="http://schemas.microsoft.com/office/drawing/2014/main" id="{2FE0ABA9-CAF1-4816-837D-5F28AAA08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Freeform: Shape 45">
            <a:extLst>
              <a:ext uri="{FF2B5EF4-FFF2-40B4-BE49-F238E27FC236}">
                <a16:creationId xmlns:a16="http://schemas.microsoft.com/office/drawing/2014/main" id="{BC8B9C14-70F0-4F42-85FF-0DD3D5A58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685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F1B098-22A6-6F26-6D89-232A5A43FC8D}"/>
              </a:ext>
            </a:extLst>
          </p:cNvPr>
          <p:cNvSpPr>
            <a:spLocks noGrp="1"/>
          </p:cNvSpPr>
          <p:nvPr>
            <p:ph idx="1"/>
          </p:nvPr>
        </p:nvSpPr>
        <p:spPr>
          <a:xfrm>
            <a:off x="448056" y="2258568"/>
            <a:ext cx="2807208" cy="3922776"/>
          </a:xfrm>
        </p:spPr>
        <p:txBody>
          <a:bodyPr>
            <a:normAutofit/>
          </a:bodyPr>
          <a:lstStyle/>
          <a:p>
            <a:pPr>
              <a:buFont typeface="Arial" panose="020B0604020202020204" pitchFamily="34" charset="0"/>
              <a:buChar char="•"/>
            </a:pPr>
            <a:r>
              <a:rPr lang="en-US" sz="1700"/>
              <a:t>Dissection Feature Implementation</a:t>
            </a:r>
          </a:p>
          <a:p>
            <a:pPr marL="0" indent="0">
              <a:buNone/>
            </a:pPr>
            <a:endParaRPr lang="en-US" sz="1700"/>
          </a:p>
          <a:p>
            <a:pPr marL="0" indent="0">
              <a:buNone/>
            </a:pPr>
            <a:endParaRPr lang="en-US" sz="1700"/>
          </a:p>
          <a:p>
            <a:pPr>
              <a:buFont typeface="Arial" panose="020B0604020202020204" pitchFamily="34" charset="0"/>
              <a:buChar char="•"/>
            </a:pPr>
            <a:endParaRPr lang="en-US" sz="1700"/>
          </a:p>
          <a:p>
            <a:pPr>
              <a:buFont typeface="Arial" panose="020B0604020202020204" pitchFamily="34" charset="0"/>
              <a:buChar char="•"/>
            </a:pPr>
            <a:endParaRPr lang="en-US" sz="1700"/>
          </a:p>
          <a:p>
            <a:pPr marL="0" indent="0">
              <a:buNone/>
            </a:pPr>
            <a:endParaRPr lang="en-US" sz="1700"/>
          </a:p>
        </p:txBody>
      </p:sp>
    </p:spTree>
    <p:extLst>
      <p:ext uri="{BB962C8B-B14F-4D97-AF65-F5344CB8AC3E}">
        <p14:creationId xmlns:p14="http://schemas.microsoft.com/office/powerpoint/2010/main" val="276746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2980DA-81D6-733A-533A-D0EB3CA9EA86}"/>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olorful bug with a stick&#10;&#10;Description automatically generated">
            <a:extLst>
              <a:ext uri="{FF2B5EF4-FFF2-40B4-BE49-F238E27FC236}">
                <a16:creationId xmlns:a16="http://schemas.microsoft.com/office/drawing/2014/main" id="{851A304E-5621-F55C-297F-D05C8B3EA77E}"/>
              </a:ext>
            </a:extLst>
          </p:cNvPr>
          <p:cNvPicPr>
            <a:picLocks noChangeAspect="1"/>
          </p:cNvPicPr>
          <p:nvPr/>
        </p:nvPicPr>
        <p:blipFill>
          <a:blip r:embed="rId2">
            <a:extLst>
              <a:ext uri="{28A0092B-C50C-407E-A947-70E740481C1C}">
                <a14:useLocalDpi xmlns:a14="http://schemas.microsoft.com/office/drawing/2010/main" val="0"/>
              </a:ext>
            </a:extLst>
          </a:blip>
          <a:srcRect l="13147" r="4513"/>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14" name="Picture 13" descr="A colorful kite in the air&#10;&#10;Description automatically generated">
            <a:extLst>
              <a:ext uri="{FF2B5EF4-FFF2-40B4-BE49-F238E27FC236}">
                <a16:creationId xmlns:a16="http://schemas.microsoft.com/office/drawing/2014/main" id="{E987C20B-DC5C-B6CB-7D97-4FDC8126ABA7}"/>
              </a:ext>
            </a:extLst>
          </p:cNvPr>
          <p:cNvPicPr>
            <a:picLocks noChangeAspect="1"/>
          </p:cNvPicPr>
          <p:nvPr/>
        </p:nvPicPr>
        <p:blipFill>
          <a:blip r:embed="rId3">
            <a:extLst>
              <a:ext uri="{28A0092B-C50C-407E-A947-70E740481C1C}">
                <a14:useLocalDpi xmlns:a14="http://schemas.microsoft.com/office/drawing/2010/main" val="0"/>
              </a:ext>
            </a:extLst>
          </a:blip>
          <a:srcRect l="19298" r="1156" b="-1"/>
          <a:stretch/>
        </p:blipFill>
        <p:spPr>
          <a:xfrm>
            <a:off x="7381690" y="3456433"/>
            <a:ext cx="4810310" cy="3401568"/>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p:spPr>
      </p:pic>
      <p:pic>
        <p:nvPicPr>
          <p:cNvPr id="16" name="Picture 15" descr="A colorful object with a black background&#10;&#10;Description automatically generated">
            <a:extLst>
              <a:ext uri="{FF2B5EF4-FFF2-40B4-BE49-F238E27FC236}">
                <a16:creationId xmlns:a16="http://schemas.microsoft.com/office/drawing/2014/main" id="{807B8928-2445-31A6-8581-C633FC00490E}"/>
              </a:ext>
            </a:extLst>
          </p:cNvPr>
          <p:cNvPicPr>
            <a:picLocks noChangeAspect="1"/>
          </p:cNvPicPr>
          <p:nvPr/>
        </p:nvPicPr>
        <p:blipFill>
          <a:blip r:embed="rId4">
            <a:extLst>
              <a:ext uri="{28A0092B-C50C-407E-A947-70E740481C1C}">
                <a14:useLocalDpi xmlns:a14="http://schemas.microsoft.com/office/drawing/2010/main" val="0"/>
              </a:ext>
            </a:extLst>
          </a:blip>
          <a:srcRect l="16995" r="1555" b="-1"/>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51" name="Freeform: Shape 50">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Freeform: Shape 52">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B56303-6468-7B7F-F3FD-2A98F1B0BF1F}"/>
              </a:ext>
            </a:extLst>
          </p:cNvPr>
          <p:cNvSpPr>
            <a:spLocks noGrp="1"/>
          </p:cNvSpPr>
          <p:nvPr>
            <p:ph idx="1"/>
          </p:nvPr>
        </p:nvSpPr>
        <p:spPr>
          <a:xfrm>
            <a:off x="448056" y="2258568"/>
            <a:ext cx="2807208" cy="3922776"/>
          </a:xfrm>
        </p:spPr>
        <p:txBody>
          <a:bodyPr>
            <a:normAutofit/>
          </a:bodyPr>
          <a:lstStyle/>
          <a:p>
            <a:pPr>
              <a:buFont typeface="Arial" panose="020B0604020202020204" pitchFamily="34" charset="0"/>
              <a:buChar char="•"/>
            </a:pPr>
            <a:r>
              <a:rPr lang="en-US" sz="1700" dirty="0"/>
              <a:t>Analyzed existing data sets for gesture recognition systems and identified the most suitable dataset.</a:t>
            </a:r>
          </a:p>
          <a:p>
            <a:pPr>
              <a:buFont typeface="Arial" panose="020B0604020202020204" pitchFamily="34" charset="0"/>
              <a:buChar char="•"/>
            </a:pPr>
            <a:r>
              <a:rPr lang="en-US" sz="1700" dirty="0"/>
              <a:t>The Leap Motion Dynamic Hand Gesture dataset.</a:t>
            </a:r>
          </a:p>
          <a:p>
            <a:pPr>
              <a:buFont typeface="Arial" panose="020B0604020202020204" pitchFamily="34" charset="0"/>
              <a:buChar char="•"/>
            </a:pPr>
            <a:r>
              <a:rPr lang="en-US" sz="1700" dirty="0"/>
              <a:t>Trained a model which predicts gesture movement.</a:t>
            </a:r>
          </a:p>
          <a:p>
            <a:pPr>
              <a:buFont typeface="Arial" panose="020B0604020202020204" pitchFamily="34" charset="0"/>
              <a:buChar char="•"/>
            </a:pPr>
            <a:endParaRPr lang="en-US" sz="1700" dirty="0"/>
          </a:p>
          <a:p>
            <a:pPr marL="0" indent="0">
              <a:buNone/>
            </a:pPr>
            <a:endParaRPr lang="en-US" sz="1700" dirty="0"/>
          </a:p>
        </p:txBody>
      </p:sp>
      <p:pic>
        <p:nvPicPr>
          <p:cNvPr id="23" name="Picture 22" descr="A video game of a colorful object&#10;&#10;Description automatically generated with medium confidence">
            <a:extLst>
              <a:ext uri="{FF2B5EF4-FFF2-40B4-BE49-F238E27FC236}">
                <a16:creationId xmlns:a16="http://schemas.microsoft.com/office/drawing/2014/main" id="{FE9121D4-E950-7B73-8B86-5EC767603159}"/>
              </a:ext>
            </a:extLst>
          </p:cNvPr>
          <p:cNvPicPr>
            <a:picLocks noChangeAspect="1"/>
          </p:cNvPicPr>
          <p:nvPr/>
        </p:nvPicPr>
        <p:blipFill>
          <a:blip r:embed="rId5">
            <a:extLst>
              <a:ext uri="{28A0092B-C50C-407E-A947-70E740481C1C}">
                <a14:useLocalDpi xmlns:a14="http://schemas.microsoft.com/office/drawing/2010/main" val="0"/>
              </a:ext>
            </a:extLst>
          </a:blip>
          <a:srcRect l="15129" r="5700"/>
          <a:stretch/>
        </p:blipFill>
        <p:spPr>
          <a:xfrm>
            <a:off x="7404372" y="10"/>
            <a:ext cx="4787628" cy="3401558"/>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p:spPr>
      </p:pic>
    </p:spTree>
    <p:extLst>
      <p:ext uri="{BB962C8B-B14F-4D97-AF65-F5344CB8AC3E}">
        <p14:creationId xmlns:p14="http://schemas.microsoft.com/office/powerpoint/2010/main" val="226216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9AE286-4865-CE5B-21C8-CBA580F9A34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olorful lines and dots on a black background&#10;&#10;Description automatically generated">
            <a:extLst>
              <a:ext uri="{FF2B5EF4-FFF2-40B4-BE49-F238E27FC236}">
                <a16:creationId xmlns:a16="http://schemas.microsoft.com/office/drawing/2014/main" id="{767C154C-D4ED-D88C-3668-B0B8A28872E7}"/>
              </a:ext>
            </a:extLst>
          </p:cNvPr>
          <p:cNvPicPr>
            <a:picLocks noChangeAspect="1"/>
          </p:cNvPicPr>
          <p:nvPr/>
        </p:nvPicPr>
        <p:blipFill>
          <a:blip r:embed="rId2">
            <a:extLst>
              <a:ext uri="{28A0092B-C50C-407E-A947-70E740481C1C}">
                <a14:useLocalDpi xmlns:a14="http://schemas.microsoft.com/office/drawing/2010/main" val="0"/>
              </a:ext>
            </a:extLst>
          </a:blip>
          <a:srcRect l="2129"/>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9" name="Freeform: Shape 18">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10031A9-C8C5-A21F-6AF4-7D24655B6F1A}"/>
              </a:ext>
            </a:extLst>
          </p:cNvPr>
          <p:cNvSpPr>
            <a:spLocks noGrp="1"/>
          </p:cNvSpPr>
          <p:nvPr>
            <p:ph idx="1"/>
          </p:nvPr>
        </p:nvSpPr>
        <p:spPr>
          <a:xfrm>
            <a:off x="371094" y="2718054"/>
            <a:ext cx="3438906" cy="3207258"/>
          </a:xfrm>
        </p:spPr>
        <p:txBody>
          <a:bodyPr anchor="t">
            <a:normAutofit/>
          </a:bodyPr>
          <a:lstStyle/>
          <a:p>
            <a:pPr marL="0" indent="0">
              <a:buNone/>
            </a:pPr>
            <a:endParaRPr lang="en-US" sz="1700"/>
          </a:p>
          <a:p>
            <a:pPr>
              <a:buFont typeface="Arial" panose="020B0604020202020204" pitchFamily="34" charset="0"/>
              <a:buChar char="•"/>
            </a:pPr>
            <a:r>
              <a:rPr lang="en-US" sz="1700"/>
              <a:t>Algorithm to create overlapping image with track points of hand</a:t>
            </a:r>
          </a:p>
          <a:p>
            <a:pPr marL="0" indent="0">
              <a:buNone/>
            </a:pPr>
            <a:endParaRPr lang="en-US" sz="1700"/>
          </a:p>
          <a:p>
            <a:pPr marL="0" indent="0">
              <a:buNone/>
            </a:pPr>
            <a:endParaRPr lang="en-US" sz="1700"/>
          </a:p>
          <a:p>
            <a:pPr>
              <a:buFont typeface="Arial" panose="020B0604020202020204" pitchFamily="34" charset="0"/>
              <a:buChar char="•"/>
            </a:pPr>
            <a:endParaRPr lang="en-US" sz="1700"/>
          </a:p>
          <a:p>
            <a:pPr>
              <a:buFont typeface="Arial" panose="020B0604020202020204" pitchFamily="34" charset="0"/>
              <a:buChar char="•"/>
            </a:pPr>
            <a:endParaRPr lang="en-US" sz="1700"/>
          </a:p>
          <a:p>
            <a:pPr marL="0" indent="0">
              <a:buNone/>
            </a:pPr>
            <a:endParaRPr lang="en-US" sz="1700"/>
          </a:p>
        </p:txBody>
      </p:sp>
    </p:spTree>
    <p:extLst>
      <p:ext uri="{BB962C8B-B14F-4D97-AF65-F5344CB8AC3E}">
        <p14:creationId xmlns:p14="http://schemas.microsoft.com/office/powerpoint/2010/main" val="73963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D3DB04-35A2-153D-13DB-A56C5DB715D6}"/>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CD1E450A-BAF0-F5AD-DAE5-A1DE1D28DB73}"/>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kumimoji="0" lang="en-US" altLang="en-US" sz="8000" b="0" i="0" u="none" strike="noStrike" kern="1200" cap="none" normalizeH="0" baseline="0" dirty="0">
                <a:ln>
                  <a:noFill/>
                </a:ln>
                <a:solidFill>
                  <a:schemeClr val="tx1"/>
                </a:solidFill>
                <a:effectLst/>
                <a:latin typeface="+mj-lt"/>
                <a:ea typeface="+mj-ea"/>
                <a:cs typeface="+mj-cs"/>
              </a:rPr>
              <a:t>Research Findings</a:t>
            </a:r>
            <a:endParaRPr lang="en-US" sz="8000" kern="1200" dirty="0">
              <a:solidFill>
                <a:schemeClr val="tx1"/>
              </a:solidFill>
              <a:latin typeface="+mj-lt"/>
              <a:ea typeface="+mj-ea"/>
              <a:cs typeface="+mj-cs"/>
            </a:endParaRPr>
          </a:p>
        </p:txBody>
      </p:sp>
      <p:sp>
        <p:nvSpPr>
          <p:cNvPr id="48" name="Rectangle 4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 name="Rectangle 4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9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9F133B-A099-7239-D7DA-F8563665B794}"/>
              </a:ext>
            </a:extLst>
          </p:cNvPr>
          <p:cNvPicPr>
            <a:picLocks noChangeAspect="1"/>
          </p:cNvPicPr>
          <p:nvPr/>
        </p:nvPicPr>
        <p:blipFill>
          <a:blip r:embed="rId2"/>
          <a:srcRect t="32658" b="23234"/>
          <a:stretch/>
        </p:blipFill>
        <p:spPr>
          <a:xfrm>
            <a:off x="20" y="11"/>
            <a:ext cx="12191980" cy="332739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13" name="TextBox 12">
            <a:extLst>
              <a:ext uri="{FF2B5EF4-FFF2-40B4-BE49-F238E27FC236}">
                <a16:creationId xmlns:a16="http://schemas.microsoft.com/office/drawing/2014/main" id="{F25419A3-11A9-EEC1-9932-0D1B5E3FFDD3}"/>
              </a:ext>
            </a:extLst>
          </p:cNvPr>
          <p:cNvSpPr txBox="1"/>
          <p:nvPr/>
        </p:nvSpPr>
        <p:spPr>
          <a:xfrm>
            <a:off x="2044700" y="3314702"/>
            <a:ext cx="8915400" cy="2862322"/>
          </a:xfrm>
          <a:prstGeom prst="rect">
            <a:avLst/>
          </a:prstGeom>
          <a:noFill/>
        </p:spPr>
        <p:txBody>
          <a:bodyPr wrap="square">
            <a:spAutoFit/>
          </a:bodyPr>
          <a:lstStyle/>
          <a:p>
            <a:r>
              <a:rPr lang="en-US" b="1" dirty="0"/>
              <a:t>Node-Based Representation for 3D Objects</a:t>
            </a:r>
            <a:endParaRPr lang="en-US" dirty="0"/>
          </a:p>
          <a:p>
            <a:pPr lvl="1"/>
            <a:r>
              <a:rPr lang="en-US" dirty="0"/>
              <a:t>A node-based system provided reliable, interactive visualization of 3D geometric shapes.</a:t>
            </a:r>
          </a:p>
          <a:p>
            <a:pPr lvl="1"/>
            <a:r>
              <a:rPr lang="en-US" dirty="0"/>
              <a:t>Allowed for accurate dissection and manipulation, which proved suitable for interactive educational applications.</a:t>
            </a:r>
          </a:p>
          <a:p>
            <a:r>
              <a:rPr lang="en-US" b="1" dirty="0"/>
              <a:t>Gesture Tracking System</a:t>
            </a:r>
            <a:endParaRPr lang="en-US" dirty="0"/>
          </a:p>
          <a:p>
            <a:pPr lvl="1"/>
            <a:r>
              <a:rPr lang="en-US" dirty="0"/>
              <a:t>Implementing gesture tracking, using the Leap Motion Dynamic Hand Gesture dataset.</a:t>
            </a:r>
          </a:p>
          <a:p>
            <a:pPr lvl="1"/>
            <a:r>
              <a:rPr lang="en-US" dirty="0"/>
              <a:t>Using a webcam to capture gestures for rotation and dissection showed promising results but it is not 100% perfect change of the data set is required.</a:t>
            </a:r>
          </a:p>
        </p:txBody>
      </p:sp>
    </p:spTree>
    <p:extLst>
      <p:ext uri="{BB962C8B-B14F-4D97-AF65-F5344CB8AC3E}">
        <p14:creationId xmlns:p14="http://schemas.microsoft.com/office/powerpoint/2010/main" val="44429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F2584F-BD8A-70C5-039B-F31CFBD7E01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BD9340EA-2F66-2006-0F36-35FB01B13405}"/>
              </a:ext>
            </a:extLst>
          </p:cNvPr>
          <p:cNvPicPr>
            <a:picLocks noChangeAspect="1"/>
          </p:cNvPicPr>
          <p:nvPr/>
        </p:nvPicPr>
        <p:blipFill>
          <a:blip r:embed="rId2">
            <a:extLst>
              <a:ext uri="{28A0092B-C50C-407E-A947-70E740481C1C}">
                <a14:useLocalDpi xmlns:a14="http://schemas.microsoft.com/office/drawing/2010/main" val="0"/>
              </a:ext>
            </a:extLst>
          </a:blip>
          <a:srcRect t="18347" b="508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13" name="TextBox 12">
            <a:extLst>
              <a:ext uri="{FF2B5EF4-FFF2-40B4-BE49-F238E27FC236}">
                <a16:creationId xmlns:a16="http://schemas.microsoft.com/office/drawing/2014/main" id="{1E308A5C-629F-C728-96A1-ED76DE71FA82}"/>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1"/>
              <a:t>User Engagement and Satisfaction</a:t>
            </a:r>
            <a:endParaRPr lang="en-US" sz="1500"/>
          </a:p>
          <a:p>
            <a:pPr lvl="1" indent="-228600">
              <a:lnSpc>
                <a:spcPct val="90000"/>
              </a:lnSpc>
              <a:spcAft>
                <a:spcPts val="600"/>
              </a:spcAft>
              <a:buFont typeface="Arial" panose="020B0604020202020204" pitchFamily="34" charset="0"/>
              <a:buChar char="•"/>
            </a:pPr>
            <a:r>
              <a:rPr lang="en-US" sz="1500" b="1"/>
              <a:t>Interactive Tools - </a:t>
            </a:r>
            <a:r>
              <a:rPr lang="en-US" sz="1500"/>
              <a:t>Availability of intuitive manipulation tools (cutting, resizing, rotating) significantly increased user engagement.</a:t>
            </a:r>
          </a:p>
          <a:p>
            <a:pPr lvl="1" indent="-228600">
              <a:lnSpc>
                <a:spcPct val="90000"/>
              </a:lnSpc>
              <a:spcAft>
                <a:spcPts val="600"/>
              </a:spcAft>
              <a:buFont typeface="Arial" panose="020B0604020202020204" pitchFamily="34" charset="0"/>
              <a:buChar char="•"/>
            </a:pPr>
            <a:r>
              <a:rPr lang="en-US" sz="1500" b="1"/>
              <a:t>Affordability and Low Latency -</a:t>
            </a:r>
            <a:r>
              <a:rPr lang="en-US" sz="1500"/>
              <a:t> Affordability, low latency, and support for low-end devices were found to positively impact user satisfaction.</a:t>
            </a:r>
          </a:p>
          <a:p>
            <a:pPr lvl="1" indent="-228600">
              <a:lnSpc>
                <a:spcPct val="90000"/>
              </a:lnSpc>
              <a:spcAft>
                <a:spcPts val="600"/>
              </a:spcAft>
              <a:buFont typeface="Arial" panose="020B0604020202020204" pitchFamily="34" charset="0"/>
              <a:buChar char="•"/>
            </a:pPr>
            <a:r>
              <a:rPr lang="en-US" sz="1500" b="1"/>
              <a:t>Cross platform support-</a:t>
            </a:r>
            <a:r>
              <a:rPr lang="en-US" sz="1500"/>
              <a:t> was found to positively impact user satisfaction.</a:t>
            </a:r>
          </a:p>
          <a:p>
            <a:pPr lvl="1" indent="-228600">
              <a:lnSpc>
                <a:spcPct val="90000"/>
              </a:lnSpc>
              <a:spcAft>
                <a:spcPts val="600"/>
              </a:spcAft>
              <a:buFont typeface="Arial" panose="020B0604020202020204" pitchFamily="34" charset="0"/>
              <a:buChar char="•"/>
            </a:pPr>
            <a:r>
              <a:rPr lang="en-US" sz="1500" b="1"/>
              <a:t>Details and Complexity of shapes - </a:t>
            </a:r>
            <a:r>
              <a:rPr lang="en-US" sz="1500"/>
              <a:t>was found to positively impact user satisfaction.</a:t>
            </a:r>
          </a:p>
          <a:p>
            <a:pPr lvl="1" indent="-228600">
              <a:lnSpc>
                <a:spcPct val="90000"/>
              </a:lnSpc>
              <a:spcAft>
                <a:spcPts val="600"/>
              </a:spcAft>
              <a:buFont typeface="Arial" panose="020B0604020202020204" pitchFamily="34" charset="0"/>
              <a:buChar char="•"/>
            </a:pPr>
            <a:endParaRPr lang="en-US" sz="1500"/>
          </a:p>
          <a:p>
            <a:pPr lvl="1" indent="-228600">
              <a:lnSpc>
                <a:spcPct val="90000"/>
              </a:lnSpc>
              <a:spcAft>
                <a:spcPts val="600"/>
              </a:spcAft>
              <a:buFont typeface="Arial" panose="020B0604020202020204" pitchFamily="34" charset="0"/>
              <a:buChar char="•"/>
            </a:pPr>
            <a:endParaRPr lang="en-US" sz="1500"/>
          </a:p>
          <a:p>
            <a:pPr lvl="1" indent="-228600">
              <a:lnSpc>
                <a:spcPct val="90000"/>
              </a:lnSpc>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209166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9AA040-2F6B-BD28-8109-273C09A1054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89BAECE-1FC0-0E82-BDA0-BF5DE37E07B2}"/>
              </a:ext>
            </a:extLst>
          </p:cNvPr>
          <p:cNvSpPr>
            <a:spLocks noGrp="1"/>
          </p:cNvSpPr>
          <p:nvPr>
            <p:ph idx="1"/>
          </p:nvPr>
        </p:nvSpPr>
        <p:spPr>
          <a:xfrm>
            <a:off x="841248" y="3337269"/>
            <a:ext cx="10509504" cy="2905686"/>
          </a:xfrm>
        </p:spPr>
        <p:txBody>
          <a:bodyPr>
            <a:normAutofit/>
          </a:bodyPr>
          <a:lstStyle/>
          <a:p>
            <a:r>
              <a:rPr lang="en-US" sz="2200" b="1" dirty="0"/>
              <a:t>Performance Challenges</a:t>
            </a:r>
            <a:endParaRPr lang="en-US" sz="2200" dirty="0"/>
          </a:p>
          <a:p>
            <a:pPr lvl="1"/>
            <a:r>
              <a:rPr lang="en-US" sz="2200" dirty="0"/>
              <a:t>The </a:t>
            </a:r>
            <a:r>
              <a:rPr lang="en-US" sz="2200" dirty="0" err="1"/>
              <a:t>Pygame</a:t>
            </a:r>
            <a:r>
              <a:rPr lang="en-US" sz="2200" dirty="0"/>
              <a:t> library was an improvement over Matplotlib for large-scale, real-time 3D interactions, but performance issues persisted as the shape dimensions increased.</a:t>
            </a:r>
          </a:p>
          <a:p>
            <a:pPr lvl="1"/>
            <a:r>
              <a:rPr lang="en-US" sz="2200" dirty="0"/>
              <a:t>Adding lighting effects using </a:t>
            </a:r>
            <a:r>
              <a:rPr lang="en-US" sz="2200" dirty="0" err="1"/>
              <a:t>Scipy</a:t>
            </a:r>
            <a:r>
              <a:rPr lang="en-US" sz="2200" dirty="0"/>
              <a:t> enhanced 3D perception but further improvements are needed to address depth limitations.</a:t>
            </a:r>
          </a:p>
          <a:p>
            <a:pPr marL="0" indent="0">
              <a:buNone/>
            </a:pPr>
            <a:endParaRPr lang="en-US" sz="2200" dirty="0"/>
          </a:p>
          <a:p>
            <a:pPr>
              <a:buFont typeface="Arial" panose="020B0604020202020204" pitchFamily="34" charset="0"/>
              <a:buChar char="•"/>
            </a:pPr>
            <a:endParaRPr lang="en-US" sz="2200" dirty="0"/>
          </a:p>
          <a:p>
            <a:pPr>
              <a:buFont typeface="Arial" panose="020B0604020202020204" pitchFamily="34" charset="0"/>
              <a:buChar char="•"/>
            </a:pPr>
            <a:endParaRPr lang="en-US" sz="2200" dirty="0"/>
          </a:p>
          <a:p>
            <a:pPr marL="0" indent="0">
              <a:buNone/>
            </a:pPr>
            <a:endParaRPr lang="en-US" sz="2200" dirty="0"/>
          </a:p>
        </p:txBody>
      </p:sp>
    </p:spTree>
    <p:extLst>
      <p:ext uri="{BB962C8B-B14F-4D97-AF65-F5344CB8AC3E}">
        <p14:creationId xmlns:p14="http://schemas.microsoft.com/office/powerpoint/2010/main" val="49395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4063-D86F-FE39-4010-A98A0BC3665F}"/>
              </a:ext>
            </a:extLst>
          </p:cNvPr>
          <p:cNvSpPr>
            <a:spLocks noGrp="1"/>
          </p:cNvSpPr>
          <p:nvPr>
            <p:ph type="title"/>
          </p:nvPr>
        </p:nvSpPr>
        <p:spPr>
          <a:xfrm>
            <a:off x="838200" y="365125"/>
            <a:ext cx="10515600" cy="892175"/>
          </a:xfrm>
        </p:spPr>
        <p:txBody>
          <a:bodyPr/>
          <a:lstStyle/>
          <a:p>
            <a:r>
              <a:rPr lang="en-US" dirty="0"/>
              <a:t>References</a:t>
            </a:r>
          </a:p>
        </p:txBody>
      </p:sp>
      <p:sp>
        <p:nvSpPr>
          <p:cNvPr id="3" name="Content Placeholder 2">
            <a:extLst>
              <a:ext uri="{FF2B5EF4-FFF2-40B4-BE49-F238E27FC236}">
                <a16:creationId xmlns:a16="http://schemas.microsoft.com/office/drawing/2014/main" id="{4EB58718-128E-0EAF-97DE-758E804C81A4}"/>
              </a:ext>
            </a:extLst>
          </p:cNvPr>
          <p:cNvSpPr>
            <a:spLocks noGrp="1"/>
          </p:cNvSpPr>
          <p:nvPr>
            <p:ph idx="1"/>
          </p:nvPr>
        </p:nvSpPr>
        <p:spPr>
          <a:xfrm>
            <a:off x="838200" y="1257300"/>
            <a:ext cx="10515600" cy="4919663"/>
          </a:xfrm>
        </p:spPr>
        <p:txBody>
          <a:bodyPr>
            <a:normAutofit lnSpcReduction="10000"/>
          </a:bodyPr>
          <a:lstStyle/>
          <a:p>
            <a:pPr algn="just"/>
            <a:r>
              <a:rPr lang="en-US" sz="1600" dirty="0"/>
              <a:t>Cordeiro, E., Giannini, F., &amp; Monti, M. (2019). A Survey of Immersive Systems for Shape Manipulation. Computer-Aided Design &amp; Applications, 16(6), 1146–1157. </a:t>
            </a:r>
            <a:r>
              <a:rPr lang="en-US" sz="1600" dirty="0">
                <a:hlinkClick r:id="rId2"/>
              </a:rPr>
              <a:t>https://doi.org/10.14733/cadaps.1146-1157</a:t>
            </a:r>
            <a:endParaRPr lang="en-US" sz="1600" dirty="0"/>
          </a:p>
          <a:p>
            <a:pPr algn="just"/>
            <a:r>
              <a:rPr lang="en-US" sz="1600" dirty="0"/>
              <a:t>Chen, Y. (2023). Research and Analysis of VR in the Field of Education. In Research gate. https://www.researchgate.net/publication/369874125_Research_and_Analysis_of _</a:t>
            </a:r>
            <a:r>
              <a:rPr lang="en-US" sz="1600" dirty="0" err="1"/>
              <a:t>VR_in_the_Field_of_Education</a:t>
            </a:r>
            <a:endParaRPr lang="en-US" sz="1600" dirty="0"/>
          </a:p>
          <a:p>
            <a:pPr algn="just"/>
            <a:r>
              <a:rPr lang="en-US" sz="1600" dirty="0"/>
              <a:t>Alam, M. M., &amp; </a:t>
            </a:r>
            <a:r>
              <a:rPr lang="en-US" sz="1600" dirty="0" err="1"/>
              <a:t>Mahbubur</a:t>
            </a:r>
            <a:r>
              <a:rPr lang="en-US" sz="1600" dirty="0"/>
              <a:t> Rahman, S. M. (2020). Affine transformation of virtual 3D object using 2D localization of fingertips. Virtual Reality &amp; Intelligent Hardware, 2(6), 534–555. </a:t>
            </a:r>
            <a:r>
              <a:rPr lang="en-US" sz="1600" dirty="0">
                <a:hlinkClick r:id="rId3"/>
              </a:rPr>
              <a:t>https://doi.org/10.1016/j.vrih.2020.10.001</a:t>
            </a:r>
            <a:endParaRPr lang="en-US" sz="1600" dirty="0"/>
          </a:p>
          <a:p>
            <a:pPr algn="just"/>
            <a:r>
              <a:rPr lang="en-US" sz="1600" dirty="0"/>
              <a:t>Alfalah, S. F. M. (2018). Perceptions toward adopting virtual reality as a teaching aid in information technology. Education and Information Technologies, 23(6), 2633 2653. </a:t>
            </a:r>
            <a:r>
              <a:rPr lang="en-US" sz="1600" dirty="0">
                <a:hlinkClick r:id="rId4"/>
              </a:rPr>
              <a:t>https://doi.org/10.1007/s10639-018-9734-2</a:t>
            </a:r>
            <a:endParaRPr lang="en-US" sz="1600" dirty="0"/>
          </a:p>
          <a:p>
            <a:pPr algn="just"/>
            <a:r>
              <a:rPr lang="en-US" sz="1600" dirty="0"/>
              <a:t>A Comprehensive Guide to 3D Scanning: Technologies, Applications, and Industry Trends. (2023, December 21). Objective3d. </a:t>
            </a:r>
            <a:r>
              <a:rPr lang="en-US" sz="1600" dirty="0">
                <a:hlinkClick r:id="rId5"/>
              </a:rPr>
              <a:t>https://www.objective3d.com.au/resource/blog/3d-scanning-technologies applications-and-industry-trends/</a:t>
            </a:r>
            <a:endParaRPr lang="en-US" sz="1600" dirty="0"/>
          </a:p>
          <a:p>
            <a:pPr algn="just"/>
            <a:r>
              <a:rPr lang="en-US" sz="1600" dirty="0"/>
              <a:t>Campen, M., &amp; </a:t>
            </a:r>
            <a:r>
              <a:rPr lang="en-US" sz="1600" dirty="0" err="1"/>
              <a:t>Kobbelt</a:t>
            </a:r>
            <a:r>
              <a:rPr lang="en-US" sz="1600" dirty="0"/>
              <a:t>, L. (2010). Exact and Robust (Self-)Intersections for Polygonal Meshes. Computer Graphics Forum, </a:t>
            </a:r>
            <a:r>
              <a:rPr lang="en-US" sz="1600" dirty="0">
                <a:hlinkClick r:id="rId6"/>
              </a:rPr>
              <a:t>https://doi.org/10.1111/j.1467-8659.2009.01609.x</a:t>
            </a:r>
            <a:endParaRPr lang="en-US" sz="1600" dirty="0"/>
          </a:p>
          <a:p>
            <a:pPr algn="just"/>
            <a:r>
              <a:rPr lang="en-US" sz="1600" dirty="0"/>
              <a:t>Department of Census and Statistics. (2023). Sri Lanka </a:t>
            </a:r>
            <a:r>
              <a:rPr lang="en-US" sz="1600" dirty="0" err="1"/>
              <a:t>Labour</a:t>
            </a:r>
            <a:r>
              <a:rPr lang="en-US" sz="1600" dirty="0"/>
              <a:t> Force Survey: Annual Report - 2022 [Review of Sri Lanka </a:t>
            </a:r>
            <a:r>
              <a:rPr lang="en-US" sz="1600" dirty="0" err="1"/>
              <a:t>Labour</a:t>
            </a:r>
            <a:r>
              <a:rPr lang="en-US" sz="1600" dirty="0"/>
              <a:t> Force Survey: Annual Report - 2022]. In statistics. Ministry of Finance, Economic Stabilization and National Policies, Sri Lanka. http://www.statistics.gov.lk/Resource/en/LabourForce/Annual_Reports/LFS2022. pdf</a:t>
            </a:r>
          </a:p>
          <a:p>
            <a:pPr algn="just"/>
            <a:r>
              <a:rPr lang="en-US" sz="1600" dirty="0"/>
              <a:t>F. Hughes, J., van Dam, A., McGuire, M., F. Sklar, D., D. Foley, J., K. Feiner, S., &amp; Akeley, K. (2013). Computer Graphics: Principles and Practice [Review of Computer Graphics: Principles and Practice]. In </a:t>
            </a:r>
            <a:r>
              <a:rPr lang="en-US" sz="1600" dirty="0" err="1"/>
              <a:t>aiu</a:t>
            </a:r>
            <a:r>
              <a:rPr lang="en-US" sz="1600" dirty="0"/>
              <a:t>. Addison-Wesley. https://students.aiu.edu/submissions/profiles/resources/onlineBook/a6A8H5_com puter%20graphics.pdf</a:t>
            </a:r>
          </a:p>
          <a:p>
            <a:pPr algn="just"/>
            <a:endParaRPr lang="en-US" sz="1600" dirty="0"/>
          </a:p>
          <a:p>
            <a:pPr algn="just"/>
            <a:endParaRPr lang="en-US" sz="1600" dirty="0"/>
          </a:p>
          <a:p>
            <a:pPr algn="just"/>
            <a:endParaRPr lang="en-US" sz="1600" dirty="0"/>
          </a:p>
          <a:p>
            <a:pPr algn="just"/>
            <a:endParaRPr lang="en-US" sz="1400" dirty="0"/>
          </a:p>
          <a:p>
            <a:pPr algn="just"/>
            <a:endParaRPr lang="en-US" sz="1400" dirty="0"/>
          </a:p>
          <a:p>
            <a:endParaRPr lang="en-US" dirty="0"/>
          </a:p>
        </p:txBody>
      </p:sp>
    </p:spTree>
    <p:extLst>
      <p:ext uri="{BB962C8B-B14F-4D97-AF65-F5344CB8AC3E}">
        <p14:creationId xmlns:p14="http://schemas.microsoft.com/office/powerpoint/2010/main" val="233001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2D42BE-BF7C-D168-FA85-42FDFF6E80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12F55-92E3-A20F-C74B-F121B374748E}"/>
              </a:ext>
            </a:extLst>
          </p:cNvPr>
          <p:cNvSpPr>
            <a:spLocks noGrp="1"/>
          </p:cNvSpPr>
          <p:nvPr>
            <p:ph type="title"/>
          </p:nvPr>
        </p:nvSpPr>
        <p:spPr>
          <a:xfrm>
            <a:off x="841248" y="426720"/>
            <a:ext cx="10506456" cy="1919141"/>
          </a:xfrm>
        </p:spPr>
        <p:txBody>
          <a:bodyPr anchor="b">
            <a:normAutofit/>
          </a:bodyPr>
          <a:lstStyle/>
          <a:p>
            <a:r>
              <a:rPr lang="en-US" sz="6000"/>
              <a:t>Introduction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38EC49-C369-2CA5-78EB-9E929DE2D3FF}"/>
              </a:ext>
            </a:extLst>
          </p:cNvPr>
          <p:cNvSpPr>
            <a:spLocks noGrp="1"/>
          </p:cNvSpPr>
          <p:nvPr>
            <p:ph idx="1"/>
          </p:nvPr>
        </p:nvSpPr>
        <p:spPr>
          <a:xfrm>
            <a:off x="841248" y="3337269"/>
            <a:ext cx="10509504" cy="2905686"/>
          </a:xfrm>
        </p:spPr>
        <p:txBody>
          <a:bodyPr>
            <a:normAutofit/>
          </a:bodyPr>
          <a:lstStyle/>
          <a:p>
            <a:r>
              <a:rPr lang="en-US" sz="2200" dirty="0"/>
              <a:t>Recent trend in the research fields of Augmented Reality (AR), Virtual Reality (VR) and Mixed Reality (MR) has moved towards blending the real and virtual worlds to generate new environments.</a:t>
            </a:r>
          </a:p>
          <a:p>
            <a:r>
              <a:rPr lang="en-US" sz="2200" dirty="0"/>
              <a:t>These technologies are shown to be present unique opportunities for interactive learning, enabling users to visualize and manipulate shapes and objects in real time. This capability facilitates the demonstration of complex scenarios with reduced risk factors and in an immersive manner, According to Bellini et al. (2016)</a:t>
            </a:r>
          </a:p>
        </p:txBody>
      </p:sp>
    </p:spTree>
    <p:extLst>
      <p:ext uri="{BB962C8B-B14F-4D97-AF65-F5344CB8AC3E}">
        <p14:creationId xmlns:p14="http://schemas.microsoft.com/office/powerpoint/2010/main" val="4111951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7829F-AEBF-A092-CD68-BA6038C2D4D0}"/>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kern="1200">
                <a:solidFill>
                  <a:schemeClr val="tx1"/>
                </a:solidFill>
                <a:latin typeface="+mj-lt"/>
                <a:ea typeface="+mj-ea"/>
                <a:cs typeface="+mj-cs"/>
              </a:rPr>
              <a:t>Thank you</a:t>
            </a:r>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83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75681B-AD41-0E06-6E58-AC1A2715F171}"/>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8A767665-F502-968F-066D-2AA8A22A53C5}"/>
              </a:ext>
            </a:extLst>
          </p:cNvPr>
          <p:cNvSpPr>
            <a:spLocks noGrp="1" noChangeArrowheads="1"/>
          </p:cNvSpPr>
          <p:nvPr>
            <p:ph type="title"/>
          </p:nvPr>
        </p:nvSpPr>
        <p:spPr bwMode="auto">
          <a:xfrm>
            <a:off x="836679" y="723898"/>
            <a:ext cx="6002110" cy="14954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000" b="0" i="0" u="none" strike="noStrike" cap="none" normalizeH="0" baseline="0" dirty="0">
                <a:ln>
                  <a:noFill/>
                </a:ln>
                <a:effectLst/>
                <a:latin typeface="Arial" panose="020B0604020202020204" pitchFamily="34" charset="0"/>
              </a:rPr>
              <a:t>Research Problem &amp; Gap</a:t>
            </a:r>
          </a:p>
        </p:txBody>
      </p:sp>
      <p:sp>
        <p:nvSpPr>
          <p:cNvPr id="3" name="Content Placeholder 2">
            <a:extLst>
              <a:ext uri="{FF2B5EF4-FFF2-40B4-BE49-F238E27FC236}">
                <a16:creationId xmlns:a16="http://schemas.microsoft.com/office/drawing/2014/main" id="{FAAC7C4D-CCED-2792-BB41-B743ABC9E0C8}"/>
              </a:ext>
            </a:extLst>
          </p:cNvPr>
          <p:cNvSpPr>
            <a:spLocks noGrp="1"/>
          </p:cNvSpPr>
          <p:nvPr>
            <p:ph idx="1"/>
          </p:nvPr>
        </p:nvSpPr>
        <p:spPr>
          <a:xfrm>
            <a:off x="598665" y="1922466"/>
            <a:ext cx="6240124" cy="4795833"/>
          </a:xfrm>
        </p:spPr>
        <p:txBody>
          <a:bodyPr>
            <a:noAutofit/>
          </a:bodyPr>
          <a:lstStyle/>
          <a:p>
            <a:r>
              <a:rPr lang="en-US" sz="1800" dirty="0"/>
              <a:t>Despite the significant advancements in these interactive technologies, the experience remains inaccessible to a broad audience due to the excessive costs associated with the necessary equipment.</a:t>
            </a:r>
          </a:p>
          <a:p>
            <a:r>
              <a:rPr lang="en-US" sz="1800" dirty="0"/>
              <a:t>Alam &amp; </a:t>
            </a:r>
            <a:r>
              <a:rPr lang="en-US" sz="1800" dirty="0" err="1"/>
              <a:t>Mahbubur</a:t>
            </a:r>
            <a:r>
              <a:rPr lang="en-US" sz="1800" dirty="0"/>
              <a:t> Rahman, 2020 tried to address this by introducing fingertips for Geometric Transformation of Objects in a VR environment. But this doesn't focus on dissection of objects, it mostly focuses on rotation and scaling of 3D objects.</a:t>
            </a:r>
          </a:p>
          <a:p>
            <a:r>
              <a:rPr lang="en-US" sz="1800" dirty="0"/>
              <a:t>Also, the findings Cordeiro, Giannini, and Monti (2019) say that users tend to interact with 3d objects in the same way they do interact with objects in real life so the fingertip tracking model might not be the perfect approach. </a:t>
            </a:r>
          </a:p>
          <a:p>
            <a:r>
              <a:rPr lang="en-US" sz="1800" dirty="0"/>
              <a:t>This research aims to develop a cost-effective, gesture-based system for dissecting geometric shapes in a virtual environment, making it more accessible to a wider audience.</a:t>
            </a:r>
          </a:p>
        </p:txBody>
      </p:sp>
      <p:pic>
        <p:nvPicPr>
          <p:cNvPr id="7" name="Picture 6">
            <a:extLst>
              <a:ext uri="{FF2B5EF4-FFF2-40B4-BE49-F238E27FC236}">
                <a16:creationId xmlns:a16="http://schemas.microsoft.com/office/drawing/2014/main" id="{76F475F5-B4A7-EC17-6D9A-FC3ADA23CF34}"/>
              </a:ext>
            </a:extLst>
          </p:cNvPr>
          <p:cNvPicPr>
            <a:picLocks noChangeAspect="1"/>
          </p:cNvPicPr>
          <p:nvPr/>
        </p:nvPicPr>
        <p:blipFill>
          <a:blip r:embed="rId2"/>
          <a:srcRect l="3527" r="51519" b="-1"/>
          <a:stretch/>
        </p:blipFill>
        <p:spPr>
          <a:xfrm>
            <a:off x="7199440" y="10"/>
            <a:ext cx="4992560" cy="6857990"/>
          </a:xfrm>
          <a:prstGeom prst="rect">
            <a:avLst/>
          </a:prstGeom>
          <a:effectLst/>
        </p:spPr>
      </p:pic>
    </p:spTree>
    <p:extLst>
      <p:ext uri="{BB962C8B-B14F-4D97-AF65-F5344CB8AC3E}">
        <p14:creationId xmlns:p14="http://schemas.microsoft.com/office/powerpoint/2010/main" val="123451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06510-E75D-1C58-86FC-C3B67669517A}"/>
              </a:ext>
            </a:extLst>
          </p:cNvPr>
          <p:cNvSpPr>
            <a:spLocks noGrp="1"/>
          </p:cNvSpPr>
          <p:nvPr>
            <p:ph type="title"/>
          </p:nvPr>
        </p:nvSpPr>
        <p:spPr>
          <a:xfrm>
            <a:off x="612648" y="1078992"/>
            <a:ext cx="6268770" cy="1536192"/>
          </a:xfrm>
        </p:spPr>
        <p:txBody>
          <a:bodyPr anchor="b">
            <a:normAutofit/>
          </a:bodyPr>
          <a:lstStyle/>
          <a:p>
            <a:r>
              <a:rPr lang="en-US" sz="5200"/>
              <a:t>Objectives of the Research.</a:t>
            </a:r>
          </a:p>
        </p:txBody>
      </p:sp>
      <p:sp>
        <p:nvSpPr>
          <p:cNvPr id="21" name="Rectangle 2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A7F37B2-0BEF-EDA8-5614-1E22355F8C51}"/>
              </a:ext>
            </a:extLst>
          </p:cNvPr>
          <p:cNvSpPr>
            <a:spLocks noGrp="1"/>
          </p:cNvSpPr>
          <p:nvPr>
            <p:ph idx="1"/>
          </p:nvPr>
        </p:nvSpPr>
        <p:spPr>
          <a:xfrm>
            <a:off x="639270" y="3355848"/>
            <a:ext cx="6244957" cy="2825496"/>
          </a:xfrm>
        </p:spPr>
        <p:txBody>
          <a:bodyPr>
            <a:normAutofit/>
          </a:bodyPr>
          <a:lstStyle/>
          <a:p>
            <a:r>
              <a:rPr lang="en-US" sz="1900"/>
              <a:t>To develop a software application that allows users to dissect and manipulate geometric shapes in a virtual environment.</a:t>
            </a:r>
          </a:p>
          <a:p>
            <a:r>
              <a:rPr lang="en-US" sz="1900"/>
              <a:t>To enhance user engagement with interactive technologies. </a:t>
            </a:r>
          </a:p>
          <a:p>
            <a:r>
              <a:rPr lang="en-US" sz="1900"/>
              <a:t>To implement a gesture recognition system for intuitive user interaction.</a:t>
            </a:r>
          </a:p>
          <a:p>
            <a:r>
              <a:rPr lang="en-US" sz="1900"/>
              <a:t>To improve the accessibility and affordability of interactive technologies. </a:t>
            </a:r>
          </a:p>
        </p:txBody>
      </p:sp>
      <p:pic>
        <p:nvPicPr>
          <p:cNvPr id="13" name="Picture 12" descr="Colorful shapes and patterns">
            <a:extLst>
              <a:ext uri="{FF2B5EF4-FFF2-40B4-BE49-F238E27FC236}">
                <a16:creationId xmlns:a16="http://schemas.microsoft.com/office/drawing/2014/main" id="{CCAEDBD1-B380-7528-2167-A672B060B882}"/>
              </a:ext>
            </a:extLst>
          </p:cNvPr>
          <p:cNvPicPr>
            <a:picLocks noChangeAspect="1"/>
          </p:cNvPicPr>
          <p:nvPr/>
        </p:nvPicPr>
        <p:blipFill>
          <a:blip r:embed="rId2"/>
          <a:srcRect l="24326" r="27199" b="1"/>
          <a:stretch/>
        </p:blipFill>
        <p:spPr>
          <a:xfrm>
            <a:off x="7684007" y="603504"/>
            <a:ext cx="4050792" cy="5577840"/>
          </a:xfrm>
          <a:prstGeom prst="rect">
            <a:avLst/>
          </a:prstGeom>
        </p:spPr>
      </p:pic>
    </p:spTree>
    <p:extLst>
      <p:ext uri="{BB962C8B-B14F-4D97-AF65-F5344CB8AC3E}">
        <p14:creationId xmlns:p14="http://schemas.microsoft.com/office/powerpoint/2010/main" val="158172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A0988-AE67-2A65-E5D3-22462D13751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Methodology and Research Design</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98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F83335-FFAB-046C-1278-DA1BA74A161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7994B-C4F8-40AC-68B3-6056564621B0}"/>
              </a:ext>
            </a:extLst>
          </p:cNvPr>
          <p:cNvSpPr>
            <a:spLocks noGrp="1"/>
          </p:cNvSpPr>
          <p:nvPr>
            <p:ph type="title"/>
          </p:nvPr>
        </p:nvSpPr>
        <p:spPr>
          <a:xfrm>
            <a:off x="841248" y="426720"/>
            <a:ext cx="10506456" cy="1919141"/>
          </a:xfrm>
        </p:spPr>
        <p:txBody>
          <a:bodyPr anchor="b">
            <a:normAutofit/>
          </a:bodyPr>
          <a:lstStyle/>
          <a:p>
            <a:r>
              <a:rPr lang="en-US" sz="6000" dirty="0"/>
              <a:t>Data Collection</a:t>
            </a:r>
          </a:p>
        </p:txBody>
      </p:sp>
      <p:sp>
        <p:nvSpPr>
          <p:cNvPr id="23" name="Rectangle 2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82C09DBE-F9A1-4FDB-C344-A9B6B915001A}"/>
              </a:ext>
            </a:extLst>
          </p:cNvPr>
          <p:cNvSpPr>
            <a:spLocks noGrp="1"/>
          </p:cNvSpPr>
          <p:nvPr>
            <p:ph idx="1"/>
          </p:nvPr>
        </p:nvSpPr>
        <p:spPr>
          <a:xfrm>
            <a:off x="841248" y="3337269"/>
            <a:ext cx="10509504" cy="2905686"/>
          </a:xfrm>
        </p:spPr>
        <p:txBody>
          <a:bodyPr>
            <a:normAutofit/>
          </a:bodyPr>
          <a:lstStyle/>
          <a:p>
            <a:r>
              <a:rPr lang="en-US" sz="1900" b="1" dirty="0"/>
              <a:t>Primary Data</a:t>
            </a:r>
          </a:p>
          <a:p>
            <a:pPr lvl="1"/>
            <a:r>
              <a:rPr lang="en-US" sz="1900" dirty="0"/>
              <a:t>Approach</a:t>
            </a:r>
          </a:p>
          <a:p>
            <a:pPr lvl="2"/>
            <a:r>
              <a:rPr lang="en-US" sz="1900" dirty="0"/>
              <a:t>Mixed methods approach using both quantitative and qualitative data collection techniques.</a:t>
            </a:r>
          </a:p>
          <a:p>
            <a:pPr lvl="1"/>
            <a:r>
              <a:rPr lang="en-US" sz="1900" dirty="0"/>
              <a:t>Population</a:t>
            </a:r>
          </a:p>
          <a:p>
            <a:pPr lvl="2"/>
            <a:r>
              <a:rPr lang="en-US" sz="1900" dirty="0"/>
              <a:t>Students and professionals in fields like architecture and design, primarily located in Colombo District, Sri Lanka.</a:t>
            </a:r>
          </a:p>
          <a:p>
            <a:r>
              <a:rPr lang="en-US" sz="1900" b="1" dirty="0"/>
              <a:t>Secondary Data</a:t>
            </a:r>
          </a:p>
          <a:p>
            <a:pPr lvl="1"/>
            <a:r>
              <a:rPr lang="en-US" sz="1900" dirty="0"/>
              <a:t>Literature review of relevant studies to identify gaps and build the foundation of the research.</a:t>
            </a:r>
          </a:p>
        </p:txBody>
      </p:sp>
    </p:spTree>
    <p:extLst>
      <p:ext uri="{BB962C8B-B14F-4D97-AF65-F5344CB8AC3E}">
        <p14:creationId xmlns:p14="http://schemas.microsoft.com/office/powerpoint/2010/main" val="287246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EF5056-C155-56A6-D38B-A014C30A196C}"/>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C3E38AA-E978-C195-F312-D7E0C8B69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AB775-8A8F-EA32-C4CE-DB268B3D96FC}"/>
              </a:ext>
            </a:extLst>
          </p:cNvPr>
          <p:cNvSpPr>
            <a:spLocks noGrp="1"/>
          </p:cNvSpPr>
          <p:nvPr>
            <p:ph type="title"/>
          </p:nvPr>
        </p:nvSpPr>
        <p:spPr>
          <a:xfrm>
            <a:off x="841248" y="426720"/>
            <a:ext cx="10506456" cy="1919141"/>
          </a:xfrm>
        </p:spPr>
        <p:txBody>
          <a:bodyPr anchor="b">
            <a:normAutofit/>
          </a:bodyPr>
          <a:lstStyle/>
          <a:p>
            <a:r>
              <a:rPr lang="en-US" sz="6000" dirty="0"/>
              <a:t>Sample size &amp; Calculation</a:t>
            </a:r>
          </a:p>
        </p:txBody>
      </p:sp>
      <p:sp>
        <p:nvSpPr>
          <p:cNvPr id="23" name="Rectangle 22">
            <a:extLst>
              <a:ext uri="{FF2B5EF4-FFF2-40B4-BE49-F238E27FC236}">
                <a16:creationId xmlns:a16="http://schemas.microsoft.com/office/drawing/2014/main" id="{61EA93D2-1355-1069-8874-0301BDF29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49E6B9EF-E939-E48D-7E14-C39A63DD9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A300FDD1-0F8C-D3CF-B9F1-6ACB457A2904}"/>
              </a:ext>
            </a:extLst>
          </p:cNvPr>
          <p:cNvSpPr txBox="1"/>
          <p:nvPr/>
        </p:nvSpPr>
        <p:spPr>
          <a:xfrm>
            <a:off x="8665464" y="4949072"/>
            <a:ext cx="3108960" cy="1323439"/>
          </a:xfrm>
          <a:prstGeom prst="rect">
            <a:avLst/>
          </a:prstGeom>
          <a:noFill/>
        </p:spPr>
        <p:txBody>
          <a:bodyPr wrap="square" rtlCol="0">
            <a:spAutoFit/>
          </a:bodyPr>
          <a:lstStyle/>
          <a:p>
            <a:r>
              <a:rPr lang="en-US" sz="1600" dirty="0"/>
              <a:t>n = sample size</a:t>
            </a:r>
          </a:p>
          <a:p>
            <a:r>
              <a:rPr lang="en-US" sz="1600" dirty="0"/>
              <a:t>z = level of confidence </a:t>
            </a:r>
          </a:p>
          <a:p>
            <a:r>
              <a:rPr lang="en-US" sz="1600" dirty="0"/>
              <a:t>p = estimated proportion of the population </a:t>
            </a:r>
          </a:p>
          <a:p>
            <a:r>
              <a:rPr lang="en-US" sz="1600" dirty="0"/>
              <a:t>d = tolerated margin of error (%5)</a:t>
            </a:r>
          </a:p>
        </p:txBody>
      </p:sp>
      <p:sp>
        <p:nvSpPr>
          <p:cNvPr id="8" name="TextBox 7">
            <a:extLst>
              <a:ext uri="{FF2B5EF4-FFF2-40B4-BE49-F238E27FC236}">
                <a16:creationId xmlns:a16="http://schemas.microsoft.com/office/drawing/2014/main" id="{6C8CEBD1-1F6A-6079-6936-E889CC109ADE}"/>
              </a:ext>
            </a:extLst>
          </p:cNvPr>
          <p:cNvSpPr txBox="1"/>
          <p:nvPr/>
        </p:nvSpPr>
        <p:spPr>
          <a:xfrm>
            <a:off x="841248" y="3104553"/>
            <a:ext cx="6888480" cy="3416320"/>
          </a:xfrm>
          <a:prstGeom prst="rect">
            <a:avLst/>
          </a:prstGeom>
          <a:noFill/>
        </p:spPr>
        <p:txBody>
          <a:bodyPr wrap="square" rtlCol="0">
            <a:spAutoFit/>
          </a:bodyPr>
          <a:lstStyle/>
          <a:p>
            <a:r>
              <a:rPr lang="en-US" dirty="0"/>
              <a:t>Estimated Population = Total Labor Force × Youth Employment Ratio</a:t>
            </a:r>
          </a:p>
          <a:p>
            <a:r>
              <a:rPr lang="en-US" dirty="0"/>
              <a:t>		       = 339,637×0.196 </a:t>
            </a:r>
          </a:p>
          <a:p>
            <a:r>
              <a:rPr lang="en-US" dirty="0"/>
              <a:t>		        ≈ 66,661</a:t>
            </a:r>
          </a:p>
          <a:p>
            <a:endParaRPr lang="en-US" dirty="0"/>
          </a:p>
          <a:p>
            <a:r>
              <a:rPr lang="en-US" dirty="0"/>
              <a:t>Sample size (n)              = </a:t>
            </a:r>
            <a:r>
              <a:rPr lang="pl-PL" dirty="0"/>
              <a:t>(z)</a:t>
            </a:r>
            <a:r>
              <a:rPr lang="pl-PL" baseline="30000" dirty="0"/>
              <a:t>2</a:t>
            </a:r>
            <a:r>
              <a:rPr lang="pl-PL" dirty="0"/>
              <a:t> p (1 – p) / d2</a:t>
            </a:r>
            <a:endParaRPr lang="en-US" dirty="0"/>
          </a:p>
          <a:p>
            <a:r>
              <a:rPr lang="en-US" dirty="0"/>
              <a:t>		       = (1.96)2 . 0.5. (1-0.5) / (0.05)2</a:t>
            </a:r>
          </a:p>
          <a:p>
            <a:r>
              <a:rPr lang="en-US" dirty="0"/>
              <a:t>		       = 384.16</a:t>
            </a:r>
          </a:p>
          <a:p>
            <a:r>
              <a:rPr lang="en-US" dirty="0"/>
              <a:t>		       ≈ 384</a:t>
            </a:r>
          </a:p>
          <a:p>
            <a:endParaRPr lang="en-US" dirty="0"/>
          </a:p>
          <a:p>
            <a:r>
              <a:rPr lang="en-US" dirty="0"/>
              <a:t>n adjusted                       = n / [1 + ((n-1)/p)]</a:t>
            </a:r>
          </a:p>
          <a:p>
            <a:r>
              <a:rPr lang="en-US" dirty="0"/>
              <a:t>		      = 384 / [1 + ((384 -1)/66661)] </a:t>
            </a:r>
          </a:p>
          <a:p>
            <a:r>
              <a:rPr lang="en-US" dirty="0"/>
              <a:t>		      ≈ 382.</a:t>
            </a:r>
          </a:p>
        </p:txBody>
      </p:sp>
      <p:sp>
        <p:nvSpPr>
          <p:cNvPr id="11" name="TextBox 10">
            <a:extLst>
              <a:ext uri="{FF2B5EF4-FFF2-40B4-BE49-F238E27FC236}">
                <a16:creationId xmlns:a16="http://schemas.microsoft.com/office/drawing/2014/main" id="{52BD25BC-E8E9-DF6F-47CE-39D107388230}"/>
              </a:ext>
            </a:extLst>
          </p:cNvPr>
          <p:cNvSpPr txBox="1"/>
          <p:nvPr/>
        </p:nvSpPr>
        <p:spPr>
          <a:xfrm>
            <a:off x="10001504" y="6380589"/>
            <a:ext cx="1703324" cy="369332"/>
          </a:xfrm>
          <a:prstGeom prst="rect">
            <a:avLst/>
          </a:prstGeom>
          <a:noFill/>
        </p:spPr>
        <p:txBody>
          <a:bodyPr wrap="square" rtlCol="0">
            <a:spAutoFit/>
          </a:bodyPr>
          <a:lstStyle/>
          <a:p>
            <a:r>
              <a:rPr lang="en-US" dirty="0"/>
              <a:t>(calculator.net)</a:t>
            </a:r>
          </a:p>
        </p:txBody>
      </p:sp>
    </p:spTree>
    <p:extLst>
      <p:ext uri="{BB962C8B-B14F-4D97-AF65-F5344CB8AC3E}">
        <p14:creationId xmlns:p14="http://schemas.microsoft.com/office/powerpoint/2010/main" val="184049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142D36-CD0E-E9FF-BA23-5E0E729B5296}"/>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4D704-09BC-DEFB-57C7-937A796B23C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Conceptual framework</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E297835C-1DA2-D033-5FC4-A0A680A27653}"/>
              </a:ext>
            </a:extLst>
          </p:cNvPr>
          <p:cNvPicPr>
            <a:picLocks noChangeAspect="1"/>
          </p:cNvPicPr>
          <p:nvPr/>
        </p:nvPicPr>
        <p:blipFill>
          <a:blip r:embed="rId2"/>
          <a:stretch>
            <a:fillRect/>
          </a:stretch>
        </p:blipFill>
        <p:spPr>
          <a:xfrm>
            <a:off x="5846507" y="625683"/>
            <a:ext cx="4882564" cy="5455380"/>
          </a:xfrm>
          <a:prstGeom prst="rect">
            <a:avLst/>
          </a:prstGeom>
        </p:spPr>
      </p:pic>
    </p:spTree>
    <p:extLst>
      <p:ext uri="{BB962C8B-B14F-4D97-AF65-F5344CB8AC3E}">
        <p14:creationId xmlns:p14="http://schemas.microsoft.com/office/powerpoint/2010/main" val="59922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FBCFE-DC90-8E3F-B3FD-479EE55CCE9C}"/>
            </a:ext>
          </a:extLst>
        </p:cNvPr>
        <p:cNvGrpSpPr/>
        <p:nvPr/>
      </p:nvGrpSpPr>
      <p:grpSpPr>
        <a:xfrm>
          <a:off x="0" y="0"/>
          <a:ext cx="0" cy="0"/>
          <a:chOff x="0" y="0"/>
          <a:chExt cx="0" cy="0"/>
        </a:xfrm>
      </p:grpSpPr>
      <p:sp useBgFill="1">
        <p:nvSpPr>
          <p:cNvPr id="9244" name="Rectangle 9243">
            <a:extLst>
              <a:ext uri="{FF2B5EF4-FFF2-40B4-BE49-F238E27FC236}">
                <a16:creationId xmlns:a16="http://schemas.microsoft.com/office/drawing/2014/main" id="{B43B9CA2-4B31-4ACD-9A9F-B8E6C6420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descr="Forms response chart. Question title: How detailed or complex should the geometric shapes be? . Number of responses: 293 responses.">
            <a:extLst>
              <a:ext uri="{FF2B5EF4-FFF2-40B4-BE49-F238E27FC236}">
                <a16:creationId xmlns:a16="http://schemas.microsoft.com/office/drawing/2014/main" id="{A2171150-07A6-4561-3C49-FD538CB2E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510" r="44265" b="-2"/>
          <a:stretch/>
        </p:blipFill>
        <p:spPr bwMode="auto">
          <a:xfrm>
            <a:off x="8529321" y="10"/>
            <a:ext cx="3662680" cy="3401558"/>
          </a:xfrm>
          <a:custGeom>
            <a:avLst/>
            <a:gdLst/>
            <a:ahLst/>
            <a:cxnLst/>
            <a:rect l="l" t="t" r="r" b="b"/>
            <a:pathLst>
              <a:path w="3662680" h="3401568">
                <a:moveTo>
                  <a:pt x="0" y="0"/>
                </a:moveTo>
                <a:lnTo>
                  <a:pt x="3662680" y="0"/>
                </a:lnTo>
                <a:lnTo>
                  <a:pt x="3662680" y="3401568"/>
                </a:lnTo>
                <a:lnTo>
                  <a:pt x="774527" y="3401568"/>
                </a:lnTo>
                <a:lnTo>
                  <a:pt x="769892" y="3133175"/>
                </a:lnTo>
                <a:cubicBezTo>
                  <a:pt x="732577" y="2055441"/>
                  <a:pt x="492520" y="1056020"/>
                  <a:pt x="104445" y="215033"/>
                </a:cubicBezTo>
                <a:close/>
              </a:path>
            </a:pathLst>
          </a:cu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6E6D098-405C-EFBA-BB08-2392187A6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687" r="41464" b="-2"/>
          <a:stretch/>
        </p:blipFill>
        <p:spPr bwMode="auto">
          <a:xfrm>
            <a:off x="5115314" y="10"/>
            <a:ext cx="4118110" cy="3401558"/>
          </a:xfrm>
          <a:custGeom>
            <a:avLst/>
            <a:gdLst/>
            <a:ahLst/>
            <a:cxnLst/>
            <a:rect l="l" t="t" r="r" b="b"/>
            <a:pathLst>
              <a:path w="4118110" h="3401568">
                <a:moveTo>
                  <a:pt x="0" y="0"/>
                </a:moveTo>
                <a:lnTo>
                  <a:pt x="3343575" y="0"/>
                </a:lnTo>
                <a:lnTo>
                  <a:pt x="3448028" y="215050"/>
                </a:lnTo>
                <a:cubicBezTo>
                  <a:pt x="3836103" y="1056037"/>
                  <a:pt x="4076161" y="2055458"/>
                  <a:pt x="4113475" y="3133192"/>
                </a:cubicBezTo>
                <a:lnTo>
                  <a:pt x="4118110" y="3401568"/>
                </a:lnTo>
                <a:lnTo>
                  <a:pt x="801224" y="3401568"/>
                </a:lnTo>
                <a:lnTo>
                  <a:pt x="797493" y="3185579"/>
                </a:lnTo>
                <a:cubicBezTo>
                  <a:pt x="756786" y="2009870"/>
                  <a:pt x="474799" y="927359"/>
                  <a:pt x="22579" y="42066"/>
                </a:cubicBezTo>
                <a:close/>
              </a:path>
            </a:pathLst>
          </a:custGeom>
          <a:noFill/>
          <a:extLst>
            <a:ext uri="{909E8E84-426E-40DD-AFC4-6F175D3DCCD1}">
              <a14:hiddenFill xmlns:a14="http://schemas.microsoft.com/office/drawing/2010/main">
                <a:solidFill>
                  <a:srgbClr val="FFFFFF"/>
                </a:solidFill>
              </a14:hiddenFill>
            </a:ext>
          </a:extLst>
        </p:spPr>
      </p:pic>
      <p:pic>
        <p:nvPicPr>
          <p:cNvPr id="9218" name="Picture 2" descr="Forms response chart. Question title: If yes, what are your Initial thoughts about those?(Select all that apply). Number of responses: 287 responses.">
            <a:extLst>
              <a:ext uri="{FF2B5EF4-FFF2-40B4-BE49-F238E27FC236}">
                <a16:creationId xmlns:a16="http://schemas.microsoft.com/office/drawing/2014/main" id="{04823D63-3F3E-74A0-5748-256DAE9EB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49" r="1372"/>
          <a:stretch/>
        </p:blipFill>
        <p:spPr bwMode="auto">
          <a:xfrm>
            <a:off x="5168353" y="3456432"/>
            <a:ext cx="7023646" cy="3401568"/>
          </a:xfrm>
          <a:custGeom>
            <a:avLst/>
            <a:gdLst/>
            <a:ahLst/>
            <a:cxnLst/>
            <a:rect l="l" t="t" r="r" b="b"/>
            <a:pathLst>
              <a:path w="7023646" h="3401568">
                <a:moveTo>
                  <a:pt x="749132" y="0"/>
                </a:moveTo>
                <a:lnTo>
                  <a:pt x="7023646" y="0"/>
                </a:lnTo>
                <a:lnTo>
                  <a:pt x="7023646" y="3401568"/>
                </a:lnTo>
                <a:lnTo>
                  <a:pt x="0" y="3401568"/>
                </a:lnTo>
                <a:lnTo>
                  <a:pt x="79008" y="3238906"/>
                </a:lnTo>
                <a:cubicBezTo>
                  <a:pt x="502362" y="2321466"/>
                  <a:pt x="749563" y="1215476"/>
                  <a:pt x="749563" y="24956"/>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9246" name="Freeform: Shape 9245">
            <a:extLst>
              <a:ext uri="{FF2B5EF4-FFF2-40B4-BE49-F238E27FC236}">
                <a16:creationId xmlns:a16="http://schemas.microsoft.com/office/drawing/2014/main" id="{33F94DB1-BC5D-454D-845C-7BA3A1F46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32965" cy="6858000"/>
          </a:xfrm>
          <a:custGeom>
            <a:avLst/>
            <a:gdLst>
              <a:gd name="connsiteX0" fmla="*/ 0 w 5932965"/>
              <a:gd name="connsiteY0" fmla="*/ 0 h 6858000"/>
              <a:gd name="connsiteX1" fmla="*/ 5140363 w 5932965"/>
              <a:gd name="connsiteY1" fmla="*/ 0 h 6858000"/>
              <a:gd name="connsiteX2" fmla="*/ 5152943 w 5932965"/>
              <a:gd name="connsiteY2" fmla="*/ 23550 h 6858000"/>
              <a:gd name="connsiteX3" fmla="*/ 5932965 w 5932965"/>
              <a:gd name="connsiteY3" fmla="*/ 3479505 h 6858000"/>
              <a:gd name="connsiteX4" fmla="*/ 5262410 w 5932965"/>
              <a:gd name="connsiteY4" fmla="*/ 6708999 h 6858000"/>
              <a:gd name="connsiteX5" fmla="*/ 5190385 w 5932965"/>
              <a:gd name="connsiteY5" fmla="*/ 6858000 h 6858000"/>
              <a:gd name="connsiteX6" fmla="*/ 0 w 59329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2965" h="6858000">
                <a:moveTo>
                  <a:pt x="0" y="0"/>
                </a:moveTo>
                <a:lnTo>
                  <a:pt x="5140363" y="0"/>
                </a:lnTo>
                <a:lnTo>
                  <a:pt x="5152943" y="23550"/>
                </a:lnTo>
                <a:cubicBezTo>
                  <a:pt x="5642847" y="987256"/>
                  <a:pt x="5932965" y="2183538"/>
                  <a:pt x="5932965" y="3479505"/>
                </a:cubicBezTo>
                <a:cubicBezTo>
                  <a:pt x="5932965" y="4675783"/>
                  <a:pt x="5685764" y="5787121"/>
                  <a:pt x="5262410" y="6708999"/>
                </a:cubicBezTo>
                <a:lnTo>
                  <a:pt x="519038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248" name="Freeform: Shape 9247">
            <a:extLst>
              <a:ext uri="{FF2B5EF4-FFF2-40B4-BE49-F238E27FC236}">
                <a16:creationId xmlns:a16="http://schemas.microsoft.com/office/drawing/2014/main" id="{5676B86F-860B-4586-BCAA-C0650C09B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2333" cy="6858000"/>
          </a:xfrm>
          <a:custGeom>
            <a:avLst/>
            <a:gdLst>
              <a:gd name="connsiteX0" fmla="*/ 0 w 5922333"/>
              <a:gd name="connsiteY0" fmla="*/ 0 h 6858000"/>
              <a:gd name="connsiteX1" fmla="*/ 5129731 w 5922333"/>
              <a:gd name="connsiteY1" fmla="*/ 0 h 6858000"/>
              <a:gd name="connsiteX2" fmla="*/ 5142311 w 5922333"/>
              <a:gd name="connsiteY2" fmla="*/ 23550 h 6858000"/>
              <a:gd name="connsiteX3" fmla="*/ 5922333 w 5922333"/>
              <a:gd name="connsiteY3" fmla="*/ 3479505 h 6858000"/>
              <a:gd name="connsiteX4" fmla="*/ 5251778 w 5922333"/>
              <a:gd name="connsiteY4" fmla="*/ 6708999 h 6858000"/>
              <a:gd name="connsiteX5" fmla="*/ 5179753 w 5922333"/>
              <a:gd name="connsiteY5" fmla="*/ 6858000 h 6858000"/>
              <a:gd name="connsiteX6" fmla="*/ 0 w 592233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2333" h="6858000">
                <a:moveTo>
                  <a:pt x="0" y="0"/>
                </a:moveTo>
                <a:lnTo>
                  <a:pt x="5129731" y="0"/>
                </a:lnTo>
                <a:lnTo>
                  <a:pt x="5142311" y="23550"/>
                </a:lnTo>
                <a:cubicBezTo>
                  <a:pt x="5632215" y="987256"/>
                  <a:pt x="5922333" y="2183538"/>
                  <a:pt x="5922333" y="3479505"/>
                </a:cubicBezTo>
                <a:cubicBezTo>
                  <a:pt x="5922333" y="4675783"/>
                  <a:pt x="5675132" y="5787121"/>
                  <a:pt x="5251778" y="6708999"/>
                </a:cubicBezTo>
                <a:lnTo>
                  <a:pt x="5179753"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50" name="Rectangle 9249">
            <a:extLst>
              <a:ext uri="{FF2B5EF4-FFF2-40B4-BE49-F238E27FC236}">
                <a16:creationId xmlns:a16="http://schemas.microsoft.com/office/drawing/2014/main" id="{8C818ED5-2F56-4171-9445-3AA4F4462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52" name="Rectangle 9251">
            <a:extLst>
              <a:ext uri="{FF2B5EF4-FFF2-40B4-BE49-F238E27FC236}">
                <a16:creationId xmlns:a16="http://schemas.microsoft.com/office/drawing/2014/main" id="{DE74FCE8-866C-4AFA-B45C-FACE2A609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1" y="2089941"/>
            <a:ext cx="497043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E9E246D-9416-6AA3-42E1-E047F8661C17}"/>
              </a:ext>
            </a:extLst>
          </p:cNvPr>
          <p:cNvSpPr>
            <a:spLocks noGrp="1"/>
          </p:cNvSpPr>
          <p:nvPr>
            <p:ph idx="1"/>
          </p:nvPr>
        </p:nvSpPr>
        <p:spPr>
          <a:xfrm>
            <a:off x="448056" y="2514600"/>
            <a:ext cx="4922338" cy="1365123"/>
          </a:xfrm>
        </p:spPr>
        <p:txBody>
          <a:bodyPr>
            <a:normAutofit/>
          </a:bodyPr>
          <a:lstStyle/>
          <a:p>
            <a:r>
              <a:rPr lang="en-US" sz="2000" dirty="0"/>
              <a:t>User Response analysis for user expectation gathering</a:t>
            </a:r>
          </a:p>
          <a:p>
            <a:r>
              <a:rPr lang="en-US" sz="2000" dirty="0"/>
              <a:t>Descriptive Analysis</a:t>
            </a:r>
          </a:p>
          <a:p>
            <a:pPr marL="0" indent="0">
              <a:buNone/>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marL="0" indent="0">
              <a:buNone/>
            </a:pPr>
            <a:endParaRPr lang="en-US" sz="2000" dirty="0"/>
          </a:p>
        </p:txBody>
      </p:sp>
    </p:spTree>
    <p:extLst>
      <p:ext uri="{BB962C8B-B14F-4D97-AF65-F5344CB8AC3E}">
        <p14:creationId xmlns:p14="http://schemas.microsoft.com/office/powerpoint/2010/main" val="1806444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474</TotalTime>
  <Words>1238</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Identifying the Optimal Way of Dissecting Geometric Shapes in a Virtual Environment</vt:lpstr>
      <vt:lpstr>Introduction</vt:lpstr>
      <vt:lpstr>Research Problem &amp; Gap</vt:lpstr>
      <vt:lpstr>Objectives of the Research.</vt:lpstr>
      <vt:lpstr>Methodology and Research Design</vt:lpstr>
      <vt:lpstr>Data Collection</vt:lpstr>
      <vt:lpstr>Sample size &amp; Calculation</vt:lpstr>
      <vt:lpstr>Conceptual framework</vt:lpstr>
      <vt:lpstr>PowerPoint Presentation</vt:lpstr>
      <vt:lpstr>PowerPoint Presentation</vt:lpstr>
      <vt:lpstr>PowerPoint Presentation</vt:lpstr>
      <vt:lpstr>PowerPoint Presentation</vt:lpstr>
      <vt:lpstr>PowerPoint Presentation</vt:lpstr>
      <vt:lpstr>PowerPoint Presentation</vt:lpstr>
      <vt:lpstr>Research Findings</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Lihini Himsara Edirisinghe</dc:creator>
  <cp:lastModifiedBy>Lihini Himsara Edirisinghe</cp:lastModifiedBy>
  <cp:revision>9</cp:revision>
  <dcterms:created xsi:type="dcterms:W3CDTF">2024-11-16T06:00:50Z</dcterms:created>
  <dcterms:modified xsi:type="dcterms:W3CDTF">2024-11-16T13:55:24Z</dcterms:modified>
</cp:coreProperties>
</file>