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4" d="100"/>
          <a:sy n="94" d="100"/>
        </p:scale>
        <p:origin x="19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B9BBF2-28D1-494D-81C6-195F3906B4D2}" type="datetimeFigureOut">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777A-4DCE-4059-A3AD-CE2E46AFAD3F}" type="slidenum">
              <a:rPr lang="en-US" smtClean="0"/>
              <a:t>‹#›</a:t>
            </a:fld>
            <a:endParaRPr lang="en-US"/>
          </a:p>
        </p:txBody>
      </p:sp>
    </p:spTree>
    <p:extLst>
      <p:ext uri="{BB962C8B-B14F-4D97-AF65-F5344CB8AC3E}">
        <p14:creationId xmlns:p14="http://schemas.microsoft.com/office/powerpoint/2010/main" val="166874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B9BBF2-28D1-494D-81C6-195F3906B4D2}" type="datetimeFigureOut">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777A-4DCE-4059-A3AD-CE2E46AFAD3F}" type="slidenum">
              <a:rPr lang="en-US" smtClean="0"/>
              <a:t>‹#›</a:t>
            </a:fld>
            <a:endParaRPr lang="en-US"/>
          </a:p>
        </p:txBody>
      </p:sp>
    </p:spTree>
    <p:extLst>
      <p:ext uri="{BB962C8B-B14F-4D97-AF65-F5344CB8AC3E}">
        <p14:creationId xmlns:p14="http://schemas.microsoft.com/office/powerpoint/2010/main" val="2093078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B9BBF2-28D1-494D-81C6-195F3906B4D2}" type="datetimeFigureOut">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777A-4DCE-4059-A3AD-CE2E46AFAD3F}" type="slidenum">
              <a:rPr lang="en-US" smtClean="0"/>
              <a:t>‹#›</a:t>
            </a:fld>
            <a:endParaRPr lang="en-US"/>
          </a:p>
        </p:txBody>
      </p:sp>
    </p:spTree>
    <p:extLst>
      <p:ext uri="{BB962C8B-B14F-4D97-AF65-F5344CB8AC3E}">
        <p14:creationId xmlns:p14="http://schemas.microsoft.com/office/powerpoint/2010/main" val="403602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B9BBF2-28D1-494D-81C6-195F3906B4D2}" type="datetimeFigureOut">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777A-4DCE-4059-A3AD-CE2E46AFAD3F}" type="slidenum">
              <a:rPr lang="en-US" smtClean="0"/>
              <a:t>‹#›</a:t>
            </a:fld>
            <a:endParaRPr lang="en-US"/>
          </a:p>
        </p:txBody>
      </p:sp>
    </p:spTree>
    <p:extLst>
      <p:ext uri="{BB962C8B-B14F-4D97-AF65-F5344CB8AC3E}">
        <p14:creationId xmlns:p14="http://schemas.microsoft.com/office/powerpoint/2010/main" val="407698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B9BBF2-28D1-494D-81C6-195F3906B4D2}" type="datetimeFigureOut">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777A-4DCE-4059-A3AD-CE2E46AFAD3F}" type="slidenum">
              <a:rPr lang="en-US" smtClean="0"/>
              <a:t>‹#›</a:t>
            </a:fld>
            <a:endParaRPr lang="en-US"/>
          </a:p>
        </p:txBody>
      </p:sp>
    </p:spTree>
    <p:extLst>
      <p:ext uri="{BB962C8B-B14F-4D97-AF65-F5344CB8AC3E}">
        <p14:creationId xmlns:p14="http://schemas.microsoft.com/office/powerpoint/2010/main" val="133353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B9BBF2-28D1-494D-81C6-195F3906B4D2}" type="datetimeFigureOut">
              <a:rPr lang="en-US" smtClean="0"/>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8777A-4DCE-4059-A3AD-CE2E46AFAD3F}" type="slidenum">
              <a:rPr lang="en-US" smtClean="0"/>
              <a:t>‹#›</a:t>
            </a:fld>
            <a:endParaRPr lang="en-US"/>
          </a:p>
        </p:txBody>
      </p:sp>
    </p:spTree>
    <p:extLst>
      <p:ext uri="{BB962C8B-B14F-4D97-AF65-F5344CB8AC3E}">
        <p14:creationId xmlns:p14="http://schemas.microsoft.com/office/powerpoint/2010/main" val="358367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B9BBF2-28D1-494D-81C6-195F3906B4D2}" type="datetimeFigureOut">
              <a:rPr lang="en-US" smtClean="0"/>
              <a:t>5/11/2015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8777A-4DCE-4059-A3AD-CE2E46AFAD3F}" type="slidenum">
              <a:rPr lang="en-US" smtClean="0"/>
              <a:t>‹#›</a:t>
            </a:fld>
            <a:endParaRPr lang="en-US"/>
          </a:p>
        </p:txBody>
      </p:sp>
    </p:spTree>
    <p:extLst>
      <p:ext uri="{BB962C8B-B14F-4D97-AF65-F5344CB8AC3E}">
        <p14:creationId xmlns:p14="http://schemas.microsoft.com/office/powerpoint/2010/main" val="86730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B9BBF2-28D1-494D-81C6-195F3906B4D2}" type="datetimeFigureOut">
              <a:rPr lang="en-US" smtClean="0"/>
              <a:t>5/11/2015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A8777A-4DCE-4059-A3AD-CE2E46AFAD3F}" type="slidenum">
              <a:rPr lang="en-US" smtClean="0"/>
              <a:t>‹#›</a:t>
            </a:fld>
            <a:endParaRPr lang="en-US"/>
          </a:p>
        </p:txBody>
      </p:sp>
    </p:spTree>
    <p:extLst>
      <p:ext uri="{BB962C8B-B14F-4D97-AF65-F5344CB8AC3E}">
        <p14:creationId xmlns:p14="http://schemas.microsoft.com/office/powerpoint/2010/main" val="295242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9BBF2-28D1-494D-81C6-195F3906B4D2}" type="datetimeFigureOut">
              <a:rPr lang="en-US" smtClean="0"/>
              <a:t>5/11/2015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A8777A-4DCE-4059-A3AD-CE2E46AFAD3F}" type="slidenum">
              <a:rPr lang="en-US" smtClean="0"/>
              <a:t>‹#›</a:t>
            </a:fld>
            <a:endParaRPr lang="en-US"/>
          </a:p>
        </p:txBody>
      </p:sp>
    </p:spTree>
    <p:extLst>
      <p:ext uri="{BB962C8B-B14F-4D97-AF65-F5344CB8AC3E}">
        <p14:creationId xmlns:p14="http://schemas.microsoft.com/office/powerpoint/2010/main" val="235073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B9BBF2-28D1-494D-81C6-195F3906B4D2}" type="datetimeFigureOut">
              <a:rPr lang="en-US" smtClean="0"/>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8777A-4DCE-4059-A3AD-CE2E46AFAD3F}" type="slidenum">
              <a:rPr lang="en-US" smtClean="0"/>
              <a:t>‹#›</a:t>
            </a:fld>
            <a:endParaRPr lang="en-US"/>
          </a:p>
        </p:txBody>
      </p:sp>
    </p:spTree>
    <p:extLst>
      <p:ext uri="{BB962C8B-B14F-4D97-AF65-F5344CB8AC3E}">
        <p14:creationId xmlns:p14="http://schemas.microsoft.com/office/powerpoint/2010/main" val="1245327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B9BBF2-28D1-494D-81C6-195F3906B4D2}" type="datetimeFigureOut">
              <a:rPr lang="en-US" smtClean="0"/>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8777A-4DCE-4059-A3AD-CE2E46AFAD3F}" type="slidenum">
              <a:rPr lang="en-US" smtClean="0"/>
              <a:t>‹#›</a:t>
            </a:fld>
            <a:endParaRPr lang="en-US"/>
          </a:p>
        </p:txBody>
      </p:sp>
    </p:spTree>
    <p:extLst>
      <p:ext uri="{BB962C8B-B14F-4D97-AF65-F5344CB8AC3E}">
        <p14:creationId xmlns:p14="http://schemas.microsoft.com/office/powerpoint/2010/main" val="2914093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9BBF2-28D1-494D-81C6-195F3906B4D2}" type="datetimeFigureOut">
              <a:rPr lang="en-US" smtClean="0"/>
              <a:t>5/11/2015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8777A-4DCE-4059-A3AD-CE2E46AFAD3F}" type="slidenum">
              <a:rPr lang="en-US" smtClean="0"/>
              <a:t>‹#›</a:t>
            </a:fld>
            <a:endParaRPr lang="en-US"/>
          </a:p>
        </p:txBody>
      </p:sp>
    </p:spTree>
    <p:extLst>
      <p:ext uri="{BB962C8B-B14F-4D97-AF65-F5344CB8AC3E}">
        <p14:creationId xmlns:p14="http://schemas.microsoft.com/office/powerpoint/2010/main" val="3816245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uncfsu.edu/our-campus" TargetMode="External"/><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mailto:admendez@uncfsu.edu" TargetMode="External"/><Relationship Id="rId4" Type="http://schemas.openxmlformats.org/officeDocument/2006/relationships/hyperlink" Target="mailto:dila@uncfsu.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81549" y="715411"/>
            <a:ext cx="6586451" cy="2144389"/>
          </a:xfrm>
        </p:spPr>
        <p:txBody>
          <a:bodyPr>
            <a:noAutofit/>
          </a:bodyPr>
          <a:lstStyle/>
          <a:p>
            <a:pPr algn="l"/>
            <a:r>
              <a:rPr lang="en-US" sz="1800" b="1" u="sng" dirty="0" smtClean="0"/>
              <a:t>The mission of Research and Technology Transfer Office is to:</a:t>
            </a:r>
            <a:br>
              <a:rPr lang="en-US" sz="1800" b="1" u="sng" dirty="0" smtClean="0"/>
            </a:br>
            <a:r>
              <a:rPr lang="en-US" sz="1800" b="1" u="sng" dirty="0" smtClean="0"/>
              <a:t/>
            </a:r>
            <a:br>
              <a:rPr lang="en-US" sz="1800" b="1" u="sng" dirty="0" smtClean="0"/>
            </a:br>
            <a:r>
              <a:rPr lang="en-US" sz="1400" b="1" dirty="0" smtClean="0"/>
              <a:t>--- Promote collaborative research priorities and themes indicated by the Chancellor 	and the VCAA/Provost for the future of the University, </a:t>
            </a:r>
            <a:br>
              <a:rPr lang="en-US" sz="1400" b="1" dirty="0" smtClean="0"/>
            </a:br>
            <a:r>
              <a:rPr lang="en-US" sz="1400" b="1" dirty="0" smtClean="0"/>
              <a:t>--- Promote and encourage investment in research infrastructure, interdisciplinary 	research, and oversight technology transfer activities, </a:t>
            </a:r>
            <a:br>
              <a:rPr lang="en-US" sz="1400" b="1" dirty="0" smtClean="0"/>
            </a:br>
            <a:r>
              <a:rPr lang="en-US" sz="1400" b="1" dirty="0" smtClean="0"/>
              <a:t>--- Formulate </a:t>
            </a:r>
            <a:r>
              <a:rPr lang="en-US" sz="1400" b="1" dirty="0"/>
              <a:t>and </a:t>
            </a:r>
            <a:r>
              <a:rPr lang="en-US" sz="1400" b="1" dirty="0" smtClean="0"/>
              <a:t>promote innovative activities, set the research and services 	guidelines</a:t>
            </a:r>
            <a:r>
              <a:rPr lang="en-US" sz="1400" b="1" dirty="0"/>
              <a:t>, </a:t>
            </a:r>
            <a:r>
              <a:rPr lang="en-US" sz="1400" b="1" dirty="0" smtClean="0"/>
              <a:t>	in order to generate interdisciplinary collaborative partnership among various 	units at FSU, and in partnership with State, Federal and private agencies. </a:t>
            </a:r>
            <a:endParaRPr lang="en-US" sz="1400" b="1" dirty="0"/>
          </a:p>
        </p:txBody>
      </p:sp>
      <p:pic>
        <p:nvPicPr>
          <p:cNvPr id="8" name="Picture 7"/>
          <p:cNvPicPr>
            <a:picLocks noChangeAspect="1"/>
          </p:cNvPicPr>
          <p:nvPr/>
        </p:nvPicPr>
        <p:blipFill>
          <a:blip r:embed="rId2"/>
          <a:stretch>
            <a:fillRect/>
          </a:stretch>
        </p:blipFill>
        <p:spPr>
          <a:xfrm>
            <a:off x="-4407069" y="5116483"/>
            <a:ext cx="2927403" cy="2039126"/>
          </a:xfrm>
          <a:prstGeom prst="rect">
            <a:avLst/>
          </a:prstGeom>
        </p:spPr>
      </p:pic>
      <p:sp>
        <p:nvSpPr>
          <p:cNvPr id="10" name="TextBox 9"/>
          <p:cNvSpPr txBox="1"/>
          <p:nvPr/>
        </p:nvSpPr>
        <p:spPr>
          <a:xfrm>
            <a:off x="7540698" y="4992321"/>
            <a:ext cx="3874459" cy="1754326"/>
          </a:xfrm>
          <a:prstGeom prst="rect">
            <a:avLst/>
          </a:prstGeom>
          <a:noFill/>
        </p:spPr>
        <p:txBody>
          <a:bodyPr wrap="none" rtlCol="0">
            <a:spAutoFit/>
          </a:bodyPr>
          <a:lstStyle/>
          <a:p>
            <a:r>
              <a:rPr lang="en-US" dirty="0" smtClean="0">
                <a:hlinkClick r:id="rId3"/>
              </a:rPr>
              <a:t>Lyons Science Building</a:t>
            </a:r>
            <a:endParaRPr lang="en-US" dirty="0" smtClean="0"/>
          </a:p>
          <a:p>
            <a:r>
              <a:rPr lang="en-US" dirty="0" smtClean="0"/>
              <a:t>   </a:t>
            </a:r>
            <a:r>
              <a:rPr lang="en-US" dirty="0" smtClean="0">
                <a:hlinkClick r:id="rId4"/>
              </a:rPr>
              <a:t>Dr. Daryush ILA</a:t>
            </a:r>
            <a:endParaRPr lang="en-US" dirty="0" smtClean="0"/>
          </a:p>
          <a:p>
            <a:r>
              <a:rPr lang="en-US" dirty="0" smtClean="0"/>
              <a:t>   Associate Vice Chancellor</a:t>
            </a:r>
          </a:p>
          <a:p>
            <a:r>
              <a:rPr lang="en-US" dirty="0" smtClean="0"/>
              <a:t>   For Research and Technology Transfer</a:t>
            </a:r>
          </a:p>
          <a:p>
            <a:r>
              <a:rPr lang="en-US" dirty="0" smtClean="0"/>
              <a:t>   </a:t>
            </a:r>
            <a:r>
              <a:rPr lang="en-US" dirty="0" smtClean="0">
                <a:hlinkClick r:id="rId5"/>
              </a:rPr>
              <a:t>Ms. Amy Mendez </a:t>
            </a:r>
            <a:endParaRPr lang="en-US" dirty="0" smtClean="0"/>
          </a:p>
          <a:p>
            <a:r>
              <a:rPr lang="en-US" dirty="0" smtClean="0"/>
              <a:t>   Admin Associate, LS122</a:t>
            </a:r>
            <a:endParaRPr lang="en-US" dirty="0"/>
          </a:p>
        </p:txBody>
      </p:sp>
      <p:pic>
        <p:nvPicPr>
          <p:cNvPr id="1026" name="Picture 2" descr="Lyons Science Bui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2771" y="3009208"/>
            <a:ext cx="2804160" cy="20102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onco Statu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7689" y="766950"/>
            <a:ext cx="1913765" cy="225664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623752" y="4715322"/>
            <a:ext cx="3577518" cy="2031325"/>
          </a:xfrm>
          <a:prstGeom prst="rect">
            <a:avLst/>
          </a:prstGeom>
          <a:noFill/>
        </p:spPr>
        <p:txBody>
          <a:bodyPr wrap="none" rtlCol="0">
            <a:spAutoFit/>
          </a:bodyPr>
          <a:lstStyle/>
          <a:p>
            <a:r>
              <a:rPr lang="en-US" b="1" u="sng" dirty="0" smtClean="0"/>
              <a:t>Contact Us: </a:t>
            </a:r>
          </a:p>
          <a:p>
            <a:r>
              <a:rPr lang="en-US" dirty="0" smtClean="0"/>
              <a:t>   Research and Technology Transfer</a:t>
            </a:r>
          </a:p>
          <a:p>
            <a:r>
              <a:rPr lang="en-US" dirty="0" smtClean="0"/>
              <a:t>   Fayetteville State University</a:t>
            </a:r>
          </a:p>
          <a:p>
            <a:r>
              <a:rPr lang="en-US" dirty="0" smtClean="0"/>
              <a:t>   1200 Murchison Road</a:t>
            </a:r>
          </a:p>
          <a:p>
            <a:r>
              <a:rPr lang="en-US" dirty="0" smtClean="0"/>
              <a:t>   Fayetteville, NC 28301-15475, USA</a:t>
            </a:r>
          </a:p>
          <a:p>
            <a:r>
              <a:rPr lang="en-US" dirty="0" smtClean="0"/>
              <a:t>   Phone: 910-672-2640</a:t>
            </a:r>
          </a:p>
          <a:p>
            <a:r>
              <a:rPr lang="en-US" dirty="0" smtClean="0"/>
              <a:t>   Fax:       910-672-2110</a:t>
            </a:r>
            <a:endParaRPr lang="en-US" dirty="0"/>
          </a:p>
        </p:txBody>
      </p:sp>
      <p:sp>
        <p:nvSpPr>
          <p:cNvPr id="12" name="TextBox 11"/>
          <p:cNvSpPr txBox="1"/>
          <p:nvPr/>
        </p:nvSpPr>
        <p:spPr>
          <a:xfrm>
            <a:off x="1623752" y="3187396"/>
            <a:ext cx="5178830" cy="1477328"/>
          </a:xfrm>
          <a:prstGeom prst="rect">
            <a:avLst/>
          </a:prstGeom>
          <a:noFill/>
        </p:spPr>
        <p:txBody>
          <a:bodyPr wrap="square" rtlCol="0">
            <a:spAutoFit/>
          </a:bodyPr>
          <a:lstStyle/>
          <a:p>
            <a:r>
              <a:rPr lang="en-US" b="1" u="sng" dirty="0" smtClean="0"/>
              <a:t>What’s New? </a:t>
            </a:r>
          </a:p>
          <a:p>
            <a:r>
              <a:rPr lang="en-US" dirty="0" smtClean="0"/>
              <a:t>   Research and Technology Transfer Office at  Fayetteville State University promotes collaboration, innovation, technology transfer, partnership, and supports economics development</a:t>
            </a:r>
            <a:endParaRPr lang="en-US" dirty="0"/>
          </a:p>
        </p:txBody>
      </p:sp>
    </p:spTree>
    <p:extLst>
      <p:ext uri="{BB962C8B-B14F-4D97-AF65-F5344CB8AC3E}">
        <p14:creationId xmlns:p14="http://schemas.microsoft.com/office/powerpoint/2010/main" val="2104117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9013" y="0"/>
            <a:ext cx="12065225" cy="1825625"/>
          </a:xfrm>
          <a:prstGeom prst="rect">
            <a:avLst/>
          </a:prstGeom>
        </p:spPr>
      </p:pic>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609924" y="1922560"/>
            <a:ext cx="2019048" cy="2571429"/>
          </a:xfrm>
          <a:prstGeom prst="rect">
            <a:avLst/>
          </a:prstGeom>
          <a:noFill/>
        </p:spPr>
      </p:pic>
      <p:sp>
        <p:nvSpPr>
          <p:cNvPr id="6" name="Rectangle 5"/>
          <p:cNvSpPr/>
          <p:nvPr/>
        </p:nvSpPr>
        <p:spPr>
          <a:xfrm>
            <a:off x="530660" y="1939204"/>
            <a:ext cx="9144000" cy="4832092"/>
          </a:xfrm>
          <a:prstGeom prst="rect">
            <a:avLst/>
          </a:prstGeom>
        </p:spPr>
        <p:txBody>
          <a:bodyPr wrap="square">
            <a:spAutoFit/>
          </a:bodyPr>
          <a:lstStyle/>
          <a:p>
            <a:r>
              <a:rPr lang="en-US" sz="1400" dirty="0"/>
              <a:t>Welcome All,</a:t>
            </a:r>
          </a:p>
          <a:p>
            <a:r>
              <a:rPr lang="en-US" sz="1400" dirty="0" smtClean="0"/>
              <a:t>	With </a:t>
            </a:r>
            <a:r>
              <a:rPr lang="en-US" sz="1400" dirty="0"/>
              <a:t>a growing campus located eight miles from Fort Bragg, the largest military base in the U.S., and one hour south of North Carolina’s Research Triangle, the largest research park in the U.S., Fayetteville State University is in a prime location geographically to become one of the leading educational research institutions of the southeastern United States.  FSU is capitalizing on every opportunity presented by its physical proximity to these entities by partnering with individuals and administrations that recognize and respect FSU’s dedicated, innovative and internationally esteemed faculty.  These affiliations are not only providing an outlet for the research endeavors of our faculty and staff, they are providing a conduit through which the expertise of these outside entities can influence and enhance research and instruction at FSU.  </a:t>
            </a:r>
          </a:p>
          <a:p>
            <a:r>
              <a:rPr lang="en-US" sz="1400" dirty="0" smtClean="0"/>
              <a:t>	FSU </a:t>
            </a:r>
            <a:r>
              <a:rPr lang="en-US" sz="1400" dirty="0"/>
              <a:t>has a highly diverse student population, yet it proudly retains its status as an HBCU that has provided research-based educational opportunities to underrepresented groups for almost 150 years.  In the past few decades, many of those educational opportunities were the product of funding from private foundations as well as local, state, and federal government agencies.   The Research Office and the Office of Sponsored Research and Programs takes great pride in providing FSU faculty and staff the assistance and guidance they need to unlock new sources of funding that in turn unlock new possibilities for educational research and programming.</a:t>
            </a:r>
          </a:p>
          <a:p>
            <a:r>
              <a:rPr lang="en-US" sz="1400" dirty="0" smtClean="0"/>
              <a:t>	On </a:t>
            </a:r>
            <a:r>
              <a:rPr lang="en-US" sz="1400" dirty="0"/>
              <a:t>behalf of the Research and Technology Transfer Office, and the Office of Sponsored Research and Programs, I would like to thank Chancellor James Anderson and Provost Jon Young for their support.  I would also like to thank the faculty and staff who have worked tirelessly to create proposals that capture their dreams and visions, and for allowing our staff to assist in bringing those dreams and visions to fruition.  We invite you to visit our webpage at www.uncfsu.edu/research to learn more about the university’s research and sponsored projects, and the staff that supports these efforts.  </a:t>
            </a:r>
          </a:p>
          <a:p>
            <a:r>
              <a:rPr lang="en-US" sz="1400" dirty="0"/>
              <a:t>Dr. Daryush ILA, Associate Vice Chancellor for Research, </a:t>
            </a:r>
          </a:p>
          <a:p>
            <a:r>
              <a:rPr lang="en-US" sz="1400" dirty="0" smtClean="0"/>
              <a:t>		Technology </a:t>
            </a:r>
            <a:r>
              <a:rPr lang="en-US" sz="1400" dirty="0"/>
              <a:t>Transfer Officer and Professor of Chemistry and Physics</a:t>
            </a:r>
          </a:p>
        </p:txBody>
      </p:sp>
    </p:spTree>
    <p:extLst>
      <p:ext uri="{BB962C8B-B14F-4D97-AF65-F5344CB8AC3E}">
        <p14:creationId xmlns:p14="http://schemas.microsoft.com/office/powerpoint/2010/main" val="532863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100</Words>
  <Application>Microsoft Office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The mission of Research and Technology Transfer Office is to:  --- Promote collaborative research priorities and themes indicated by the Chancellor  and the VCAA/Provost for the future of the University,  --- Promote and encourage investment in research infrastructure, interdisciplinary  research, and oversight technology transfer activities,  --- Formulate and promote innovative activities, set the research and services  guidelines,  in order to generate interdisciplinary collaborative partnership among various  units at FSU, and in partnership with State, Federal and private agencies. </vt:lpstr>
      <vt:lpstr>PowerPoint Presentation</vt:lpstr>
    </vt:vector>
  </TitlesOfParts>
  <Company>Fayetteville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Ila, Daryush</dc:creator>
  <cp:lastModifiedBy>Ila, Daryush</cp:lastModifiedBy>
  <cp:revision>18</cp:revision>
  <dcterms:created xsi:type="dcterms:W3CDTF">2015-05-11T11:57:40Z</dcterms:created>
  <dcterms:modified xsi:type="dcterms:W3CDTF">2015-05-11T19:03:26Z</dcterms:modified>
</cp:coreProperties>
</file>