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8" r:id="rId4"/>
    <p:sldId id="259" r:id="rId5"/>
    <p:sldId id="281" r:id="rId6"/>
    <p:sldId id="280" r:id="rId7"/>
    <p:sldId id="284" r:id="rId8"/>
    <p:sldId id="285" r:id="rId9"/>
    <p:sldId id="286" r:id="rId10"/>
    <p:sldId id="287" r:id="rId11"/>
    <p:sldId id="290" r:id="rId12"/>
    <p:sldId id="288"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Segoe UI" panose="020B0502040204020203"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orient="horz" pos="216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1E54"/>
    <a:srgbClr val="4888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varScale="1">
        <p:scale>
          <a:sx n="76" d="100"/>
          <a:sy n="76" d="100"/>
        </p:scale>
        <p:origin x="540" y="78"/>
      </p:cViewPr>
      <p:guideLst>
        <p:guide orient="horz" pos="2169"/>
        <p:guide pos="3840"/>
      </p:guideLst>
    </p:cSldViewPr>
  </p:slideViewPr>
  <p:notesTextViewPr>
    <p:cViewPr>
      <p:scale>
        <a:sx n="1" d="1"/>
        <a:sy n="1" d="1"/>
      </p:scale>
      <p:origin x="0" y="0"/>
    </p:cViewPr>
  </p:notesTextViewPr>
  <p:sorterViewPr showFormatting="0">
    <p:cViewPr>
      <p:scale>
        <a:sx n="66" d="100"/>
        <a:sy n="66" d="100"/>
      </p:scale>
      <p:origin x="0" y="-7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6C951F9B-BA9D-4BAC-9583-6DF64A764C3F}" type="slidenum">
              <a:rPr kumimoji="0" lang="zh-CN" altLang="en-US" sz="1200" b="0" i="0" u="none" strike="noStrike" kern="1200" cap="none" spc="0" normalizeH="0" baseline="0" noProof="0" smtClean="0">
                <a:ln>
                  <a:noFill/>
                </a:ln>
                <a:solidFill>
                  <a:schemeClr val="tx1"/>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fontAlgn="base"/>
            <a:fld id="{D2A48B96-639E-45A3-A0BA-2464DFDB1FAA}" type="datetimeFigureOut">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fontAlgn="base"/>
            <a:fld id="{A6837353-30EB-4A48-80EB-173D804AEFBD}" type="slidenum">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solid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4081463"/>
            <a:ext cx="12192000" cy="1006475"/>
          </a:xfrm>
          <a:prstGeom prst="rect">
            <a:avLst/>
          </a:prstGeom>
          <a:noFill/>
          <a:ln w="9525">
            <a:noFill/>
          </a:ln>
        </p:spPr>
      </p:pic>
      <p:sp>
        <p:nvSpPr>
          <p:cNvPr id="8" name="矩形 7"/>
          <p:cNvSpPr/>
          <p:nvPr/>
        </p:nvSpPr>
        <p:spPr>
          <a:xfrm>
            <a:off x="0" y="0"/>
            <a:ext cx="12192000" cy="4838700"/>
          </a:xfrm>
          <a:prstGeom prst="rect">
            <a:avLst/>
          </a:prstGeom>
          <a:solidFill>
            <a:srgbClr val="48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4000" y="1122363"/>
            <a:ext cx="9144000" cy="2387600"/>
          </a:xfrm>
        </p:spPr>
        <p:txBody>
          <a:bodyPr anchor="b"/>
          <a:lstStyle>
            <a:lvl1pPr algn="ctr">
              <a:defRPr sz="6000" spc="1000" baseline="0">
                <a:solidFill>
                  <a:schemeClr val="bg1"/>
                </a:solidFill>
              </a:defRPr>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spc="10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Click to edit Master title style</a:t>
            </a:r>
            <a:endParaRPr lang="zh-CN" altLang="en-US" strike="noStrike" noProof="1" dirty="0" smtClean="0"/>
          </a:p>
        </p:txBody>
      </p:sp>
      <p:sp>
        <p:nvSpPr>
          <p:cNvPr id="11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2997200" y="2062163"/>
            <a:ext cx="9194800" cy="31448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2062163"/>
            <a:ext cx="3378200" cy="3144838"/>
          </a:xfrm>
          <a:prstGeom prst="rect">
            <a:avLst/>
          </a:prstGeom>
          <a:solidFill>
            <a:srgbClr val="48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784600" y="1036638"/>
            <a:ext cx="7570788" cy="2852737"/>
          </a:xfrm>
        </p:spPr>
        <p:txBody>
          <a:bodyPr anchor="b"/>
          <a:lstStyle>
            <a:lvl1pPr>
              <a:defRPr sz="6000"/>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784600" y="3916363"/>
            <a:ext cx="75707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2F2F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vert="horz" lIns="91440" tIns="45720" rIns="91440" bIns="45720" rtlCol="0" anchor="b">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sz="7200" b="1" spc="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ea typeface="Microsoft YaHei Light" panose="020B0502040204020203" pitchFamily="34" charset="-122"/>
                <a:cs typeface="+mn-cs"/>
                <a:sym typeface="+mn-ea"/>
              </a:rPr>
              <a:t>Diabetes Disease Prediction using Machine Learning</a:t>
            </a:r>
            <a:endParaRPr kumimoji="0" lang="en-US" altLang="zh-CN" sz="7200" b="1" i="0" u="none" strike="noStrike" kern="1200" cap="none" spc="0" normalizeH="0" baseline="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ea typeface="Microsoft YaHei Light" panose="020B0502040204020203" pitchFamily="34" charset="-122"/>
              <a:cs typeface="+mn-cs"/>
            </a:endParaRPr>
          </a:p>
        </p:txBody>
      </p:sp>
      <p:sp>
        <p:nvSpPr>
          <p:cNvPr id="4" name="副标题 3"/>
          <p:cNvSpPr>
            <a:spLocks noGrp="1"/>
          </p:cNvSpPr>
          <p:nvPr>
            <p:ph type="subTitle" idx="1" hasCustomPrompt="1"/>
          </p:nvPr>
        </p:nvSpPr>
        <p:spPr>
          <a:xfrm>
            <a:off x="1524000" y="3602038"/>
            <a:ext cx="9144000" cy="1655763"/>
          </a:xfrm>
        </p:spPr>
        <p:txBody>
          <a:bodyPr vert="horz" lIns="91440" tIns="45720" rIns="91440" bIns="45720" rtlCol="0">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a:sym typeface="+mn-ea"/>
              </a:rPr>
              <a:t>An overview of predicting diabetes using a Random Forest Classifier</a:t>
            </a:r>
            <a:endParaRPr>
              <a:sym typeface="+mn-ea"/>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sz="2400" b="0" i="0" u="none" strike="noStrike" kern="1200" cap="none" spc="1000" normalizeH="0" baseline="0" noProof="0" dirty="0" smtClean="0">
              <a:ln>
                <a:noFill/>
              </a:ln>
              <a:solidFill>
                <a:schemeClr val="bg1"/>
              </a:solidFill>
              <a:effectLst/>
              <a:uLnTx/>
              <a:uFillTx/>
              <a:latin typeface="+mn-lt"/>
              <a:ea typeface="+mn-ea"/>
              <a:cs typeface="+mn-cs"/>
            </a:endParaRPr>
          </a:p>
        </p:txBody>
      </p:sp>
      <p:sp>
        <p:nvSpPr>
          <p:cNvPr id="3" name="Rectangles 2"/>
          <p:cNvSpPr/>
          <p:nvPr/>
        </p:nvSpPr>
        <p:spPr>
          <a:xfrm>
            <a:off x="0" y="4796790"/>
            <a:ext cx="5245735" cy="2061210"/>
          </a:xfrm>
          <a:prstGeom prst="rect">
            <a:avLst/>
          </a:prstGeom>
          <a:noFill/>
          <a:ln>
            <a:noFill/>
          </a:ln>
        </p:spPr>
        <p:txBody>
          <a:bodyPr wrap="square" rtlCol="0" anchor="t">
            <a:spAutoFit/>
          </a:bodyPr>
          <a:p>
            <a:pPr algn="ctr"/>
            <a:r>
              <a:rPr lang="en-US" altLang="zh-CN" sz="3200" b="1">
                <a:ln w="6600">
                  <a:solidFill>
                    <a:schemeClr val="accent2"/>
                  </a:solidFill>
                  <a:prstDash val="solid"/>
                </a:ln>
                <a:solidFill>
                  <a:srgbClr val="FFFFFF"/>
                </a:solidFill>
                <a:effectLst>
                  <a:outerShdw dist="38100" dir="2700000" algn="tl" rotWithShape="0">
                    <a:schemeClr val="accent2"/>
                  </a:outerShdw>
                </a:effectLst>
              </a:rPr>
              <a:t>Submitted By:</a:t>
            </a:r>
            <a:endParaRPr lang="en-US" altLang="zh-CN" sz="3200" b="1">
              <a:ln w="6600">
                <a:solidFill>
                  <a:schemeClr val="accent2"/>
                </a:solidFill>
                <a:prstDash val="solid"/>
              </a:ln>
              <a:solidFill>
                <a:srgbClr val="FFFFFF"/>
              </a:solidFill>
              <a:effectLst>
                <a:outerShdw dist="38100" dir="2700000" algn="tl" rotWithShape="0">
                  <a:schemeClr val="accent2"/>
                </a:outerShdw>
              </a:effectLst>
            </a:endParaRPr>
          </a:p>
          <a:p>
            <a:pPr algn="ctr"/>
            <a:r>
              <a:rPr lang="en-US" altLang="zh-CN" sz="3200" b="1">
                <a:ln w="6600">
                  <a:solidFill>
                    <a:schemeClr val="accent2"/>
                  </a:solidFill>
                  <a:prstDash val="solid"/>
                </a:ln>
                <a:solidFill>
                  <a:srgbClr val="FFFFFF"/>
                </a:solidFill>
                <a:effectLst>
                  <a:outerShdw dist="38100" dir="2700000" algn="tl" rotWithShape="0">
                    <a:schemeClr val="accent2"/>
                  </a:outerShdw>
                </a:effectLst>
              </a:rPr>
              <a:t>Himanshu Uniyal</a:t>
            </a:r>
            <a:endParaRPr lang="en-US" altLang="zh-CN" sz="3200" b="1">
              <a:ln w="6600">
                <a:solidFill>
                  <a:schemeClr val="accent2"/>
                </a:solidFill>
                <a:prstDash val="solid"/>
              </a:ln>
              <a:solidFill>
                <a:srgbClr val="FFFFFF"/>
              </a:solidFill>
              <a:effectLst>
                <a:outerShdw dist="38100" dir="2700000" algn="tl" rotWithShape="0">
                  <a:schemeClr val="accent2"/>
                </a:outerShdw>
              </a:effectLst>
            </a:endParaRPr>
          </a:p>
          <a:p>
            <a:pPr algn="ctr"/>
            <a:r>
              <a:rPr lang="en-US" altLang="zh-CN" sz="3200" b="1">
                <a:ln w="6600">
                  <a:solidFill>
                    <a:schemeClr val="accent2"/>
                  </a:solidFill>
                  <a:prstDash val="solid"/>
                </a:ln>
                <a:solidFill>
                  <a:srgbClr val="FFFFFF"/>
                </a:solidFill>
                <a:effectLst>
                  <a:outerShdw dist="38100" dir="2700000" algn="tl" rotWithShape="0">
                    <a:schemeClr val="accent2"/>
                  </a:outerShdw>
                </a:effectLst>
              </a:rPr>
              <a:t>Sec-H</a:t>
            </a:r>
            <a:endParaRPr lang="en-US" altLang="zh-CN" sz="3200" b="1">
              <a:ln w="6600">
                <a:solidFill>
                  <a:schemeClr val="accent2"/>
                </a:solidFill>
                <a:prstDash val="solid"/>
              </a:ln>
              <a:solidFill>
                <a:srgbClr val="FFFFFF"/>
              </a:solidFill>
              <a:effectLst>
                <a:outerShdw dist="38100" dir="2700000" algn="tl" rotWithShape="0">
                  <a:schemeClr val="accent2"/>
                </a:outerShdw>
              </a:effectLst>
            </a:endParaRPr>
          </a:p>
          <a:p>
            <a:pPr algn="ctr"/>
            <a:r>
              <a:rPr lang="en-US" altLang="zh-CN" sz="3200" b="1">
                <a:ln w="6600">
                  <a:solidFill>
                    <a:schemeClr val="accent2"/>
                  </a:solidFill>
                  <a:prstDash val="solid"/>
                </a:ln>
                <a:solidFill>
                  <a:srgbClr val="FFFFFF"/>
                </a:solidFill>
                <a:effectLst>
                  <a:outerShdw dist="38100" dir="2700000" algn="tl" rotWithShape="0">
                    <a:schemeClr val="accent2"/>
                  </a:outerShdw>
                </a:effectLst>
              </a:rPr>
              <a:t>Roll no-33</a:t>
            </a:r>
            <a:endParaRPr lang="en-US" altLang="zh-CN" sz="3200"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solidFill>
            <a:srgbClr val="FFC000"/>
          </a:solid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10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j-lt"/>
                <a:ea typeface="+mj-ea"/>
                <a:cs typeface="+mj-cs"/>
                <a:sym typeface="+mn-ea"/>
              </a:rPr>
              <a:t>Snippets</a:t>
            </a:r>
            <a:endParaRPr kumimoji="0" lang="en-US" altLang="zh-CN" sz="4400" b="0" i="0" u="none" strike="noStrike" kern="1200" cap="none" spc="10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Screenshot 2024-07-12 111731"/>
          <p:cNvPicPr>
            <a:picLocks noChangeAspect="1"/>
          </p:cNvPicPr>
          <p:nvPr/>
        </p:nvPicPr>
        <p:blipFill>
          <a:blip r:embed="rId3"/>
          <a:stretch>
            <a:fillRect/>
          </a:stretch>
        </p:blipFill>
        <p:spPr>
          <a:xfrm>
            <a:off x="127635" y="1986280"/>
            <a:ext cx="6832600" cy="4099560"/>
          </a:xfrm>
          <a:prstGeom prst="rect">
            <a:avLst/>
          </a:prstGeom>
        </p:spPr>
      </p:pic>
      <p:pic>
        <p:nvPicPr>
          <p:cNvPr id="10" name="Picture 9" descr="Screenshot 2024-07-12 111821"/>
          <p:cNvPicPr>
            <a:picLocks noChangeAspect="1"/>
          </p:cNvPicPr>
          <p:nvPr/>
        </p:nvPicPr>
        <p:blipFill>
          <a:blip r:embed="rId4"/>
          <a:stretch>
            <a:fillRect/>
          </a:stretch>
        </p:blipFill>
        <p:spPr>
          <a:xfrm>
            <a:off x="6223000" y="2080260"/>
            <a:ext cx="5608955" cy="4005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solidFill>
            <a:schemeClr val="tx2">
              <a:lumMod val="20000"/>
              <a:lumOff val="80000"/>
            </a:schemeClr>
          </a:solid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a:sym typeface="+mn-ea"/>
              </a:rPr>
              <a:t>Conclusion and Future Work</a:t>
            </a:r>
            <a:endParaRPr kumimoji="0" lang="zh-CN" altLang="en-US" sz="4400" b="0" i="0" u="none" strike="noStrike" kern="1200" cap="none" spc="10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3"/>
            </p:custDataLst>
          </p:nvPr>
        </p:nvSpPr>
        <p:spPr>
          <a:xfrm>
            <a:off x="258445" y="2033905"/>
            <a:ext cx="921829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This project demonstrates a machine learning approach to predict diabetes using a Random Forest Classifier. Key takeaways include:</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Effective preprocessing and model tuning are crucial for high performance.</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The model achieves good accuracy, indicating its potential for real-world application.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Future work could explore:</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Using other machine learning algorithms.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Improving data quality and feature engineering.</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Deploying the model as a more sophisticated web service.</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2"/>
          <p:cNvSpPr>
            <a:spLocks noGrp="1"/>
          </p:cNvSpPr>
          <p:nvPr>
            <p:ph type="title"/>
          </p:nvPr>
        </p:nvSpPr>
        <p:spPr>
          <a:xfrm>
            <a:off x="3326765" y="86995"/>
            <a:ext cx="6604000" cy="1642110"/>
          </a:xfrm>
        </p:spPr>
        <p:txBody>
          <a:bodyPr wrap="square" lIns="91440" tIns="45720" rIns="91440" bIns="45720" anchor="b" anchorCtr="0"/>
          <a:p>
            <a:pPr defTabSz="914400">
              <a:buNone/>
            </a:pPr>
            <a:r>
              <a:rPr sz="7200">
                <a:ln w="22225">
                  <a:solidFill>
                    <a:schemeClr val="accent2"/>
                  </a:solidFill>
                  <a:prstDash val="solid"/>
                </a:ln>
                <a:solidFill>
                  <a:schemeClr val="accent2">
                    <a:lumMod val="40000"/>
                    <a:lumOff val="60000"/>
                  </a:schemeClr>
                </a:solidFill>
                <a:effectLst/>
                <a:sym typeface="+mn-ea"/>
              </a:rPr>
              <a:t>Introduction</a:t>
            </a:r>
            <a:endParaRPr lang="zh-CN" altLang="en-US" sz="7200" kern="1200" dirty="0">
              <a:ln w="22225">
                <a:solidFill>
                  <a:schemeClr val="accent2"/>
                </a:solidFill>
                <a:prstDash val="solid"/>
              </a:ln>
              <a:solidFill>
                <a:schemeClr val="accent2">
                  <a:lumMod val="40000"/>
                  <a:lumOff val="60000"/>
                </a:schemeClr>
              </a:solidFill>
              <a:effectLst/>
              <a:latin typeface="Arial" panose="020B0604020202020204" pitchFamily="34" charset="0"/>
              <a:ea typeface="Arial" panose="020B0604020202020204" pitchFamily="34" charset="0"/>
              <a:cs typeface="+mj-cs"/>
              <a:sym typeface="+mn-ea"/>
            </a:endParaRPr>
          </a:p>
        </p:txBody>
      </p:sp>
      <p:sp>
        <p:nvSpPr>
          <p:cNvPr id="9218" name="文本占位符 3"/>
          <p:cNvSpPr>
            <a:spLocks noGrp="1"/>
          </p:cNvSpPr>
          <p:nvPr>
            <p:ph type="body" idx="1" hasCustomPrompt="1"/>
          </p:nvPr>
        </p:nvSpPr>
        <p:spPr>
          <a:xfrm>
            <a:off x="3662680" y="2522855"/>
            <a:ext cx="7947025" cy="2710180"/>
          </a:xfrm>
        </p:spPr>
        <p:txBody>
          <a:bodyPr wrap="square" lIns="91440" tIns="45720" rIns="91440" bIns="45720" anchor="t" anchorCtr="0"/>
          <a:p>
            <a:pPr defTabSz="914400"/>
            <a:r>
              <a:rPr sz="3200">
                <a:solidFill>
                  <a:schemeClr val="tx1"/>
                </a:solidFill>
                <a:sym typeface="+mn-ea"/>
              </a:rPr>
              <a:t>Diabetes is a chronic condition that affects millions worldwide. Early detection is crucial for effective management and treatment. Machine learning offers tools to predict the likelihood of diabetes based on patient data, enabling earlier interventions and better outcomes.</a:t>
            </a:r>
            <a:endParaRPr lang="zh-CN" altLang="en-US" sz="3200" kern="1200" dirty="0">
              <a:solidFill>
                <a:schemeClr val="tx1"/>
              </a:solidFill>
              <a:latin typeface="Arial" panose="020B0604020202020204" pitchFamily="34" charset="0"/>
              <a:ea typeface="Arial" panose="020B0604020202020204" pitchFamily="34" charset="0"/>
              <a:cs typeface="+mn-cs"/>
              <a:sym typeface="+mn-ea"/>
            </a:endParaRPr>
          </a:p>
        </p:txBody>
      </p:sp>
      <p:pic>
        <p:nvPicPr>
          <p:cNvPr id="4" name="Picture 3" descr="imagesssss"/>
          <p:cNvPicPr>
            <a:picLocks noChangeAspect="1"/>
          </p:cNvPicPr>
          <p:nvPr>
            <p:custDataLst>
              <p:tags r:id="rId1"/>
            </p:custDataLst>
          </p:nvPr>
        </p:nvPicPr>
        <p:blipFill>
          <a:blip r:embed="rId2"/>
          <a:stretch>
            <a:fillRect/>
          </a:stretch>
        </p:blipFill>
        <p:spPr>
          <a:xfrm>
            <a:off x="0" y="1882140"/>
            <a:ext cx="3463925" cy="33515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idx="4294967295"/>
          </p:nvPr>
        </p:nvSpPr>
        <p:spPr>
          <a:xfrm>
            <a:off x="0" y="36512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Data Collection</a:t>
            </a:r>
            <a:endParaRPr kumimoji="0" lang="zh-CN" altLang="en-US" sz="4400" b="0" i="0" u="none" strike="noStrike" kern="1200" cap="none" spc="100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mj-lt"/>
              <a:ea typeface="+mj-ea"/>
              <a:cs typeface="+mj-cs"/>
              <a:sym typeface="+mn-ea"/>
            </a:endParaRPr>
          </a:p>
        </p:txBody>
      </p:sp>
      <p:cxnSp>
        <p:nvCxnSpPr>
          <p:cNvPr id="8" name="直接连接符 7"/>
          <p:cNvCxnSpPr/>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8445" y="2033588"/>
            <a:ext cx="10523538" cy="4523105"/>
          </a:xfrm>
          <a:prstGeom prst="rect">
            <a:avLst/>
          </a:prstGeom>
          <a:solidFill>
            <a:schemeClr val="accent1">
              <a:lumMod val="60000"/>
              <a:lumOff val="4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The dataset used for this project is sourced from 'diabetes.csv'. It contains various features such as: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Pregnancies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Glucose</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Blood Pressure</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Skin Thickness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Insulin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BMI</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Diabetes Pedigree Function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Age</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The target variable is 'Outcome', indicating the presence or absence of diabetes.</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idx="4294967295"/>
          </p:nvPr>
        </p:nvSpPr>
        <p:spPr>
          <a:xfrm>
            <a:off x="0" y="36512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a:ln w="15875"/>
                <a:gradFill>
                  <a:gsLst>
                    <a:gs pos="0">
                      <a:schemeClr val="accent1">
                        <a:hueMod val="80000"/>
                      </a:schemeClr>
                    </a:gs>
                    <a:gs pos="100000">
                      <a:schemeClr val="accent1">
                        <a:alpha val="100000"/>
                      </a:schemeClr>
                    </a:gs>
                  </a:gsLst>
                  <a:lin ang="2700000" scaled="0"/>
                </a:gradFill>
                <a:effectLst/>
                <a:sym typeface="+mn-ea"/>
              </a:rPr>
              <a:t>Data Preprocessing</a:t>
            </a:r>
            <a:endParaRPr kumimoji="0" lang="zh-CN" altLang="en-US" sz="4400" b="0" i="0" u="none" strike="noStrike" kern="1200" cap="none" spc="1000" normalizeH="0" baseline="0" noProof="0" dirty="0">
              <a:ln w="15875"/>
              <a:gradFill>
                <a:gsLst>
                  <a:gs pos="0">
                    <a:schemeClr val="accent1">
                      <a:hueMod val="80000"/>
                    </a:schemeClr>
                  </a:gs>
                  <a:gs pos="100000">
                    <a:schemeClr val="accent1">
                      <a:alpha val="100000"/>
                    </a:schemeClr>
                  </a:gs>
                </a:gsLst>
                <a:lin ang="2700000" scaled="0"/>
              </a:gradFill>
              <a:effectLst/>
              <a:uLnTx/>
              <a:uFillTx/>
              <a:latin typeface="+mj-lt"/>
              <a:ea typeface="+mj-ea"/>
              <a:cs typeface="+mj-cs"/>
              <a:sym typeface="+mn-ea"/>
            </a:endParaRPr>
          </a:p>
        </p:txBody>
      </p:sp>
      <p:cxnSp>
        <p:nvCxnSpPr>
          <p:cNvPr id="8" name="直接连接符 7"/>
          <p:cNvCxnSpPr/>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8445" y="2033905"/>
            <a:ext cx="921829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Data preprocessing is crucial to handle missing values and ensure data consistency. In this project:</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Missing values are imputed using the mean strategy with SimpleImputer.</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Features are standardized using StandardScaler to ensure they have a mean of 0 and a standard deviation of 1.</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Splitting the Data</a:t>
            </a:r>
            <a:endParaRPr kumimoji="0" lang="zh-CN" altLang="en-US" sz="4400" b="0" i="0" u="none" strike="noStrike" kern="1200" cap="none" spc="10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3"/>
            </p:custDataLst>
          </p:nvPr>
        </p:nvSpPr>
        <p:spPr>
          <a:xfrm>
            <a:off x="258445" y="2033905"/>
            <a:ext cx="921829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The dataset is split into training and testing sets using train_test_split from scikit-learn: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- 80% of the data is used for training.</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- 20% is reserved for testing.</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Stratification is applied to maintain the proportion of diabetic and non-diabetic cases in both sets.</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a:gradFill>
                  <a:gsLst>
                    <a:gs pos="0">
                      <a:srgbClr val="7B32B2"/>
                    </a:gs>
                    <a:gs pos="100000">
                      <a:srgbClr val="401A5D"/>
                    </a:gs>
                  </a:gsLst>
                  <a:lin scaled="0"/>
                </a:gradFill>
                <a:sym typeface="+mn-ea"/>
              </a:rPr>
              <a:t>Model Building</a:t>
            </a:r>
            <a:endParaRPr kumimoji="0" lang="zh-CN" altLang="en-US" sz="4400" b="0" i="0" u="none" strike="noStrike" kern="1200" cap="none" spc="1000" normalizeH="0" baseline="0" noProof="0" dirty="0">
              <a:ln w="12700">
                <a:solidFill>
                  <a:schemeClr val="accent1"/>
                </a:solidFill>
                <a:prstDash val="solid"/>
              </a:ln>
              <a:gradFill>
                <a:gsLst>
                  <a:gs pos="0">
                    <a:srgbClr val="7B32B2"/>
                  </a:gs>
                  <a:gs pos="100000">
                    <a:srgbClr val="401A5D"/>
                  </a:gs>
                </a:gsLst>
                <a:lin scaled="0"/>
              </a:gradFill>
              <a:effectLst>
                <a:outerShdw dist="38100" dir="2640000" algn="bl" rotWithShape="0">
                  <a:schemeClr val="accent1"/>
                </a:outerShdw>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3"/>
            </p:custDataLst>
          </p:nvPr>
        </p:nvSpPr>
        <p:spPr>
          <a:xfrm>
            <a:off x="258445" y="2033905"/>
            <a:ext cx="875220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A machine learning pipeline is created to streamline the process: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The pipeline includes steps for imputation, scaling, and classification.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A Random Forest Classifier is used for prediction due to its robustness and ability to handle feature importance.</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Hyperparameter Tuning</a:t>
            </a:r>
            <a:endParaRPr kumimoji="0" lang="zh-CN" altLang="en-US" sz="4400" b="0" i="0" u="none" strike="noStrike" kern="1200" cap="none" spc="1000" normalizeH="0" baseline="0" noProof="0" dirty="0">
              <a:ln w="13462">
                <a:solidFill>
                  <a:schemeClr val="bg1"/>
                </a:solidFill>
                <a:prstDash val="solid"/>
              </a:ln>
              <a:solidFill>
                <a:schemeClr val="tx1">
                  <a:lumMod val="85000"/>
                  <a:lumOff val="15000"/>
                </a:schemeClr>
              </a:solidFill>
              <a:effectLst>
                <a:outerShdw dist="38100" dir="2700000" algn="bl" rotWithShape="0">
                  <a:schemeClr val="accent5"/>
                </a:outerShdw>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3"/>
            </p:custDataLst>
          </p:nvPr>
        </p:nvSpPr>
        <p:spPr>
          <a:xfrm>
            <a:off x="258445" y="2033905"/>
            <a:ext cx="921829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Hyperparameters of the Random Forest model are tuned using GridSearchCV to find the best combination: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Number of estimators (n_estimators): [100, 200]</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Maximum depth (max_depth): [None, 10, 20]</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Minimum samples split (min_samples_split): [2, 5]</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Minimum samples leaf (min_samples_leaf): [1, 2]</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Grid search helps in selecting the model with the highest accuracy.</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a:ln w="22225">
                  <a:solidFill>
                    <a:schemeClr val="accent2"/>
                  </a:solidFill>
                  <a:prstDash val="solid"/>
                </a:ln>
                <a:solidFill>
                  <a:schemeClr val="accent2">
                    <a:lumMod val="40000"/>
                    <a:lumOff val="60000"/>
                  </a:schemeClr>
                </a:solidFill>
                <a:effectLst/>
                <a:sym typeface="+mn-ea"/>
              </a:rPr>
              <a:t>Model Evaluation</a:t>
            </a:r>
            <a:endParaRPr kumimoji="0" lang="zh-CN" altLang="en-US" sz="4400" b="0" i="0" u="none" strike="noStrike" kern="1200" cap="none" spc="1000" normalizeH="0" baseline="0" noProof="0" dirty="0">
              <a:ln w="22225">
                <a:solidFill>
                  <a:schemeClr val="accent2"/>
                </a:solidFill>
                <a:prstDash val="solid"/>
              </a:ln>
              <a:solidFill>
                <a:schemeClr val="accent2">
                  <a:lumMod val="40000"/>
                  <a:lumOff val="60000"/>
                </a:schemeClr>
              </a:solidFill>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3"/>
            </p:custDataLst>
          </p:nvPr>
        </p:nvSpPr>
        <p:spPr>
          <a:xfrm>
            <a:off x="258445" y="2033905"/>
            <a:ext cx="921829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The model's performance is evaluated using accuracy scores on both training and testing sets: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Training accuracy: High accuracy indicates the model fits well on training data.</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Testing accuracy: Ensures the model generalizes well to unseen data.</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Cross-validation is used to verify the consistency of the model performance.</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0" y="365125"/>
            <a:ext cx="10515600" cy="1325563"/>
          </a:xfrm>
          <a:prstGeom prst="rect">
            <a:avLst/>
          </a:prstGeom>
          <a:solidFill>
            <a:srgbClr val="FFC000"/>
          </a:solid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a:sym typeface="+mn-ea"/>
              </a:rPr>
              <a:t>Deployment</a:t>
            </a:r>
            <a:endParaRPr kumimoji="0" lang="zh-CN" altLang="en-US" sz="4400" b="0" i="0" u="none" strike="noStrike" kern="1200" cap="none" spc="10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j-lt"/>
              <a:ea typeface="+mj-ea"/>
              <a:cs typeface="+mj-cs"/>
              <a:sym typeface="+mn-ea"/>
            </a:endParaRPr>
          </a:p>
        </p:txBody>
      </p:sp>
      <p:cxnSp>
        <p:nvCxnSpPr>
          <p:cNvPr id="8" name="直接连接符 7"/>
          <p:cNvCxnSpPr/>
          <p:nvPr>
            <p:custDataLst>
              <p:tags r:id="rId2"/>
            </p:custDataLst>
          </p:nvPr>
        </p:nvCxnSpPr>
        <p:spPr>
          <a:xfrm>
            <a:off x="0" y="1358900"/>
            <a:ext cx="35941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3"/>
            </p:custDataLst>
          </p:nvPr>
        </p:nvSpPr>
        <p:spPr>
          <a:xfrm>
            <a:off x="258445" y="2033905"/>
            <a:ext cx="9218295" cy="3825875"/>
          </a:xfrm>
          <a:prstGeom prst="rect">
            <a:avLst/>
          </a:prstGeom>
          <a:solidFill>
            <a:schemeClr val="accent1">
              <a:lumMod val="60000"/>
              <a:lumOff val="40000"/>
            </a:schemeClr>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The final model is saved using pickle for later use. A Flask web application is developed for user interaction:</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The Flask app provides a web interface to input patient data.</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The model predicts the likelihood of diabetes and returns the result along with prediction probabilities.</a:t>
            </a: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240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2400">
                <a:sym typeface="+mn-ea"/>
              </a:rPr>
              <a:t>- Routes in the app handle home page and prediction requests.</a:t>
            </a:r>
            <a:endParaRPr kumimoji="0" lang="zh-CN" altLang="en-US" sz="2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细">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3169</Words>
  <Application>WPS Presentation</Application>
  <PresentationFormat>宽屏</PresentationFormat>
  <Paragraphs>91</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Segoe UI</vt:lpstr>
      <vt:lpstr>Microsoft YaHei Light</vt:lpstr>
      <vt:lpstr>Microsoft YaHei</vt:lpstr>
      <vt:lpstr>Arial Unicode MS</vt:lpstr>
      <vt:lpstr>Calibri</vt:lpstr>
      <vt:lpstr>Office 主题</vt:lpstr>
      <vt:lpstr>Diabetes Disease Prediction using Machine Learning</vt:lpstr>
      <vt:lpstr>Introduction</vt:lpstr>
      <vt:lpstr>Data Collection</vt:lpstr>
      <vt:lpstr>Data Preprocessing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himan</cp:lastModifiedBy>
  <cp:revision>65</cp:revision>
  <dcterms:created xsi:type="dcterms:W3CDTF">2014-12-20T13:05:00Z</dcterms:created>
  <dcterms:modified xsi:type="dcterms:W3CDTF">2024-07-13T10:55:21Z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1033-12.2.0.17153</vt:lpwstr>
  </property>
  <property fmtid="{D5CDD505-2E9C-101B-9397-08002B2CF9AE}" pid="3" name="ICV">
    <vt:lpwstr>5DC92C63741441DCB2AA72AF31A18AE0_13</vt:lpwstr>
  </property>
</Properties>
</file>