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337" r:id="rId2"/>
    <p:sldId id="333" r:id="rId3"/>
    <p:sldId id="334" r:id="rId4"/>
    <p:sldId id="335" r:id="rId5"/>
    <p:sldId id="280" r:id="rId6"/>
    <p:sldId id="310" r:id="rId7"/>
    <p:sldId id="336" r:id="rId8"/>
    <p:sldId id="314" r:id="rId9"/>
    <p:sldId id="284" r:id="rId10"/>
    <p:sldId id="316" r:id="rId11"/>
    <p:sldId id="331" r:id="rId12"/>
    <p:sldId id="332" r:id="rId13"/>
    <p:sldId id="288"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FDFAF6"/>
    <a:srgbClr val="FFFFFF"/>
    <a:srgbClr val="FDFBF6"/>
    <a:srgbClr val="5D67AC"/>
    <a:srgbClr val="202C8F"/>
    <a:srgbClr val="AAC4E9"/>
    <a:srgbClr val="F5CDCE"/>
    <a:srgbClr val="DF8C8C"/>
    <a:srgbClr val="D4D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D0677-A7A1-4D51-A11D-1B71E2EDD856}" v="445" dt="2024-06-05T10:02:48.90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4" name="Group 5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7" name="Freeform: Shape 1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Freeform: Shape 54">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6" name="TextBox 5">
            <a:extLst>
              <a:ext uri="{FF2B5EF4-FFF2-40B4-BE49-F238E27FC236}">
                <a16:creationId xmlns:a16="http://schemas.microsoft.com/office/drawing/2014/main" id="{9D57EB2A-61F5-B1F0-2121-EB6E5DEAE792}"/>
              </a:ext>
            </a:extLst>
          </p:cNvPr>
          <p:cNvSpPr txBox="1"/>
          <p:nvPr/>
        </p:nvSpPr>
        <p:spPr>
          <a:xfrm>
            <a:off x="654985" y="978951"/>
            <a:ext cx="10551933" cy="211456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lgn="ctr" defTabSz="914400">
              <a:lnSpc>
                <a:spcPct val="90000"/>
              </a:lnSpc>
              <a:spcBef>
                <a:spcPct val="0"/>
              </a:spcBef>
              <a:spcAft>
                <a:spcPts val="600"/>
              </a:spcAft>
            </a:pPr>
            <a:r>
              <a:rPr lang="en-US" sz="3300" kern="1200" dirty="0">
                <a:solidFill>
                  <a:schemeClr val="tx2"/>
                </a:solidFill>
                <a:latin typeface="+mj-lt"/>
                <a:ea typeface="+mj-ea"/>
                <a:cs typeface="+mj-cs"/>
              </a:rPr>
              <a:t>AWS SERVICES</a:t>
            </a:r>
            <a:endParaRPr lang="en-US">
              <a:solidFill>
                <a:schemeClr val="tx2"/>
              </a:solidFill>
              <a:latin typeface="Arial Black"/>
              <a:ea typeface="+mj-ea"/>
              <a:cs typeface="Sabon Next LT"/>
            </a:endParaRPr>
          </a:p>
          <a:p>
            <a:pPr algn="ctr" defTabSz="914400">
              <a:lnSpc>
                <a:spcPct val="90000"/>
              </a:lnSpc>
              <a:spcBef>
                <a:spcPct val="0"/>
              </a:spcBef>
              <a:spcAft>
                <a:spcPts val="600"/>
              </a:spcAft>
            </a:pPr>
            <a:endParaRPr lang="en-US" sz="3300" dirty="0">
              <a:solidFill>
                <a:schemeClr val="tx2"/>
              </a:solidFill>
              <a:latin typeface="Arial Black"/>
              <a:ea typeface="+mj-ea"/>
              <a:cs typeface="Sabon Next LT"/>
            </a:endParaRPr>
          </a:p>
          <a:p>
            <a:pPr algn="ctr" defTabSz="914400">
              <a:lnSpc>
                <a:spcPct val="90000"/>
              </a:lnSpc>
              <a:spcBef>
                <a:spcPct val="0"/>
              </a:spcBef>
              <a:spcAft>
                <a:spcPts val="600"/>
              </a:spcAft>
            </a:pPr>
            <a:r>
              <a:rPr lang="en-US" sz="3300" dirty="0">
                <a:solidFill>
                  <a:schemeClr val="tx2"/>
                </a:solidFill>
                <a:latin typeface="+mj-lt"/>
                <a:ea typeface="+mj-ea"/>
                <a:cs typeface="+mj-cs"/>
              </a:rPr>
              <a:t>(INFRASTRUCTURE</a:t>
            </a:r>
            <a:endParaRPr lang="en-US">
              <a:solidFill>
                <a:schemeClr val="tx2"/>
              </a:solidFill>
              <a:latin typeface="Arial Black"/>
              <a:cs typeface="Sabon Next LT"/>
            </a:endParaRPr>
          </a:p>
          <a:p>
            <a:pPr algn="ctr" defTabSz="914400">
              <a:lnSpc>
                <a:spcPct val="90000"/>
              </a:lnSpc>
              <a:spcBef>
                <a:spcPct val="0"/>
              </a:spcBef>
              <a:spcAft>
                <a:spcPts val="600"/>
              </a:spcAft>
            </a:pPr>
            <a:r>
              <a:rPr lang="en-US" sz="3300" kern="1200" dirty="0">
                <a:solidFill>
                  <a:schemeClr val="tx2"/>
                </a:solidFill>
                <a:latin typeface="+mj-lt"/>
                <a:ea typeface="+mj-ea"/>
                <a:cs typeface="+mj-cs"/>
              </a:rPr>
              <a:t> AND SOFTWARE DEVELOPMENT)</a:t>
            </a:r>
            <a:endParaRPr lang="en-US">
              <a:solidFill>
                <a:schemeClr val="tx2"/>
              </a:solidFill>
              <a:latin typeface="Arial Black"/>
              <a:ea typeface="+mj-ea"/>
              <a:cs typeface="Sabon Next LT"/>
            </a:endParaRPr>
          </a:p>
        </p:txBody>
      </p:sp>
      <p:sp>
        <p:nvSpPr>
          <p:cNvPr id="7" name="TextBox 6">
            <a:extLst>
              <a:ext uri="{FF2B5EF4-FFF2-40B4-BE49-F238E27FC236}">
                <a16:creationId xmlns:a16="http://schemas.microsoft.com/office/drawing/2014/main" id="{AA560186-4D82-3F74-CCDD-DA5025AEBBC5}"/>
              </a:ext>
            </a:extLst>
          </p:cNvPr>
          <p:cNvSpPr txBox="1"/>
          <p:nvPr/>
        </p:nvSpPr>
        <p:spPr>
          <a:xfrm>
            <a:off x="-2632" y="5203961"/>
            <a:ext cx="3255523" cy="138144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400">
              <a:lnSpc>
                <a:spcPct val="90000"/>
              </a:lnSpc>
              <a:spcBef>
                <a:spcPts val="1000"/>
              </a:spcBef>
            </a:pPr>
            <a:r>
              <a:rPr lang="en-US" kern="1200" dirty="0">
                <a:solidFill>
                  <a:schemeClr val="tx2"/>
                </a:solidFill>
                <a:latin typeface="+mn-lt"/>
                <a:ea typeface="+mn-ea"/>
                <a:cs typeface="+mn-cs"/>
              </a:rPr>
              <a:t>Presented By:</a:t>
            </a:r>
            <a:endParaRPr lang="en-US" kern="1200" dirty="0">
              <a:solidFill>
                <a:schemeClr val="tx2"/>
              </a:solidFill>
              <a:latin typeface="+mn-lt"/>
              <a:cs typeface="Sabon Next LT"/>
            </a:endParaRPr>
          </a:p>
          <a:p>
            <a:pPr algn="ctr" defTabSz="914400">
              <a:lnSpc>
                <a:spcPct val="90000"/>
              </a:lnSpc>
              <a:spcBef>
                <a:spcPts val="1000"/>
              </a:spcBef>
            </a:pPr>
            <a:r>
              <a:rPr lang="en-US" kern="1200" dirty="0">
                <a:solidFill>
                  <a:schemeClr val="tx2"/>
                </a:solidFill>
                <a:latin typeface="+mn-lt"/>
                <a:ea typeface="+mn-ea"/>
                <a:cs typeface="+mn-cs"/>
              </a:rPr>
              <a:t>Himanshu Uniyal</a:t>
            </a:r>
            <a:endParaRPr lang="en-US" kern="1200" dirty="0">
              <a:solidFill>
                <a:schemeClr val="tx2"/>
              </a:solidFill>
              <a:latin typeface="+mn-lt"/>
              <a:cs typeface="Sabon Next LT"/>
            </a:endParaRPr>
          </a:p>
          <a:p>
            <a:pPr algn="ctr" defTabSz="914400">
              <a:lnSpc>
                <a:spcPct val="90000"/>
              </a:lnSpc>
              <a:spcBef>
                <a:spcPts val="1000"/>
              </a:spcBef>
            </a:pPr>
            <a:r>
              <a:rPr lang="en-US" kern="1200" dirty="0">
                <a:solidFill>
                  <a:schemeClr val="tx2"/>
                </a:solidFill>
                <a:latin typeface="+mn-lt"/>
                <a:ea typeface="+mn-ea"/>
                <a:cs typeface="+mn-cs"/>
              </a:rPr>
              <a:t>Date-04/06/24</a:t>
            </a:r>
            <a:endParaRPr lang="en-US" kern="1200" dirty="0">
              <a:solidFill>
                <a:schemeClr val="tx2"/>
              </a:solidFill>
              <a:latin typeface="+mn-lt"/>
              <a:cs typeface="Sabon Next LT"/>
            </a:endParaRPr>
          </a:p>
        </p:txBody>
      </p:sp>
    </p:spTree>
    <p:extLst>
      <p:ext uri="{BB962C8B-B14F-4D97-AF65-F5344CB8AC3E}">
        <p14:creationId xmlns:p14="http://schemas.microsoft.com/office/powerpoint/2010/main" val="277364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7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FAAABE4-369A-69AF-13E6-D0471191DC5F}"/>
              </a:ext>
            </a:extLst>
          </p:cNvPr>
          <p:cNvPicPr>
            <a:picLocks noChangeAspect="1"/>
          </p:cNvPicPr>
          <p:nvPr/>
        </p:nvPicPr>
        <p:blipFill>
          <a:blip r:embed="rId2"/>
          <a:stretch>
            <a:fillRect/>
          </a:stretch>
        </p:blipFill>
        <p:spPr>
          <a:xfrm>
            <a:off x="1313969" y="643467"/>
            <a:ext cx="9564061" cy="5571066"/>
          </a:xfrm>
          <a:prstGeom prst="rect">
            <a:avLst/>
          </a:prstGeom>
        </p:spPr>
      </p:pic>
    </p:spTree>
    <p:extLst>
      <p:ext uri="{BB962C8B-B14F-4D97-AF65-F5344CB8AC3E}">
        <p14:creationId xmlns:p14="http://schemas.microsoft.com/office/powerpoint/2010/main" val="175996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7C846F-2821-A946-0038-DAB72869F36B}"/>
              </a:ext>
            </a:extLst>
          </p:cNvPr>
          <p:cNvSpPr/>
          <p:nvPr/>
        </p:nvSpPr>
        <p:spPr>
          <a:xfrm>
            <a:off x="-71718" y="-27432"/>
            <a:ext cx="12505765" cy="706472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a:extLst>
              <a:ext uri="{FF2B5EF4-FFF2-40B4-BE49-F238E27FC236}">
                <a16:creationId xmlns:a16="http://schemas.microsoft.com/office/drawing/2014/main" id="{65F91813-5551-3F3F-DE2C-9C0BDB07FC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69328" y="0"/>
            <a:ext cx="7253344" cy="6858000"/>
          </a:xfrm>
          <a:prstGeom prst="rect">
            <a:avLst/>
          </a:prstGeom>
        </p:spPr>
      </p:pic>
      <p:sp>
        <p:nvSpPr>
          <p:cNvPr id="6" name="Rectangle 5">
            <a:extLst>
              <a:ext uri="{FF2B5EF4-FFF2-40B4-BE49-F238E27FC236}">
                <a16:creationId xmlns:a16="http://schemas.microsoft.com/office/drawing/2014/main" id="{9396AA8C-9257-7DEA-2BC1-9EB8770A7A21}"/>
              </a:ext>
            </a:extLst>
          </p:cNvPr>
          <p:cNvSpPr/>
          <p:nvPr/>
        </p:nvSpPr>
        <p:spPr>
          <a:xfrm>
            <a:off x="107576" y="98612"/>
            <a:ext cx="9036424" cy="67235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latin typeface="Montserrat" panose="020B0604020202020204" pitchFamily="2" charset="0"/>
              </a:rPr>
              <a:t>AWS Managed Services </a:t>
            </a:r>
          </a:p>
        </p:txBody>
      </p:sp>
    </p:spTree>
    <p:extLst>
      <p:ext uri="{BB962C8B-B14F-4D97-AF65-F5344CB8AC3E}">
        <p14:creationId xmlns:p14="http://schemas.microsoft.com/office/powerpoint/2010/main" val="212305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7C846F-2821-A946-0038-DAB72869F36B}"/>
              </a:ext>
            </a:extLst>
          </p:cNvPr>
          <p:cNvSpPr/>
          <p:nvPr/>
        </p:nvSpPr>
        <p:spPr>
          <a:xfrm>
            <a:off x="-71718" y="-27432"/>
            <a:ext cx="12505765" cy="706472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396AA8C-9257-7DEA-2BC1-9EB8770A7A21}"/>
              </a:ext>
            </a:extLst>
          </p:cNvPr>
          <p:cNvSpPr/>
          <p:nvPr/>
        </p:nvSpPr>
        <p:spPr>
          <a:xfrm>
            <a:off x="107576" y="98612"/>
            <a:ext cx="9036424" cy="67235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latin typeface="Montserrat" panose="020B0604020202020204" pitchFamily="2" charset="0"/>
              </a:rPr>
              <a:t>AWS Managed Services  Benefit</a:t>
            </a:r>
            <a:endParaRPr lang="en-IN" dirty="0"/>
          </a:p>
        </p:txBody>
      </p:sp>
      <p:pic>
        <p:nvPicPr>
          <p:cNvPr id="3" name="Picture 2">
            <a:extLst>
              <a:ext uri="{FF2B5EF4-FFF2-40B4-BE49-F238E27FC236}">
                <a16:creationId xmlns:a16="http://schemas.microsoft.com/office/drawing/2014/main" id="{780E7587-B474-C786-03F0-62F4BF2A049F}"/>
              </a:ext>
            </a:extLst>
          </p:cNvPr>
          <p:cNvPicPr>
            <a:picLocks noChangeAspect="1"/>
          </p:cNvPicPr>
          <p:nvPr/>
        </p:nvPicPr>
        <p:blipFill>
          <a:blip r:embed="rId2"/>
          <a:stretch>
            <a:fillRect/>
          </a:stretch>
        </p:blipFill>
        <p:spPr>
          <a:xfrm>
            <a:off x="1809750" y="701488"/>
            <a:ext cx="8572500" cy="6057900"/>
          </a:xfrm>
          <a:prstGeom prst="rect">
            <a:avLst/>
          </a:prstGeom>
        </p:spPr>
      </p:pic>
    </p:spTree>
    <p:extLst>
      <p:ext uri="{BB962C8B-B14F-4D97-AF65-F5344CB8AC3E}">
        <p14:creationId xmlns:p14="http://schemas.microsoft.com/office/powerpoint/2010/main" val="422640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9" name="Rectangle 37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nSpc>
                <a:spcPct val="90000"/>
              </a:lnSpc>
            </a:pPr>
            <a:r>
              <a:rPr lang="en-US" kern="1200">
                <a:solidFill>
                  <a:srgbClr val="FFFFFF"/>
                </a:solidFill>
                <a:latin typeface="+mj-lt"/>
                <a:ea typeface="+mj-ea"/>
                <a:cs typeface="+mj-cs"/>
              </a:rPr>
              <a:t>Development &amp; HOST </a:t>
            </a:r>
          </a:p>
        </p:txBody>
      </p:sp>
      <p:sp>
        <p:nvSpPr>
          <p:cNvPr id="381" name="Rectangle: Rounded Corners 38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8">
            <a:extLst>
              <a:ext uri="{FF2B5EF4-FFF2-40B4-BE49-F238E27FC236}">
                <a16:creationId xmlns:a16="http://schemas.microsoft.com/office/drawing/2014/main" id="{270C77AB-7E91-84A6-3E62-DAB80E1E4481}"/>
              </a:ext>
            </a:extLst>
          </p:cNvPr>
          <p:cNvSpPr>
            <a:spLocks/>
          </p:cNvSpPr>
          <p:nvPr/>
        </p:nvSpPr>
        <p:spPr>
          <a:xfrm>
            <a:off x="838200" y="2794589"/>
            <a:ext cx="1945382" cy="2732064"/>
          </a:xfrm>
          <a:prstGeom prst="rect">
            <a:avLst/>
          </a:prstGeom>
        </p:spPr>
        <p:txBody>
          <a:bodyPr/>
          <a:lstStyle/>
          <a:p>
            <a:pPr defTabSz="438912">
              <a:spcAft>
                <a:spcPts val="600"/>
              </a:spcAft>
            </a:pPr>
            <a:r>
              <a:rPr lang="en-US" sz="1728" kern="1200">
                <a:solidFill>
                  <a:schemeClr val="tx1"/>
                </a:solidFill>
                <a:latin typeface="+mn-lt"/>
                <a:ea typeface="+mn-ea"/>
                <a:cs typeface="+mn-cs"/>
              </a:rPr>
              <a:t>Architecture&amp; ci-cd setup</a:t>
            </a:r>
            <a:endParaRPr lang="en-US"/>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ChangeAspect="1"/>
          </p:cNvPicPr>
          <p:nvPr/>
        </p:nvPicPr>
        <p:blipFill rotWithShape="1">
          <a:blip r:embed="rId2"/>
          <a:srcRect/>
          <a:stretch/>
        </p:blipFill>
        <p:spPr>
          <a:xfrm>
            <a:off x="1358390" y="1911036"/>
            <a:ext cx="680884" cy="680883"/>
          </a:xfrm>
          <a:prstGeom prst="ellipse">
            <a:avLst/>
          </a:prstGeom>
        </p:spPr>
      </p:pic>
      <p:sp>
        <p:nvSpPr>
          <p:cNvPr id="24" name="Text Placeholder 23">
            <a:extLst>
              <a:ext uri="{FF2B5EF4-FFF2-40B4-BE49-F238E27FC236}">
                <a16:creationId xmlns:a16="http://schemas.microsoft.com/office/drawing/2014/main" id="{A3BF8E55-B2B9-104D-F277-08902534735D}"/>
              </a:ext>
            </a:extLst>
          </p:cNvPr>
          <p:cNvSpPr>
            <a:spLocks/>
          </p:cNvSpPr>
          <p:nvPr/>
        </p:nvSpPr>
        <p:spPr>
          <a:xfrm>
            <a:off x="882413" y="4145277"/>
            <a:ext cx="1856955" cy="1326396"/>
          </a:xfrm>
          <a:prstGeom prst="rect">
            <a:avLst/>
          </a:prstGeom>
        </p:spPr>
        <p:txBody>
          <a:bodyPr/>
          <a:lstStyle/>
          <a:p>
            <a:pPr defTabSz="438912">
              <a:spcAft>
                <a:spcPts val="600"/>
              </a:spcAft>
            </a:pPr>
            <a:r>
              <a:rPr lang="en-US" sz="1728" kern="1200">
                <a:solidFill>
                  <a:schemeClr val="tx1"/>
                </a:solidFill>
                <a:latin typeface="+mn-lt"/>
                <a:ea typeface="+mn-ea"/>
                <a:cs typeface="+mn-cs"/>
              </a:rPr>
              <a:t>First define the architecture of project may be monolithic or micro-service</a:t>
            </a:r>
            <a:endParaRPr lang="en-US"/>
          </a:p>
        </p:txBody>
      </p:sp>
      <p:sp>
        <p:nvSpPr>
          <p:cNvPr id="20" name="Text Placeholder 19">
            <a:extLst>
              <a:ext uri="{FF2B5EF4-FFF2-40B4-BE49-F238E27FC236}">
                <a16:creationId xmlns:a16="http://schemas.microsoft.com/office/drawing/2014/main" id="{15DD9AC8-4A5F-70DB-AA68-C461059D81A1}"/>
              </a:ext>
            </a:extLst>
          </p:cNvPr>
          <p:cNvSpPr>
            <a:spLocks/>
          </p:cNvSpPr>
          <p:nvPr/>
        </p:nvSpPr>
        <p:spPr>
          <a:xfrm>
            <a:off x="2980754" y="2794589"/>
            <a:ext cx="1945382" cy="2732064"/>
          </a:xfrm>
          <a:prstGeom prst="rect">
            <a:avLst/>
          </a:prstGeom>
        </p:spPr>
        <p:txBody>
          <a:bodyPr/>
          <a:lstStyle/>
          <a:p>
            <a:pPr defTabSz="438912">
              <a:spcAft>
                <a:spcPts val="600"/>
              </a:spcAft>
            </a:pPr>
            <a:r>
              <a:rPr lang="en-US" sz="1728" kern="1200">
                <a:solidFill>
                  <a:schemeClr val="tx1"/>
                </a:solidFill>
                <a:latin typeface="+mn-lt"/>
                <a:ea typeface="+mn-ea"/>
                <a:cs typeface="+mn-cs"/>
              </a:rPr>
              <a:t>Development</a:t>
            </a:r>
          </a:p>
          <a:p>
            <a:pPr>
              <a:spcAft>
                <a:spcPts val="600"/>
              </a:spcAft>
            </a:pPr>
            <a:endParaRPr lang="en-US"/>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ChangeAspect="1"/>
          </p:cNvPicPr>
          <p:nvPr/>
        </p:nvPicPr>
        <p:blipFill rotWithShape="1">
          <a:blip r:embed="rId3"/>
          <a:srcRect t="113" b="113"/>
          <a:stretch/>
        </p:blipFill>
        <p:spPr>
          <a:xfrm>
            <a:off x="3276827" y="1911036"/>
            <a:ext cx="680884" cy="680883"/>
          </a:xfrm>
          <a:prstGeom prst="ellipse">
            <a:avLst/>
          </a:prstGeom>
        </p:spPr>
      </p:pic>
      <p:sp>
        <p:nvSpPr>
          <p:cNvPr id="25" name="Text Placeholder 24">
            <a:extLst>
              <a:ext uri="{FF2B5EF4-FFF2-40B4-BE49-F238E27FC236}">
                <a16:creationId xmlns:a16="http://schemas.microsoft.com/office/drawing/2014/main" id="{BCE9DA14-62AB-A857-6387-1F5D330B3F36}"/>
              </a:ext>
            </a:extLst>
          </p:cNvPr>
          <p:cNvSpPr>
            <a:spLocks/>
          </p:cNvSpPr>
          <p:nvPr/>
        </p:nvSpPr>
        <p:spPr>
          <a:xfrm>
            <a:off x="3024967" y="4145277"/>
            <a:ext cx="1856955" cy="1326396"/>
          </a:xfrm>
          <a:prstGeom prst="rect">
            <a:avLst/>
          </a:prstGeom>
        </p:spPr>
        <p:txBody>
          <a:bodyPr/>
          <a:lstStyle/>
          <a:p>
            <a:pPr defTabSz="438912">
              <a:spcAft>
                <a:spcPts val="600"/>
              </a:spcAft>
            </a:pPr>
            <a:r>
              <a:rPr lang="en-US" sz="1728" kern="1200">
                <a:solidFill>
                  <a:schemeClr val="tx1"/>
                </a:solidFill>
                <a:latin typeface="+mn-lt"/>
                <a:ea typeface="+mn-ea"/>
                <a:cs typeface="+mn-cs"/>
              </a:rPr>
              <a:t>Now choose any asynchronous framework and do development</a:t>
            </a:r>
            <a:endParaRPr lang="en-US"/>
          </a:p>
        </p:txBody>
      </p:sp>
      <p:sp>
        <p:nvSpPr>
          <p:cNvPr id="21" name="Text Placeholder 20">
            <a:extLst>
              <a:ext uri="{FF2B5EF4-FFF2-40B4-BE49-F238E27FC236}">
                <a16:creationId xmlns:a16="http://schemas.microsoft.com/office/drawing/2014/main" id="{A28A203B-0CF0-2AB0-5F54-07C8E3003918}"/>
              </a:ext>
            </a:extLst>
          </p:cNvPr>
          <p:cNvSpPr>
            <a:spLocks/>
          </p:cNvSpPr>
          <p:nvPr/>
        </p:nvSpPr>
        <p:spPr>
          <a:xfrm>
            <a:off x="5123310" y="2794589"/>
            <a:ext cx="1945382" cy="2732064"/>
          </a:xfrm>
          <a:prstGeom prst="rect">
            <a:avLst/>
          </a:prstGeom>
        </p:spPr>
        <p:txBody>
          <a:bodyPr/>
          <a:lstStyle/>
          <a:p>
            <a:pPr defTabSz="438912">
              <a:spcAft>
                <a:spcPts val="600"/>
              </a:spcAft>
            </a:pPr>
            <a:r>
              <a:rPr lang="en-US" sz="1728" kern="1200">
                <a:solidFill>
                  <a:schemeClr val="tx1"/>
                </a:solidFill>
                <a:latin typeface="+mn-lt"/>
                <a:ea typeface="+mn-ea"/>
                <a:cs typeface="+mn-cs"/>
              </a:rPr>
              <a:t>Testing</a:t>
            </a:r>
          </a:p>
          <a:p>
            <a:pPr>
              <a:spcAft>
                <a:spcPts val="600"/>
              </a:spcAft>
            </a:pPr>
            <a:endParaRPr lang="en-US"/>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ChangeAspect="1"/>
          </p:cNvPicPr>
          <p:nvPr/>
        </p:nvPicPr>
        <p:blipFill rotWithShape="1">
          <a:blip r:embed="rId4"/>
          <a:srcRect t="431" b="431"/>
          <a:stretch/>
        </p:blipFill>
        <p:spPr>
          <a:xfrm>
            <a:off x="5128030" y="1911036"/>
            <a:ext cx="680884" cy="680883"/>
          </a:xfrm>
          <a:prstGeom prst="ellipse">
            <a:avLst/>
          </a:prstGeom>
        </p:spPr>
      </p:pic>
      <p:sp>
        <p:nvSpPr>
          <p:cNvPr id="26" name="Text Placeholder 25">
            <a:extLst>
              <a:ext uri="{FF2B5EF4-FFF2-40B4-BE49-F238E27FC236}">
                <a16:creationId xmlns:a16="http://schemas.microsoft.com/office/drawing/2014/main" id="{710CB940-D45B-59F1-06E5-9CC94100EF05}"/>
              </a:ext>
            </a:extLst>
          </p:cNvPr>
          <p:cNvSpPr>
            <a:spLocks/>
          </p:cNvSpPr>
          <p:nvPr/>
        </p:nvSpPr>
        <p:spPr>
          <a:xfrm>
            <a:off x="5167523" y="4145277"/>
            <a:ext cx="1856955" cy="1326396"/>
          </a:xfrm>
          <a:prstGeom prst="rect">
            <a:avLst/>
          </a:prstGeom>
        </p:spPr>
        <p:txBody>
          <a:bodyPr/>
          <a:lstStyle/>
          <a:p>
            <a:pPr defTabSz="438912">
              <a:spcAft>
                <a:spcPts val="600"/>
              </a:spcAft>
            </a:pPr>
            <a:r>
              <a:rPr lang="en-US" sz="1728" kern="1200">
                <a:solidFill>
                  <a:schemeClr val="tx1"/>
                </a:solidFill>
                <a:latin typeface="+mn-lt"/>
                <a:ea typeface="+mn-ea"/>
                <a:cs typeface="+mn-cs"/>
              </a:rPr>
              <a:t>Now test on the local system and build the production file</a:t>
            </a:r>
            <a:endParaRPr lang="en-US"/>
          </a:p>
        </p:txBody>
      </p:sp>
      <p:sp>
        <p:nvSpPr>
          <p:cNvPr id="22" name="Text Placeholder 21">
            <a:extLst>
              <a:ext uri="{FF2B5EF4-FFF2-40B4-BE49-F238E27FC236}">
                <a16:creationId xmlns:a16="http://schemas.microsoft.com/office/drawing/2014/main" id="{05BC0115-F702-2E0A-61A4-4A6CE33FD775}"/>
              </a:ext>
            </a:extLst>
          </p:cNvPr>
          <p:cNvSpPr>
            <a:spLocks/>
          </p:cNvSpPr>
          <p:nvPr/>
        </p:nvSpPr>
        <p:spPr>
          <a:xfrm>
            <a:off x="7265865" y="2794589"/>
            <a:ext cx="1945382" cy="2732064"/>
          </a:xfrm>
          <a:prstGeom prst="rect">
            <a:avLst/>
          </a:prstGeom>
        </p:spPr>
        <p:txBody>
          <a:bodyPr/>
          <a:lstStyle/>
          <a:p>
            <a:pPr defTabSz="438912">
              <a:spcAft>
                <a:spcPts val="600"/>
              </a:spcAft>
            </a:pPr>
            <a:r>
              <a:rPr lang="en-US" sz="1728" kern="1200">
                <a:solidFill>
                  <a:schemeClr val="tx1"/>
                </a:solidFill>
                <a:latin typeface="+mn-lt"/>
                <a:ea typeface="+mn-ea"/>
                <a:cs typeface="+mn-cs"/>
              </a:rPr>
              <a:t>Git-hub</a:t>
            </a:r>
          </a:p>
          <a:p>
            <a:pPr>
              <a:spcAft>
                <a:spcPts val="600"/>
              </a:spcAft>
            </a:pPr>
            <a:endParaRPr lang="en-US"/>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ChangeAspect="1"/>
          </p:cNvPicPr>
          <p:nvPr/>
        </p:nvPicPr>
        <p:blipFill rotWithShape="1">
          <a:blip r:embed="rId5"/>
          <a:srcRect t="113" b="113"/>
          <a:stretch/>
        </p:blipFill>
        <p:spPr>
          <a:xfrm>
            <a:off x="7270585" y="1911036"/>
            <a:ext cx="680884" cy="680883"/>
          </a:xfrm>
          <a:prstGeom prst="ellipse">
            <a:avLst/>
          </a:prstGeom>
        </p:spPr>
      </p:pic>
      <p:sp>
        <p:nvSpPr>
          <p:cNvPr id="27" name="Text Placeholder 26">
            <a:extLst>
              <a:ext uri="{FF2B5EF4-FFF2-40B4-BE49-F238E27FC236}">
                <a16:creationId xmlns:a16="http://schemas.microsoft.com/office/drawing/2014/main" id="{A0DA38E3-68A2-4FF9-022B-BA0DF832B1DB}"/>
              </a:ext>
            </a:extLst>
          </p:cNvPr>
          <p:cNvSpPr>
            <a:spLocks/>
          </p:cNvSpPr>
          <p:nvPr/>
        </p:nvSpPr>
        <p:spPr>
          <a:xfrm>
            <a:off x="7310078" y="4145277"/>
            <a:ext cx="1856955" cy="1326396"/>
          </a:xfrm>
          <a:prstGeom prst="rect">
            <a:avLst/>
          </a:prstGeom>
        </p:spPr>
        <p:txBody>
          <a:bodyPr/>
          <a:lstStyle/>
          <a:p>
            <a:pPr defTabSz="438912">
              <a:spcAft>
                <a:spcPts val="600"/>
              </a:spcAft>
            </a:pPr>
            <a:r>
              <a:rPr lang="en-US" sz="1728" kern="1200">
                <a:solidFill>
                  <a:schemeClr val="tx1"/>
                </a:solidFill>
                <a:latin typeface="+mn-lt"/>
                <a:ea typeface="+mn-ea"/>
                <a:cs typeface="+mn-cs"/>
              </a:rPr>
              <a:t>Now push development build file on the git repo </a:t>
            </a:r>
            <a:endParaRPr lang="en-US"/>
          </a:p>
        </p:txBody>
      </p:sp>
      <p:sp>
        <p:nvSpPr>
          <p:cNvPr id="23" name="Text Placeholder 22">
            <a:extLst>
              <a:ext uri="{FF2B5EF4-FFF2-40B4-BE49-F238E27FC236}">
                <a16:creationId xmlns:a16="http://schemas.microsoft.com/office/drawing/2014/main" id="{9D48D07F-2D5B-F0D5-4005-197607C4F197}"/>
              </a:ext>
            </a:extLst>
          </p:cNvPr>
          <p:cNvSpPr>
            <a:spLocks/>
          </p:cNvSpPr>
          <p:nvPr/>
        </p:nvSpPr>
        <p:spPr>
          <a:xfrm>
            <a:off x="9408418" y="2794589"/>
            <a:ext cx="1945382" cy="2732064"/>
          </a:xfrm>
          <a:prstGeom prst="rect">
            <a:avLst/>
          </a:prstGeom>
        </p:spPr>
        <p:txBody>
          <a:bodyPr/>
          <a:lstStyle/>
          <a:p>
            <a:pPr defTabSz="438912">
              <a:spcAft>
                <a:spcPts val="600"/>
              </a:spcAft>
            </a:pPr>
            <a:r>
              <a:rPr lang="en-US" sz="1728" kern="1200">
                <a:solidFill>
                  <a:schemeClr val="tx1"/>
                </a:solidFill>
                <a:latin typeface="+mn-lt"/>
                <a:ea typeface="+mn-ea"/>
                <a:cs typeface="+mn-cs"/>
              </a:rPr>
              <a:t>LAUNCH</a:t>
            </a:r>
          </a:p>
          <a:p>
            <a:pPr>
              <a:spcAft>
                <a:spcPts val="600"/>
              </a:spcAft>
            </a:pPr>
            <a:endParaRPr lang="en-US"/>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ChangeAspect="1"/>
          </p:cNvPicPr>
          <p:nvPr/>
        </p:nvPicPr>
        <p:blipFill rotWithShape="1">
          <a:blip r:embed="rId6"/>
          <a:srcRect t="543" b="543"/>
          <a:stretch/>
        </p:blipFill>
        <p:spPr>
          <a:xfrm>
            <a:off x="9570020" y="1911037"/>
            <a:ext cx="680884" cy="680883"/>
          </a:xfrm>
          <a:prstGeom prst="ellipse">
            <a:avLst/>
          </a:prstGeom>
        </p:spPr>
      </p:pic>
      <p:sp>
        <p:nvSpPr>
          <p:cNvPr id="28" name="Text Placeholder 27">
            <a:extLst>
              <a:ext uri="{FF2B5EF4-FFF2-40B4-BE49-F238E27FC236}">
                <a16:creationId xmlns:a16="http://schemas.microsoft.com/office/drawing/2014/main" id="{B72BD1AE-7290-BA6E-18FB-8181C0D13E7C}"/>
              </a:ext>
            </a:extLst>
          </p:cNvPr>
          <p:cNvSpPr>
            <a:spLocks/>
          </p:cNvSpPr>
          <p:nvPr/>
        </p:nvSpPr>
        <p:spPr>
          <a:xfrm>
            <a:off x="9452632" y="4145277"/>
            <a:ext cx="1856955" cy="1326396"/>
          </a:xfrm>
          <a:prstGeom prst="rect">
            <a:avLst/>
          </a:prstGeom>
        </p:spPr>
        <p:txBody>
          <a:bodyPr/>
          <a:lstStyle/>
          <a:p>
            <a:pPr defTabSz="438912">
              <a:spcAft>
                <a:spcPts val="600"/>
              </a:spcAft>
            </a:pPr>
            <a:r>
              <a:rPr lang="en-US" sz="1728" kern="1200">
                <a:solidFill>
                  <a:schemeClr val="tx1"/>
                </a:solidFill>
                <a:latin typeface="+mn-lt"/>
                <a:ea typeface="+mn-ea"/>
                <a:cs typeface="+mn-cs"/>
              </a:rPr>
              <a:t>From git-hub you can set direct AWS pipeline to deploy production server</a:t>
            </a:r>
            <a:endParaRPr lang="en-US"/>
          </a:p>
        </p:txBody>
      </p:sp>
    </p:spTree>
    <p:extLst>
      <p:ext uri="{BB962C8B-B14F-4D97-AF65-F5344CB8AC3E}">
        <p14:creationId xmlns:p14="http://schemas.microsoft.com/office/powerpoint/2010/main" val="160049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6568250" y="2127508"/>
            <a:ext cx="4805996" cy="1297115"/>
          </a:xfrm>
        </p:spPr>
        <p:txBody>
          <a:bodyPr vert="horz" lIns="91440" tIns="0" rIns="91440" bIns="45720" rtlCol="0" anchor="t">
            <a:noAutofit/>
          </a:bodyPr>
          <a:lstStyle/>
          <a:p>
            <a:r>
              <a:rPr lang="en-US" dirty="0">
                <a:solidFill>
                  <a:schemeClr val="tx2"/>
                </a:solidFill>
              </a:rPr>
              <a:t>THANK YOU</a:t>
            </a:r>
            <a:br>
              <a:rPr lang="en-US" dirty="0"/>
            </a:br>
            <a:endParaRPr lang="en-US" dirty="0">
              <a:solidFill>
                <a:schemeClr val="tx2"/>
              </a:solidFill>
            </a:endParaRPr>
          </a:p>
        </p:txBody>
      </p:sp>
      <p:pic>
        <p:nvPicPr>
          <p:cNvPr id="6" name="Graphic 5" descr="Handshake">
            <a:extLst>
              <a:ext uri="{FF2B5EF4-FFF2-40B4-BE49-F238E27FC236}">
                <a16:creationId xmlns:a16="http://schemas.microsoft.com/office/drawing/2014/main" id="{810C2F2A-71A7-A8E6-7324-0F2296C6D2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white text on a white background&#10;&#10;Description automatically generated">
            <a:extLst>
              <a:ext uri="{FF2B5EF4-FFF2-40B4-BE49-F238E27FC236}">
                <a16:creationId xmlns:a16="http://schemas.microsoft.com/office/drawing/2014/main" id="{B53D6E00-9AC3-7929-15D1-707BEFC32D2F}"/>
              </a:ext>
            </a:extLst>
          </p:cNvPr>
          <p:cNvPicPr>
            <a:picLocks noChangeAspect="1"/>
          </p:cNvPicPr>
          <p:nvPr/>
        </p:nvPicPr>
        <p:blipFill rotWithShape="1">
          <a:blip r:embed="rId2"/>
          <a:srcRect t="6451" b="23279"/>
          <a:stretch/>
        </p:blipFill>
        <p:spPr>
          <a:xfrm>
            <a:off x="457200" y="457200"/>
            <a:ext cx="11277600" cy="5943600"/>
          </a:xfrm>
          <a:prstGeom prst="rect">
            <a:avLst/>
          </a:prstGeom>
        </p:spPr>
      </p:pic>
    </p:spTree>
    <p:extLst>
      <p:ext uri="{BB962C8B-B14F-4D97-AF65-F5344CB8AC3E}">
        <p14:creationId xmlns:p14="http://schemas.microsoft.com/office/powerpoint/2010/main" val="405562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76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text on a red background&#10;&#10;Description automatically generated">
            <a:extLst>
              <a:ext uri="{FF2B5EF4-FFF2-40B4-BE49-F238E27FC236}">
                <a16:creationId xmlns:a16="http://schemas.microsoft.com/office/drawing/2014/main" id="{829C0B01-10FE-C91F-DA14-2E08FAB768B9}"/>
              </a:ext>
            </a:extLst>
          </p:cNvPr>
          <p:cNvPicPr>
            <a:picLocks noChangeAspect="1"/>
          </p:cNvPicPr>
          <p:nvPr/>
        </p:nvPicPr>
        <p:blipFill>
          <a:blip r:embed="rId2"/>
          <a:stretch>
            <a:fillRect/>
          </a:stretch>
        </p:blipFill>
        <p:spPr>
          <a:xfrm>
            <a:off x="5933427" y="1108673"/>
            <a:ext cx="6257126" cy="4932927"/>
          </a:xfrm>
          <a:prstGeom prst="rect">
            <a:avLst/>
          </a:prstGeom>
        </p:spPr>
      </p:pic>
      <p:pic>
        <p:nvPicPr>
          <p:cNvPr id="8" name="Picture 7" descr="A white text with black text&#10;&#10;Description automatically generated">
            <a:extLst>
              <a:ext uri="{FF2B5EF4-FFF2-40B4-BE49-F238E27FC236}">
                <a16:creationId xmlns:a16="http://schemas.microsoft.com/office/drawing/2014/main" id="{FC914B07-5EF0-94C4-63E3-CA36C661DE18}"/>
              </a:ext>
            </a:extLst>
          </p:cNvPr>
          <p:cNvPicPr>
            <a:picLocks noChangeAspect="1"/>
          </p:cNvPicPr>
          <p:nvPr/>
        </p:nvPicPr>
        <p:blipFill>
          <a:blip r:embed="rId3"/>
          <a:stretch>
            <a:fillRect/>
          </a:stretch>
        </p:blipFill>
        <p:spPr>
          <a:xfrm>
            <a:off x="6525" y="1301859"/>
            <a:ext cx="6093390" cy="4473488"/>
          </a:xfrm>
          <a:prstGeom prst="rect">
            <a:avLst/>
          </a:prstGeom>
        </p:spPr>
      </p:pic>
    </p:spTree>
    <p:extLst>
      <p:ext uri="{BB962C8B-B14F-4D97-AF65-F5344CB8AC3E}">
        <p14:creationId xmlns:p14="http://schemas.microsoft.com/office/powerpoint/2010/main" val="240265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169DD87-3EBE-44CA-9654-8AE0466B2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white text on a white background&#10;&#10;Description automatically generated">
            <a:extLst>
              <a:ext uri="{FF2B5EF4-FFF2-40B4-BE49-F238E27FC236}">
                <a16:creationId xmlns:a16="http://schemas.microsoft.com/office/drawing/2014/main" id="{16E1E04C-087F-5739-4190-930190E893EC}"/>
              </a:ext>
            </a:extLst>
          </p:cNvPr>
          <p:cNvPicPr>
            <a:picLocks noChangeAspect="1"/>
          </p:cNvPicPr>
          <p:nvPr/>
        </p:nvPicPr>
        <p:blipFill rotWithShape="1">
          <a:blip r:embed="rId2"/>
          <a:srcRect t="10515" r="2" b="25494"/>
          <a:stretch/>
        </p:blipFill>
        <p:spPr>
          <a:xfrm>
            <a:off x="2026" y="259165"/>
            <a:ext cx="5989977" cy="3142016"/>
          </a:xfrm>
          <a:prstGeom prst="rect">
            <a:avLst/>
          </a:prstGeom>
        </p:spPr>
      </p:pic>
      <p:pic>
        <p:nvPicPr>
          <p:cNvPr id="6" name="Picture 5" descr="A close-up of a security message&#10;&#10;Description automatically generated">
            <a:extLst>
              <a:ext uri="{FF2B5EF4-FFF2-40B4-BE49-F238E27FC236}">
                <a16:creationId xmlns:a16="http://schemas.microsoft.com/office/drawing/2014/main" id="{E4B8B584-6AD7-9A90-D5A3-959FAC32EA96}"/>
              </a:ext>
            </a:extLst>
          </p:cNvPr>
          <p:cNvPicPr>
            <a:picLocks noChangeAspect="1"/>
          </p:cNvPicPr>
          <p:nvPr/>
        </p:nvPicPr>
        <p:blipFill rotWithShape="1">
          <a:blip r:embed="rId3"/>
          <a:srcRect t="9266" r="-3" b="26712"/>
          <a:stretch/>
        </p:blipFill>
        <p:spPr>
          <a:xfrm>
            <a:off x="6191622" y="259165"/>
            <a:ext cx="5998650" cy="3153221"/>
          </a:xfrm>
          <a:prstGeom prst="rect">
            <a:avLst/>
          </a:prstGeom>
        </p:spPr>
      </p:pic>
      <p:pic>
        <p:nvPicPr>
          <p:cNvPr id="8" name="Picture 7" descr="A diagram of a computer network&#10;&#10;Description automatically generated">
            <a:extLst>
              <a:ext uri="{FF2B5EF4-FFF2-40B4-BE49-F238E27FC236}">
                <a16:creationId xmlns:a16="http://schemas.microsoft.com/office/drawing/2014/main" id="{A7835469-DDA7-5933-D881-35EE3E8798FC}"/>
              </a:ext>
            </a:extLst>
          </p:cNvPr>
          <p:cNvPicPr>
            <a:picLocks noChangeAspect="1"/>
          </p:cNvPicPr>
          <p:nvPr/>
        </p:nvPicPr>
        <p:blipFill rotWithShape="1">
          <a:blip r:embed="rId4"/>
          <a:srcRect t="20532" r="2" b="15265"/>
          <a:stretch/>
        </p:blipFill>
        <p:spPr>
          <a:xfrm>
            <a:off x="196714" y="3761386"/>
            <a:ext cx="5138330" cy="2546097"/>
          </a:xfrm>
          <a:prstGeom prst="rect">
            <a:avLst/>
          </a:prstGeom>
        </p:spPr>
      </p:pic>
      <p:pic>
        <p:nvPicPr>
          <p:cNvPr id="9" name="Picture 8">
            <a:extLst>
              <a:ext uri="{FF2B5EF4-FFF2-40B4-BE49-F238E27FC236}">
                <a16:creationId xmlns:a16="http://schemas.microsoft.com/office/drawing/2014/main" id="{DA41B2E3-A64E-5039-E63F-E1D37FECBD31}"/>
              </a:ext>
            </a:extLst>
          </p:cNvPr>
          <p:cNvPicPr>
            <a:picLocks noChangeAspect="1"/>
          </p:cNvPicPr>
          <p:nvPr/>
        </p:nvPicPr>
        <p:blipFill rotWithShape="1">
          <a:blip r:embed="rId5"/>
          <a:srcRect t="27697" r="-3" b="8069"/>
          <a:stretch/>
        </p:blipFill>
        <p:spPr>
          <a:xfrm>
            <a:off x="5994104" y="3761384"/>
            <a:ext cx="6009856" cy="2792626"/>
          </a:xfrm>
          <a:prstGeom prst="rect">
            <a:avLst/>
          </a:prstGeom>
        </p:spPr>
      </p:pic>
    </p:spTree>
    <p:extLst>
      <p:ext uri="{BB962C8B-B14F-4D97-AF65-F5344CB8AC3E}">
        <p14:creationId xmlns:p14="http://schemas.microsoft.com/office/powerpoint/2010/main" val="334684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86834" y="1153572"/>
            <a:ext cx="3200400" cy="4461163"/>
          </a:xfrm>
        </p:spPr>
        <p:txBody>
          <a:bodyPr>
            <a:normAutofit/>
          </a:bodyPr>
          <a:lstStyle/>
          <a:p>
            <a:r>
              <a:rPr lang="en-US">
                <a:solidFill>
                  <a:srgbClr val="FFFFFF"/>
                </a:solidFill>
              </a:rPr>
              <a:t>Ec2</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447308" y="591344"/>
            <a:ext cx="6906491" cy="5585619"/>
          </a:xfrm>
        </p:spPr>
        <p:txBody>
          <a:bodyPr anchor="ctr">
            <a:normAutofit/>
          </a:bodyPr>
          <a:lstStyle/>
          <a:p>
            <a:r>
              <a:rPr lang="en-US" sz="2400" b="0" i="0" dirty="0">
                <a:effectLst/>
                <a:latin typeface="Söhne"/>
              </a:rPr>
              <a:t>Amazon Elastic Compute Cloud (EC2) is a web service that provides resizable compute capacity in the cloud. In simpler terms, EC2 allows you to rent virtual servers (called instances) from Amazon's cloud infrastructure, which you can use to run your applications or services. You can choose the instance type based on your needs, whether it's for general-purpose computing, memory-intensive tasks, or high-performance computing.</a:t>
            </a:r>
            <a:r>
              <a:rPr lang="en-US" sz="2400" dirty="0">
                <a:latin typeface="Söhne"/>
              </a:rPr>
              <a:t> </a:t>
            </a:r>
            <a:endParaRPr lang="en-US" sz="2400" dirty="0">
              <a:cs typeface="Sabon Next LT"/>
            </a:endParaRPr>
          </a:p>
          <a:p>
            <a:endParaRPr lang="en-US" sz="2400" dirty="0">
              <a:cs typeface="Sabon Next LT"/>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dirty="0"/>
              <a:t> </a:t>
            </a:r>
            <a:endParaRPr lang="en-US"/>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33CBCC-183F-AE90-AFEE-541EECBC58E0}"/>
              </a:ext>
            </a:extLst>
          </p:cNvPr>
          <p:cNvSpPr/>
          <p:nvPr/>
        </p:nvSpPr>
        <p:spPr>
          <a:xfrm>
            <a:off x="-89647" y="-118055"/>
            <a:ext cx="12371294" cy="708211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822B714-5F55-3AAF-AF76-250D1073568C}"/>
              </a:ext>
            </a:extLst>
          </p:cNvPr>
          <p:cNvPicPr>
            <a:picLocks noChangeAspect="1"/>
          </p:cNvPicPr>
          <p:nvPr/>
        </p:nvPicPr>
        <p:blipFill>
          <a:blip r:embed="rId2"/>
          <a:stretch>
            <a:fillRect/>
          </a:stretch>
        </p:blipFill>
        <p:spPr>
          <a:xfrm>
            <a:off x="1095782" y="276392"/>
            <a:ext cx="10140187" cy="6465067"/>
          </a:xfrm>
          <a:prstGeom prst="rect">
            <a:avLst/>
          </a:prstGeom>
        </p:spPr>
      </p:pic>
    </p:spTree>
    <p:extLst>
      <p:ext uri="{BB962C8B-B14F-4D97-AF65-F5344CB8AC3E}">
        <p14:creationId xmlns:p14="http://schemas.microsoft.com/office/powerpoint/2010/main" val="3164869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EDB2CAA-3754-9A19-7E7A-D0912E529F9C}"/>
              </a:ext>
            </a:extLst>
          </p:cNvPr>
          <p:cNvSpPr txBox="1"/>
          <p:nvPr/>
        </p:nvSpPr>
        <p:spPr>
          <a:xfrm>
            <a:off x="540458" y="297066"/>
            <a:ext cx="6265852" cy="11745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20000"/>
          </a:bodyPr>
          <a:lstStyle/>
          <a:p>
            <a:pPr defTabSz="914400">
              <a:lnSpc>
                <a:spcPct val="90000"/>
              </a:lnSpc>
              <a:spcBef>
                <a:spcPct val="0"/>
              </a:spcBef>
              <a:spcAft>
                <a:spcPts val="600"/>
              </a:spcAft>
            </a:pPr>
            <a:r>
              <a:rPr lang="en-US" sz="4800" kern="1200">
                <a:solidFill>
                  <a:srgbClr val="FFFFFF"/>
                </a:solidFill>
                <a:latin typeface="+mj-lt"/>
                <a:ea typeface="+mj-ea"/>
                <a:cs typeface="+mj-cs"/>
              </a:rPr>
              <a:t>SIMPLE STORAGE SERVICE(S3)</a:t>
            </a:r>
          </a:p>
        </p:txBody>
      </p:sp>
      <p:sp>
        <p:nvSpPr>
          <p:cNvPr id="39" name="Rectangle 3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21BAF7-4C45-B697-66C4-1C2749E54615}"/>
              </a:ext>
            </a:extLst>
          </p:cNvPr>
          <p:cNvSpPr txBox="1"/>
          <p:nvPr/>
        </p:nvSpPr>
        <p:spPr>
          <a:xfrm>
            <a:off x="588308" y="1582831"/>
            <a:ext cx="871257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Amazon Simple Storage Service (Amazon S3) is a highly scalable, durable, and secure object storage service designed to store and retrieve any amount of data from anywhere on the web. </a:t>
            </a:r>
          </a:p>
          <a:p>
            <a:pPr marL="285750" indent="-285750">
              <a:buFont typeface="Arial"/>
              <a:buChar char="•"/>
            </a:pPr>
            <a:r>
              <a:rPr lang="en-US" b="1" dirty="0">
                <a:solidFill>
                  <a:schemeClr val="bg1"/>
                </a:solidFill>
                <a:ea typeface="+mn-lt"/>
                <a:cs typeface="+mn-lt"/>
              </a:rPr>
              <a:t>Scalability and Durability</a:t>
            </a:r>
            <a:r>
              <a:rPr lang="en-US" dirty="0">
                <a:solidFill>
                  <a:schemeClr val="bg1"/>
                </a:solidFill>
                <a:ea typeface="+mn-lt"/>
                <a:cs typeface="+mn-lt"/>
              </a:rPr>
              <a:t>: Amazon S3 offers 99.999999999% data durability and automatic scaling.</a:t>
            </a:r>
            <a:endParaRPr lang="en-US">
              <a:solidFill>
                <a:schemeClr val="bg1"/>
              </a:solidFill>
              <a:cs typeface="Sabon Next LT"/>
            </a:endParaRPr>
          </a:p>
          <a:p>
            <a:pPr marL="285750" indent="-285750">
              <a:buFont typeface="Arial"/>
              <a:buChar char="•"/>
            </a:pPr>
            <a:r>
              <a:rPr lang="en-US" b="1" dirty="0">
                <a:solidFill>
                  <a:schemeClr val="bg1"/>
                </a:solidFill>
                <a:ea typeface="+mn-lt"/>
                <a:cs typeface="+mn-lt"/>
              </a:rPr>
              <a:t>Lifecycle Management</a:t>
            </a:r>
            <a:r>
              <a:rPr lang="en-US" dirty="0">
                <a:solidFill>
                  <a:schemeClr val="bg1"/>
                </a:solidFill>
                <a:ea typeface="+mn-lt"/>
                <a:cs typeface="+mn-lt"/>
              </a:rPr>
              <a:t>: Automated transitions between storage classes and data deletion.</a:t>
            </a:r>
            <a:endParaRPr lang="en-US">
              <a:solidFill>
                <a:schemeClr val="bg1"/>
              </a:solidFill>
              <a:cs typeface="Sabon Next LT"/>
            </a:endParaRPr>
          </a:p>
          <a:p>
            <a:pPr marL="285750" indent="-285750">
              <a:buFont typeface="Arial"/>
              <a:buChar char="•"/>
            </a:pPr>
            <a:r>
              <a:rPr lang="en-US" b="1" dirty="0">
                <a:solidFill>
                  <a:schemeClr val="bg1"/>
                </a:solidFill>
                <a:ea typeface="+mn-lt"/>
                <a:cs typeface="+mn-lt"/>
              </a:rPr>
              <a:t>Security and Compliance</a:t>
            </a:r>
            <a:r>
              <a:rPr lang="en-US" dirty="0">
                <a:solidFill>
                  <a:schemeClr val="bg1"/>
                </a:solidFill>
                <a:ea typeface="+mn-lt"/>
                <a:cs typeface="+mn-lt"/>
              </a:rPr>
              <a:t>: Strong encryption, access control, and</a:t>
            </a:r>
          </a:p>
          <a:p>
            <a:r>
              <a:rPr lang="en-US" dirty="0">
                <a:solidFill>
                  <a:schemeClr val="bg1"/>
                </a:solidFill>
                <a:ea typeface="+mn-lt"/>
                <a:cs typeface="+mn-lt"/>
              </a:rPr>
              <a:t> compliance with various standards.</a:t>
            </a:r>
            <a:endParaRPr lang="en-US">
              <a:solidFill>
                <a:schemeClr val="bg1"/>
              </a:solidFill>
              <a:cs typeface="Sabon Next LT"/>
            </a:endParaRPr>
          </a:p>
          <a:p>
            <a:pPr marL="285750" indent="-285750">
              <a:buFont typeface="Arial"/>
              <a:buChar char="•"/>
            </a:pPr>
            <a:r>
              <a:rPr lang="en-US" b="1" dirty="0">
                <a:solidFill>
                  <a:schemeClr val="bg1"/>
                </a:solidFill>
                <a:ea typeface="+mn-lt"/>
                <a:cs typeface="+mn-lt"/>
              </a:rPr>
              <a:t>Integration</a:t>
            </a:r>
            <a:r>
              <a:rPr lang="en-US" dirty="0">
                <a:solidFill>
                  <a:schemeClr val="bg1"/>
                </a:solidFill>
                <a:ea typeface="+mn-lt"/>
                <a:cs typeface="+mn-lt"/>
              </a:rPr>
              <a:t>: Seamless integration with other AWS services and extensive</a:t>
            </a:r>
          </a:p>
          <a:p>
            <a:r>
              <a:rPr lang="en-US" dirty="0">
                <a:solidFill>
                  <a:schemeClr val="bg1"/>
                </a:solidFill>
                <a:ea typeface="+mn-lt"/>
                <a:cs typeface="+mn-lt"/>
              </a:rPr>
              <a:t> API support.</a:t>
            </a:r>
            <a:endParaRPr lang="en-US">
              <a:solidFill>
                <a:schemeClr val="bg1"/>
              </a:solidFill>
              <a:cs typeface="Sabon Next LT"/>
            </a:endParaRPr>
          </a:p>
          <a:p>
            <a:pPr marL="285750" indent="-285750">
              <a:buFont typeface="Arial"/>
              <a:buChar char="•"/>
            </a:pPr>
            <a:r>
              <a:rPr lang="en-US" b="1" dirty="0">
                <a:solidFill>
                  <a:schemeClr val="bg1"/>
                </a:solidFill>
                <a:ea typeface="+mn-lt"/>
                <a:cs typeface="+mn-lt"/>
              </a:rPr>
              <a:t>Performance</a:t>
            </a:r>
            <a:r>
              <a:rPr lang="en-US">
                <a:solidFill>
                  <a:schemeClr val="bg1"/>
                </a:solidFill>
                <a:ea typeface="+mn-lt"/>
                <a:cs typeface="+mn-lt"/>
              </a:rPr>
              <a:t>: High throughput, low latency, and S3 Transfer Acceleration</a:t>
            </a:r>
            <a:endParaRPr lang="en-US" dirty="0">
              <a:solidFill>
                <a:schemeClr val="bg1"/>
              </a:solidFill>
              <a:ea typeface="+mn-lt"/>
              <a:cs typeface="+mn-lt"/>
            </a:endParaRPr>
          </a:p>
          <a:p>
            <a:r>
              <a:rPr lang="en-US">
                <a:solidFill>
                  <a:schemeClr val="bg1"/>
                </a:solidFill>
                <a:ea typeface="+mn-lt"/>
                <a:cs typeface="+mn-lt"/>
              </a:rPr>
              <a:t>for</a:t>
            </a:r>
            <a:r>
              <a:rPr lang="en-US" dirty="0">
                <a:solidFill>
                  <a:schemeClr val="bg1"/>
                </a:solidFill>
                <a:ea typeface="+mn-lt"/>
                <a:cs typeface="+mn-lt"/>
              </a:rPr>
              <a:t> faster data transfers.</a:t>
            </a:r>
            <a:endParaRPr lang="en-US">
              <a:solidFill>
                <a:schemeClr val="bg1"/>
              </a:solidFill>
              <a:cs typeface="Sabon Next LT"/>
            </a:endParaRPr>
          </a:p>
          <a:p>
            <a:endParaRPr lang="en-US" dirty="0">
              <a:solidFill>
                <a:schemeClr val="bg1"/>
              </a:solidFill>
              <a:cs typeface="Sabon Next LT"/>
            </a:endParaRPr>
          </a:p>
        </p:txBody>
      </p:sp>
      <p:pic>
        <p:nvPicPr>
          <p:cNvPr id="11" name="Picture 10" descr="A diagram of a diagram&#10;&#10;Description automatically generated">
            <a:extLst>
              <a:ext uri="{FF2B5EF4-FFF2-40B4-BE49-F238E27FC236}">
                <a16:creationId xmlns:a16="http://schemas.microsoft.com/office/drawing/2014/main" id="{ABD9ED8D-DD80-4598-3966-8B5E3224AF9C}"/>
              </a:ext>
            </a:extLst>
          </p:cNvPr>
          <p:cNvPicPr>
            <a:picLocks noChangeAspect="1"/>
          </p:cNvPicPr>
          <p:nvPr/>
        </p:nvPicPr>
        <p:blipFill>
          <a:blip r:embed="rId2"/>
          <a:stretch>
            <a:fillRect/>
          </a:stretch>
        </p:blipFill>
        <p:spPr>
          <a:xfrm>
            <a:off x="8610600" y="3584532"/>
            <a:ext cx="2956143" cy="2914390"/>
          </a:xfrm>
          <a:prstGeom prst="rect">
            <a:avLst/>
          </a:prstGeom>
        </p:spPr>
      </p:pic>
    </p:spTree>
    <p:extLst>
      <p:ext uri="{BB962C8B-B14F-4D97-AF65-F5344CB8AC3E}">
        <p14:creationId xmlns:p14="http://schemas.microsoft.com/office/powerpoint/2010/main" val="325472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26F910-5603-E48A-D47F-896AC0181A76}"/>
              </a:ext>
            </a:extLst>
          </p:cNvPr>
          <p:cNvSpPr/>
          <p:nvPr/>
        </p:nvSpPr>
        <p:spPr>
          <a:xfrm>
            <a:off x="0" y="0"/>
            <a:ext cx="12192000" cy="68580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DB459F1-02D6-C734-252F-A8565E614D72}"/>
              </a:ext>
            </a:extLst>
          </p:cNvPr>
          <p:cNvSpPr txBox="1"/>
          <p:nvPr/>
        </p:nvSpPr>
        <p:spPr>
          <a:xfrm>
            <a:off x="3639672" y="2823883"/>
            <a:ext cx="8964704" cy="923330"/>
          </a:xfrm>
          <a:prstGeom prst="rect">
            <a:avLst/>
          </a:prstGeom>
          <a:noFill/>
        </p:spPr>
        <p:txBody>
          <a:bodyPr wrap="square" rtlCol="0">
            <a:spAutoFit/>
          </a:bodyPr>
          <a:lstStyle/>
          <a:p>
            <a:r>
              <a:rPr lang="en-US" sz="5400" b="1" dirty="0">
                <a:solidFill>
                  <a:schemeClr val="accent5">
                    <a:lumMod val="75000"/>
                  </a:schemeClr>
                </a:solidFill>
              </a:rPr>
              <a:t>Security Practice</a:t>
            </a:r>
            <a:endParaRPr lang="en-IN" sz="5400" b="1" dirty="0">
              <a:solidFill>
                <a:schemeClr val="accent5">
                  <a:lumMod val="75000"/>
                </a:schemeClr>
              </a:solidFill>
            </a:endParaRPr>
          </a:p>
        </p:txBody>
      </p:sp>
    </p:spTree>
    <p:extLst>
      <p:ext uri="{BB962C8B-B14F-4D97-AF65-F5344CB8AC3E}">
        <p14:creationId xmlns:p14="http://schemas.microsoft.com/office/powerpoint/2010/main" val="304504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diagram of a security group&#10;&#10;Description automatically generated">
            <a:extLst>
              <a:ext uri="{FF2B5EF4-FFF2-40B4-BE49-F238E27FC236}">
                <a16:creationId xmlns:a16="http://schemas.microsoft.com/office/drawing/2014/main" id="{4F040F87-C6B3-2475-521E-86D19AEB9912}"/>
              </a:ext>
            </a:extLst>
          </p:cNvPr>
          <p:cNvPicPr>
            <a:picLocks noChangeAspect="1"/>
          </p:cNvPicPr>
          <p:nvPr/>
        </p:nvPicPr>
        <p:blipFill rotWithShape="1">
          <a:blip r:embed="rId2"/>
          <a:srcRect b="19"/>
          <a:stretch/>
        </p:blipFill>
        <p:spPr>
          <a:xfrm>
            <a:off x="0" y="2677"/>
            <a:ext cx="12192000" cy="6852646"/>
          </a:xfrm>
          <a:prstGeom prst="rect">
            <a:avLst/>
          </a:prstGeom>
        </p:spPr>
      </p:pic>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{4F2E456F-B134-4242-976C-DCB2006D6ADA}tf78438558_win32</Template>
  <TotalTime>328</TotalTime>
  <Words>590</Words>
  <Application>Microsoft Office PowerPoint</Application>
  <PresentationFormat>Widescreen</PresentationFormat>
  <Paragraphs>141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Ec2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Development &amp; HOST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cloud</dc:title>
  <dc:subject/>
  <dc:creator>Nand Kishore OLA</dc:creator>
  <cp:lastModifiedBy>Nand Kishore Ola</cp:lastModifiedBy>
  <cp:revision>186</cp:revision>
  <dcterms:created xsi:type="dcterms:W3CDTF">2023-04-19T16:25:37Z</dcterms:created>
  <dcterms:modified xsi:type="dcterms:W3CDTF">2024-06-05T10:03:02Z</dcterms:modified>
</cp:coreProperties>
</file>