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3"/>
    <p:sldId id="258" r:id="rId4"/>
    <p:sldId id="259" r:id="rId5"/>
    <p:sldId id="263" r:id="rId6"/>
    <p:sldId id="276" r:id="rId7"/>
    <p:sldId id="277" r:id="rId8"/>
    <p:sldId id="260" r:id="rId9"/>
    <p:sldId id="278" r:id="rId10"/>
    <p:sldId id="27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d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9E2"/>
    <a:srgbClr val="E9629B"/>
    <a:srgbClr val="F5D45D"/>
    <a:srgbClr val="9393C7"/>
    <a:srgbClr val="9193C7"/>
    <a:srgbClr val="DE4483"/>
    <a:srgbClr val="6399D1"/>
    <a:srgbClr val="F5B75A"/>
    <a:srgbClr val="454E9E"/>
    <a:srgbClr val="E96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66728" y="-2442514"/>
            <a:ext cx="3545826" cy="3545826"/>
          </a:xfrm>
          <a:prstGeom prst="ellipse">
            <a:avLst/>
          </a:prstGeom>
          <a:solidFill>
            <a:srgbClr val="E96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418127" y="145701"/>
            <a:ext cx="907747" cy="907747"/>
          </a:xfrm>
          <a:prstGeom prst="ellipse">
            <a:avLst/>
          </a:prstGeom>
          <a:solidFill>
            <a:srgbClr val="C33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000305" y="5804551"/>
            <a:ext cx="3325569" cy="3325569"/>
          </a:xfrm>
          <a:prstGeom prst="ellipse">
            <a:avLst/>
          </a:prstGeom>
          <a:solidFill>
            <a:srgbClr val="8F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205516" y="-1339438"/>
            <a:ext cx="1972968" cy="1972968"/>
          </a:xfrm>
          <a:prstGeom prst="ellipse">
            <a:avLst/>
          </a:prstGeom>
          <a:solidFill>
            <a:srgbClr val="90B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404178" y="1344295"/>
            <a:ext cx="11724005" cy="163004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LeetCode Problem-Solving Strategies and Learning Outcomes</a:t>
            </a:r>
            <a:endParaRPr lang="en-US" altLang="zh-CN" sz="36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en-US" altLang="zh-CN" sz="36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zh-CN" sz="28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Enhancing Coding Skills and Technical Interview Preparation</a:t>
            </a:r>
            <a:endParaRPr lang="en-US" altLang="zh-CN" sz="28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283210" y="5257800"/>
            <a:ext cx="5367020" cy="10763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Presented By:Himanshu Uniyal</a:t>
            </a:r>
            <a:endParaRPr lang="en-US" altLang="zh-CN" sz="32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altLang="zh-CN" sz="3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Date:10/06/24</a:t>
            </a:r>
            <a:endParaRPr lang="en-US" altLang="zh-CN" sz="32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3" name="Picture 12" descr="l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2845" y="3136900"/>
            <a:ext cx="5364480" cy="20434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 flipH="1">
            <a:off x="8922407" y="-1684155"/>
            <a:ext cx="2405991" cy="2405991"/>
          </a:xfrm>
          <a:prstGeom prst="ellipse">
            <a:avLst/>
          </a:prstGeom>
          <a:solidFill>
            <a:srgbClr val="E96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 flipH="1">
            <a:off x="7379739" y="-405729"/>
            <a:ext cx="907747" cy="907747"/>
          </a:xfrm>
          <a:prstGeom prst="ellipse">
            <a:avLst/>
          </a:prstGeom>
          <a:solidFill>
            <a:srgbClr val="C33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 flipH="1">
            <a:off x="4990751" y="6156344"/>
            <a:ext cx="2649353" cy="2649353"/>
          </a:xfrm>
          <a:prstGeom prst="ellipse">
            <a:avLst/>
          </a:prstGeom>
          <a:solidFill>
            <a:srgbClr val="8F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 flipH="1">
            <a:off x="-708621" y="-1339438"/>
            <a:ext cx="1972968" cy="1972968"/>
          </a:xfrm>
          <a:prstGeom prst="ellipse">
            <a:avLst/>
          </a:prstGeom>
          <a:solidFill>
            <a:srgbClr val="90B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2444115" y="421640"/>
            <a:ext cx="730377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54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Introduction to LeetCode</a:t>
            </a:r>
            <a:endParaRPr lang="en-US" altLang="zh-CN" sz="54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1592580" y="1640840"/>
            <a:ext cx="8620760" cy="48310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LeetCode?</a:t>
            </a:r>
            <a:endParaRPr lang="en-US" altLang="zh-CN" sz="2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-&gt;A popular online platform for coding practice</a:t>
            </a:r>
            <a:endParaRPr lang="en-US" altLang="zh-CN" sz="2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technical interview preparation.</a:t>
            </a:r>
            <a:endParaRPr lang="en-US" altLang="zh-CN" sz="2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Importance of LeetCode:</a:t>
            </a:r>
            <a:endParaRPr lang="en-US" altLang="zh-CN" sz="2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-&gt;Offers a wide range of problems across different topics.</a:t>
            </a:r>
            <a:endParaRPr lang="en-US" altLang="zh-CN" sz="2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-&gt;Helps in building problem-solving skills </a:t>
            </a:r>
            <a:endParaRPr lang="en-US" altLang="zh-CN" sz="2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improving coding proficiency.</a:t>
            </a:r>
            <a:endParaRPr lang="en-US" altLang="zh-CN" sz="2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6728" y="-2442514"/>
            <a:ext cx="3545826" cy="3545826"/>
          </a:xfrm>
          <a:prstGeom prst="ellipse">
            <a:avLst/>
          </a:prstGeom>
          <a:solidFill>
            <a:srgbClr val="E96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418127" y="145701"/>
            <a:ext cx="907747" cy="907747"/>
          </a:xfrm>
          <a:prstGeom prst="ellipse">
            <a:avLst/>
          </a:prstGeom>
          <a:solidFill>
            <a:srgbClr val="C33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000305" y="5804551"/>
            <a:ext cx="3325569" cy="3325569"/>
          </a:xfrm>
          <a:prstGeom prst="ellipse">
            <a:avLst/>
          </a:prstGeom>
          <a:solidFill>
            <a:srgbClr val="8F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205516" y="-1339438"/>
            <a:ext cx="1972968" cy="1972968"/>
          </a:xfrm>
          <a:prstGeom prst="ellipse">
            <a:avLst/>
          </a:prstGeom>
          <a:solidFill>
            <a:srgbClr val="90B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55470" y="979170"/>
            <a:ext cx="8481695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4400" b="1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Problem-Solving Strategies</a:t>
            </a:r>
            <a:endParaRPr lang="en-US" altLang="zh-CN" sz="4400" b="1">
              <a:solidFill>
                <a:srgbClr val="E966A0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4515" y="1808480"/>
            <a:ext cx="6196965" cy="46710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b="1">
                <a:latin typeface="Arial" panose="020B0604020202020204" pitchFamily="34" charset="0"/>
                <a:sym typeface="+mn-ea"/>
              </a:rPr>
              <a:t>Understand the Problem Statement</a:t>
            </a:r>
            <a:endParaRPr lang="en-US" altLang="zh-CN" b="1">
              <a:latin typeface="Arial" panose="020B060402020202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sym typeface="+mn-ea"/>
              </a:rPr>
              <a:t>Read the problem description carefully.</a:t>
            </a:r>
            <a:endParaRPr lang="en-US" altLang="zh-CN" sz="1600">
              <a:latin typeface="Arial" panose="020B060402020202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sym typeface="+mn-ea"/>
              </a:rPr>
              <a:t>Identify the inputs, outputs, and constraints.</a:t>
            </a:r>
            <a:endParaRPr lang="en-US" altLang="zh-CN" sz="1600">
              <a:latin typeface="Arial" panose="020B0604020202020204" pitchFamily="34" charset="0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800" b="1">
                <a:latin typeface="Arial" panose="020B0604020202020204" pitchFamily="34" charset="0"/>
                <a:sym typeface="+mn-ea"/>
              </a:rPr>
              <a:t>Plan Your Approach</a:t>
            </a:r>
            <a:endParaRPr lang="en-US" altLang="zh-CN" sz="1800" b="1">
              <a:latin typeface="Arial" panose="020B0604020202020204" pitchFamily="34" charset="0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1600">
                <a:latin typeface="Arial" panose="020B0604020202020204" pitchFamily="34" charset="0"/>
                <a:sym typeface="+mn-ea"/>
              </a:rPr>
              <a:t>Break down the problem into smaller parts.</a:t>
            </a:r>
            <a:endParaRPr lang="en-US" altLang="zh-CN" sz="1600">
              <a:latin typeface="Arial" panose="020B0604020202020204" pitchFamily="34" charset="0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1600">
                <a:latin typeface="Arial" panose="020B0604020202020204" pitchFamily="34" charset="0"/>
                <a:sym typeface="+mn-ea"/>
              </a:rPr>
              <a:t>Choose the right data structures and algorithms.</a:t>
            </a:r>
            <a:endParaRPr lang="en-US" altLang="zh-CN" sz="1600">
              <a:latin typeface="Arial" panose="020B0604020202020204" pitchFamily="34" charset="0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800" b="1">
                <a:latin typeface="Arial" panose="020B0604020202020204" pitchFamily="34" charset="0"/>
                <a:sym typeface="+mn-ea"/>
              </a:rPr>
              <a:t>Write Pseudocode</a:t>
            </a:r>
            <a:endParaRPr lang="en-US" altLang="zh-CN" sz="1800" b="1">
              <a:latin typeface="Arial" panose="020B0604020202020204" pitchFamily="34" charset="0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1600">
                <a:latin typeface="Arial" panose="020B0604020202020204" pitchFamily="34" charset="0"/>
                <a:sym typeface="+mn-ea"/>
              </a:rPr>
              <a:t>Outline your solution using pseudocode before actual coding.</a:t>
            </a:r>
            <a:endParaRPr lang="en-US" altLang="zh-CN" sz="1600">
              <a:latin typeface="Arial" panose="020B0604020202020204" pitchFamily="34" charset="0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endParaRPr lang="en-US" altLang="zh-CN" sz="160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663690" y="1808480"/>
            <a:ext cx="529272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b="1">
                <a:latin typeface="Arial" panose="020B0604020202020204" pitchFamily="34" charset="0"/>
                <a:sym typeface="+mn-ea"/>
              </a:rPr>
              <a:t>Start Coding</a:t>
            </a:r>
            <a:endParaRPr lang="en-US" altLang="zh-CN" b="1">
              <a:latin typeface="Arial" panose="020B0604020202020204" pitchFamily="34" charset="0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>
                <a:latin typeface="Arial" panose="020B0604020202020204" pitchFamily="34" charset="0"/>
                <a:sym typeface="+mn-ea"/>
              </a:rPr>
              <a:t>Implement the solution step-by-step.</a:t>
            </a:r>
            <a:endParaRPr lang="en-US" altLang="zh-CN">
              <a:latin typeface="Arial" panose="020B0604020202020204" pitchFamily="34" charset="0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>
                <a:latin typeface="Arial" panose="020B0604020202020204" pitchFamily="34" charset="0"/>
                <a:sym typeface="+mn-ea"/>
              </a:rPr>
              <a:t>Focus on getting a working solution first, then optimize.</a:t>
            </a:r>
            <a:endParaRPr lang="en-US" altLang="zh-CN">
              <a:latin typeface="Arial" panose="020B0604020202020204" pitchFamily="34" charset="0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b="1">
                <a:latin typeface="Arial" panose="020B0604020202020204" pitchFamily="34" charset="0"/>
                <a:sym typeface="+mn-ea"/>
              </a:rPr>
              <a:t>Test Your Code</a:t>
            </a:r>
            <a:endParaRPr lang="en-US" altLang="zh-CN" b="1">
              <a:latin typeface="Arial" panose="020B0604020202020204" pitchFamily="34" charset="0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>
                <a:latin typeface="Arial" panose="020B0604020202020204" pitchFamily="34" charset="0"/>
                <a:sym typeface="+mn-ea"/>
              </a:rPr>
              <a:t>Use provided test cases and create your own edge cases.</a:t>
            </a:r>
            <a:endParaRPr lang="en-US" altLang="zh-CN">
              <a:latin typeface="Arial" panose="020B0604020202020204" pitchFamily="34" charset="0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>
                <a:latin typeface="Arial" panose="020B0604020202020204" pitchFamily="34" charset="0"/>
                <a:sym typeface="+mn-ea"/>
              </a:rPr>
              <a:t>Debug and refine your code based on test results.</a:t>
            </a:r>
            <a:endParaRPr lang="en-US" altLang="zh-CN">
              <a:latin typeface="Arial" panose="020B0604020202020204" pitchFamily="34" charset="0"/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0" y="-2694465"/>
            <a:ext cx="3339428" cy="3339428"/>
          </a:xfrm>
          <a:prstGeom prst="ellipse">
            <a:avLst/>
          </a:prstGeom>
          <a:solidFill>
            <a:srgbClr val="E96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907832" y="4956326"/>
            <a:ext cx="907747" cy="907747"/>
          </a:xfrm>
          <a:prstGeom prst="ellipse">
            <a:avLst/>
          </a:prstGeom>
          <a:solidFill>
            <a:srgbClr val="C33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339428" y="6337299"/>
            <a:ext cx="1941370" cy="1941370"/>
          </a:xfrm>
          <a:prstGeom prst="ellipse">
            <a:avLst/>
          </a:prstGeom>
          <a:solidFill>
            <a:srgbClr val="8F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464148" y="-1024751"/>
            <a:ext cx="1443684" cy="1443684"/>
          </a:xfrm>
          <a:prstGeom prst="ellipse">
            <a:avLst/>
          </a:prstGeom>
          <a:solidFill>
            <a:srgbClr val="90B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82391" y="182723"/>
            <a:ext cx="442722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Tips for Effective Practice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61628" y="2225627"/>
            <a:ext cx="2868743" cy="279087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25743" y="1565747"/>
            <a:ext cx="2230804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>
                <a:solidFill>
                  <a:srgbClr val="9193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Consistency is Key</a:t>
            </a:r>
            <a:endParaRPr lang="en-US" altLang="zh-CN" sz="2000" b="1">
              <a:solidFill>
                <a:srgbClr val="9193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4081" y="2221784"/>
            <a:ext cx="2336028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>
                <a:latin typeface="Arial" panose="020B0604020202020204" pitchFamily="34" charset="0"/>
              </a:rPr>
              <a:t>Practice regularly to build and retain skills.</a:t>
            </a:r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3389002" y="2094544"/>
            <a:ext cx="2146972" cy="483556"/>
          </a:xfrm>
          <a:custGeom>
            <a:avLst/>
            <a:gdLst>
              <a:gd name="connsiteX0" fmla="*/ 2298700 w 2298700"/>
              <a:gd name="connsiteY0" fmla="*/ 812800 h 812800"/>
              <a:gd name="connsiteX1" fmla="*/ 2298700 w 2298700"/>
              <a:gd name="connsiteY1" fmla="*/ 0 h 812800"/>
              <a:gd name="connsiteX2" fmla="*/ 0 w 2298700"/>
              <a:gd name="connsiteY2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8700" h="812800">
                <a:moveTo>
                  <a:pt x="2298700" y="812800"/>
                </a:moveTo>
                <a:lnTo>
                  <a:pt x="22987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9193C7"/>
            </a:solidFill>
            <a:headEnd type="oval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" name="任意多边形: 形状 19"/>
          <p:cNvSpPr/>
          <p:nvPr/>
        </p:nvSpPr>
        <p:spPr>
          <a:xfrm flipV="1">
            <a:off x="3389002" y="4404162"/>
            <a:ext cx="2146972" cy="552164"/>
          </a:xfrm>
          <a:custGeom>
            <a:avLst/>
            <a:gdLst>
              <a:gd name="connsiteX0" fmla="*/ 2298700 w 2298700"/>
              <a:gd name="connsiteY0" fmla="*/ 812800 h 812800"/>
              <a:gd name="connsiteX1" fmla="*/ 2298700 w 2298700"/>
              <a:gd name="connsiteY1" fmla="*/ 0 h 812800"/>
              <a:gd name="connsiteX2" fmla="*/ 0 w 2298700"/>
              <a:gd name="connsiteY2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8700" h="812800">
                <a:moveTo>
                  <a:pt x="2298700" y="812800"/>
                </a:moveTo>
                <a:lnTo>
                  <a:pt x="22987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6399D1"/>
            </a:solidFill>
            <a:headEnd type="oval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" name="任意多边形: 形状 20"/>
          <p:cNvSpPr/>
          <p:nvPr/>
        </p:nvSpPr>
        <p:spPr>
          <a:xfrm flipH="1">
            <a:off x="7159202" y="2094544"/>
            <a:ext cx="1734265" cy="1025814"/>
          </a:xfrm>
          <a:custGeom>
            <a:avLst/>
            <a:gdLst>
              <a:gd name="connsiteX0" fmla="*/ 2298700 w 2298700"/>
              <a:gd name="connsiteY0" fmla="*/ 812800 h 812800"/>
              <a:gd name="connsiteX1" fmla="*/ 2298700 w 2298700"/>
              <a:gd name="connsiteY1" fmla="*/ 0 h 812800"/>
              <a:gd name="connsiteX2" fmla="*/ 0 w 2298700"/>
              <a:gd name="connsiteY2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8700" h="812800">
                <a:moveTo>
                  <a:pt x="2298700" y="812800"/>
                </a:moveTo>
                <a:lnTo>
                  <a:pt x="22987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5D45D"/>
            </a:solidFill>
            <a:headEnd type="oval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2" name="任意多边形: 形状 21"/>
          <p:cNvSpPr/>
          <p:nvPr/>
        </p:nvSpPr>
        <p:spPr>
          <a:xfrm flipH="1" flipV="1">
            <a:off x="7068731" y="4404162"/>
            <a:ext cx="1734266" cy="612336"/>
          </a:xfrm>
          <a:custGeom>
            <a:avLst/>
            <a:gdLst>
              <a:gd name="connsiteX0" fmla="*/ 2298700 w 2298700"/>
              <a:gd name="connsiteY0" fmla="*/ 812800 h 812800"/>
              <a:gd name="connsiteX1" fmla="*/ 2298700 w 2298700"/>
              <a:gd name="connsiteY1" fmla="*/ 0 h 812800"/>
              <a:gd name="connsiteX2" fmla="*/ 0 w 2298700"/>
              <a:gd name="connsiteY2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8700" h="812800">
                <a:moveTo>
                  <a:pt x="2298700" y="812800"/>
                </a:moveTo>
                <a:lnTo>
                  <a:pt x="22987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DE4483"/>
            </a:solidFill>
            <a:headEnd type="oval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06693" y="4190970"/>
            <a:ext cx="2230804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>
                <a:solidFill>
                  <a:srgbClr val="8EB9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Yourself</a:t>
            </a:r>
            <a:endParaRPr lang="en-US" altLang="zh-CN" sz="2000" b="1">
              <a:solidFill>
                <a:srgbClr val="8EB9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54081" y="4693337"/>
            <a:ext cx="233602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>
                <a:latin typeface="Arial" panose="020B0604020202020204" pitchFamily="34" charset="0"/>
              </a:rPr>
              <a:t>Simulate real interview conditions by timing your problem-solving.</a:t>
            </a:r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101904" y="1565747"/>
            <a:ext cx="2230804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>
                <a:solidFill>
                  <a:srgbClr val="F5D4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on Concepts</a:t>
            </a:r>
            <a:endParaRPr lang="en-US" altLang="zh-CN" sz="2000" b="1">
              <a:solidFill>
                <a:srgbClr val="F5D45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135652" y="2221784"/>
            <a:ext cx="233602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>
                <a:latin typeface="Arial" panose="020B0604020202020204" pitchFamily="34" charset="0"/>
              </a:rPr>
              <a:t>Understand underlying concepts instead of memorizing solutions.</a:t>
            </a:r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188264" y="4190970"/>
            <a:ext cx="2230804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>
                <a:solidFill>
                  <a:srgbClr val="E96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 a Variety of Problems</a:t>
            </a:r>
            <a:endParaRPr lang="en-US" altLang="zh-CN" sz="2000" b="1">
              <a:solidFill>
                <a:srgbClr val="E962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135652" y="4693337"/>
            <a:ext cx="233602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>
                <a:latin typeface="Arial" panose="020B0604020202020204" pitchFamily="34" charset="0"/>
              </a:rPr>
              <a:t>Cover different topics like arrays, strings, dynamic programming, etc.</a:t>
            </a:r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0" y="-2694465"/>
            <a:ext cx="3339428" cy="3339428"/>
          </a:xfrm>
          <a:prstGeom prst="ellipse">
            <a:avLst/>
          </a:prstGeom>
          <a:solidFill>
            <a:srgbClr val="E96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907832" y="4956326"/>
            <a:ext cx="907747" cy="907747"/>
          </a:xfrm>
          <a:prstGeom prst="ellipse">
            <a:avLst/>
          </a:prstGeom>
          <a:solidFill>
            <a:srgbClr val="C33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714328" y="6400475"/>
            <a:ext cx="1941370" cy="1941370"/>
          </a:xfrm>
          <a:prstGeom prst="ellipse">
            <a:avLst/>
          </a:prstGeom>
          <a:solidFill>
            <a:srgbClr val="8F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464148" y="-1024751"/>
            <a:ext cx="1443684" cy="1443684"/>
          </a:xfrm>
          <a:prstGeom prst="ellipse">
            <a:avLst/>
          </a:prstGeom>
          <a:solidFill>
            <a:srgbClr val="90B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0380" y="4163060"/>
            <a:ext cx="5057140" cy="29248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667002" y="185994"/>
            <a:ext cx="54787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4400" b="1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Learning Outcomes</a:t>
            </a:r>
            <a:endParaRPr lang="en-US" altLang="zh-CN" sz="4400" b="1">
              <a:solidFill>
                <a:srgbClr val="E966A0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760730" y="1732280"/>
            <a:ext cx="49479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Enhanced Problem-Solving Skills</a:t>
            </a:r>
            <a:endParaRPr lang="en-US" sz="2000" b="1"/>
          </a:p>
          <a:p>
            <a:endParaRPr lang="en-US" b="1"/>
          </a:p>
          <a:p>
            <a:r>
              <a:rPr lang="en-US"/>
              <a:t>Improved ability to break down and solve complex problems.</a:t>
            </a:r>
            <a:endParaRPr lang="en-US"/>
          </a:p>
          <a:p>
            <a:endParaRPr lang="en-US"/>
          </a:p>
          <a:p>
            <a:r>
              <a:rPr lang="en-US" sz="2000" b="1"/>
              <a:t>Better Understanding of Algorithms and Data Structures</a:t>
            </a:r>
            <a:endParaRPr lang="en-US" sz="2000" b="1"/>
          </a:p>
          <a:p>
            <a:r>
              <a:rPr lang="en-US"/>
              <a:t>Mastery over key concepts used in technical interviews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6744970" y="1732280"/>
            <a:ext cx="4572000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Increased Coding Proficiency</a:t>
            </a:r>
            <a:endParaRPr lang="en-US" sz="2000" b="1"/>
          </a:p>
          <a:p>
            <a:endParaRPr lang="en-US" sz="2000" b="1"/>
          </a:p>
          <a:p>
            <a:r>
              <a:rPr lang="en-US"/>
              <a:t>Faster and more efficient coding skills.</a:t>
            </a:r>
            <a:endParaRPr lang="en-US"/>
          </a:p>
          <a:p>
            <a:endParaRPr lang="en-US"/>
          </a:p>
          <a:p>
            <a:r>
              <a:rPr lang="en-US" sz="2000" b="1"/>
              <a:t>Preparedness for Technical Interviews</a:t>
            </a:r>
            <a:endParaRPr lang="en-US" sz="2000" b="1"/>
          </a:p>
          <a:p>
            <a:endParaRPr lang="en-US" sz="2000" b="1"/>
          </a:p>
          <a:p>
            <a:r>
              <a:rPr lang="en-US"/>
              <a:t>Confidence and readiness to tackle a variety of interview questions.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0" y="-2694465"/>
            <a:ext cx="3339428" cy="3339428"/>
          </a:xfrm>
          <a:prstGeom prst="ellipse">
            <a:avLst/>
          </a:prstGeom>
          <a:solidFill>
            <a:srgbClr val="E96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907832" y="4956326"/>
            <a:ext cx="907747" cy="907747"/>
          </a:xfrm>
          <a:prstGeom prst="ellipse">
            <a:avLst/>
          </a:prstGeom>
          <a:solidFill>
            <a:srgbClr val="C33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946114" y="6517940"/>
            <a:ext cx="1941370" cy="1941370"/>
          </a:xfrm>
          <a:prstGeom prst="ellipse">
            <a:avLst/>
          </a:prstGeom>
          <a:solidFill>
            <a:srgbClr val="8F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464148" y="-1024751"/>
            <a:ext cx="1443684" cy="1443684"/>
          </a:xfrm>
          <a:prstGeom prst="ellipse">
            <a:avLst/>
          </a:prstGeom>
          <a:solidFill>
            <a:srgbClr val="90B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22968" y="182723"/>
            <a:ext cx="53460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Case Study: Example Problem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4370" y="876935"/>
            <a:ext cx="10507980" cy="538924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462010" y="1940560"/>
            <a:ext cx="3251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6728" y="-2442514"/>
            <a:ext cx="3545826" cy="3545826"/>
          </a:xfrm>
          <a:prstGeom prst="ellipse">
            <a:avLst/>
          </a:prstGeom>
          <a:solidFill>
            <a:srgbClr val="E96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418127" y="145701"/>
            <a:ext cx="907747" cy="907747"/>
          </a:xfrm>
          <a:prstGeom prst="ellipse">
            <a:avLst/>
          </a:prstGeom>
          <a:solidFill>
            <a:srgbClr val="C33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000305" y="5804551"/>
            <a:ext cx="3325569" cy="3325569"/>
          </a:xfrm>
          <a:prstGeom prst="ellipse">
            <a:avLst/>
          </a:prstGeom>
          <a:solidFill>
            <a:srgbClr val="8F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205516" y="-1339438"/>
            <a:ext cx="1972968" cy="1972968"/>
          </a:xfrm>
          <a:prstGeom prst="ellipse">
            <a:avLst/>
          </a:prstGeom>
          <a:solidFill>
            <a:srgbClr val="90B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17930" y="1445260"/>
            <a:ext cx="523240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Arial Black" panose="020B0A04020102020204" charset="0"/>
                <a:cs typeface="Arial Black" panose="020B0A04020102020204" charset="0"/>
              </a:rPr>
              <a:t>Summary of the Approach</a:t>
            </a:r>
            <a:endParaRPr lang="en-US" b="1">
              <a:latin typeface="Arial Black" panose="020B0A04020102020204" charset="0"/>
              <a:cs typeface="Arial Black" panose="020B0A04020102020204" charset="0"/>
            </a:endParaRPr>
          </a:p>
          <a:p>
            <a:endParaRPr lang="en-US" b="1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/>
              <a:t>1. Sorting: By sorting both the greed factors and the cookie sizes, the solution leverages the</a:t>
            </a:r>
            <a:endParaRPr lang="en-US"/>
          </a:p>
          <a:p>
            <a:r>
              <a:rPr lang="en-US"/>
              <a:t>ordered nature to efficiently find matches. </a:t>
            </a:r>
            <a:br>
              <a:rPr lang="en-US"/>
            </a:br>
            <a:r>
              <a:rPr lang="en-US"/>
              <a:t>2. Two-Pointer Technique: The two-pointer technique allows simultaneous traversal of both</a:t>
            </a:r>
            <a:endParaRPr lang="en-US"/>
          </a:p>
          <a:p>
            <a:r>
              <a:rPr lang="en-US"/>
              <a:t>lists, ensuring that each comparison and assignment is optimal. </a:t>
            </a:r>
            <a:endParaRPr lang="en-US"/>
          </a:p>
          <a:p>
            <a:r>
              <a:rPr lang="en-US"/>
              <a:t>3. Maximizing Content Children: By always attempting to satisfy the next most greedy child</a:t>
            </a:r>
            <a:endParaRPr lang="en-US"/>
          </a:p>
          <a:p>
            <a:r>
              <a:rPr lang="en-US"/>
              <a:t>with the smallest sufficient cookie, the solution maximizes the number of content children.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50330" y="793750"/>
            <a:ext cx="5601335" cy="55137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/>
          <p:cNvSpPr/>
          <p:nvPr/>
        </p:nvSpPr>
        <p:spPr>
          <a:xfrm>
            <a:off x="1203817" y="1714088"/>
            <a:ext cx="1504778" cy="461665"/>
          </a:xfrm>
          <a:prstGeom prst="roundRect">
            <a:avLst>
              <a:gd name="adj" fmla="val 50000"/>
            </a:avLst>
          </a:prstGeom>
          <a:solidFill>
            <a:srgbClr val="919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0" y="-2694465"/>
            <a:ext cx="3339428" cy="3339428"/>
          </a:xfrm>
          <a:prstGeom prst="ellipse">
            <a:avLst/>
          </a:prstGeom>
          <a:solidFill>
            <a:srgbClr val="E96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907832" y="4956326"/>
            <a:ext cx="907747" cy="907747"/>
          </a:xfrm>
          <a:prstGeom prst="ellipse">
            <a:avLst/>
          </a:prstGeom>
          <a:solidFill>
            <a:srgbClr val="C33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819228" y="6476999"/>
            <a:ext cx="1941370" cy="1941370"/>
          </a:xfrm>
          <a:prstGeom prst="ellipse">
            <a:avLst/>
          </a:prstGeom>
          <a:solidFill>
            <a:srgbClr val="8F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464148" y="-1024751"/>
            <a:ext cx="1443684" cy="1443684"/>
          </a:xfrm>
          <a:prstGeom prst="ellipse">
            <a:avLst/>
          </a:prstGeom>
          <a:solidFill>
            <a:srgbClr val="90B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7881" y="182723"/>
            <a:ext cx="293624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Conclusion</a:t>
            </a:r>
            <a:endParaRPr lang="en-US" altLang="zh-CN" sz="4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49" y="1722152"/>
            <a:ext cx="4280620" cy="3927656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695856" y="1714088"/>
            <a:ext cx="5207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01</a:t>
            </a:r>
            <a:endParaRPr lang="zh-CN" altLang="en-US" sz="240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1181912" y="2202244"/>
            <a:ext cx="4940300" cy="11703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ts val="1200"/>
              </a:spcBef>
              <a:buClr>
                <a:schemeClr val="accent6"/>
              </a:buClr>
              <a:defRPr sz="14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panose="020B0604020202020204" pitchFamily="34" charset="0"/>
              </a:rPr>
              <a:t>Regular practice on LeetCode leads to significant improvement in coding and problem-solving skills.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ea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3"/>
            </p:custDataLst>
          </p:nvPr>
        </p:nvSpPr>
        <p:spPr>
          <a:xfrm>
            <a:off x="1120952" y="4684978"/>
            <a:ext cx="4940300" cy="7308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ts val="1200"/>
              </a:spcBef>
              <a:buClr>
                <a:schemeClr val="accent6"/>
              </a:buClr>
              <a:defRPr sz="14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panose="020B0604020202020204" pitchFamily="34" charset="0"/>
              </a:rPr>
              <a:t>Utilizing effective strategies and tips enhances learning and interview preparedness.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Arial" panose="020B0604020202020204" pitchFamily="34" charset="0"/>
            </a:endParaRPr>
          </a:p>
        </p:txBody>
      </p:sp>
      <p:sp>
        <p:nvSpPr>
          <p:cNvPr id="2" name="矩形: 圆角 25"/>
          <p:cNvSpPr/>
          <p:nvPr>
            <p:custDataLst>
              <p:tags r:id="rId4"/>
            </p:custDataLst>
          </p:nvPr>
        </p:nvSpPr>
        <p:spPr>
          <a:xfrm>
            <a:off x="1203817" y="4023011"/>
            <a:ext cx="1504778" cy="461665"/>
          </a:xfrm>
          <a:prstGeom prst="roundRect">
            <a:avLst>
              <a:gd name="adj" fmla="val 50000"/>
            </a:avLst>
          </a:prstGeom>
          <a:solidFill>
            <a:srgbClr val="919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矩形 20"/>
          <p:cNvSpPr/>
          <p:nvPr>
            <p:custDataLst>
              <p:tags r:id="rId5"/>
            </p:custDataLst>
          </p:nvPr>
        </p:nvSpPr>
        <p:spPr>
          <a:xfrm>
            <a:off x="1695856" y="4024102"/>
            <a:ext cx="520700" cy="46037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02</a:t>
            </a:r>
            <a:endParaRPr lang="zh-CN" altLang="en-US" sz="240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019" y="243527"/>
            <a:ext cx="10451253" cy="6370945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166728" y="-2442514"/>
            <a:ext cx="3545826" cy="3545826"/>
          </a:xfrm>
          <a:prstGeom prst="ellipse">
            <a:avLst/>
          </a:prstGeom>
          <a:solidFill>
            <a:srgbClr val="E96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418127" y="145701"/>
            <a:ext cx="907747" cy="907747"/>
          </a:xfrm>
          <a:prstGeom prst="ellipse">
            <a:avLst/>
          </a:prstGeom>
          <a:solidFill>
            <a:srgbClr val="C33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000305" y="5804551"/>
            <a:ext cx="3325569" cy="3325569"/>
          </a:xfrm>
          <a:prstGeom prst="ellipse">
            <a:avLst/>
          </a:prstGeom>
          <a:solidFill>
            <a:srgbClr val="8F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205516" y="-1339438"/>
            <a:ext cx="1972968" cy="1972968"/>
          </a:xfrm>
          <a:prstGeom prst="ellipse">
            <a:avLst/>
          </a:prstGeom>
          <a:solidFill>
            <a:srgbClr val="90B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4557" y="2076675"/>
            <a:ext cx="28752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Thanks for</a:t>
            </a:r>
            <a:endParaRPr lang="en-US" altLang="zh-CN" sz="4400" b="1">
              <a:solidFill>
                <a:srgbClr val="E966A0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4557" y="2861101"/>
            <a:ext cx="429260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>
                <a:solidFill>
                  <a:srgbClr val="8585B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Your attention</a:t>
            </a:r>
            <a:endParaRPr lang="en-US" altLang="zh-CN" sz="4800" b="1">
              <a:solidFill>
                <a:srgbClr val="8585BF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TEXT_PART_ID" val="1-b"/>
  <p:tag name="KSO_WM_UNIT_TEXT_PART_ID_V2" val="d-1-1"/>
  <p:tag name="ORIWIDTHHEIGHT" val="224.5,75.55"/>
</p:tagLst>
</file>

<file path=ppt/tags/tag4.xml><?xml version="1.0" encoding="utf-8"?>
<p:tagLst xmlns:p="http://schemas.openxmlformats.org/presentationml/2006/main">
  <p:tag name="KSO_WM_UNIT_TEXT_PART_ID" val="1-b"/>
  <p:tag name="KSO_WM_UNIT_TEXT_PART_ID_V2" val="d-1-1"/>
  <p:tag name="ORIWIDTHHEIGHT" val="224.5,75.55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2468</Words>
  <Application>WPS Presentation</Application>
  <PresentationFormat>宽屏</PresentationFormat>
  <Paragraphs>100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Century Gothic</vt:lpstr>
      <vt:lpstr>Open Sans</vt:lpstr>
      <vt:lpstr>Segoe Print</vt:lpstr>
      <vt:lpstr>Microsoft YaHei</vt:lpstr>
      <vt:lpstr>Arial Unicode MS</vt:lpstr>
      <vt:lpstr>Calibri</vt:lpstr>
      <vt:lpstr>Arial Black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himan</cp:lastModifiedBy>
  <cp:revision>20</cp:revision>
  <dcterms:created xsi:type="dcterms:W3CDTF">2019-11-24T03:48:00Z</dcterms:created>
  <dcterms:modified xsi:type="dcterms:W3CDTF">2024-06-12T17:16:06Z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1033-12.2.0.17119</vt:lpwstr>
  </property>
  <property fmtid="{D5CDD505-2E9C-101B-9397-08002B2CF9AE}" pid="3" name="ICV">
    <vt:lpwstr>647C78D3CFAF46D9A5F493DBC8C5E528_13</vt:lpwstr>
  </property>
</Properties>
</file>