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301" r:id="rId4"/>
    <p:sldId id="259" r:id="rId5"/>
    <p:sldId id="260" r:id="rId6"/>
    <p:sldId id="302" r:id="rId7"/>
    <p:sldId id="303" r:id="rId8"/>
    <p:sldId id="304" r:id="rId9"/>
    <p:sldId id="261" r:id="rId10"/>
    <p:sldId id="265" r:id="rId11"/>
    <p:sldId id="305" r:id="rId12"/>
    <p:sldId id="306" r:id="rId13"/>
    <p:sldId id="267" r:id="rId14"/>
    <p:sldId id="270" r:id="rId15"/>
  </p:sldIdLst>
  <p:sldSz cx="9144000" cy="5143500" type="screen16x9"/>
  <p:notesSz cx="6858000" cy="9144000"/>
  <p:embeddedFontLst>
    <p:embeddedFont>
      <p:font typeface="Darker Grotesque" panose="020B0604020202020204" charset="0"/>
      <p:regular r:id="rId17"/>
      <p:bold r:id="rId18"/>
    </p:embeddedFont>
    <p:embeddedFont>
      <p:font typeface="Raleway" panose="020B0604020202020204" charset="0"/>
      <p:regular r:id="rId19"/>
      <p:bold r:id="rId20"/>
      <p:italic r:id="rId21"/>
      <p:boldItalic r:id="rId22"/>
    </p:embeddedFont>
    <p:embeddedFont>
      <p:font typeface="Hind Vadodara Light" panose="020B0604020202020204" charset="0"/>
      <p:regular r:id="rId23"/>
      <p:bold r:id="rId24"/>
    </p:embeddedFont>
    <p:embeddedFont>
      <p:font typeface="Teko Light" panose="020B0604020202020204" charset="0"/>
      <p:regular r:id="rId25"/>
      <p:bold r:id="rId26"/>
    </p:embeddedFont>
    <p:embeddedFont>
      <p:font typeface="Fira Sans Extra Condensed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AAB49-6C57-47F3-951E-3F672C249D94}">
  <a:tblStyle styleId="{982AAB49-6C57-47F3-951E-3F672C249D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pos="2880"/>
        <p:guide orient="horz" pos="284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53668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77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320de4b7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320de4b7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63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320de4b7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320de4b7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95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320de4b7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320de4b7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14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477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0c12e5f0d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0c12e5f0d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15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57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29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57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10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1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727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32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20de4b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20de4b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189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007825" y="1945343"/>
            <a:ext cx="4535700" cy="82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5621050" y="2620363"/>
            <a:ext cx="29223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595072" y="2093275"/>
            <a:ext cx="10530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5500"/>
              <a:buNone/>
              <a:defRPr sz="7200">
                <a:solidFill>
                  <a:schemeClr val="lt1"/>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2480" y="1297750"/>
            <a:ext cx="3128100" cy="2908800"/>
          </a:xfrm>
          <a:prstGeom prst="rect">
            <a:avLst/>
          </a:prstGeom>
        </p:spPr>
        <p:txBody>
          <a:bodyPr spcFirstLastPara="1" wrap="square" lIns="91425" tIns="91425" rIns="91425" bIns="91425" anchor="b" anchorCtr="0">
            <a:noAutofit/>
          </a:bodyPr>
          <a:lstStyle>
            <a:lvl1pPr marL="457200" lvl="0" indent="-330200">
              <a:lnSpc>
                <a:spcPct val="100000"/>
              </a:lnSpc>
              <a:spcBef>
                <a:spcPts val="0"/>
              </a:spcBef>
              <a:spcAft>
                <a:spcPts val="0"/>
              </a:spcAft>
              <a:buSzPts val="1600"/>
              <a:buFont typeface="Nunito Light"/>
              <a:buChar char="●"/>
              <a:defRPr/>
            </a:lvl1pPr>
            <a:lvl2pPr marL="914400" lvl="1" indent="-330200">
              <a:spcBef>
                <a:spcPts val="160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17" name="Google Shape;17;p4"/>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8" name="Google Shape;28;p7"/>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flipH="1">
            <a:off x="6552430" y="201085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58" name="Google Shape;58;p13"/>
          <p:cNvSpPr txBox="1">
            <a:spLocks noGrp="1"/>
          </p:cNvSpPr>
          <p:nvPr>
            <p:ph type="subTitle" idx="1"/>
          </p:nvPr>
        </p:nvSpPr>
        <p:spPr>
          <a:xfrm flipH="1">
            <a:off x="6472706" y="2473075"/>
            <a:ext cx="17199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9" name="Google Shape;59;p13"/>
          <p:cNvSpPr txBox="1">
            <a:spLocks noGrp="1"/>
          </p:cNvSpPr>
          <p:nvPr>
            <p:ph type="ctrTitle" idx="2"/>
          </p:nvPr>
        </p:nvSpPr>
        <p:spPr>
          <a:xfrm flipH="1">
            <a:off x="3791699" y="246357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0" name="Google Shape;60;p13"/>
          <p:cNvSpPr txBox="1">
            <a:spLocks noGrp="1"/>
          </p:cNvSpPr>
          <p:nvPr>
            <p:ph type="subTitle" idx="3"/>
          </p:nvPr>
        </p:nvSpPr>
        <p:spPr>
          <a:xfrm flipH="1">
            <a:off x="3791699" y="2938421"/>
            <a:ext cx="15606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1" name="Google Shape;61;p13"/>
          <p:cNvSpPr txBox="1">
            <a:spLocks noGrp="1"/>
          </p:cNvSpPr>
          <p:nvPr>
            <p:ph type="ctrTitle" idx="4"/>
          </p:nvPr>
        </p:nvSpPr>
        <p:spPr>
          <a:xfrm flipH="1">
            <a:off x="1071599" y="201085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2" name="Google Shape;62;p13"/>
          <p:cNvSpPr txBox="1">
            <a:spLocks noGrp="1"/>
          </p:cNvSpPr>
          <p:nvPr>
            <p:ph type="subTitle" idx="5"/>
          </p:nvPr>
        </p:nvSpPr>
        <p:spPr>
          <a:xfrm flipH="1">
            <a:off x="1071600" y="2473075"/>
            <a:ext cx="15606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3" name="Google Shape;63;p13"/>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flipH="1">
            <a:off x="5126168" y="3534082"/>
            <a:ext cx="1869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6" name="Google Shape;66;p14"/>
          <p:cNvSpPr txBox="1">
            <a:spLocks noGrp="1"/>
          </p:cNvSpPr>
          <p:nvPr>
            <p:ph type="subTitle" idx="1"/>
          </p:nvPr>
        </p:nvSpPr>
        <p:spPr>
          <a:xfrm flipH="1">
            <a:off x="5126168" y="296685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7" name="Google Shape;67;p14"/>
          <p:cNvSpPr txBox="1">
            <a:spLocks noGrp="1"/>
          </p:cNvSpPr>
          <p:nvPr>
            <p:ph type="ctrTitle" idx="2"/>
          </p:nvPr>
        </p:nvSpPr>
        <p:spPr>
          <a:xfrm flipH="1">
            <a:off x="5150318" y="2085436"/>
            <a:ext cx="1821000" cy="4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8" name="Google Shape;68;p14"/>
          <p:cNvSpPr txBox="1">
            <a:spLocks noGrp="1"/>
          </p:cNvSpPr>
          <p:nvPr>
            <p:ph type="subTitle" idx="3"/>
          </p:nvPr>
        </p:nvSpPr>
        <p:spPr>
          <a:xfrm flipH="1">
            <a:off x="5126168" y="151715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9" name="Google Shape;69;p14"/>
          <p:cNvSpPr txBox="1">
            <a:spLocks noGrp="1"/>
          </p:cNvSpPr>
          <p:nvPr>
            <p:ph type="ctrTitle" idx="4"/>
          </p:nvPr>
        </p:nvSpPr>
        <p:spPr>
          <a:xfrm flipH="1">
            <a:off x="2241967" y="2088936"/>
            <a:ext cx="1793700" cy="4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0" name="Google Shape;70;p14"/>
          <p:cNvSpPr txBox="1">
            <a:spLocks noGrp="1"/>
          </p:cNvSpPr>
          <p:nvPr>
            <p:ph type="subTitle" idx="5"/>
          </p:nvPr>
        </p:nvSpPr>
        <p:spPr>
          <a:xfrm flipH="1">
            <a:off x="2204167" y="151716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1" name="Google Shape;71;p14"/>
          <p:cNvSpPr txBox="1">
            <a:spLocks noGrp="1"/>
          </p:cNvSpPr>
          <p:nvPr>
            <p:ph type="ctrTitle" idx="6"/>
          </p:nvPr>
        </p:nvSpPr>
        <p:spPr>
          <a:xfrm flipH="1">
            <a:off x="2204167" y="3534082"/>
            <a:ext cx="1869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2" name="Google Shape;72;p14"/>
          <p:cNvSpPr txBox="1">
            <a:spLocks noGrp="1"/>
          </p:cNvSpPr>
          <p:nvPr>
            <p:ph type="subTitle" idx="7"/>
          </p:nvPr>
        </p:nvSpPr>
        <p:spPr>
          <a:xfrm flipH="1">
            <a:off x="2204167" y="2966850"/>
            <a:ext cx="18693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3" name="Google Shape;73;p14"/>
          <p:cNvSpPr txBox="1">
            <a:spLocks noGrp="1"/>
          </p:cNvSpPr>
          <p:nvPr>
            <p:ph type="title" idx="8"/>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ms 2">
  <p:cSld name="TITLE_AND_TWO_COLUMNS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flipH="1">
            <a:off x="989230" y="2431689"/>
            <a:ext cx="2012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6" name="Google Shape;76;p15"/>
          <p:cNvSpPr txBox="1">
            <a:spLocks noGrp="1"/>
          </p:cNvSpPr>
          <p:nvPr>
            <p:ph type="subTitle" idx="1"/>
          </p:nvPr>
        </p:nvSpPr>
        <p:spPr>
          <a:xfrm flipH="1">
            <a:off x="715630" y="2828489"/>
            <a:ext cx="22857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7" name="Google Shape;77;p15"/>
          <p:cNvSpPr txBox="1">
            <a:spLocks noGrp="1"/>
          </p:cNvSpPr>
          <p:nvPr>
            <p:ph type="ctrTitle" idx="2"/>
          </p:nvPr>
        </p:nvSpPr>
        <p:spPr>
          <a:xfrm flipH="1">
            <a:off x="5754257" y="324984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8" name="Google Shape;78;p15"/>
          <p:cNvSpPr txBox="1">
            <a:spLocks noGrp="1"/>
          </p:cNvSpPr>
          <p:nvPr>
            <p:ph type="subTitle" idx="3"/>
          </p:nvPr>
        </p:nvSpPr>
        <p:spPr>
          <a:xfrm flipH="1">
            <a:off x="5754257" y="3646373"/>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9" name="Google Shape;79;p15"/>
          <p:cNvSpPr txBox="1">
            <a:spLocks noGrp="1"/>
          </p:cNvSpPr>
          <p:nvPr>
            <p:ph type="ctrTitle" idx="4"/>
          </p:nvPr>
        </p:nvSpPr>
        <p:spPr>
          <a:xfrm flipH="1">
            <a:off x="6095335" y="1398079"/>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0" name="Google Shape;80;p15"/>
          <p:cNvSpPr txBox="1">
            <a:spLocks noGrp="1"/>
          </p:cNvSpPr>
          <p:nvPr>
            <p:ph type="subTitle" idx="5"/>
          </p:nvPr>
        </p:nvSpPr>
        <p:spPr>
          <a:xfrm flipH="1">
            <a:off x="6095335" y="1794611"/>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1" name="Google Shape;81;p15"/>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flipH="1">
            <a:off x="2543653" y="124595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4" name="Google Shape;84;p16"/>
          <p:cNvSpPr txBox="1">
            <a:spLocks noGrp="1"/>
          </p:cNvSpPr>
          <p:nvPr>
            <p:ph type="subTitle" idx="1"/>
          </p:nvPr>
        </p:nvSpPr>
        <p:spPr>
          <a:xfrm flipH="1">
            <a:off x="2266603" y="162778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5" name="Google Shape;85;p16"/>
          <p:cNvSpPr txBox="1">
            <a:spLocks noGrp="1"/>
          </p:cNvSpPr>
          <p:nvPr>
            <p:ph type="ctrTitle" idx="2"/>
          </p:nvPr>
        </p:nvSpPr>
        <p:spPr>
          <a:xfrm flipH="1">
            <a:off x="2543653" y="357528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6" name="Google Shape;86;p16"/>
          <p:cNvSpPr txBox="1">
            <a:spLocks noGrp="1"/>
          </p:cNvSpPr>
          <p:nvPr>
            <p:ph type="subTitle" idx="3"/>
          </p:nvPr>
        </p:nvSpPr>
        <p:spPr>
          <a:xfrm flipH="1">
            <a:off x="2266608" y="3958300"/>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7" name="Google Shape;87;p16"/>
          <p:cNvSpPr txBox="1">
            <a:spLocks noGrp="1"/>
          </p:cNvSpPr>
          <p:nvPr>
            <p:ph type="ctrTitle" idx="4"/>
          </p:nvPr>
        </p:nvSpPr>
        <p:spPr>
          <a:xfrm flipH="1">
            <a:off x="2543653" y="241034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8" name="Google Shape;88;p16"/>
          <p:cNvSpPr txBox="1">
            <a:spLocks noGrp="1"/>
          </p:cNvSpPr>
          <p:nvPr>
            <p:ph type="subTitle" idx="5"/>
          </p:nvPr>
        </p:nvSpPr>
        <p:spPr>
          <a:xfrm flipH="1">
            <a:off x="2266608" y="279217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9" name="Google Shape;89;p16"/>
          <p:cNvSpPr txBox="1">
            <a:spLocks noGrp="1"/>
          </p:cNvSpPr>
          <p:nvPr>
            <p:ph type="ctrTitle" idx="6"/>
          </p:nvPr>
        </p:nvSpPr>
        <p:spPr>
          <a:xfrm flipH="1">
            <a:off x="5039747" y="2410346"/>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0" name="Google Shape;90;p16"/>
          <p:cNvSpPr txBox="1">
            <a:spLocks noGrp="1"/>
          </p:cNvSpPr>
          <p:nvPr>
            <p:ph type="subTitle" idx="7"/>
          </p:nvPr>
        </p:nvSpPr>
        <p:spPr>
          <a:xfrm flipH="1">
            <a:off x="4762697" y="2793356"/>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1" name="Google Shape;91;p16"/>
          <p:cNvSpPr txBox="1">
            <a:spLocks noGrp="1"/>
          </p:cNvSpPr>
          <p:nvPr>
            <p:ph type="ctrTitle" idx="8"/>
          </p:nvPr>
        </p:nvSpPr>
        <p:spPr>
          <a:xfrm flipH="1">
            <a:off x="5039747" y="357528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2" name="Google Shape;92;p16"/>
          <p:cNvSpPr txBox="1">
            <a:spLocks noGrp="1"/>
          </p:cNvSpPr>
          <p:nvPr>
            <p:ph type="subTitle" idx="9"/>
          </p:nvPr>
        </p:nvSpPr>
        <p:spPr>
          <a:xfrm flipH="1">
            <a:off x="4762697" y="3958293"/>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3" name="Google Shape;93;p16"/>
          <p:cNvSpPr txBox="1">
            <a:spLocks noGrp="1"/>
          </p:cNvSpPr>
          <p:nvPr>
            <p:ph type="ctrTitle" idx="13"/>
          </p:nvPr>
        </p:nvSpPr>
        <p:spPr>
          <a:xfrm flipH="1">
            <a:off x="5039747" y="124595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4" name="Google Shape;94;p16"/>
          <p:cNvSpPr txBox="1">
            <a:spLocks noGrp="1"/>
          </p:cNvSpPr>
          <p:nvPr>
            <p:ph type="subTitle" idx="14"/>
          </p:nvPr>
        </p:nvSpPr>
        <p:spPr>
          <a:xfrm flipH="1">
            <a:off x="4762697" y="162778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5" name="Google Shape;95;p16"/>
          <p:cNvSpPr txBox="1">
            <a:spLocks noGrp="1"/>
          </p:cNvSpPr>
          <p:nvPr>
            <p:ph type="title" idx="15"/>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9" r:id="rId6"/>
    <p:sldLayoutId id="2147483660" r:id="rId7"/>
    <p:sldLayoutId id="2147483661" r:id="rId8"/>
    <p:sldLayoutId id="2147483662"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SOUND DETECTION</a:t>
            </a:r>
            <a:endParaRPr dirty="0"/>
          </a:p>
        </p:txBody>
      </p:sp>
      <p:sp>
        <p:nvSpPr>
          <p:cNvPr id="130" name="Google Shape;130;p27"/>
          <p:cNvSpPr txBox="1">
            <a:spLocks noGrp="1"/>
          </p:cNvSpPr>
          <p:nvPr>
            <p:ph type="subTitle" idx="1"/>
          </p:nvPr>
        </p:nvSpPr>
        <p:spPr>
          <a:xfrm>
            <a:off x="2739099" y="4666200"/>
            <a:ext cx="3076074"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Submitted to : Prof Vittorio Scarano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DEPTH</a:t>
            </a:r>
            <a:endParaRPr/>
          </a:p>
        </p:txBody>
      </p:sp>
      <p:sp>
        <p:nvSpPr>
          <p:cNvPr id="259" name="Google Shape;259;p36"/>
          <p:cNvSpPr/>
          <p:nvPr/>
        </p:nvSpPr>
        <p:spPr>
          <a:xfrm rot="-4352175" flipH="1">
            <a:off x="6441114" y="1598902"/>
            <a:ext cx="2225459" cy="714720"/>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rot="-3668310" flipH="1">
            <a:off x="3839409" y="1818900"/>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rot="3668310">
            <a:off x="244871" y="1529346"/>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617400" y="16591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3337499" y="21163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6052044" y="167817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txBox="1">
            <a:spLocks noGrp="1"/>
          </p:cNvSpPr>
          <p:nvPr>
            <p:ph type="subTitle" idx="1"/>
          </p:nvPr>
        </p:nvSpPr>
        <p:spPr>
          <a:xfrm flipH="1">
            <a:off x="6472706" y="2473075"/>
            <a:ext cx="1921994" cy="1416440"/>
          </a:xfrm>
          <a:prstGeom prst="rect">
            <a:avLst/>
          </a:prstGeom>
        </p:spPr>
        <p:txBody>
          <a:bodyPr spcFirstLastPara="1" wrap="square" lIns="91425" tIns="91425" rIns="91425" bIns="91425" anchor="t" anchorCtr="0">
            <a:noAutofit/>
          </a:bodyPr>
          <a:lstStyle/>
          <a:p>
            <a:pPr marL="0" indent="0"/>
            <a:r>
              <a:rPr lang="en-US" b="1" dirty="0" smtClean="0">
                <a:latin typeface="Times New Roman" panose="02020603050405020304" pitchFamily="18" charset="0"/>
                <a:cs typeface="Times New Roman" panose="02020603050405020304" pitchFamily="18" charset="0"/>
              </a:rPr>
              <a:t>NUCLIO</a:t>
            </a:r>
          </a:p>
          <a:p>
            <a:pPr marL="0" indent="0"/>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Installing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then we have to install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platform by using the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command.</a:t>
            </a:r>
          </a:p>
        </p:txBody>
      </p:sp>
      <p:sp>
        <p:nvSpPr>
          <p:cNvPr id="268" name="Google Shape;268;p36"/>
          <p:cNvSpPr txBox="1">
            <a:spLocks noGrp="1"/>
          </p:cNvSpPr>
          <p:nvPr>
            <p:ph type="subTitle" idx="5"/>
          </p:nvPr>
        </p:nvSpPr>
        <p:spPr>
          <a:xfrm flipH="1">
            <a:off x="1071600" y="2473075"/>
            <a:ext cx="1560600" cy="1480120"/>
          </a:xfrm>
          <a:prstGeom prst="rect">
            <a:avLst/>
          </a:prstGeom>
        </p:spPr>
        <p:txBody>
          <a:bodyPr spcFirstLastPara="1" wrap="square" lIns="91425" tIns="91425" rIns="91425" bIns="91425" anchor="t" anchorCtr="0">
            <a:noAutofit/>
          </a:bodyPr>
          <a:lstStyle/>
          <a:p>
            <a:pPr marL="0" lvl="0" indent="0"/>
            <a:r>
              <a:rPr lang="en-US" b="1" dirty="0" smtClean="0">
                <a:latin typeface="Times New Roman" panose="02020603050405020304" pitchFamily="18" charset="0"/>
                <a:cs typeface="Times New Roman" panose="02020603050405020304" pitchFamily="18" charset="0"/>
              </a:rPr>
              <a:t>UBUNTU </a:t>
            </a:r>
          </a:p>
          <a:p>
            <a:pPr marL="0" lvl="0" indent="0"/>
            <a:r>
              <a:rPr lang="en-US" dirty="0" smtClean="0">
                <a:latin typeface="Times New Roman" panose="02020603050405020304" pitchFamily="18" charset="0"/>
                <a:cs typeface="Times New Roman" panose="02020603050405020304" pitchFamily="18" charset="0"/>
              </a:rPr>
              <a:t>Firstly </a:t>
            </a:r>
            <a:r>
              <a:rPr lang="en-US" dirty="0">
                <a:latin typeface="Times New Roman" panose="02020603050405020304" pitchFamily="18" charset="0"/>
                <a:cs typeface="Times New Roman" panose="02020603050405020304" pitchFamily="18" charset="0"/>
              </a:rPr>
              <a:t>we install UBUNTU 18.04 on a Virtual Machine</a:t>
            </a:r>
            <a:endParaRPr dirty="0"/>
          </a:p>
        </p:txBody>
      </p:sp>
      <p:sp>
        <p:nvSpPr>
          <p:cNvPr id="270" name="Google Shape;270;p36"/>
          <p:cNvSpPr txBox="1">
            <a:spLocks noGrp="1"/>
          </p:cNvSpPr>
          <p:nvPr>
            <p:ph type="subTitle" idx="3"/>
          </p:nvPr>
        </p:nvSpPr>
        <p:spPr>
          <a:xfrm flipH="1">
            <a:off x="3791698" y="2938421"/>
            <a:ext cx="1745501" cy="1587598"/>
          </a:xfrm>
          <a:prstGeom prst="rect">
            <a:avLst/>
          </a:prstGeom>
        </p:spPr>
        <p:txBody>
          <a:bodyPr spcFirstLastPara="1" wrap="square" lIns="91425" tIns="91425" rIns="91425" bIns="91425" anchor="t" anchorCtr="0">
            <a:noAutofit/>
          </a:bodyPr>
          <a:lstStyle/>
          <a:p>
            <a:pPr marL="0" indent="0"/>
            <a:r>
              <a:rPr lang="en-US" b="1" dirty="0" smtClean="0">
                <a:latin typeface="Times New Roman" panose="02020603050405020304" pitchFamily="18" charset="0"/>
                <a:cs typeface="Times New Roman" panose="02020603050405020304" pitchFamily="18" charset="0"/>
              </a:rPr>
              <a:t>DOCKER</a:t>
            </a:r>
          </a:p>
          <a:p>
            <a:pPr marL="0" indent="0"/>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we install Docker and Docker Compose on the Ubuntu.</a:t>
            </a:r>
          </a:p>
        </p:txBody>
      </p:sp>
      <p:sp>
        <p:nvSpPr>
          <p:cNvPr id="271" name="Google Shape;271;p36"/>
          <p:cNvSpPr txBox="1">
            <a:spLocks noGrp="1"/>
          </p:cNvSpPr>
          <p:nvPr>
            <p:ph type="ctrTitle" idx="4"/>
          </p:nvPr>
        </p:nvSpPr>
        <p:spPr>
          <a:xfrm flipH="1">
            <a:off x="236370"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01</a:t>
            </a:r>
            <a:endParaRPr sz="4800">
              <a:solidFill>
                <a:schemeClr val="lt1"/>
              </a:solidFill>
            </a:endParaRPr>
          </a:p>
        </p:txBody>
      </p:sp>
      <p:sp>
        <p:nvSpPr>
          <p:cNvPr id="272" name="Google Shape;272;p36"/>
          <p:cNvSpPr txBox="1">
            <a:spLocks noGrp="1"/>
          </p:cNvSpPr>
          <p:nvPr>
            <p:ph type="ctrTitle"/>
          </p:nvPr>
        </p:nvSpPr>
        <p:spPr>
          <a:xfrm flipH="1">
            <a:off x="6982411"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03</a:t>
            </a:r>
            <a:endParaRPr sz="4800">
              <a:solidFill>
                <a:schemeClr val="lt1"/>
              </a:solidFill>
            </a:endParaRPr>
          </a:p>
        </p:txBody>
      </p:sp>
      <p:sp>
        <p:nvSpPr>
          <p:cNvPr id="273" name="Google Shape;273;p36"/>
          <p:cNvSpPr txBox="1">
            <a:spLocks noGrp="1"/>
          </p:cNvSpPr>
          <p:nvPr>
            <p:ph type="ctrTitle" idx="2"/>
          </p:nvPr>
        </p:nvSpPr>
        <p:spPr>
          <a:xfrm flipH="1">
            <a:off x="4509743" y="1240249"/>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02</a:t>
            </a:r>
            <a:endParaRPr sz="4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DEPTH</a:t>
            </a:r>
            <a:endParaRPr/>
          </a:p>
        </p:txBody>
      </p:sp>
      <p:sp>
        <p:nvSpPr>
          <p:cNvPr id="259" name="Google Shape;259;p36"/>
          <p:cNvSpPr/>
          <p:nvPr/>
        </p:nvSpPr>
        <p:spPr>
          <a:xfrm rot="-4352175" flipH="1">
            <a:off x="6441114" y="1598902"/>
            <a:ext cx="2225459" cy="714720"/>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rot="-3668310" flipH="1">
            <a:off x="3839409" y="1818900"/>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rot="3668310">
            <a:off x="244871" y="1529346"/>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617400" y="16591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3337499" y="21163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6052044" y="167817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txBox="1">
            <a:spLocks noGrp="1"/>
          </p:cNvSpPr>
          <p:nvPr>
            <p:ph type="subTitle" idx="1"/>
          </p:nvPr>
        </p:nvSpPr>
        <p:spPr>
          <a:xfrm flipH="1">
            <a:off x="6472706" y="2473075"/>
            <a:ext cx="1921994" cy="1542472"/>
          </a:xfrm>
          <a:prstGeom prst="rect">
            <a:avLst/>
          </a:prstGeom>
        </p:spPr>
        <p:txBody>
          <a:bodyPr spcFirstLastPara="1" wrap="square" lIns="91425" tIns="91425" rIns="91425" bIns="91425" anchor="t" anchorCtr="0">
            <a:noAutofit/>
          </a:bodyPr>
          <a:lstStyle/>
          <a:p>
            <a:pPr marL="0" lvl="0" indent="0">
              <a:spcAft>
                <a:spcPts val="2100"/>
              </a:spcAft>
            </a:pPr>
            <a:r>
              <a:rPr lang="en-US" b="1" dirty="0" smtClean="0">
                <a:latin typeface="Times New Roman" panose="02020603050405020304" pitchFamily="18" charset="0"/>
                <a:cs typeface="Times New Roman" panose="02020603050405020304" pitchFamily="18" charset="0"/>
              </a:rPr>
              <a:t>LIBRARIES INSTALLATION</a:t>
            </a:r>
          </a:p>
          <a:p>
            <a:pPr marL="0" lvl="0" indent="0">
              <a:spcAft>
                <a:spcPts val="2100"/>
              </a:spcAft>
            </a:pPr>
            <a:r>
              <a:rPr lang="en-US" dirty="0" smtClean="0">
                <a:latin typeface="Times New Roman" panose="02020603050405020304" pitchFamily="18" charset="0"/>
                <a:cs typeface="Times New Roman" panose="02020603050405020304" pitchFamily="18" charset="0"/>
              </a:rPr>
              <a:t>Installing the </a:t>
            </a:r>
            <a:r>
              <a:rPr lang="en-US" dirty="0">
                <a:latin typeface="Times New Roman" panose="02020603050405020304" pitchFamily="18" charset="0"/>
                <a:cs typeface="Times New Roman" panose="02020603050405020304" pitchFamily="18" charset="0"/>
              </a:rPr>
              <a:t>library for connecting the sensor. </a:t>
            </a:r>
          </a:p>
        </p:txBody>
      </p:sp>
      <p:sp>
        <p:nvSpPr>
          <p:cNvPr id="268" name="Google Shape;268;p36"/>
          <p:cNvSpPr txBox="1">
            <a:spLocks noGrp="1"/>
          </p:cNvSpPr>
          <p:nvPr>
            <p:ph type="subTitle" idx="5"/>
          </p:nvPr>
        </p:nvSpPr>
        <p:spPr>
          <a:xfrm flipH="1">
            <a:off x="1071598" y="2116325"/>
            <a:ext cx="1811699" cy="2011800"/>
          </a:xfrm>
          <a:prstGeom prst="rect">
            <a:avLst/>
          </a:prstGeom>
        </p:spPr>
        <p:txBody>
          <a:bodyPr spcFirstLastPara="1" wrap="square" lIns="91425" tIns="91425" rIns="91425" bIns="91425" anchor="t" anchorCtr="0">
            <a:noAutofit/>
          </a:bodyPr>
          <a:lstStyle/>
          <a:p>
            <a:pPr marL="0" lvl="0" indent="0">
              <a:spcAft>
                <a:spcPts val="2100"/>
              </a:spcAft>
            </a:pPr>
            <a:r>
              <a:rPr lang="en-US" b="1" dirty="0" smtClean="0">
                <a:latin typeface="Times New Roman" panose="02020603050405020304" pitchFamily="18" charset="0"/>
                <a:cs typeface="Times New Roman" panose="02020603050405020304" pitchFamily="18" charset="0"/>
              </a:rPr>
              <a:t>RABITMQ</a:t>
            </a:r>
          </a:p>
          <a:p>
            <a:pPr marL="0" lvl="0" indent="0">
              <a:spcAft>
                <a:spcPts val="2100"/>
              </a:spcAft>
            </a:pPr>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move towards installing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by using the given Docker command.</a:t>
            </a:r>
          </a:p>
        </p:txBody>
      </p:sp>
      <p:sp>
        <p:nvSpPr>
          <p:cNvPr id="270" name="Google Shape;270;p36"/>
          <p:cNvSpPr txBox="1">
            <a:spLocks noGrp="1"/>
          </p:cNvSpPr>
          <p:nvPr>
            <p:ph type="subTitle" idx="3"/>
          </p:nvPr>
        </p:nvSpPr>
        <p:spPr>
          <a:xfrm flipH="1">
            <a:off x="3787717" y="2736453"/>
            <a:ext cx="1809001" cy="1471974"/>
          </a:xfrm>
          <a:prstGeom prst="rect">
            <a:avLst/>
          </a:prstGeom>
        </p:spPr>
        <p:txBody>
          <a:bodyPr spcFirstLastPara="1" wrap="square" lIns="91425" tIns="91425" rIns="91425" bIns="91425" anchor="t" anchorCtr="0">
            <a:noAutofit/>
          </a:bodyPr>
          <a:lstStyle/>
          <a:p>
            <a:pPr marL="0" lvl="0" indent="0">
              <a:spcAft>
                <a:spcPts val="2100"/>
              </a:spcAft>
            </a:pPr>
            <a:r>
              <a:rPr lang="en-US" b="1" dirty="0" smtClean="0">
                <a:latin typeface="Times New Roman" panose="02020603050405020304" pitchFamily="18" charset="0"/>
                <a:cs typeface="Times New Roman" panose="02020603050405020304" pitchFamily="18" charset="0"/>
              </a:rPr>
              <a:t>ARDUINO IDE</a:t>
            </a:r>
            <a:r>
              <a:rPr lang="en-US" dirty="0" smtClean="0">
                <a:latin typeface="Times New Roman" panose="02020603050405020304" pitchFamily="18" charset="0"/>
                <a:cs typeface="Times New Roman" panose="02020603050405020304" pitchFamily="18" charset="0"/>
              </a:rPr>
              <a:t> </a:t>
            </a:r>
          </a:p>
          <a:p>
            <a:pPr marL="0" lvl="0" indent="0">
              <a:spcAft>
                <a:spcPts val="2100"/>
              </a:spcAft>
            </a:pPr>
            <a:r>
              <a:rPr lang="en-US" dirty="0" smtClean="0">
                <a:latin typeface="Times New Roman" panose="02020603050405020304" pitchFamily="18" charset="0"/>
                <a:cs typeface="Times New Roman" panose="02020603050405020304" pitchFamily="18" charset="0"/>
              </a:rPr>
              <a:t>Downloading </a:t>
            </a:r>
            <a:r>
              <a:rPr lang="en-US" dirty="0">
                <a:latin typeface="Times New Roman" panose="02020603050405020304" pitchFamily="18" charset="0"/>
                <a:cs typeface="Times New Roman" panose="02020603050405020304" pitchFamily="18" charset="0"/>
              </a:rPr>
              <a:t>the Arduino IDE to upload the code  to NODEMCU.</a:t>
            </a:r>
          </a:p>
        </p:txBody>
      </p:sp>
      <p:sp>
        <p:nvSpPr>
          <p:cNvPr id="271" name="Google Shape;271;p36"/>
          <p:cNvSpPr txBox="1">
            <a:spLocks noGrp="1"/>
          </p:cNvSpPr>
          <p:nvPr>
            <p:ph type="ctrTitle" idx="4"/>
          </p:nvPr>
        </p:nvSpPr>
        <p:spPr>
          <a:xfrm flipH="1">
            <a:off x="236370"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lt1"/>
                </a:solidFill>
              </a:rPr>
              <a:t>04</a:t>
            </a:r>
            <a:endParaRPr sz="4800" dirty="0">
              <a:solidFill>
                <a:schemeClr val="lt1"/>
              </a:solidFill>
            </a:endParaRPr>
          </a:p>
        </p:txBody>
      </p:sp>
      <p:sp>
        <p:nvSpPr>
          <p:cNvPr id="272" name="Google Shape;272;p36"/>
          <p:cNvSpPr txBox="1">
            <a:spLocks noGrp="1"/>
          </p:cNvSpPr>
          <p:nvPr>
            <p:ph type="ctrTitle"/>
          </p:nvPr>
        </p:nvSpPr>
        <p:spPr>
          <a:xfrm flipH="1">
            <a:off x="6982411"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lt1"/>
                </a:solidFill>
              </a:rPr>
              <a:t>06</a:t>
            </a:r>
            <a:endParaRPr sz="4800" dirty="0">
              <a:solidFill>
                <a:schemeClr val="lt1"/>
              </a:solidFill>
            </a:endParaRPr>
          </a:p>
        </p:txBody>
      </p:sp>
      <p:sp>
        <p:nvSpPr>
          <p:cNvPr id="273" name="Google Shape;273;p36"/>
          <p:cNvSpPr txBox="1">
            <a:spLocks noGrp="1"/>
          </p:cNvSpPr>
          <p:nvPr>
            <p:ph type="ctrTitle" idx="2"/>
          </p:nvPr>
        </p:nvSpPr>
        <p:spPr>
          <a:xfrm flipH="1">
            <a:off x="4509743" y="1240249"/>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lt1"/>
                </a:solidFill>
              </a:rPr>
              <a:t>05</a:t>
            </a:r>
            <a:endParaRPr sz="4800" dirty="0">
              <a:solidFill>
                <a:schemeClr val="lt1"/>
              </a:solidFill>
            </a:endParaRPr>
          </a:p>
        </p:txBody>
      </p:sp>
    </p:spTree>
    <p:extLst>
      <p:ext uri="{BB962C8B-B14F-4D97-AF65-F5344CB8AC3E}">
        <p14:creationId xmlns:p14="http://schemas.microsoft.com/office/powerpoint/2010/main" val="283008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DEPTH</a:t>
            </a:r>
            <a:endParaRPr/>
          </a:p>
        </p:txBody>
      </p:sp>
      <p:sp>
        <p:nvSpPr>
          <p:cNvPr id="259" name="Google Shape;259;p36"/>
          <p:cNvSpPr/>
          <p:nvPr/>
        </p:nvSpPr>
        <p:spPr>
          <a:xfrm rot="-4352175" flipH="1">
            <a:off x="6441114" y="1598902"/>
            <a:ext cx="2225459" cy="714720"/>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rot="-3668310" flipH="1">
            <a:off x="3839409" y="1818900"/>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rot="3668310">
            <a:off x="244871" y="1529346"/>
            <a:ext cx="2225503" cy="714734"/>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617400" y="16591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3337499" y="211632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6052044" y="1678175"/>
            <a:ext cx="2469000" cy="24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txBox="1">
            <a:spLocks noGrp="1"/>
          </p:cNvSpPr>
          <p:nvPr>
            <p:ph type="subTitle" idx="1"/>
          </p:nvPr>
        </p:nvSpPr>
        <p:spPr>
          <a:xfrm flipH="1">
            <a:off x="6462503" y="2116325"/>
            <a:ext cx="1947394" cy="1773190"/>
          </a:xfrm>
          <a:prstGeom prst="rect">
            <a:avLst/>
          </a:prstGeom>
        </p:spPr>
        <p:txBody>
          <a:bodyPr spcFirstLastPara="1" wrap="square" lIns="91425" tIns="91425" rIns="91425" bIns="91425" anchor="t" anchorCtr="0">
            <a:noAutofit/>
          </a:bodyPr>
          <a:lstStyle/>
          <a:p>
            <a:pPr marL="0" lvl="0" indent="0">
              <a:spcAft>
                <a:spcPts val="2100"/>
              </a:spcAft>
            </a:pPr>
            <a:r>
              <a:rPr lang="en-US" b="1" dirty="0" smtClean="0">
                <a:latin typeface="Times New Roman" panose="02020603050405020304" pitchFamily="18" charset="0"/>
                <a:cs typeface="Times New Roman" panose="02020603050405020304" pitchFamily="18" charset="0"/>
              </a:rPr>
              <a:t>RABBITMQ</a:t>
            </a:r>
          </a:p>
          <a:p>
            <a:pPr marL="0" lvl="0" indent="0">
              <a:spcAft>
                <a:spcPts val="2100"/>
              </a:spcAft>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deployed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will generate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of the data sensed from the sensor.</a:t>
            </a:r>
          </a:p>
        </p:txBody>
      </p:sp>
      <p:sp>
        <p:nvSpPr>
          <p:cNvPr id="268" name="Google Shape;268;p36"/>
          <p:cNvSpPr txBox="1">
            <a:spLocks noGrp="1"/>
          </p:cNvSpPr>
          <p:nvPr>
            <p:ph type="subTitle" idx="5"/>
          </p:nvPr>
        </p:nvSpPr>
        <p:spPr>
          <a:xfrm flipH="1">
            <a:off x="736600" y="1968500"/>
            <a:ext cx="2459674" cy="1984695"/>
          </a:xfrm>
          <a:prstGeom prst="rect">
            <a:avLst/>
          </a:prstGeom>
        </p:spPr>
        <p:txBody>
          <a:bodyPr spcFirstLastPara="1" wrap="square" lIns="91425" tIns="91425" rIns="91425" bIns="91425" anchor="t" anchorCtr="0">
            <a:noAutofit/>
          </a:bodyPr>
          <a:lstStyle/>
          <a:p>
            <a:pPr marL="0" lvl="0" indent="0"/>
            <a:r>
              <a:rPr lang="en-US" b="1" dirty="0" smtClean="0">
                <a:latin typeface="Times New Roman" panose="02020603050405020304" pitchFamily="18" charset="0"/>
                <a:cs typeface="Times New Roman" panose="02020603050405020304" pitchFamily="18" charset="0"/>
              </a:rPr>
              <a:t>CODE UPLOADING</a:t>
            </a:r>
          </a:p>
          <a:p>
            <a:pPr marL="0" lvl="0" indent="0"/>
            <a:endParaRPr lang="en-US" b="1" dirty="0" smtClean="0">
              <a:latin typeface="Times New Roman" panose="02020603050405020304" pitchFamily="18" charset="0"/>
              <a:cs typeface="Times New Roman" panose="02020603050405020304" pitchFamily="18" charset="0"/>
            </a:endParaRPr>
          </a:p>
          <a:p>
            <a:pPr marL="0" lvl="0" indent="0"/>
            <a:r>
              <a:rPr lang="en-US" dirty="0" smtClean="0">
                <a:latin typeface="Times New Roman" panose="02020603050405020304" pitchFamily="18" charset="0"/>
                <a:cs typeface="Times New Roman" panose="02020603050405020304" pitchFamily="18" charset="0"/>
              </a:rPr>
              <a:t>Before </a:t>
            </a:r>
            <a:r>
              <a:rPr lang="en-US" dirty="0">
                <a:latin typeface="Times New Roman" panose="02020603050405020304" pitchFamily="18" charset="0"/>
                <a:cs typeface="Times New Roman" panose="02020603050405020304" pitchFamily="18" charset="0"/>
              </a:rPr>
              <a:t>Uploading the Code we must install MQTT library PUBSUBCLIENT and then we install ESP8266 library for NODEMCU and finally we upload the Code</a:t>
            </a:r>
            <a:endParaRPr dirty="0"/>
          </a:p>
        </p:txBody>
      </p:sp>
      <p:sp>
        <p:nvSpPr>
          <p:cNvPr id="270" name="Google Shape;270;p36"/>
          <p:cNvSpPr txBox="1">
            <a:spLocks noGrp="1"/>
          </p:cNvSpPr>
          <p:nvPr>
            <p:ph type="subTitle" idx="3"/>
          </p:nvPr>
        </p:nvSpPr>
        <p:spPr>
          <a:xfrm flipH="1">
            <a:off x="3441818" y="2631880"/>
            <a:ext cx="2418791" cy="1937320"/>
          </a:xfrm>
          <a:prstGeom prst="rect">
            <a:avLst/>
          </a:prstGeom>
        </p:spPr>
        <p:txBody>
          <a:bodyPr spcFirstLastPara="1" wrap="square" lIns="91425" tIns="91425" rIns="91425" bIns="91425" anchor="t" anchorCtr="0">
            <a:noAutofit/>
          </a:bodyPr>
          <a:lstStyle/>
          <a:p>
            <a:pPr marL="0" lvl="0" indent="0">
              <a:spcAft>
                <a:spcPts val="2100"/>
              </a:spcAft>
            </a:pPr>
            <a:r>
              <a:rPr lang="en-US" b="1" dirty="0" smtClean="0">
                <a:latin typeface="Times New Roman" panose="02020603050405020304" pitchFamily="18" charset="0"/>
                <a:cs typeface="Times New Roman" panose="02020603050405020304" pitchFamily="18" charset="0"/>
              </a:rPr>
              <a:t>DEPLOY THE FUNCTION ON NUCLIO</a:t>
            </a:r>
          </a:p>
          <a:p>
            <a:pPr marL="0" lvl="0" indent="0">
              <a:spcAft>
                <a:spcPts val="2100"/>
              </a:spcAft>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generate the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first we deploy the given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by setting IP and triggers.</a:t>
            </a:r>
          </a:p>
        </p:txBody>
      </p:sp>
      <p:sp>
        <p:nvSpPr>
          <p:cNvPr id="271" name="Google Shape;271;p36"/>
          <p:cNvSpPr txBox="1">
            <a:spLocks noGrp="1"/>
          </p:cNvSpPr>
          <p:nvPr>
            <p:ph type="ctrTitle" idx="4"/>
          </p:nvPr>
        </p:nvSpPr>
        <p:spPr>
          <a:xfrm flipH="1">
            <a:off x="236370"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lt1"/>
                </a:solidFill>
              </a:rPr>
              <a:t>07</a:t>
            </a:r>
            <a:endParaRPr sz="4800" dirty="0">
              <a:solidFill>
                <a:schemeClr val="lt1"/>
              </a:solidFill>
            </a:endParaRPr>
          </a:p>
        </p:txBody>
      </p:sp>
      <p:sp>
        <p:nvSpPr>
          <p:cNvPr id="272" name="Google Shape;272;p36"/>
          <p:cNvSpPr txBox="1">
            <a:spLocks noGrp="1"/>
          </p:cNvSpPr>
          <p:nvPr>
            <p:ph type="ctrTitle"/>
          </p:nvPr>
        </p:nvSpPr>
        <p:spPr>
          <a:xfrm flipH="1">
            <a:off x="6982411" y="958622"/>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lt1"/>
                </a:solidFill>
              </a:rPr>
              <a:t>09</a:t>
            </a:r>
            <a:endParaRPr sz="4800" dirty="0">
              <a:solidFill>
                <a:schemeClr val="lt1"/>
              </a:solidFill>
            </a:endParaRPr>
          </a:p>
        </p:txBody>
      </p:sp>
      <p:sp>
        <p:nvSpPr>
          <p:cNvPr id="273" name="Google Shape;273;p36"/>
          <p:cNvSpPr txBox="1">
            <a:spLocks noGrp="1"/>
          </p:cNvSpPr>
          <p:nvPr>
            <p:ph type="ctrTitle" idx="2"/>
          </p:nvPr>
        </p:nvSpPr>
        <p:spPr>
          <a:xfrm flipH="1">
            <a:off x="4509743" y="1240249"/>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lt1"/>
                </a:solidFill>
              </a:rPr>
              <a:t>08</a:t>
            </a:r>
            <a:endParaRPr sz="4800" dirty="0">
              <a:solidFill>
                <a:schemeClr val="lt1"/>
              </a:solidFill>
            </a:endParaRPr>
          </a:p>
        </p:txBody>
      </p:sp>
    </p:spTree>
    <p:extLst>
      <p:ext uri="{BB962C8B-B14F-4D97-AF65-F5344CB8AC3E}">
        <p14:creationId xmlns:p14="http://schemas.microsoft.com/office/powerpoint/2010/main" val="173876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title" idx="15"/>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smtClean="0"/>
              <a:t>APPLICATIONS</a:t>
            </a:r>
            <a:endParaRPr sz="3600" dirty="0"/>
          </a:p>
        </p:txBody>
      </p:sp>
      <p:sp>
        <p:nvSpPr>
          <p:cNvPr id="300" name="Google Shape;300;p38"/>
          <p:cNvSpPr txBox="1">
            <a:spLocks noGrp="1"/>
          </p:cNvSpPr>
          <p:nvPr>
            <p:ph type="subTitle" idx="1"/>
          </p:nvPr>
        </p:nvSpPr>
        <p:spPr>
          <a:xfrm flipH="1">
            <a:off x="1428108" y="1411729"/>
            <a:ext cx="6799720" cy="2215049"/>
          </a:xfrm>
          <a:prstGeom prst="rect">
            <a:avLst/>
          </a:prstGeom>
        </p:spPr>
        <p:txBody>
          <a:bodyPr spcFirstLastPara="1" wrap="square" lIns="91425" tIns="91425" rIns="91425" bIns="91425" anchor="t" anchorCtr="0">
            <a:noAutofit/>
          </a:bodyPr>
          <a:lstStyle/>
          <a:p>
            <a:r>
              <a:rPr lang="en-US" dirty="0">
                <a:solidFill>
                  <a:schemeClr val="tx1"/>
                </a:solidFill>
                <a:latin typeface="Times New Roman" panose="02020603050405020304" pitchFamily="18" charset="0"/>
                <a:cs typeface="Times New Roman" panose="02020603050405020304" pitchFamily="18" charset="0"/>
              </a:rPr>
              <a:t>Apart from building various electronic projects with Arduino </a:t>
            </a:r>
            <a:r>
              <a:rPr lang="en-US" dirty="0" smtClean="0">
                <a:solidFill>
                  <a:schemeClr val="tx1"/>
                </a:solidFill>
                <a:latin typeface="Times New Roman" panose="02020603050405020304" pitchFamily="18" charset="0"/>
                <a:cs typeface="Times New Roman" panose="02020603050405020304" pitchFamily="18" charset="0"/>
              </a:rPr>
              <a:t>and </a:t>
            </a:r>
            <a:r>
              <a:rPr lang="en-US" dirty="0">
                <a:solidFill>
                  <a:schemeClr val="tx1"/>
                </a:solidFill>
                <a:latin typeface="Times New Roman" panose="02020603050405020304" pitchFamily="18" charset="0"/>
                <a:cs typeface="Times New Roman" panose="02020603050405020304" pitchFamily="18" charset="0"/>
              </a:rPr>
              <a:t>sound sensors are used in many other day to day applications including:</a:t>
            </a:r>
          </a:p>
          <a:p>
            <a:r>
              <a:rPr lang="en-US" dirty="0" smtClean="0">
                <a:solidFill>
                  <a:schemeClr val="tx1"/>
                </a:solidFill>
                <a:latin typeface="Times New Roman" panose="02020603050405020304" pitchFamily="18" charset="0"/>
                <a:cs typeface="Times New Roman" panose="02020603050405020304" pitchFamily="18" charset="0"/>
              </a:rPr>
              <a:t>-  Consumer </a:t>
            </a:r>
            <a:r>
              <a:rPr lang="en-US" dirty="0">
                <a:solidFill>
                  <a:schemeClr val="tx1"/>
                </a:solidFill>
                <a:latin typeface="Times New Roman" panose="02020603050405020304" pitchFamily="18" charset="0"/>
                <a:cs typeface="Times New Roman" panose="02020603050405020304" pitchFamily="18" charset="0"/>
              </a:rPr>
              <a:t>electronics such as phones, computers, music </a:t>
            </a:r>
            <a:r>
              <a:rPr lang="en-US" dirty="0" smtClean="0">
                <a:solidFill>
                  <a:schemeClr val="tx1"/>
                </a:solidFill>
                <a:latin typeface="Times New Roman" panose="02020603050405020304" pitchFamily="18" charset="0"/>
                <a:cs typeface="Times New Roman" panose="02020603050405020304" pitchFamily="18" charset="0"/>
              </a:rPr>
              <a:t>systems.</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  Security </a:t>
            </a:r>
            <a:r>
              <a:rPr lang="en-US" dirty="0">
                <a:solidFill>
                  <a:schemeClr val="tx1"/>
                </a:solidFill>
                <a:latin typeface="Times New Roman" panose="02020603050405020304" pitchFamily="18" charset="0"/>
                <a:cs typeface="Times New Roman" panose="02020603050405020304" pitchFamily="18" charset="0"/>
              </a:rPr>
              <a:t>and Monitoring systems such as burglar alarms, door alarm, etc.</a:t>
            </a:r>
          </a:p>
          <a:p>
            <a:pPr>
              <a:buFontTx/>
              <a:buChar char="-"/>
            </a:pPr>
            <a:r>
              <a:rPr lang="en-US" dirty="0" smtClean="0">
                <a:solidFill>
                  <a:schemeClr val="tx1"/>
                </a:solidFill>
                <a:latin typeface="Times New Roman" panose="02020603050405020304" pitchFamily="18" charset="0"/>
                <a:cs typeface="Times New Roman" panose="02020603050405020304" pitchFamily="18" charset="0"/>
              </a:rPr>
              <a:t>Home </a:t>
            </a:r>
            <a:r>
              <a:rPr lang="en-US" dirty="0">
                <a:solidFill>
                  <a:schemeClr val="tx1"/>
                </a:solidFill>
                <a:latin typeface="Times New Roman" panose="02020603050405020304" pitchFamily="18" charset="0"/>
                <a:cs typeface="Times New Roman" panose="02020603050405020304" pitchFamily="18" charset="0"/>
              </a:rPr>
              <a:t>automation such as lighting your house by detecting whistle/clap instead of physically turning the light </a:t>
            </a:r>
            <a:r>
              <a:rPr lang="en-US" dirty="0" smtClean="0">
                <a:solidFill>
                  <a:schemeClr val="tx1"/>
                </a:solidFill>
                <a:latin typeface="Times New Roman" panose="02020603050405020304" pitchFamily="18" charset="0"/>
                <a:cs typeface="Times New Roman" panose="02020603050405020304" pitchFamily="18" charset="0"/>
              </a:rPr>
              <a:t>switch.</a:t>
            </a:r>
            <a:endParaRPr lang="en-US" dirty="0">
              <a:solidFill>
                <a:schemeClr val="tx1"/>
              </a:solidFill>
              <a:latin typeface="Times New Roman" panose="02020603050405020304" pitchFamily="18" charset="0"/>
              <a:cs typeface="Times New Roman" panose="02020603050405020304" pitchFamily="18" charset="0"/>
            </a:endParaRPr>
          </a:p>
          <a:p>
            <a:pPr>
              <a:buFontTx/>
              <a:buChar char="-"/>
            </a:pPr>
            <a:r>
              <a:rPr lang="en-US" dirty="0" smtClean="0">
                <a:solidFill>
                  <a:schemeClr val="tx1"/>
                </a:solidFill>
                <a:latin typeface="Times New Roman" panose="02020603050405020304" pitchFamily="18" charset="0"/>
                <a:cs typeface="Times New Roman" panose="02020603050405020304" pitchFamily="18" charset="0"/>
              </a:rPr>
              <a:t>Ambient </a:t>
            </a:r>
            <a:r>
              <a:rPr lang="en-US" dirty="0">
                <a:solidFill>
                  <a:schemeClr val="tx1"/>
                </a:solidFill>
                <a:latin typeface="Times New Roman" panose="02020603050405020304" pitchFamily="18" charset="0"/>
                <a:cs typeface="Times New Roman" panose="02020603050405020304" pitchFamily="18" charset="0"/>
              </a:rPr>
              <a:t>sound recognition and sound level recognition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8" name="Google Shape;358;p41"/>
          <p:cNvSpPr/>
          <p:nvPr/>
        </p:nvSpPr>
        <p:spPr>
          <a:xfrm rot="10800000">
            <a:off x="7235335" y="1627146"/>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288273" y="1813344"/>
            <a:ext cx="2952600" cy="1313100"/>
          </a:xfrm>
          <a:prstGeom prst="roundRect">
            <a:avLst>
              <a:gd name="adj" fmla="val 92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966065" y="1631479"/>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txBox="1">
            <a:spLocks noGrp="1"/>
          </p:cNvSpPr>
          <p:nvPr>
            <p:ph type="subTitle" idx="5"/>
          </p:nvPr>
        </p:nvSpPr>
        <p:spPr>
          <a:xfrm flipH="1">
            <a:off x="3829923" y="2132925"/>
            <a:ext cx="18693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THANKYOU PROFESSOR </a:t>
            </a:r>
            <a:r>
              <a:rPr lang="en" dirty="0" smtClean="0"/>
              <a:t>!</a:t>
            </a:r>
            <a:endParaRPr dirty="0"/>
          </a:p>
        </p:txBody>
      </p:sp>
      <p:sp>
        <p:nvSpPr>
          <p:cNvPr id="370" name="Google Shape;370;p41"/>
          <p:cNvSpPr/>
          <p:nvPr/>
        </p:nvSpPr>
        <p:spPr>
          <a:xfrm>
            <a:off x="1041704" y="1692525"/>
            <a:ext cx="820500" cy="82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966065" y="3042804"/>
            <a:ext cx="942600" cy="94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2494975" y="2102775"/>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41"/>
          <p:cNvGrpSpPr/>
          <p:nvPr/>
        </p:nvGrpSpPr>
        <p:grpSpPr>
          <a:xfrm>
            <a:off x="2659349" y="2273975"/>
            <a:ext cx="358099" cy="358099"/>
            <a:chOff x="-57568775" y="3198925"/>
            <a:chExt cx="318225" cy="318225"/>
          </a:xfrm>
        </p:grpSpPr>
        <p:sp>
          <p:nvSpPr>
            <p:cNvPr id="383" name="Google Shape;383;p41"/>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PROBLEM AREA</a:t>
            </a:r>
            <a:endParaRPr dirty="0"/>
          </a:p>
        </p:txBody>
      </p:sp>
      <p:sp>
        <p:nvSpPr>
          <p:cNvPr id="136" name="Google Shape;136;p28"/>
          <p:cNvSpPr txBox="1">
            <a:spLocks noGrp="1"/>
          </p:cNvSpPr>
          <p:nvPr>
            <p:ph type="subTitle" idx="1"/>
          </p:nvPr>
        </p:nvSpPr>
        <p:spPr>
          <a:xfrm flipH="1">
            <a:off x="546575" y="1695236"/>
            <a:ext cx="8050800" cy="2703689"/>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dirty="0"/>
          </a:p>
          <a:p>
            <a:pPr marL="0" lvl="0" indent="0">
              <a:spcBef>
                <a:spcPts val="1600"/>
              </a:spcBef>
              <a:buNone/>
            </a:pPr>
            <a:r>
              <a:rPr lang="en-US" sz="1400" dirty="0">
                <a:solidFill>
                  <a:schemeClr val="tx1"/>
                </a:solidFill>
                <a:latin typeface="Times New Roman" panose="02020603050405020304" pitchFamily="18" charset="0"/>
                <a:cs typeface="Times New Roman" panose="02020603050405020304" pitchFamily="18" charset="0"/>
              </a:rPr>
              <a:t>Nowadays, a lot of </a:t>
            </a:r>
            <a:r>
              <a:rPr lang="en-US" sz="1400" dirty="0" smtClean="0">
                <a:solidFill>
                  <a:schemeClr val="tx1"/>
                </a:solidFill>
                <a:latin typeface="Times New Roman" panose="02020603050405020304" pitchFamily="18" charset="0"/>
                <a:cs typeface="Times New Roman" panose="02020603050405020304" pitchFamily="18" charset="0"/>
              </a:rPr>
              <a:t>security events </a:t>
            </a:r>
            <a:r>
              <a:rPr lang="en-US" sz="1400" dirty="0">
                <a:solidFill>
                  <a:schemeClr val="tx1"/>
                </a:solidFill>
                <a:latin typeface="Times New Roman" panose="02020603050405020304" pitchFamily="18" charset="0"/>
                <a:cs typeface="Times New Roman" panose="02020603050405020304" pitchFamily="18" charset="0"/>
              </a:rPr>
              <a:t>are initiated due to some sort of sound which includes gunshots, aggressive behavior, breaking the glass. But cameras with inbuilt sound exposure facilities can add huge value to the security system. Because they give an alert automatically when real and potential incidents occur. Then immediately they activate quick and appropriate actions to reduce the </a:t>
            </a:r>
            <a:r>
              <a:rPr lang="en-US" sz="1400" dirty="0" smtClean="0">
                <a:solidFill>
                  <a:schemeClr val="tx1"/>
                </a:solidFill>
                <a:latin typeface="Times New Roman" panose="02020603050405020304" pitchFamily="18" charset="0"/>
                <a:cs typeface="Times New Roman" panose="02020603050405020304" pitchFamily="18" charset="0"/>
              </a:rPr>
              <a:t>consequences</a:t>
            </a:r>
            <a:endParaRPr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PURPOSE</a:t>
            </a:r>
            <a:endParaRPr dirty="0"/>
          </a:p>
        </p:txBody>
      </p:sp>
      <p:sp>
        <p:nvSpPr>
          <p:cNvPr id="136" name="Google Shape;136;p28"/>
          <p:cNvSpPr txBox="1">
            <a:spLocks noGrp="1"/>
          </p:cNvSpPr>
          <p:nvPr>
            <p:ph type="subTitle" idx="1"/>
          </p:nvPr>
        </p:nvSpPr>
        <p:spPr>
          <a:xfrm flipH="1">
            <a:off x="546575" y="1695236"/>
            <a:ext cx="8050800" cy="2703689"/>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dirty="0"/>
          </a:p>
          <a:p>
            <a:pPr marL="0" indent="0">
              <a:spcBef>
                <a:spcPts val="1600"/>
              </a:spcBef>
              <a:buNone/>
            </a:pPr>
            <a:r>
              <a:rPr lang="en-US" dirty="0" smtClean="0">
                <a:latin typeface="Times New Roman" panose="02020603050405020304" pitchFamily="18" charset="0"/>
                <a:cs typeface="Times New Roman" panose="02020603050405020304" pitchFamily="18" charset="0"/>
              </a:rPr>
              <a:t>The main focus of this study to </a:t>
            </a:r>
            <a:r>
              <a:rPr lang="en-US" dirty="0">
                <a:latin typeface="Times New Roman" panose="02020603050405020304" pitchFamily="18" charset="0"/>
                <a:cs typeface="Times New Roman" panose="02020603050405020304" pitchFamily="18" charset="0"/>
              </a:rPr>
              <a:t>address the previously mentioned problems is to detect and monitor </a:t>
            </a:r>
            <a:r>
              <a:rPr lang="en-US" dirty="0" smtClean="0">
                <a:latin typeface="Times New Roman" panose="02020603050405020304" pitchFamily="18" charset="0"/>
                <a:cs typeface="Times New Roman" panose="02020603050405020304" pitchFamily="18" charset="0"/>
              </a:rPr>
              <a:t>sound which plays vital role in our daily life that includes human security and also hazardous for human health, </a:t>
            </a:r>
            <a:r>
              <a:rPr lang="en-US" dirty="0">
                <a:latin typeface="Times New Roman" panose="02020603050405020304" pitchFamily="18" charset="0"/>
                <a:cs typeface="Times New Roman" panose="02020603050405020304" pitchFamily="18" charset="0"/>
              </a:rPr>
              <a:t>therefore the purpose of this project is to detect and sense </a:t>
            </a:r>
            <a:r>
              <a:rPr lang="en-US" dirty="0" smtClean="0">
                <a:latin typeface="Times New Roman" panose="02020603050405020304" pitchFamily="18" charset="0"/>
                <a:cs typeface="Times New Roman" panose="02020603050405020304" pitchFamily="18" charset="0"/>
              </a:rPr>
              <a:t>sound and </a:t>
            </a:r>
            <a:r>
              <a:rPr lang="en-US" dirty="0">
                <a:latin typeface="Times New Roman" panose="02020603050405020304" pitchFamily="18" charset="0"/>
                <a:cs typeface="Times New Roman" panose="02020603050405020304" pitchFamily="18" charset="0"/>
              </a:rPr>
              <a:t>monitor those values on an independent platform.</a:t>
            </a:r>
            <a:r>
              <a:rPr lang="en-US" dirty="0">
                <a:latin typeface="Times New Roman" panose="02020603050405020304" pitchFamily="18" charset="0"/>
                <a:ea typeface="Darker Grotesque"/>
                <a:cs typeface="Times New Roman" panose="02020603050405020304" pitchFamily="18" charset="0"/>
                <a:sym typeface="Darker Grotesque"/>
              </a:rPr>
              <a:t> By using </a:t>
            </a:r>
            <a:r>
              <a:rPr lang="en-US" dirty="0" smtClean="0">
                <a:latin typeface="Times New Roman" panose="02020603050405020304" pitchFamily="18" charset="0"/>
                <a:ea typeface="Darker Grotesque"/>
                <a:cs typeface="Times New Roman" panose="02020603050405020304" pitchFamily="18" charset="0"/>
                <a:sym typeface="Darker Grotesque"/>
              </a:rPr>
              <a:t>ky-037 </a:t>
            </a:r>
            <a:r>
              <a:rPr lang="en-US" dirty="0">
                <a:latin typeface="Times New Roman" panose="02020603050405020304" pitchFamily="18" charset="0"/>
                <a:ea typeface="Darker Grotesque"/>
                <a:cs typeface="Times New Roman" panose="02020603050405020304" pitchFamily="18" charset="0"/>
                <a:sym typeface="Darker Grotesque"/>
              </a:rPr>
              <a:t>sensor we can get notified timely which can </a:t>
            </a:r>
            <a:r>
              <a:rPr lang="en-US" dirty="0" smtClean="0">
                <a:latin typeface="Times New Roman" panose="02020603050405020304" pitchFamily="18" charset="0"/>
                <a:ea typeface="Darker Grotesque"/>
                <a:cs typeface="Times New Roman" panose="02020603050405020304" pitchFamily="18" charset="0"/>
                <a:sym typeface="Darker Grotesque"/>
              </a:rPr>
              <a:t>ease daily life of people related </a:t>
            </a:r>
            <a:r>
              <a:rPr lang="en-US" dirty="0">
                <a:latin typeface="Times New Roman" panose="02020603050405020304" pitchFamily="18" charset="0"/>
                <a:ea typeface="Darker Grotesque"/>
                <a:cs typeface="Times New Roman" panose="02020603050405020304" pitchFamily="18" charset="0"/>
                <a:sym typeface="Darker Grotesque"/>
              </a:rPr>
              <a:t>to </a:t>
            </a:r>
            <a:r>
              <a:rPr lang="en-US" dirty="0" smtClean="0">
                <a:latin typeface="Times New Roman" panose="02020603050405020304" pitchFamily="18" charset="0"/>
                <a:ea typeface="Darker Grotesque"/>
                <a:cs typeface="Times New Roman" panose="02020603050405020304" pitchFamily="18" charset="0"/>
                <a:sym typeface="Darker Grotesque"/>
              </a:rPr>
              <a:t>health and deeply involve in daily chores.</a:t>
            </a:r>
            <a:endParaRPr lang="en-US" dirty="0">
              <a:latin typeface="Times New Roman" panose="02020603050405020304" pitchFamily="18" charset="0"/>
              <a:cs typeface="Times New Roman" panose="02020603050405020304" pitchFamily="18" charset="0"/>
            </a:endParaRPr>
          </a:p>
          <a:p>
            <a:pPr marL="0" lvl="0" indent="0" algn="ctr" rtl="0">
              <a:spcBef>
                <a:spcPts val="1600"/>
              </a:spcBef>
              <a:spcAft>
                <a:spcPts val="0"/>
              </a:spcAft>
              <a:buNone/>
            </a:pPr>
            <a:endParaRPr dirty="0"/>
          </a:p>
        </p:txBody>
      </p:sp>
    </p:spTree>
    <p:extLst>
      <p:ext uri="{BB962C8B-B14F-4D97-AF65-F5344CB8AC3E}">
        <p14:creationId xmlns:p14="http://schemas.microsoft.com/office/powerpoint/2010/main" val="297999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idx="2"/>
          </p:nvPr>
        </p:nvSpPr>
        <p:spPr>
          <a:xfrm>
            <a:off x="2595072" y="2093275"/>
            <a:ext cx="1053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2" name="Google Shape;162;p30"/>
          <p:cNvSpPr txBox="1">
            <a:spLocks noGrp="1"/>
          </p:cNvSpPr>
          <p:nvPr>
            <p:ph type="ctrTitle"/>
          </p:nvPr>
        </p:nvSpPr>
        <p:spPr>
          <a:xfrm>
            <a:off x="4007825" y="2173943"/>
            <a:ext cx="4535700" cy="822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TOOLS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SOUND SENSOR KY-037</a:t>
            </a:r>
            <a:endParaRPr dirty="0"/>
          </a:p>
        </p:txBody>
      </p:sp>
      <p:sp>
        <p:nvSpPr>
          <p:cNvPr id="169" name="Google Shape;169;p31"/>
          <p:cNvSpPr/>
          <p:nvPr/>
        </p:nvSpPr>
        <p:spPr>
          <a:xfrm>
            <a:off x="664134" y="1105786"/>
            <a:ext cx="4173845" cy="3748139"/>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txBox="1">
            <a:spLocks noGrp="1"/>
          </p:cNvSpPr>
          <p:nvPr>
            <p:ph type="body" idx="1"/>
          </p:nvPr>
        </p:nvSpPr>
        <p:spPr>
          <a:xfrm>
            <a:off x="859344" y="1797978"/>
            <a:ext cx="3978635" cy="2270588"/>
          </a:xfrm>
          <a:prstGeom prst="rect">
            <a:avLst/>
          </a:prstGeom>
        </p:spPr>
        <p:txBody>
          <a:bodyPr spcFirstLastPara="1" wrap="square" lIns="91425" tIns="91425" rIns="91425" bIns="91425" anchor="b" anchorCtr="0">
            <a:noAutofit/>
          </a:bodyPr>
          <a:lstStyle/>
          <a:p>
            <a:pPr marL="0" indent="0">
              <a:spcAft>
                <a:spcPts val="1600"/>
              </a:spcAft>
              <a:buNone/>
            </a:pPr>
            <a:r>
              <a:rPr lang="en-US" sz="1400" dirty="0" smtClean="0">
                <a:latin typeface="Times New Roman" panose="02020603050405020304" pitchFamily="18" charset="0"/>
                <a:cs typeface="Times New Roman" panose="02020603050405020304" pitchFamily="18" charset="0"/>
              </a:rPr>
              <a:t>Sound sensor is defined as a module that detects sound waves through its intensity and converting it to electrical signals. This sensor can be easily interfaced with any micro-controller such as Arduino, Raspberry Pi etc.</a:t>
            </a:r>
          </a:p>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199" y="1105786"/>
            <a:ext cx="2808359" cy="28083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NODE MCU</a:t>
            </a:r>
            <a:endParaRPr dirty="0"/>
          </a:p>
        </p:txBody>
      </p:sp>
      <p:sp>
        <p:nvSpPr>
          <p:cNvPr id="169" name="Google Shape;169;p31"/>
          <p:cNvSpPr/>
          <p:nvPr/>
        </p:nvSpPr>
        <p:spPr>
          <a:xfrm>
            <a:off x="602473" y="913608"/>
            <a:ext cx="3637053" cy="352403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txBox="1">
            <a:spLocks noGrp="1"/>
          </p:cNvSpPr>
          <p:nvPr>
            <p:ph type="body" idx="1"/>
          </p:nvPr>
        </p:nvSpPr>
        <p:spPr>
          <a:xfrm>
            <a:off x="750014" y="1455071"/>
            <a:ext cx="3711967" cy="2441111"/>
          </a:xfrm>
          <a:prstGeom prst="rect">
            <a:avLst/>
          </a:prstGeom>
        </p:spPr>
        <p:txBody>
          <a:bodyPr spcFirstLastPara="1" wrap="square" lIns="91425" tIns="91425" rIns="91425" bIns="91425" anchor="b" anchorCtr="0">
            <a:noAutofit/>
          </a:bodyPr>
          <a:lstStyle/>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r>
              <a:rPr lang="en-US" sz="1400" dirty="0" smtClean="0">
                <a:latin typeface="Times New Roman" panose="02020603050405020304" pitchFamily="18" charset="0"/>
                <a:cs typeface="Times New Roman" panose="02020603050405020304" pitchFamily="18" charset="0"/>
              </a:rPr>
              <a:t>is a low-cost open source IoT device that includes firmware, which runs on the ESP8266 Wi-Fi microchip, and hardware based on the ESP-12 module. </a:t>
            </a:r>
            <a:r>
              <a:rPr lang="en-US" sz="1400" dirty="0" err="1" smtClean="0">
                <a:latin typeface="Times New Roman" panose="02020603050405020304" pitchFamily="18" charset="0"/>
                <a:cs typeface="Times New Roman" panose="02020603050405020304" pitchFamily="18" charset="0"/>
              </a:rPr>
              <a:t>NodeMCU</a:t>
            </a:r>
            <a:r>
              <a:rPr lang="en-US" sz="1400" dirty="0" smtClean="0">
                <a:latin typeface="Times New Roman" panose="02020603050405020304" pitchFamily="18" charset="0"/>
                <a:cs typeface="Times New Roman" panose="02020603050405020304" pitchFamily="18" charset="0"/>
              </a:rPr>
              <a:t> has 128 KB RAM and 4MB of Flash memory to store data and </a:t>
            </a:r>
            <a:r>
              <a:rPr lang="en-US" sz="1400" dirty="0" err="1" smtClean="0">
                <a:latin typeface="Times New Roman" panose="02020603050405020304" pitchFamily="18" charset="0"/>
                <a:cs typeface="Times New Roman" panose="02020603050405020304" pitchFamily="18" charset="0"/>
              </a:rPr>
              <a:t>programs.This</a:t>
            </a:r>
            <a:r>
              <a:rPr lang="en-US" sz="1400" dirty="0" smtClean="0">
                <a:latin typeface="Times New Roman" panose="02020603050405020304" pitchFamily="18" charset="0"/>
                <a:cs typeface="Times New Roman" panose="02020603050405020304" pitchFamily="18" charset="0"/>
              </a:rPr>
              <a:t> device consists of 13 GPIO pins.</a:t>
            </a:r>
          </a:p>
          <a:p>
            <a:pPr marL="0" indent="0">
              <a:spcAft>
                <a:spcPts val="1600"/>
              </a:spcAft>
              <a:buNone/>
            </a:pPr>
            <a:endParaRPr dirty="0"/>
          </a:p>
        </p:txBody>
      </p:sp>
      <p:pic>
        <p:nvPicPr>
          <p:cNvPr id="6" name="Google Shape;224;p22"/>
          <p:cNvPicPr preferRelativeResize="0"/>
          <p:nvPr/>
        </p:nvPicPr>
        <p:blipFill>
          <a:blip r:embed="rId3">
            <a:alphaModFix/>
          </a:blip>
          <a:stretch>
            <a:fillRect/>
          </a:stretch>
        </p:blipFill>
        <p:spPr>
          <a:xfrm>
            <a:off x="5356575" y="1783486"/>
            <a:ext cx="3398149" cy="1410636"/>
          </a:xfrm>
          <a:prstGeom prst="rect">
            <a:avLst/>
          </a:prstGeom>
          <a:noFill/>
          <a:ln>
            <a:noFill/>
          </a:ln>
        </p:spPr>
      </p:pic>
    </p:spTree>
    <p:extLst>
      <p:ext uri="{BB962C8B-B14F-4D97-AF65-F5344CB8AC3E}">
        <p14:creationId xmlns:p14="http://schemas.microsoft.com/office/powerpoint/2010/main" val="17677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510707" y="-45663"/>
            <a:ext cx="26336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RABBITMQ</a:t>
            </a:r>
            <a:endParaRPr dirty="0"/>
          </a:p>
        </p:txBody>
      </p:sp>
      <p:sp>
        <p:nvSpPr>
          <p:cNvPr id="169" name="Google Shape;169;p31"/>
          <p:cNvSpPr/>
          <p:nvPr/>
        </p:nvSpPr>
        <p:spPr>
          <a:xfrm>
            <a:off x="127000" y="312150"/>
            <a:ext cx="3382188" cy="297833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txBox="1">
            <a:spLocks noGrp="1"/>
          </p:cNvSpPr>
          <p:nvPr>
            <p:ph type="body" idx="1"/>
          </p:nvPr>
        </p:nvSpPr>
        <p:spPr>
          <a:xfrm>
            <a:off x="342900" y="584336"/>
            <a:ext cx="3166287" cy="2706145"/>
          </a:xfrm>
          <a:prstGeom prst="rect">
            <a:avLst/>
          </a:prstGeom>
        </p:spPr>
        <p:txBody>
          <a:bodyPr spcFirstLastPara="1" wrap="square" lIns="91425" tIns="91425" rIns="91425" bIns="91425" anchor="b" anchorCtr="0">
            <a:noAutofit/>
          </a:bodyPr>
          <a:lstStyle/>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r>
              <a:rPr lang="en-US" sz="1400" dirty="0" smtClean="0">
                <a:latin typeface="Times New Roman" panose="02020603050405020304" pitchFamily="18" charset="0"/>
                <a:cs typeface="Times New Roman" panose="02020603050405020304" pitchFamily="18" charset="0"/>
              </a:rPr>
              <a:t>is a low-cost open source IoT device that includes firmware, which runs on the ESP8266 Wi-Fi microchip, and hardware based on the ESP-12 module. </a:t>
            </a:r>
            <a:r>
              <a:rPr lang="en-US" sz="1400" dirty="0" err="1" smtClean="0">
                <a:latin typeface="Times New Roman" panose="02020603050405020304" pitchFamily="18" charset="0"/>
                <a:cs typeface="Times New Roman" panose="02020603050405020304" pitchFamily="18" charset="0"/>
              </a:rPr>
              <a:t>NodeMCU</a:t>
            </a:r>
            <a:r>
              <a:rPr lang="en-US" sz="1400" dirty="0" smtClean="0">
                <a:latin typeface="Times New Roman" panose="02020603050405020304" pitchFamily="18" charset="0"/>
                <a:cs typeface="Times New Roman" panose="02020603050405020304" pitchFamily="18" charset="0"/>
              </a:rPr>
              <a:t> has 128 KB RAM and 4MB of Flash memory to store data and </a:t>
            </a:r>
            <a:r>
              <a:rPr lang="en-US" sz="1400" dirty="0" err="1" smtClean="0">
                <a:latin typeface="Times New Roman" panose="02020603050405020304" pitchFamily="18" charset="0"/>
                <a:cs typeface="Times New Roman" panose="02020603050405020304" pitchFamily="18" charset="0"/>
              </a:rPr>
              <a:t>programs.This</a:t>
            </a:r>
            <a:r>
              <a:rPr lang="en-US" sz="1400" dirty="0" smtClean="0">
                <a:latin typeface="Times New Roman" panose="02020603050405020304" pitchFamily="18" charset="0"/>
                <a:cs typeface="Times New Roman" panose="02020603050405020304" pitchFamily="18" charset="0"/>
              </a:rPr>
              <a:t> device consists of 13 GPIO pins.</a:t>
            </a:r>
          </a:p>
          <a:p>
            <a:pPr marL="0" indent="0">
              <a:spcAft>
                <a:spcPts val="1600"/>
              </a:spcAft>
              <a:buNone/>
            </a:pPr>
            <a:endParaRPr dirty="0"/>
          </a:p>
        </p:txBody>
      </p:sp>
      <p:pic>
        <p:nvPicPr>
          <p:cNvPr id="7" name="Google Shape;260;p20"/>
          <p:cNvPicPr preferRelativeResize="0"/>
          <p:nvPr/>
        </p:nvPicPr>
        <p:blipFill>
          <a:blip r:embed="rId3">
            <a:alphaModFix/>
          </a:blip>
          <a:stretch>
            <a:fillRect/>
          </a:stretch>
        </p:blipFill>
        <p:spPr>
          <a:xfrm>
            <a:off x="4127243" y="150498"/>
            <a:ext cx="1702731" cy="1253103"/>
          </a:xfrm>
          <a:prstGeom prst="rect">
            <a:avLst/>
          </a:prstGeom>
          <a:noFill/>
          <a:ln>
            <a:noFill/>
          </a:ln>
        </p:spPr>
      </p:pic>
      <p:sp>
        <p:nvSpPr>
          <p:cNvPr id="8" name="Google Shape;168;p31"/>
          <p:cNvSpPr txBox="1">
            <a:spLocks/>
          </p:cNvSpPr>
          <p:nvPr/>
        </p:nvSpPr>
        <p:spPr>
          <a:xfrm>
            <a:off x="4756493" y="1886337"/>
            <a:ext cx="2004349" cy="63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r>
              <a:rPr lang="en-US" dirty="0" smtClean="0"/>
              <a:t>NUCLIO</a:t>
            </a:r>
            <a:endParaRPr lang="en-US"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6742" t="11410" r="37528" b="40008"/>
          <a:stretch/>
        </p:blipFill>
        <p:spPr>
          <a:xfrm>
            <a:off x="6882571" y="1403601"/>
            <a:ext cx="1903505" cy="1886880"/>
          </a:xfrm>
          <a:prstGeom prst="rect">
            <a:avLst/>
          </a:prstGeom>
        </p:spPr>
      </p:pic>
      <p:sp>
        <p:nvSpPr>
          <p:cNvPr id="10" name="Google Shape;169;p31"/>
          <p:cNvSpPr/>
          <p:nvPr/>
        </p:nvSpPr>
        <p:spPr>
          <a:xfrm>
            <a:off x="3657599" y="2706281"/>
            <a:ext cx="3369925" cy="2903409"/>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0;p31"/>
          <p:cNvSpPr txBox="1">
            <a:spLocks/>
          </p:cNvSpPr>
          <p:nvPr/>
        </p:nvSpPr>
        <p:spPr>
          <a:xfrm>
            <a:off x="3924302" y="3397393"/>
            <a:ext cx="2958269" cy="17461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800" b="0" i="0" u="none" strike="noStrike" cap="none">
                <a:solidFill>
                  <a:schemeClr val="dk1"/>
                </a:solidFill>
                <a:latin typeface="Hind Vadodara Light"/>
                <a:ea typeface="Hind Vadodara Light"/>
                <a:cs typeface="Hind Vadodara Light"/>
                <a:sym typeface="Hind Vadodara Light"/>
              </a:defRPr>
            </a:lvl1pPr>
            <a:lvl2pPr marL="914400" marR="0" lvl="1" indent="-330200" algn="l" rtl="0">
              <a:lnSpc>
                <a:spcPct val="115000"/>
              </a:lnSpc>
              <a:spcBef>
                <a:spcPts val="1600"/>
              </a:spcBef>
              <a:spcAft>
                <a:spcPts val="0"/>
              </a:spcAft>
              <a:buClr>
                <a:schemeClr val="dk1"/>
              </a:buClr>
              <a:buSzPts val="1600"/>
              <a:buFont typeface="Nunito Light"/>
              <a:buChar char="○"/>
              <a:defRPr sz="1400" b="0" i="0" u="none" strike="noStrike" cap="none">
                <a:solidFill>
                  <a:schemeClr val="dk1"/>
                </a:solidFill>
                <a:latin typeface="Hind Vadodara Light"/>
                <a:ea typeface="Hind Vadodara Light"/>
                <a:cs typeface="Hind Vadodara Light"/>
                <a:sym typeface="Hind Vadodara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Hind Vadodara Light"/>
                <a:ea typeface="Hind Vadodara Light"/>
                <a:cs typeface="Hind Vadodara Light"/>
                <a:sym typeface="Hind Vadodara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Hind Vadodara Light"/>
                <a:ea typeface="Hind Vadodara Light"/>
                <a:cs typeface="Hind Vadodara Light"/>
                <a:sym typeface="Hind Vadodara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Hind Vadodara Light"/>
                <a:ea typeface="Hind Vadodara Light"/>
                <a:cs typeface="Hind Vadodara Light"/>
                <a:sym typeface="Hind Vadodara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Hind Vadodara Light"/>
                <a:ea typeface="Hind Vadodara Light"/>
                <a:cs typeface="Hind Vadodara Light"/>
                <a:sym typeface="Hind Vadodara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Hind Vadodara Light"/>
                <a:ea typeface="Hind Vadodara Light"/>
                <a:cs typeface="Hind Vadodara Light"/>
                <a:sym typeface="Hind Vadodara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Hind Vadodara Light"/>
                <a:ea typeface="Hind Vadodara Light"/>
                <a:cs typeface="Hind Vadodara Light"/>
                <a:sym typeface="Hind Vadodara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Hind Vadodara Light"/>
                <a:ea typeface="Hind Vadodara Light"/>
                <a:cs typeface="Hind Vadodara Light"/>
                <a:sym typeface="Hind Vadodara Light"/>
              </a:defRPr>
            </a:lvl9pPr>
          </a:lstStyle>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lvl="0" indent="0" algn="just">
              <a:buNone/>
            </a:pPr>
            <a:r>
              <a:rPr lang="en-US" sz="1400" dirty="0" err="1">
                <a:solidFill>
                  <a:schemeClr val="tx1"/>
                </a:solidFill>
                <a:latin typeface="Times New Roman" panose="02020603050405020304" pitchFamily="18" charset="0"/>
                <a:ea typeface="Roboto Condensed"/>
                <a:cs typeface="Times New Roman" panose="02020603050405020304" pitchFamily="18" charset="0"/>
                <a:sym typeface="Roboto Condensed"/>
              </a:rPr>
              <a:t>Nuclio</a:t>
            </a:r>
            <a:r>
              <a:rPr lang="en-US" sz="1400" dirty="0">
                <a:solidFill>
                  <a:schemeClr val="tx1"/>
                </a:solidFill>
                <a:latin typeface="Times New Roman" panose="02020603050405020304" pitchFamily="18" charset="0"/>
                <a:ea typeface="Roboto Condensed"/>
                <a:cs typeface="Times New Roman" panose="02020603050405020304" pitchFamily="18" charset="0"/>
                <a:sym typeface="Roboto Condensed"/>
              </a:rPr>
              <a:t> is an open source and managed </a:t>
            </a:r>
            <a:r>
              <a:rPr lang="en-US" sz="1400" b="1" dirty="0" err="1">
                <a:solidFill>
                  <a:schemeClr val="tx1"/>
                </a:solidFill>
                <a:latin typeface="Times New Roman" panose="02020603050405020304" pitchFamily="18" charset="0"/>
                <a:ea typeface="Roboto Condensed"/>
                <a:cs typeface="Times New Roman" panose="02020603050405020304" pitchFamily="18" charset="0"/>
                <a:sym typeface="Roboto Condensed"/>
              </a:rPr>
              <a:t>serverless</a:t>
            </a:r>
            <a:r>
              <a:rPr lang="en-US" sz="1400" b="1" dirty="0">
                <a:solidFill>
                  <a:schemeClr val="tx1"/>
                </a:solidFill>
                <a:latin typeface="Times New Roman" panose="02020603050405020304" pitchFamily="18" charset="0"/>
                <a:ea typeface="Roboto Condensed"/>
                <a:cs typeface="Times New Roman" panose="02020603050405020304" pitchFamily="18" charset="0"/>
                <a:sym typeface="Roboto Condensed"/>
              </a:rPr>
              <a:t> </a:t>
            </a:r>
            <a:r>
              <a:rPr lang="en-US" sz="1400" dirty="0">
                <a:solidFill>
                  <a:schemeClr val="tx1"/>
                </a:solidFill>
                <a:latin typeface="Times New Roman" panose="02020603050405020304" pitchFamily="18" charset="0"/>
                <a:ea typeface="Roboto Condensed"/>
                <a:cs typeface="Times New Roman" panose="02020603050405020304" pitchFamily="18" charset="0"/>
                <a:sym typeface="Roboto Condensed"/>
              </a:rPr>
              <a:t>platform used to minimize development and maintenance overhead and automate the deployment of data-science based application</a:t>
            </a:r>
          </a:p>
          <a:p>
            <a:pPr marL="0" indent="0">
              <a:spcAft>
                <a:spcPts val="1600"/>
              </a:spcAft>
              <a:buFont typeface="Nunito Light"/>
              <a:buNone/>
            </a:pPr>
            <a:endParaRPr lang="en-US" dirty="0"/>
          </a:p>
        </p:txBody>
      </p:sp>
    </p:spTree>
    <p:extLst>
      <p:ext uri="{BB962C8B-B14F-4D97-AF65-F5344CB8AC3E}">
        <p14:creationId xmlns:p14="http://schemas.microsoft.com/office/powerpoint/2010/main" val="125488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922400" y="283608"/>
            <a:ext cx="20113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DOCKER</a:t>
            </a:r>
            <a:endParaRPr dirty="0"/>
          </a:p>
        </p:txBody>
      </p:sp>
      <p:sp>
        <p:nvSpPr>
          <p:cNvPr id="170" name="Google Shape;170;p31"/>
          <p:cNvSpPr txBox="1">
            <a:spLocks noGrp="1"/>
          </p:cNvSpPr>
          <p:nvPr>
            <p:ph type="body" idx="1"/>
          </p:nvPr>
        </p:nvSpPr>
        <p:spPr>
          <a:xfrm>
            <a:off x="287844" y="941358"/>
            <a:ext cx="3674556" cy="2055842"/>
          </a:xfrm>
          <a:prstGeom prst="rect">
            <a:avLst/>
          </a:prstGeom>
        </p:spPr>
        <p:txBody>
          <a:bodyPr spcFirstLastPara="1" wrap="square" lIns="91425" tIns="91425" rIns="91425" bIns="91425" anchor="b" anchorCtr="0">
            <a:noAutofit/>
          </a:bodyPr>
          <a:lstStyle/>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None/>
            </a:pPr>
            <a:endParaRPr lang="en-US" dirty="0">
              <a:latin typeface="Times New Roman" panose="02020603050405020304" pitchFamily="18" charset="0"/>
              <a:cs typeface="Times New Roman" panose="02020603050405020304" pitchFamily="18" charset="0"/>
            </a:endParaRPr>
          </a:p>
          <a:p>
            <a:pPr marL="0" indent="0">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rPr>
              <a:t>Docker</a:t>
            </a:r>
            <a:r>
              <a:rPr lang="en-US" sz="1400" dirty="0">
                <a:solidFill>
                  <a:schemeClr val="tx1"/>
                </a:solidFill>
                <a:latin typeface="Times New Roman" panose="02020603050405020304" pitchFamily="18" charset="0"/>
                <a:cs typeface="Times New Roman" panose="02020603050405020304" pitchFamily="18" charset="0"/>
              </a:rPr>
              <a:t> is a </a:t>
            </a:r>
            <a:r>
              <a:rPr lang="en-US" sz="1400" dirty="0" smtClean="0">
                <a:solidFill>
                  <a:schemeClr val="tx1"/>
                </a:solidFill>
                <a:latin typeface="Times New Roman" panose="02020603050405020304" pitchFamily="18" charset="0"/>
                <a:cs typeface="Times New Roman" panose="02020603050405020304" pitchFamily="18" charset="0"/>
              </a:rPr>
              <a:t>open source project</a:t>
            </a:r>
            <a:r>
              <a:rPr lang="en-US" sz="1400" dirty="0">
                <a:solidFill>
                  <a:schemeClr val="tx1"/>
                </a:solidFill>
                <a:latin typeface="Times New Roman" panose="02020603050405020304" pitchFamily="18" charset="0"/>
                <a:cs typeface="Times New Roman" panose="02020603050405020304" pitchFamily="18" charset="0"/>
              </a:rPr>
              <a:t> that automates the process of deployment of applications in software containers</a:t>
            </a:r>
            <a:r>
              <a:rPr lang="en-US" dirty="0">
                <a:solidFill>
                  <a:schemeClr val="bg1">
                    <a:lumMod val="10000"/>
                    <a:lumOff val="90000"/>
                  </a:schemeClr>
                </a:solidFill>
                <a:latin typeface="Times New Roman" panose="02020603050405020304" pitchFamily="18" charset="0"/>
                <a:cs typeface="Times New Roman" panose="02020603050405020304" pitchFamily="18" charset="0"/>
              </a:rPr>
              <a:t>.</a:t>
            </a:r>
          </a:p>
          <a:p>
            <a:pPr marL="0" indent="0">
              <a:spcAft>
                <a:spcPts val="1600"/>
              </a:spcAft>
              <a:buNone/>
            </a:pPr>
            <a:endParaRPr dirty="0"/>
          </a:p>
        </p:txBody>
      </p:sp>
      <p:sp>
        <p:nvSpPr>
          <p:cNvPr id="7" name="Google Shape;168;p31"/>
          <p:cNvSpPr txBox="1">
            <a:spLocks/>
          </p:cNvSpPr>
          <p:nvPr/>
        </p:nvSpPr>
        <p:spPr>
          <a:xfrm>
            <a:off x="5176900" y="283608"/>
            <a:ext cx="2011300" cy="63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r>
              <a:rPr lang="en-US" dirty="0" smtClean="0"/>
              <a:t>ARDUINO</a:t>
            </a:r>
            <a:endParaRPr lang="en-US" dirty="0"/>
          </a:p>
        </p:txBody>
      </p:sp>
      <p:sp>
        <p:nvSpPr>
          <p:cNvPr id="8" name="Google Shape;170;p31"/>
          <p:cNvSpPr txBox="1">
            <a:spLocks/>
          </p:cNvSpPr>
          <p:nvPr/>
        </p:nvSpPr>
        <p:spPr>
          <a:xfrm>
            <a:off x="5176900" y="1366462"/>
            <a:ext cx="3674556" cy="17761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800" b="0" i="0" u="none" strike="noStrike" cap="none">
                <a:solidFill>
                  <a:schemeClr val="dk1"/>
                </a:solidFill>
                <a:latin typeface="Hind Vadodara Light"/>
                <a:ea typeface="Hind Vadodara Light"/>
                <a:cs typeface="Hind Vadodara Light"/>
                <a:sym typeface="Hind Vadodara Light"/>
              </a:defRPr>
            </a:lvl1pPr>
            <a:lvl2pPr marL="914400" marR="0" lvl="1" indent="-330200" algn="l" rtl="0">
              <a:lnSpc>
                <a:spcPct val="115000"/>
              </a:lnSpc>
              <a:spcBef>
                <a:spcPts val="1600"/>
              </a:spcBef>
              <a:spcAft>
                <a:spcPts val="0"/>
              </a:spcAft>
              <a:buClr>
                <a:schemeClr val="dk1"/>
              </a:buClr>
              <a:buSzPts val="1600"/>
              <a:buFont typeface="Nunito Light"/>
              <a:buChar char="○"/>
              <a:defRPr sz="1400" b="0" i="0" u="none" strike="noStrike" cap="none">
                <a:solidFill>
                  <a:schemeClr val="dk1"/>
                </a:solidFill>
                <a:latin typeface="Hind Vadodara Light"/>
                <a:ea typeface="Hind Vadodara Light"/>
                <a:cs typeface="Hind Vadodara Light"/>
                <a:sym typeface="Hind Vadodara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Hind Vadodara Light"/>
                <a:ea typeface="Hind Vadodara Light"/>
                <a:cs typeface="Hind Vadodara Light"/>
                <a:sym typeface="Hind Vadodara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Hind Vadodara Light"/>
                <a:ea typeface="Hind Vadodara Light"/>
                <a:cs typeface="Hind Vadodara Light"/>
                <a:sym typeface="Hind Vadodara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Hind Vadodara Light"/>
                <a:ea typeface="Hind Vadodara Light"/>
                <a:cs typeface="Hind Vadodara Light"/>
                <a:sym typeface="Hind Vadodara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Hind Vadodara Light"/>
                <a:ea typeface="Hind Vadodara Light"/>
                <a:cs typeface="Hind Vadodara Light"/>
                <a:sym typeface="Hind Vadodara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Hind Vadodara Light"/>
                <a:ea typeface="Hind Vadodara Light"/>
                <a:cs typeface="Hind Vadodara Light"/>
                <a:sym typeface="Hind Vadodara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Hind Vadodara Light"/>
                <a:ea typeface="Hind Vadodara Light"/>
                <a:cs typeface="Hind Vadodara Light"/>
                <a:sym typeface="Hind Vadodara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Hind Vadodara Light"/>
                <a:ea typeface="Hind Vadodara Light"/>
                <a:cs typeface="Hind Vadodara Light"/>
                <a:sym typeface="Hind Vadodara Light"/>
              </a:defRPr>
            </a:lvl9pPr>
          </a:lstStyle>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indent="0">
              <a:spcAft>
                <a:spcPts val="1600"/>
              </a:spcAft>
              <a:buFont typeface="Nunito Light"/>
              <a:buNone/>
            </a:pPr>
            <a:endParaRPr lang="en-US" dirty="0" smtClean="0">
              <a:latin typeface="Times New Roman" panose="02020603050405020304" pitchFamily="18" charset="0"/>
              <a:cs typeface="Times New Roman" panose="02020603050405020304" pitchFamily="18" charset="0"/>
            </a:endParaRPr>
          </a:p>
          <a:p>
            <a:pPr marL="0" lvl="0" indent="0" algn="just">
              <a:buNone/>
            </a:pPr>
            <a:r>
              <a:rPr lang="en-US" sz="1400" dirty="0">
                <a:solidFill>
                  <a:schemeClr val="tx1"/>
                </a:solidFill>
                <a:latin typeface="Times New Roman" panose="02020603050405020304" pitchFamily="18" charset="0"/>
                <a:cs typeface="Times New Roman" panose="02020603050405020304" pitchFamily="18" charset="0"/>
                <a:sym typeface="Roboto Condensed"/>
              </a:rPr>
              <a:t>Development Environment is a cross-platform application that is written in functions from C and C++. It is used to write and upload programs to Arduino compatible boards such as </a:t>
            </a:r>
            <a:r>
              <a:rPr lang="en-US" sz="1400" dirty="0" err="1">
                <a:solidFill>
                  <a:schemeClr val="tx1"/>
                </a:solidFill>
                <a:latin typeface="Times New Roman" panose="02020603050405020304" pitchFamily="18" charset="0"/>
                <a:cs typeface="Times New Roman" panose="02020603050405020304" pitchFamily="18" charset="0"/>
                <a:sym typeface="Roboto Condensed"/>
              </a:rPr>
              <a:t>NodeMCU</a:t>
            </a:r>
            <a:r>
              <a:rPr lang="en-US" sz="1400" dirty="0">
                <a:solidFill>
                  <a:schemeClr val="tx1"/>
                </a:solidFill>
                <a:latin typeface="Times New Roman" panose="02020603050405020304" pitchFamily="18" charset="0"/>
                <a:ea typeface="Roboto Condensed"/>
                <a:cs typeface="Times New Roman" panose="02020603050405020304" pitchFamily="18" charset="0"/>
                <a:sym typeface="Roboto Condensed"/>
              </a:rPr>
              <a:t>.</a:t>
            </a:r>
          </a:p>
          <a:p>
            <a:pPr marL="0" indent="0">
              <a:spcAft>
                <a:spcPts val="1600"/>
              </a:spcAft>
              <a:buFont typeface="Nunito Light"/>
              <a:buNone/>
            </a:pP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337" t="5145" r="13074" b="5703"/>
          <a:stretch/>
        </p:blipFill>
        <p:spPr>
          <a:xfrm>
            <a:off x="669465" y="2852788"/>
            <a:ext cx="1715785" cy="1263721"/>
          </a:xfrm>
          <a:prstGeom prst="rect">
            <a:avLst/>
          </a:prstGeom>
        </p:spPr>
      </p:pic>
      <p:pic>
        <p:nvPicPr>
          <p:cNvPr id="10" name="Google Shape;256;p24" descr="CompEd-Arduino/ Scratch/ Raspb Pi"/>
          <p:cNvPicPr preferRelativeResize="0"/>
          <p:nvPr/>
        </p:nvPicPr>
        <p:blipFill>
          <a:blip r:embed="rId4">
            <a:alphaModFix/>
          </a:blip>
          <a:stretch>
            <a:fillRect/>
          </a:stretch>
        </p:blipFill>
        <p:spPr>
          <a:xfrm>
            <a:off x="6320512" y="2852788"/>
            <a:ext cx="1387332" cy="1263721"/>
          </a:xfrm>
          <a:prstGeom prst="rect">
            <a:avLst/>
          </a:prstGeom>
          <a:noFill/>
          <a:ln>
            <a:noFill/>
          </a:ln>
        </p:spPr>
      </p:pic>
    </p:spTree>
    <p:extLst>
      <p:ext uri="{BB962C8B-B14F-4D97-AF65-F5344CB8AC3E}">
        <p14:creationId xmlns:p14="http://schemas.microsoft.com/office/powerpoint/2010/main" val="340848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LIBRARIES</a:t>
            </a:r>
            <a:endParaRPr dirty="0"/>
          </a:p>
        </p:txBody>
      </p:sp>
      <p:sp>
        <p:nvSpPr>
          <p:cNvPr id="218" name="Google Shape;218;p32"/>
          <p:cNvSpPr/>
          <p:nvPr/>
        </p:nvSpPr>
        <p:spPr>
          <a:xfrm rot="5990292">
            <a:off x="4233746" y="2861279"/>
            <a:ext cx="1931965" cy="881657"/>
          </a:xfrm>
          <a:custGeom>
            <a:avLst/>
            <a:gdLst/>
            <a:ahLst/>
            <a:cxnLst/>
            <a:rect l="l" t="t" r="r" b="b"/>
            <a:pathLst>
              <a:path w="91506" h="41759" extrusionOk="0">
                <a:moveTo>
                  <a:pt x="68494" y="4454"/>
                </a:moveTo>
                <a:cubicBezTo>
                  <a:pt x="72710" y="4454"/>
                  <a:pt x="76855" y="6104"/>
                  <a:pt x="79946" y="9204"/>
                </a:cubicBezTo>
                <a:cubicBezTo>
                  <a:pt x="84553" y="13825"/>
                  <a:pt x="85923" y="20778"/>
                  <a:pt x="83408" y="26812"/>
                </a:cubicBezTo>
                <a:cubicBezTo>
                  <a:pt x="80911" y="32836"/>
                  <a:pt x="75021" y="36747"/>
                  <a:pt x="68506" y="36747"/>
                </a:cubicBezTo>
                <a:cubicBezTo>
                  <a:pt x="68494" y="36747"/>
                  <a:pt x="68482" y="36747"/>
                  <a:pt x="68470" y="36747"/>
                </a:cubicBezTo>
                <a:cubicBezTo>
                  <a:pt x="59553" y="36733"/>
                  <a:pt x="52346" y="29497"/>
                  <a:pt x="52360" y="20580"/>
                </a:cubicBezTo>
                <a:cubicBezTo>
                  <a:pt x="52360" y="14037"/>
                  <a:pt x="56317" y="8158"/>
                  <a:pt x="62351" y="5671"/>
                </a:cubicBezTo>
                <a:cubicBezTo>
                  <a:pt x="64338" y="4852"/>
                  <a:pt x="66425" y="4454"/>
                  <a:pt x="68494" y="4454"/>
                </a:cubicBezTo>
                <a:close/>
                <a:moveTo>
                  <a:pt x="69707" y="1"/>
                </a:moveTo>
                <a:cubicBezTo>
                  <a:pt x="67735" y="1"/>
                  <a:pt x="65749" y="280"/>
                  <a:pt x="63807" y="852"/>
                </a:cubicBezTo>
                <a:cubicBezTo>
                  <a:pt x="52010" y="2757"/>
                  <a:pt x="44539" y="16878"/>
                  <a:pt x="24919" y="16878"/>
                </a:cubicBezTo>
                <a:cubicBezTo>
                  <a:pt x="24889" y="16878"/>
                  <a:pt x="24860" y="16878"/>
                  <a:pt x="24831" y="16878"/>
                </a:cubicBezTo>
                <a:cubicBezTo>
                  <a:pt x="20520" y="16863"/>
                  <a:pt x="10826" y="15987"/>
                  <a:pt x="1682" y="15040"/>
                </a:cubicBezTo>
                <a:lnTo>
                  <a:pt x="1682" y="15040"/>
                </a:lnTo>
                <a:cubicBezTo>
                  <a:pt x="1795" y="16143"/>
                  <a:pt x="1824" y="17245"/>
                  <a:pt x="1781" y="18347"/>
                </a:cubicBezTo>
                <a:cubicBezTo>
                  <a:pt x="1640" y="20919"/>
                  <a:pt x="1046" y="23435"/>
                  <a:pt x="1" y="25767"/>
                </a:cubicBezTo>
                <a:cubicBezTo>
                  <a:pt x="9610" y="24820"/>
                  <a:pt x="20252" y="23873"/>
                  <a:pt x="24816" y="23873"/>
                </a:cubicBezTo>
                <a:cubicBezTo>
                  <a:pt x="40828" y="23915"/>
                  <a:pt x="48742" y="33257"/>
                  <a:pt x="57476" y="37807"/>
                </a:cubicBezTo>
                <a:cubicBezTo>
                  <a:pt x="61097" y="40414"/>
                  <a:pt x="65389" y="41759"/>
                  <a:pt x="69716" y="41759"/>
                </a:cubicBezTo>
                <a:cubicBezTo>
                  <a:pt x="72380" y="41759"/>
                  <a:pt x="75058" y="41249"/>
                  <a:pt x="77600" y="40210"/>
                </a:cubicBezTo>
                <a:cubicBezTo>
                  <a:pt x="84270" y="37482"/>
                  <a:pt x="89061" y="31504"/>
                  <a:pt x="90290" y="24396"/>
                </a:cubicBezTo>
                <a:cubicBezTo>
                  <a:pt x="91506" y="17302"/>
                  <a:pt x="88962" y="10066"/>
                  <a:pt x="83577" y="5275"/>
                </a:cubicBezTo>
                <a:cubicBezTo>
                  <a:pt x="79706" y="1831"/>
                  <a:pt x="74753" y="1"/>
                  <a:pt x="69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853308">
            <a:off x="3061826" y="1966252"/>
            <a:ext cx="2991614" cy="960775"/>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364913" y="2579775"/>
            <a:ext cx="717300" cy="717300"/>
          </a:xfrm>
          <a:prstGeom prst="ellipse">
            <a:avLst/>
          </a:prstGeom>
          <a:solidFill>
            <a:schemeClr val="accen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5078438" y="1561600"/>
            <a:ext cx="717300" cy="7173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subTitle" idx="1"/>
          </p:nvPr>
        </p:nvSpPr>
        <p:spPr>
          <a:xfrm flipH="1">
            <a:off x="10378" y="1905000"/>
            <a:ext cx="3198487" cy="2424208"/>
          </a:xfrm>
          <a:prstGeom prst="rect">
            <a:avLst/>
          </a:prstGeom>
        </p:spPr>
        <p:txBody>
          <a:bodyPr spcFirstLastPara="1" wrap="square" lIns="91425" tIns="91425" rIns="91425" bIns="91425" anchor="t" anchorCtr="0">
            <a:noAutofit/>
          </a:bodyPr>
          <a:lstStyle/>
          <a:p>
            <a:pPr lvl="0" algn="just"/>
            <a:r>
              <a:rPr lang="en-US" b="1" dirty="0">
                <a:solidFill>
                  <a:schemeClr val="tx1"/>
                </a:solidFill>
              </a:rPr>
              <a:t>ESP8266</a:t>
            </a:r>
          </a:p>
          <a:p>
            <a:pPr lvl="0" algn="just"/>
            <a:r>
              <a:rPr lang="en-US" dirty="0">
                <a:solidFill>
                  <a:schemeClr val="tx1"/>
                </a:solidFill>
                <a:latin typeface="Times New Roman" panose="02020603050405020304" pitchFamily="18" charset="0"/>
                <a:cs typeface="Times New Roman" panose="02020603050405020304" pitchFamily="18" charset="0"/>
              </a:rPr>
              <a:t>is the library support for the ESP8266 chip to the Arduino environment. It lets us write sketches, using familiar Arduino functions and libraries, and run them directly on NODEMCU</a:t>
            </a:r>
            <a:endParaRPr lang="en-US"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227" name="Google Shape;227;p32"/>
          <p:cNvSpPr txBox="1">
            <a:spLocks noGrp="1"/>
          </p:cNvSpPr>
          <p:nvPr>
            <p:ph type="ctrTitle"/>
          </p:nvPr>
        </p:nvSpPr>
        <p:spPr>
          <a:xfrm flipH="1">
            <a:off x="3343913" y="2739250"/>
            <a:ext cx="7593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01</a:t>
            </a:r>
            <a:endParaRPr sz="3000">
              <a:solidFill>
                <a:schemeClr val="lt1"/>
              </a:solidFill>
            </a:endParaRPr>
          </a:p>
        </p:txBody>
      </p:sp>
      <p:sp>
        <p:nvSpPr>
          <p:cNvPr id="228" name="Google Shape;228;p32"/>
          <p:cNvSpPr txBox="1">
            <a:spLocks noGrp="1"/>
          </p:cNvSpPr>
          <p:nvPr>
            <p:ph type="ctrTitle"/>
          </p:nvPr>
        </p:nvSpPr>
        <p:spPr>
          <a:xfrm flipH="1">
            <a:off x="5047163" y="1678341"/>
            <a:ext cx="7797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02</a:t>
            </a:r>
            <a:endParaRPr sz="3000">
              <a:solidFill>
                <a:schemeClr val="lt1"/>
              </a:solidFill>
            </a:endParaRPr>
          </a:p>
        </p:txBody>
      </p:sp>
      <p:sp>
        <p:nvSpPr>
          <p:cNvPr id="231" name="Google Shape;231;p32"/>
          <p:cNvSpPr txBox="1">
            <a:spLocks noGrp="1"/>
          </p:cNvSpPr>
          <p:nvPr>
            <p:ph type="subTitle" idx="5"/>
          </p:nvPr>
        </p:nvSpPr>
        <p:spPr>
          <a:xfrm flipH="1">
            <a:off x="5976724" y="1121262"/>
            <a:ext cx="3009553" cy="2307489"/>
          </a:xfrm>
          <a:prstGeom prst="rect">
            <a:avLst/>
          </a:prstGeom>
        </p:spPr>
        <p:txBody>
          <a:bodyPr spcFirstLastPara="1" wrap="square" lIns="91425" tIns="91425" rIns="91425" bIns="91425" anchor="t" anchorCtr="0">
            <a:noAutofit/>
          </a:bodyPr>
          <a:lstStyle/>
          <a:p>
            <a:pPr lvl="0" algn="just"/>
            <a:r>
              <a:rPr lang="en-US" b="1" dirty="0" err="1">
                <a:solidFill>
                  <a:schemeClr val="tx1"/>
                </a:solidFill>
                <a:latin typeface="Roboto Condensed"/>
                <a:ea typeface="Roboto Condensed"/>
                <a:cs typeface="Roboto Condensed"/>
                <a:sym typeface="Roboto Condensed"/>
              </a:rPr>
              <a:t>Pubsubclient</a:t>
            </a:r>
            <a:endParaRPr lang="en-US" b="1" dirty="0">
              <a:solidFill>
                <a:schemeClr val="tx1"/>
              </a:solidFill>
              <a:latin typeface="Roboto Condensed"/>
              <a:ea typeface="Roboto Condensed"/>
              <a:cs typeface="Roboto Condensed"/>
              <a:sym typeface="Roboto Condensed"/>
            </a:endParaRPr>
          </a:p>
          <a:p>
            <a:pPr lvl="0" algn="just"/>
            <a:r>
              <a:rPr lang="en-US" dirty="0">
                <a:solidFill>
                  <a:schemeClr val="tx1"/>
                </a:solidFill>
                <a:latin typeface="Times New Roman" panose="02020603050405020304" pitchFamily="18" charset="0"/>
                <a:ea typeface="Roboto Condensed"/>
                <a:cs typeface="Times New Roman" panose="02020603050405020304" pitchFamily="18" charset="0"/>
                <a:sym typeface="Roboto Condensed"/>
              </a:rPr>
              <a:t>Is a client library for MQTT messaging, MQTT is a lightweight messaging protocol ideal for small devices. This library allows you to send and receive MQTT messages.</a:t>
            </a:r>
          </a:p>
        </p:txBody>
      </p:sp>
    </p:spTree>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581</Words>
  <Application>Microsoft Office PowerPoint</Application>
  <PresentationFormat>On-screen Show (16:9)</PresentationFormat>
  <Paragraphs>127</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Times New Roman</vt:lpstr>
      <vt:lpstr>Arial</vt:lpstr>
      <vt:lpstr>Roboto Condensed</vt:lpstr>
      <vt:lpstr>Roboto Condensed Light</vt:lpstr>
      <vt:lpstr>Darker Grotesque</vt:lpstr>
      <vt:lpstr>Raleway</vt:lpstr>
      <vt:lpstr>Hind Vadodara Light</vt:lpstr>
      <vt:lpstr>Muli</vt:lpstr>
      <vt:lpstr>Nunito Light</vt:lpstr>
      <vt:lpstr>Teko Light</vt:lpstr>
      <vt:lpstr>Fira Sans Extra Condensed Medium</vt:lpstr>
      <vt:lpstr>Science Fair Newsletter by Slidesgo</vt:lpstr>
      <vt:lpstr>SOUND DETECTION</vt:lpstr>
      <vt:lpstr>PROBLEM AREA</vt:lpstr>
      <vt:lpstr>PURPOSE</vt:lpstr>
      <vt:lpstr>01</vt:lpstr>
      <vt:lpstr>SOUND SENSOR KY-037</vt:lpstr>
      <vt:lpstr>NODE MCU</vt:lpstr>
      <vt:lpstr>RABBITMQ</vt:lpstr>
      <vt:lpstr>DOCKER</vt:lpstr>
      <vt:lpstr>LIBRARIES</vt:lpstr>
      <vt:lpstr>IN DEPTH</vt:lpstr>
      <vt:lpstr>IN DEPTH</vt:lpstr>
      <vt:lpstr>IN DEPTH</vt:lpstr>
      <vt:lpstr>APPLICATIONS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DETECTION</dc:title>
  <cp:lastModifiedBy>HINA</cp:lastModifiedBy>
  <cp:revision>11</cp:revision>
  <dcterms:modified xsi:type="dcterms:W3CDTF">2021-12-06T19:05:23Z</dcterms:modified>
</cp:coreProperties>
</file>