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6" r:id="rId9"/>
    <p:sldId id="265" r:id="rId10"/>
    <p:sldId id="267" r:id="rId11"/>
    <p:sldId id="268" r:id="rId12"/>
    <p:sldId id="269" r:id="rId13"/>
    <p:sldId id="271"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996" y="6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C57B1E-02C2-4533-9C73-564D393F0351}" type="datetimeFigureOut">
              <a:rPr lang="en-US" smtClean="0"/>
              <a:t>12/4/2023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1D27E1-6FD5-451B-9B44-8E1449BC2001}" type="slidenum">
              <a:rPr lang="en-US" smtClean="0"/>
              <a:t>‹#›</a:t>
            </a:fld>
            <a:endParaRPr lang="en-US" dirty="0"/>
          </a:p>
        </p:txBody>
      </p:sp>
    </p:spTree>
    <p:extLst>
      <p:ext uri="{BB962C8B-B14F-4D97-AF65-F5344CB8AC3E}">
        <p14:creationId xmlns:p14="http://schemas.microsoft.com/office/powerpoint/2010/main" val="3626518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sw</a:t>
            </a:r>
            <a:endParaRPr lang="en-US" dirty="0"/>
          </a:p>
        </p:txBody>
      </p:sp>
      <p:sp>
        <p:nvSpPr>
          <p:cNvPr id="4" name="Slide Number Placeholder 3"/>
          <p:cNvSpPr>
            <a:spLocks noGrp="1"/>
          </p:cNvSpPr>
          <p:nvPr>
            <p:ph type="sldNum" sz="quarter" idx="5"/>
          </p:nvPr>
        </p:nvSpPr>
        <p:spPr/>
        <p:txBody>
          <a:bodyPr/>
          <a:lstStyle/>
          <a:p>
            <a:fld id="{281D27E1-6FD5-451B-9B44-8E1449BC2001}" type="slidenum">
              <a:rPr lang="en-US" smtClean="0"/>
              <a:t>4</a:t>
            </a:fld>
            <a:endParaRPr lang="en-US"/>
          </a:p>
        </p:txBody>
      </p:sp>
    </p:spTree>
    <p:extLst>
      <p:ext uri="{BB962C8B-B14F-4D97-AF65-F5344CB8AC3E}">
        <p14:creationId xmlns:p14="http://schemas.microsoft.com/office/powerpoint/2010/main" val="768174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AE8C012A-B594-409D-B49E-6DACF480833B}" type="datetimeFigureOut">
              <a:rPr lang="en-US" smtClean="0"/>
              <a:t>12/4/2023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7B16E192-78EF-4042-9E52-A0EC5060F3CB}"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02413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E8C012A-B594-409D-B49E-6DACF480833B}" type="datetimeFigureOut">
              <a:rPr lang="en-US" smtClean="0"/>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B16E192-78EF-4042-9E52-A0EC5060F3CB}"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03692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E8C012A-B594-409D-B49E-6DACF480833B}" type="datetimeFigureOut">
              <a:rPr lang="en-US" smtClean="0"/>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B16E192-78EF-4042-9E52-A0EC5060F3CB}"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69340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E8C012A-B594-409D-B49E-6DACF480833B}" type="datetimeFigureOut">
              <a:rPr lang="en-US" smtClean="0"/>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B16E192-78EF-4042-9E52-A0EC5060F3CB}"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54411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E8C012A-B594-409D-B49E-6DACF480833B}" type="datetimeFigureOut">
              <a:rPr lang="en-US" smtClean="0"/>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B16E192-78EF-4042-9E52-A0EC5060F3CB}"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8088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AE8C012A-B594-409D-B49E-6DACF480833B}" type="datetimeFigureOut">
              <a:rPr lang="en-US" smtClean="0"/>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B16E192-78EF-4042-9E52-A0EC5060F3CB}"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09535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AE8C012A-B594-409D-B49E-6DACF480833B}" type="datetimeFigureOut">
              <a:rPr lang="en-US" smtClean="0"/>
              <a:t>12/4/2023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B16E192-78EF-4042-9E52-A0EC5060F3CB}"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70148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AE8C012A-B594-409D-B49E-6DACF480833B}" type="datetimeFigureOut">
              <a:rPr lang="en-US" smtClean="0"/>
              <a:t>12/4/2023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B16E192-78EF-4042-9E52-A0EC5060F3CB}"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03037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8C012A-B594-409D-B49E-6DACF480833B}" type="datetimeFigureOut">
              <a:rPr lang="en-US" smtClean="0"/>
              <a:t>12/4/2023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B16E192-78EF-4042-9E52-A0EC5060F3CB}" type="slidenum">
              <a:rPr lang="en-US" smtClean="0"/>
              <a:t>‹#›</a:t>
            </a:fld>
            <a:endParaRPr lang="en-US" dirty="0"/>
          </a:p>
        </p:txBody>
      </p:sp>
    </p:spTree>
    <p:extLst>
      <p:ext uri="{BB962C8B-B14F-4D97-AF65-F5344CB8AC3E}">
        <p14:creationId xmlns:p14="http://schemas.microsoft.com/office/powerpoint/2010/main" val="68526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E8C012A-B594-409D-B49E-6DACF480833B}" type="datetimeFigureOut">
              <a:rPr lang="en-US" smtClean="0"/>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B16E192-78EF-4042-9E52-A0EC5060F3CB}"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33126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E8C012A-B594-409D-B49E-6DACF480833B}" type="datetimeFigureOut">
              <a:rPr lang="en-US" smtClean="0"/>
              <a:t>12/4/2023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7B16E192-78EF-4042-9E52-A0EC5060F3CB}"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44261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E8C012A-B594-409D-B49E-6DACF480833B}" type="datetimeFigureOut">
              <a:rPr lang="en-US" smtClean="0"/>
              <a:t>12/4/2023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B16E192-78EF-4042-9E52-A0EC5060F3CB}"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2134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FEF0D-546D-4CB8-97DA-614EC6615F2E}"/>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22F9B654-DE1D-4AEE-B15C-1A068028F33C}"/>
              </a:ext>
            </a:extLst>
          </p:cNvPr>
          <p:cNvSpPr>
            <a:spLocks noGrp="1"/>
          </p:cNvSpPr>
          <p:nvPr>
            <p:ph type="subTitle" idx="1"/>
          </p:nvPr>
        </p:nvSpPr>
        <p:spPr/>
        <p:txBody>
          <a:bodyPr/>
          <a:lstStyle/>
          <a:p>
            <a:endParaRPr lang="en-US" dirty="0"/>
          </a:p>
        </p:txBody>
      </p:sp>
      <p:pic>
        <p:nvPicPr>
          <p:cNvPr id="5" name="Picture 4">
            <a:extLst>
              <a:ext uri="{FF2B5EF4-FFF2-40B4-BE49-F238E27FC236}">
                <a16:creationId xmlns:a16="http://schemas.microsoft.com/office/drawing/2014/main" id="{FB7668E9-466C-4BA9-B80E-2A69DC6F34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 y="0"/>
            <a:ext cx="12192000" cy="6858000"/>
          </a:xfrm>
          <a:prstGeom prst="rect">
            <a:avLst/>
          </a:prstGeom>
        </p:spPr>
      </p:pic>
    </p:spTree>
    <p:extLst>
      <p:ext uri="{BB962C8B-B14F-4D97-AF65-F5344CB8AC3E}">
        <p14:creationId xmlns:p14="http://schemas.microsoft.com/office/powerpoint/2010/main" val="807326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AB65D-61ED-428D-9CCD-3CABA618C1C9}"/>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6347EEFA-1F9D-4FCD-9966-0A9E5E792D71}"/>
              </a:ext>
            </a:extLst>
          </p:cNvPr>
          <p:cNvSpPr>
            <a:spLocks noGrp="1"/>
          </p:cNvSpPr>
          <p:nvPr>
            <p:ph idx="1"/>
          </p:nvPr>
        </p:nvSpPr>
        <p:spPr>
          <a:xfrm>
            <a:off x="5043714" y="381000"/>
            <a:ext cx="6012470" cy="5486400"/>
          </a:xfrm>
        </p:spPr>
        <p:txBody>
          <a:bodyPr anchor="t">
            <a:normAutofit fontScale="92500" lnSpcReduction="20000"/>
          </a:bodyPr>
          <a:lstStyle/>
          <a:p>
            <a:r>
              <a:rPr lang="en-US" b="1" dirty="0" err="1"/>
              <a:t>Whonix</a:t>
            </a:r>
            <a:r>
              <a:rPr lang="en-US" dirty="0"/>
              <a:t> is an operating system that </a:t>
            </a:r>
            <a:r>
              <a:rPr lang="en-US" dirty="0" err="1"/>
              <a:t>prioritises</a:t>
            </a:r>
            <a:r>
              <a:rPr lang="en-US" dirty="0"/>
              <a:t> privacy and transmits all internet traffic via Tor. For increased security, it makes use of two virtual machines: a gateway for Tor connections and a workstation for user activity. It is advised to avoid executing system modifications in order to improve security. </a:t>
            </a:r>
            <a:r>
              <a:rPr lang="en-US" dirty="0" err="1"/>
              <a:t>Whonix</a:t>
            </a:r>
            <a:r>
              <a:rPr lang="en-US" dirty="0"/>
              <a:t> is intended for proficient in technology people who want the highest level of privacy when using the internet.</a:t>
            </a:r>
          </a:p>
          <a:p>
            <a:r>
              <a:rPr lang="en-US" b="1" dirty="0" err="1"/>
              <a:t>Qubes</a:t>
            </a:r>
            <a:r>
              <a:rPr lang="en-US" dirty="0"/>
              <a:t> OS uses virtualization to construct several virtual machines (domains) for various purposes, with an emphasis on security through isolation. Dom0, a modified Fedora domain, serves as the foundation for these domains, which are administered by the Xen hypervisor. Every domain possesses distinct functions, configurations, and security settings. Although this architecture offers improved protection, it requires more complex setup and customization for users.</a:t>
            </a:r>
          </a:p>
        </p:txBody>
      </p:sp>
      <p:sp>
        <p:nvSpPr>
          <p:cNvPr id="4" name="Text Placeholder 3">
            <a:extLst>
              <a:ext uri="{FF2B5EF4-FFF2-40B4-BE49-F238E27FC236}">
                <a16:creationId xmlns:a16="http://schemas.microsoft.com/office/drawing/2014/main" id="{642C796B-6299-42C3-A762-53A567E1CD58}"/>
              </a:ext>
            </a:extLst>
          </p:cNvPr>
          <p:cNvSpPr>
            <a:spLocks noGrp="1"/>
          </p:cNvSpPr>
          <p:nvPr>
            <p:ph type="body" sz="half" idx="2"/>
          </p:nvPr>
        </p:nvSpPr>
        <p:spPr/>
        <p:txBody>
          <a:bodyPr/>
          <a:lstStyle/>
          <a:p>
            <a:endParaRPr lang="en-US" dirty="0"/>
          </a:p>
        </p:txBody>
      </p:sp>
      <p:pic>
        <p:nvPicPr>
          <p:cNvPr id="8" name="Picture 7">
            <a:extLst>
              <a:ext uri="{FF2B5EF4-FFF2-40B4-BE49-F238E27FC236}">
                <a16:creationId xmlns:a16="http://schemas.microsoft.com/office/drawing/2014/main" id="{008E5ED3-490E-4BF7-855B-8F2BDE72C4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717770" cy="30460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11">
            <a:extLst>
              <a:ext uri="{FF2B5EF4-FFF2-40B4-BE49-F238E27FC236}">
                <a16:creationId xmlns:a16="http://schemas.microsoft.com/office/drawing/2014/main" id="{CDD4A953-DF66-4C04-A40E-78CD6F34B5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3046090"/>
            <a:ext cx="4717769" cy="35071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4001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1000"/>
                                        <p:tgtEl>
                                          <p:spTgt spid="3">
                                            <p:txEl>
                                              <p:pRg st="1" end="1"/>
                                            </p:txEl>
                                          </p:spTgt>
                                        </p:tgtEl>
                                      </p:cBhvr>
                                    </p:animEffect>
                                    <p:anim calcmode="lin" valueType="num">
                                      <p:cBhvr>
                                        <p:cTn id="2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DF15F-34E9-426A-BE33-5869092EA009}"/>
              </a:ext>
            </a:extLst>
          </p:cNvPr>
          <p:cNvSpPr>
            <a:spLocks noGrp="1"/>
          </p:cNvSpPr>
          <p:nvPr>
            <p:ph type="title"/>
          </p:nvPr>
        </p:nvSpPr>
        <p:spPr>
          <a:xfrm>
            <a:off x="1451579" y="213361"/>
            <a:ext cx="9603275" cy="1178294"/>
          </a:xfrm>
        </p:spPr>
        <p:txBody>
          <a:bodyPr anchor="ctr"/>
          <a:lstStyle/>
          <a:p>
            <a:pPr algn="ctr"/>
            <a:r>
              <a:rPr lang="en-AU" b="1" u="sng" strike="noStrike" kern="0" cap="all" spc="0" dirty="0">
                <a:ln>
                  <a:noFill/>
                </a:ln>
                <a:effectLst>
                  <a:outerShdw blurRad="38100" dist="38100" dir="2700000" algn="tl">
                    <a:srgbClr val="000000">
                      <a:alpha val="43137"/>
                    </a:srgbClr>
                  </a:outerShdw>
                </a:effectLst>
                <a:ea typeface="SimSun" panose="02010600030101010101" pitchFamily="2" charset="-122"/>
              </a:rPr>
              <a:t>Advancements in Security And Privacy</a:t>
            </a:r>
            <a:endParaRPr lang="en-US" dirty="0"/>
          </a:p>
        </p:txBody>
      </p:sp>
      <p:sp>
        <p:nvSpPr>
          <p:cNvPr id="3" name="Content Placeholder 2">
            <a:extLst>
              <a:ext uri="{FF2B5EF4-FFF2-40B4-BE49-F238E27FC236}">
                <a16:creationId xmlns:a16="http://schemas.microsoft.com/office/drawing/2014/main" id="{F2BE7B93-5B75-4244-9AF5-943FAC84470C}"/>
              </a:ext>
            </a:extLst>
          </p:cNvPr>
          <p:cNvSpPr>
            <a:spLocks noGrp="1"/>
          </p:cNvSpPr>
          <p:nvPr>
            <p:ph idx="1"/>
          </p:nvPr>
        </p:nvSpPr>
        <p:spPr>
          <a:xfrm>
            <a:off x="1451579" y="1391656"/>
            <a:ext cx="9603275" cy="4074690"/>
          </a:xfrm>
        </p:spPr>
        <p:txBody>
          <a:bodyPr>
            <a:normAutofit lnSpcReduction="10000"/>
          </a:bodyPr>
          <a:lstStyle/>
          <a:p>
            <a:r>
              <a:rPr lang="en-AU" dirty="0">
                <a:effectLst/>
                <a:ea typeface="SimSun" panose="02010600030101010101" pitchFamily="2" charset="-122"/>
              </a:rPr>
              <a:t>Privacy – Cookie Law</a:t>
            </a:r>
          </a:p>
          <a:p>
            <a:pPr lvl="1"/>
            <a:r>
              <a:rPr lang="en-AU" sz="1800" dirty="0">
                <a:effectLst/>
                <a:latin typeface="Times New Roman" panose="02020603050405020304" pitchFamily="18" charset="0"/>
                <a:ea typeface="SimSun" panose="02010600030101010101" pitchFamily="2" charset="-122"/>
              </a:rPr>
              <a:t>Its purpose is to safeguard users' privacy online by ensuring that websites gain user consent before keeping or receiving any information.</a:t>
            </a:r>
            <a:endParaRPr lang="en-US" dirty="0">
              <a:effectLst/>
              <a:ea typeface="SimSun" panose="02010600030101010101" pitchFamily="2" charset="-122"/>
            </a:endParaRPr>
          </a:p>
          <a:p>
            <a:r>
              <a:rPr lang="en-AU" dirty="0">
                <a:effectLst/>
                <a:ea typeface="SimSun" panose="02010600030101010101" pitchFamily="2" charset="-122"/>
              </a:rPr>
              <a:t>Privacy – Usable Privacy</a:t>
            </a:r>
          </a:p>
          <a:p>
            <a:pPr lvl="1"/>
            <a:r>
              <a:rPr lang="en-US" dirty="0">
                <a:ea typeface="SimSun" panose="02010600030101010101" pitchFamily="2" charset="-122"/>
              </a:rPr>
              <a:t>T</a:t>
            </a:r>
            <a:r>
              <a:rPr lang="en-US" dirty="0">
                <a:effectLst/>
                <a:ea typeface="SimSun" panose="02010600030101010101" pitchFamily="2" charset="-122"/>
              </a:rPr>
              <a:t>he importance of usability in privacy and security protocols. It uses commercial environments to show the risk of misconfiguration in systems that are too complicated.</a:t>
            </a:r>
          </a:p>
          <a:p>
            <a:r>
              <a:rPr lang="en-AU" dirty="0">
                <a:effectLst/>
                <a:ea typeface="SimSun" panose="02010600030101010101" pitchFamily="2" charset="-122"/>
              </a:rPr>
              <a:t>Security – Mobile Operating System</a:t>
            </a:r>
          </a:p>
          <a:p>
            <a:pPr lvl="1"/>
            <a:r>
              <a:rPr lang="en-US" dirty="0">
                <a:ea typeface="SimSun" panose="02010600030101010101" pitchFamily="2" charset="-122"/>
              </a:rPr>
              <a:t>T</a:t>
            </a:r>
            <a:r>
              <a:rPr lang="en-US" dirty="0">
                <a:effectLst/>
                <a:ea typeface="SimSun" panose="02010600030101010101" pitchFamily="2" charset="-122"/>
              </a:rPr>
              <a:t>he increased risks to mobile operating systems' privacy and security, particularly those with outdated software. Due to resource constraints, security measures in mobile systems require new research and methodologies that are different from those used in traditional computer operating systems.</a:t>
            </a:r>
          </a:p>
        </p:txBody>
      </p:sp>
    </p:spTree>
    <p:extLst>
      <p:ext uri="{BB962C8B-B14F-4D97-AF65-F5344CB8AC3E}">
        <p14:creationId xmlns:p14="http://schemas.microsoft.com/office/powerpoint/2010/main" val="1530192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50A10-7862-48A4-9782-008C97255A6E}"/>
              </a:ext>
            </a:extLst>
          </p:cNvPr>
          <p:cNvSpPr>
            <a:spLocks noGrp="1"/>
          </p:cNvSpPr>
          <p:nvPr>
            <p:ph type="title"/>
          </p:nvPr>
        </p:nvSpPr>
        <p:spPr>
          <a:xfrm>
            <a:off x="1451579" y="213361"/>
            <a:ext cx="9603275" cy="990599"/>
          </a:xfrm>
        </p:spPr>
        <p:txBody>
          <a:bodyPr anchor="ctr">
            <a:normAutofit/>
          </a:bodyPr>
          <a:lstStyle/>
          <a:p>
            <a:pPr algn="ctr"/>
            <a:r>
              <a:rPr lang="en-AU" b="1" u="sng" strike="noStrike" kern="0" cap="all" spc="0" dirty="0">
                <a:ln>
                  <a:noFill/>
                </a:ln>
                <a:effectLst>
                  <a:outerShdw blurRad="38100" dist="38100" dir="2700000" algn="tl">
                    <a:srgbClr val="000000">
                      <a:alpha val="43137"/>
                    </a:srgbClr>
                  </a:outerShdw>
                </a:effectLst>
                <a:ea typeface="SimSun" panose="02010600030101010101" pitchFamily="2" charset="-122"/>
              </a:rPr>
              <a:t>Program Threats</a:t>
            </a:r>
            <a:br>
              <a:rPr lang="en-US" b="1" u="sng" strike="noStrike" kern="0" cap="all" spc="0" dirty="0">
                <a:ln>
                  <a:noFill/>
                </a:ln>
                <a:effectLst>
                  <a:outerShdw blurRad="38100" dist="38100" dir="2700000" algn="tl">
                    <a:srgbClr val="000000">
                      <a:alpha val="43137"/>
                    </a:srgbClr>
                  </a:outerShdw>
                </a:effectLst>
                <a:ea typeface="SimSun" panose="02010600030101010101" pitchFamily="2" charset="-122"/>
              </a:rPr>
            </a:br>
            <a:endParaRPr lang="en-US" b="1"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EF1B9451-BDE9-4709-A628-DE0DA211BB51}"/>
              </a:ext>
            </a:extLst>
          </p:cNvPr>
          <p:cNvSpPr>
            <a:spLocks noGrp="1"/>
          </p:cNvSpPr>
          <p:nvPr>
            <p:ph idx="1"/>
          </p:nvPr>
        </p:nvSpPr>
        <p:spPr>
          <a:xfrm>
            <a:off x="1451579" y="1371600"/>
            <a:ext cx="9603275" cy="4094745"/>
          </a:xfrm>
        </p:spPr>
        <p:txBody>
          <a:bodyPr>
            <a:normAutofit lnSpcReduction="10000"/>
          </a:bodyPr>
          <a:lstStyle/>
          <a:p>
            <a:r>
              <a:rPr lang="en-AU" b="1" dirty="0">
                <a:effectLst/>
                <a:ea typeface="SimSun" panose="02010600030101010101" pitchFamily="2" charset="-122"/>
              </a:rPr>
              <a:t>Major Attacks in Operating System</a:t>
            </a:r>
          </a:p>
          <a:p>
            <a:pPr lvl="1"/>
            <a:r>
              <a:rPr lang="en-AU" sz="1900" b="1" dirty="0">
                <a:ea typeface="SimSun" panose="02010600030101010101" pitchFamily="2" charset="-122"/>
              </a:rPr>
              <a:t>Trojan Horses: </a:t>
            </a:r>
            <a:r>
              <a:rPr lang="en-AU" sz="1900" dirty="0">
                <a:ea typeface="SimSun" panose="02010600030101010101" pitchFamily="2" charset="-122"/>
              </a:rPr>
              <a:t>A</a:t>
            </a:r>
            <a:r>
              <a:rPr lang="en-AU" sz="1900" dirty="0">
                <a:effectLst/>
                <a:ea typeface="SimSun" panose="02010600030101010101" pitchFamily="2" charset="-122"/>
              </a:rPr>
              <a:t> kind of malware that poses as trustworthy software in order to trick users into downloading and running it. Trojan horses cannot replicate like worms and viruses do. E.g. Zeus Trojan (steal banking info). To prevent the use of Anti-virus software.</a:t>
            </a:r>
          </a:p>
          <a:p>
            <a:pPr lvl="1"/>
            <a:r>
              <a:rPr lang="en-AU" sz="1900" b="1" dirty="0">
                <a:effectLst/>
                <a:ea typeface="SimSun" panose="02010600030101010101" pitchFamily="2" charset="-122"/>
              </a:rPr>
              <a:t>Login Spoofing: </a:t>
            </a:r>
            <a:r>
              <a:rPr lang="en-AU" sz="1900" dirty="0">
                <a:effectLst/>
                <a:ea typeface="SimSun" panose="02010600030101010101" pitchFamily="2" charset="-122"/>
              </a:rPr>
              <a:t>Creating a false login interface with the intention of tricking users into disclosing sensitive information, like passwords and usernames. E.g. Phishing emails containing links to fake login pages. To prevent you must have an awareness between real and fake.</a:t>
            </a:r>
          </a:p>
          <a:p>
            <a:pPr lvl="1"/>
            <a:r>
              <a:rPr lang="en-AU" sz="1900" b="1" dirty="0">
                <a:effectLst/>
                <a:ea typeface="SimSun" panose="02010600030101010101" pitchFamily="2" charset="-122"/>
              </a:rPr>
              <a:t>Buggy Software: </a:t>
            </a:r>
            <a:r>
              <a:rPr lang="en-AU" sz="1900" dirty="0">
                <a:effectLst/>
                <a:ea typeface="SimSun" panose="02010600030101010101" pitchFamily="2" charset="-122"/>
              </a:rPr>
              <a:t>Programmes or applications that have bugs, glitches, or programming mistakes that can cause unexpected behaviour. To prevent you must update recent security of OS and must check code before deploying. </a:t>
            </a:r>
            <a:endParaRPr lang="en-US" sz="1900" dirty="0">
              <a:effectLst/>
              <a:ea typeface="SimSun" panose="02010600030101010101" pitchFamily="2" charset="-122"/>
            </a:endParaRPr>
          </a:p>
          <a:p>
            <a:pPr lvl="1"/>
            <a:endParaRPr lang="en-US" sz="1800" dirty="0">
              <a:effectLst/>
              <a:latin typeface="Times New Roman" panose="02020603050405020304" pitchFamily="18" charset="0"/>
              <a:ea typeface="SimSun" panose="02010600030101010101" pitchFamily="2" charset="-122"/>
            </a:endParaRPr>
          </a:p>
          <a:p>
            <a:pPr lvl="1"/>
            <a:endParaRPr lang="en-US" sz="1800" dirty="0">
              <a:effectLst/>
              <a:latin typeface="Times New Roman" panose="02020603050405020304" pitchFamily="18" charset="0"/>
              <a:ea typeface="SimSun" panose="02010600030101010101" pitchFamily="2" charset="-122"/>
            </a:endParaRPr>
          </a:p>
          <a:p>
            <a:pPr lvl="1"/>
            <a:endParaRPr lang="en-US" dirty="0">
              <a:effectLst/>
              <a:ea typeface="SimSun" panose="02010600030101010101" pitchFamily="2" charset="-122"/>
            </a:endParaRPr>
          </a:p>
          <a:p>
            <a:pPr lvl="1"/>
            <a:endParaRPr lang="en-US" dirty="0"/>
          </a:p>
        </p:txBody>
      </p:sp>
    </p:spTree>
    <p:extLst>
      <p:ext uri="{BB962C8B-B14F-4D97-AF65-F5344CB8AC3E}">
        <p14:creationId xmlns:p14="http://schemas.microsoft.com/office/powerpoint/2010/main" val="3752025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46F52-1EF2-4BA1-B4F7-ACBC956A16AE}"/>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4827209-6FAB-4FE1-ADED-BC60BE968084}"/>
              </a:ext>
            </a:extLst>
          </p:cNvPr>
          <p:cNvSpPr>
            <a:spLocks noGrp="1"/>
          </p:cNvSpPr>
          <p:nvPr>
            <p:ph idx="1"/>
          </p:nvPr>
        </p:nvSpPr>
        <p:spPr>
          <a:xfrm>
            <a:off x="5043714" y="259080"/>
            <a:ext cx="6012470" cy="5198720"/>
          </a:xfrm>
        </p:spPr>
        <p:txBody>
          <a:bodyPr anchor="t">
            <a:normAutofit/>
          </a:bodyPr>
          <a:lstStyle/>
          <a:p>
            <a:pPr marL="0" indent="0" algn="ctr">
              <a:buNone/>
            </a:pPr>
            <a:r>
              <a:rPr lang="en-US" sz="2800" b="1" u="sng" dirty="0">
                <a:effectLst>
                  <a:outerShdw blurRad="38100" dist="38100" dir="2700000" algn="tl">
                    <a:srgbClr val="000000">
                      <a:alpha val="43137"/>
                    </a:srgbClr>
                  </a:outerShdw>
                </a:effectLst>
              </a:rPr>
              <a:t>CYBERSECURITY</a:t>
            </a:r>
          </a:p>
          <a:p>
            <a:r>
              <a:rPr lang="en-US" dirty="0"/>
              <a:t>Cyber security is the practice of defending computers, servers, mobile devices, electronic systems, networks, and data from malicious attacks.</a:t>
            </a:r>
            <a:endParaRPr lang="en-AU" dirty="0"/>
          </a:p>
          <a:p>
            <a:r>
              <a:rPr lang="en-AU" dirty="0"/>
              <a:t>The importance of cybersecurity in shielding digital assets from online threats and illegal access. It highlights the wide variety of computing devices—from massive workstations to tiny Internet of Things devices (IoT) —that require cybersecurity safeguards.</a:t>
            </a:r>
          </a:p>
          <a:p>
            <a:endParaRPr lang="en-US" b="1" u="sng" dirty="0">
              <a:effectLst>
                <a:outerShdw blurRad="38100" dist="38100" dir="2700000" algn="tl">
                  <a:srgbClr val="000000">
                    <a:alpha val="43137"/>
                  </a:srgbClr>
                </a:outerShdw>
              </a:effectLst>
            </a:endParaRPr>
          </a:p>
        </p:txBody>
      </p:sp>
      <p:sp>
        <p:nvSpPr>
          <p:cNvPr id="4" name="Text Placeholder 3">
            <a:extLst>
              <a:ext uri="{FF2B5EF4-FFF2-40B4-BE49-F238E27FC236}">
                <a16:creationId xmlns:a16="http://schemas.microsoft.com/office/drawing/2014/main" id="{C24D2EC9-B405-419F-8A28-474DD56EC267}"/>
              </a:ext>
            </a:extLst>
          </p:cNvPr>
          <p:cNvSpPr>
            <a:spLocks noGrp="1"/>
          </p:cNvSpPr>
          <p:nvPr>
            <p:ph type="body" sz="half" idx="2"/>
          </p:nvPr>
        </p:nvSpPr>
        <p:spPr/>
        <p:txBody>
          <a:bodyPr/>
          <a:lstStyle/>
          <a:p>
            <a:endParaRPr lang="en-US"/>
          </a:p>
        </p:txBody>
      </p:sp>
      <p:pic>
        <p:nvPicPr>
          <p:cNvPr id="8" name="Picture 7">
            <a:extLst>
              <a:ext uri="{FF2B5EF4-FFF2-40B4-BE49-F238E27FC236}">
                <a16:creationId xmlns:a16="http://schemas.microsoft.com/office/drawing/2014/main" id="{B114001C-5231-478E-90DE-B31F91FADDCD}"/>
              </a:ext>
            </a:extLst>
          </p:cNvPr>
          <p:cNvPicPr>
            <a:picLocks noChangeAspect="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0" y="16576"/>
            <a:ext cx="4717770" cy="6059027"/>
          </a:xfrm>
          <a:prstGeom prst="rect">
            <a:avLst/>
          </a:prstGeom>
        </p:spPr>
      </p:pic>
    </p:spTree>
    <p:extLst>
      <p:ext uri="{BB962C8B-B14F-4D97-AF65-F5344CB8AC3E}">
        <p14:creationId xmlns:p14="http://schemas.microsoft.com/office/powerpoint/2010/main" val="4171039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additive="base">
                                        <p:cTn id="1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arn(inVertical)">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D8596-320F-4F61-ABFC-0EF0CDA27436}"/>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E1E8F553-020D-4FC2-B627-6D30916873DB}"/>
              </a:ext>
            </a:extLst>
          </p:cNvPr>
          <p:cNvSpPr>
            <a:spLocks noGrp="1"/>
          </p:cNvSpPr>
          <p:nvPr>
            <p:ph type="subTitle" idx="1"/>
          </p:nvPr>
        </p:nvSpPr>
        <p:spPr/>
        <p:txBody>
          <a:bodyPr/>
          <a:lstStyle/>
          <a:p>
            <a:endParaRPr lang="en-US" dirty="0"/>
          </a:p>
        </p:txBody>
      </p:sp>
      <p:pic>
        <p:nvPicPr>
          <p:cNvPr id="5" name="Picture 4">
            <a:extLst>
              <a:ext uri="{FF2B5EF4-FFF2-40B4-BE49-F238E27FC236}">
                <a16:creationId xmlns:a16="http://schemas.microsoft.com/office/drawing/2014/main" id="{4C6DA25A-47AD-46AC-A255-EF1472F5AC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055702"/>
          </a:xfrm>
          <a:prstGeom prst="rect">
            <a:avLst/>
          </a:prstGeom>
        </p:spPr>
      </p:pic>
    </p:spTree>
    <p:extLst>
      <p:ext uri="{BB962C8B-B14F-4D97-AF65-F5344CB8AC3E}">
        <p14:creationId xmlns:p14="http://schemas.microsoft.com/office/powerpoint/2010/main" val="1948869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8BBE8-80C3-4732-9C31-63A617B2567F}"/>
              </a:ext>
            </a:extLst>
          </p:cNvPr>
          <p:cNvSpPr>
            <a:spLocks noGrp="1"/>
          </p:cNvSpPr>
          <p:nvPr>
            <p:ph type="title"/>
          </p:nvPr>
        </p:nvSpPr>
        <p:spPr>
          <a:xfrm>
            <a:off x="1451579" y="804519"/>
            <a:ext cx="9603275" cy="1054761"/>
          </a:xfrm>
        </p:spPr>
        <p:txBody>
          <a:bodyPr>
            <a:noAutofit/>
          </a:bodyPr>
          <a:lstStyle/>
          <a:p>
            <a:pPr algn="ctr"/>
            <a:r>
              <a:rPr lang="en-US" sz="3600" b="1" u="sng" dirty="0">
                <a:latin typeface="Engravers MT" panose="02090707080505020304" pitchFamily="18" charset="0"/>
              </a:rPr>
              <a:t>SECURITY ASPECTS OF Operating System</a:t>
            </a:r>
          </a:p>
        </p:txBody>
      </p:sp>
      <p:sp>
        <p:nvSpPr>
          <p:cNvPr id="3" name="Content Placeholder 2">
            <a:extLst>
              <a:ext uri="{FF2B5EF4-FFF2-40B4-BE49-F238E27FC236}">
                <a16:creationId xmlns:a16="http://schemas.microsoft.com/office/drawing/2014/main" id="{0017A27A-A3E3-4CD3-AC76-790F130B956C}"/>
              </a:ext>
            </a:extLst>
          </p:cNvPr>
          <p:cNvSpPr>
            <a:spLocks noGrp="1"/>
          </p:cNvSpPr>
          <p:nvPr>
            <p:ph idx="1"/>
          </p:nvPr>
        </p:nvSpPr>
        <p:spPr/>
        <p:txBody>
          <a:bodyPr anchor="ctr">
            <a:normAutofit/>
          </a:bodyPr>
          <a:lstStyle/>
          <a:p>
            <a:pPr algn="ctr"/>
            <a:r>
              <a:rPr lang="en-US" sz="2800" dirty="0"/>
              <a:t>Name: Hina Urooj Malik</a:t>
            </a:r>
          </a:p>
          <a:p>
            <a:pPr algn="ctr"/>
            <a:r>
              <a:rPr lang="en-US" sz="2800" dirty="0"/>
              <a:t>Roll no: 23L-7832</a:t>
            </a:r>
          </a:p>
          <a:p>
            <a:pPr algn="ctr"/>
            <a:r>
              <a:rPr lang="en-US" sz="2800" dirty="0"/>
              <a:t>FAST NUCES Lahore</a:t>
            </a:r>
          </a:p>
        </p:txBody>
      </p:sp>
      <p:pic>
        <p:nvPicPr>
          <p:cNvPr id="5" name="Picture 4">
            <a:extLst>
              <a:ext uri="{FF2B5EF4-FFF2-40B4-BE49-F238E27FC236}">
                <a16:creationId xmlns:a16="http://schemas.microsoft.com/office/drawing/2014/main" id="{134C5F2C-AABA-48A1-BA91-55C327A028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8659" y="2313623"/>
            <a:ext cx="3128010" cy="2502218"/>
          </a:xfrm>
          <a:prstGeom prst="rect">
            <a:avLst/>
          </a:prstGeom>
        </p:spPr>
      </p:pic>
    </p:spTree>
    <p:extLst>
      <p:ext uri="{BB962C8B-B14F-4D97-AF65-F5344CB8AC3E}">
        <p14:creationId xmlns:p14="http://schemas.microsoft.com/office/powerpoint/2010/main" val="2976691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8DEEB-6F7B-44D8-A668-A699604AECFC}"/>
              </a:ext>
            </a:extLst>
          </p:cNvPr>
          <p:cNvSpPr>
            <a:spLocks noGrp="1"/>
          </p:cNvSpPr>
          <p:nvPr>
            <p:ph type="title"/>
          </p:nvPr>
        </p:nvSpPr>
        <p:spPr>
          <a:xfrm>
            <a:off x="1451579" y="804519"/>
            <a:ext cx="9603275" cy="948081"/>
          </a:xfrm>
        </p:spPr>
        <p:txBody>
          <a:bodyPr anchor="ctr">
            <a:normAutofit/>
          </a:bodyPr>
          <a:lstStyle/>
          <a:p>
            <a:pPr algn="ctr"/>
            <a:r>
              <a:rPr lang="en-US" sz="3400" b="1" u="sng" dirty="0">
                <a:effectLst>
                  <a:outerShdw blurRad="38100" dist="38100" dir="2700000" algn="tl">
                    <a:srgbClr val="000000">
                      <a:alpha val="43137"/>
                    </a:srgbClr>
                  </a:outerShdw>
                </a:effectLst>
              </a:rPr>
              <a:t>What is Security?</a:t>
            </a:r>
          </a:p>
        </p:txBody>
      </p:sp>
      <p:sp>
        <p:nvSpPr>
          <p:cNvPr id="3" name="Content Placeholder 2">
            <a:extLst>
              <a:ext uri="{FF2B5EF4-FFF2-40B4-BE49-F238E27FC236}">
                <a16:creationId xmlns:a16="http://schemas.microsoft.com/office/drawing/2014/main" id="{B8DC97E0-22A8-4A8C-A501-0A8DD96CD832}"/>
              </a:ext>
            </a:extLst>
          </p:cNvPr>
          <p:cNvSpPr>
            <a:spLocks noGrp="1"/>
          </p:cNvSpPr>
          <p:nvPr>
            <p:ph idx="1"/>
          </p:nvPr>
        </p:nvSpPr>
        <p:spPr>
          <a:xfrm>
            <a:off x="1451579" y="1752600"/>
            <a:ext cx="9795541" cy="4300881"/>
          </a:xfrm>
        </p:spPr>
        <p:txBody>
          <a:bodyPr>
            <a:noAutofit/>
          </a:bodyPr>
          <a:lstStyle/>
          <a:p>
            <a:r>
              <a:rPr lang="en-US" dirty="0"/>
              <a:t>Just like we safeguard our valuable possessions in our daily lives to prevent theft, our computer systems also require protection. </a:t>
            </a:r>
          </a:p>
          <a:p>
            <a:r>
              <a:rPr lang="en-US" dirty="0"/>
              <a:t>So what is </a:t>
            </a:r>
            <a:r>
              <a:rPr lang="en-US" b="1" dirty="0"/>
              <a:t>computer security</a:t>
            </a:r>
            <a:r>
              <a:rPr lang="en-US" dirty="0"/>
              <a:t>? Protecting computer systems and data from damage, theft, and unauthorized use is the core of computer security. It involves keeping a watch out for and stopping illegal use of your computer system.</a:t>
            </a:r>
          </a:p>
          <a:p>
            <a:r>
              <a:rPr lang="en-US" b="1" dirty="0"/>
              <a:t>Operating systems </a:t>
            </a:r>
            <a:r>
              <a:rPr lang="en-US" dirty="0"/>
              <a:t>are </a:t>
            </a:r>
            <a:r>
              <a:rPr lang="en-US" b="0" i="0" dirty="0">
                <a:effectLst/>
              </a:rPr>
              <a:t>the most important software that runs on a computer. It manages the computer's memory and processes, as well as all of its software and hardware. It also allows you to communicate with the computer without knowing how to speak the computer's language</a:t>
            </a:r>
            <a:r>
              <a:rPr lang="en-US" b="0" i="0" dirty="0">
                <a:effectLst/>
                <a:latin typeface="Google Sans"/>
              </a:rPr>
              <a:t>.</a:t>
            </a:r>
            <a:endParaRPr lang="en-US" dirty="0"/>
          </a:p>
        </p:txBody>
      </p:sp>
    </p:spTree>
    <p:extLst>
      <p:ext uri="{BB962C8B-B14F-4D97-AF65-F5344CB8AC3E}">
        <p14:creationId xmlns:p14="http://schemas.microsoft.com/office/powerpoint/2010/main" val="3110320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4D0C9-DA68-4087-BD0A-6D0357330D2C}"/>
              </a:ext>
            </a:extLst>
          </p:cNvPr>
          <p:cNvSpPr>
            <a:spLocks noGrp="1"/>
          </p:cNvSpPr>
          <p:nvPr>
            <p:ph type="title"/>
          </p:nvPr>
        </p:nvSpPr>
        <p:spPr/>
        <p:txBody>
          <a:bodyPr anchor="ctr"/>
          <a:lstStyle/>
          <a:p>
            <a:pPr algn="ctr"/>
            <a:r>
              <a:rPr lang="en-US" b="1" u="sng" dirty="0">
                <a:effectLst>
                  <a:outerShdw blurRad="38100" dist="38100" dir="2700000" algn="tl">
                    <a:srgbClr val="000000">
                      <a:alpha val="43137"/>
                    </a:srgbClr>
                  </a:outerShdw>
                </a:effectLst>
              </a:rPr>
              <a:t>What is operating system security</a:t>
            </a:r>
          </a:p>
        </p:txBody>
      </p:sp>
      <p:sp>
        <p:nvSpPr>
          <p:cNvPr id="3" name="Content Placeholder 2">
            <a:extLst>
              <a:ext uri="{FF2B5EF4-FFF2-40B4-BE49-F238E27FC236}">
                <a16:creationId xmlns:a16="http://schemas.microsoft.com/office/drawing/2014/main" id="{976B5E40-D440-4708-A025-7AC5D4463F40}"/>
              </a:ext>
            </a:extLst>
          </p:cNvPr>
          <p:cNvSpPr>
            <a:spLocks noGrp="1"/>
          </p:cNvSpPr>
          <p:nvPr>
            <p:ph idx="1"/>
          </p:nvPr>
        </p:nvSpPr>
        <p:spPr/>
        <p:txBody>
          <a:bodyPr anchor="t"/>
          <a:lstStyle/>
          <a:p>
            <a:r>
              <a:rPr lang="en-US" dirty="0"/>
              <a:t>Since the operating system is the core component of a computer system, its security is always at danger unless it is properly guarded.</a:t>
            </a:r>
          </a:p>
          <a:p>
            <a:r>
              <a:rPr lang="en-US" dirty="0"/>
              <a:t>The term "operating system security" describes the specific procedures or </a:t>
            </a:r>
            <a:r>
              <a:rPr lang="en-US" dirty="0" err="1"/>
              <a:t>defences</a:t>
            </a:r>
            <a:r>
              <a:rPr lang="en-US" dirty="0"/>
              <a:t> against threats, malware, worms, viruses, and remote hacker incursions. OS security includes all preventive-control strategies that guard against any computer asset being lost, altered, or stolen in the event that OS security is breached.</a:t>
            </a:r>
          </a:p>
          <a:p>
            <a:r>
              <a:rPr lang="en-US" dirty="0"/>
              <a:t>Operating system security is t</a:t>
            </a:r>
            <a:r>
              <a:rPr lang="en-US" dirty="0">
                <a:latin typeface="helveticaregular"/>
              </a:rPr>
              <a:t>he process of ensuring OS integrity, confidentiality and availability.</a:t>
            </a:r>
          </a:p>
          <a:p>
            <a:endParaRPr lang="en-US" dirty="0"/>
          </a:p>
        </p:txBody>
      </p:sp>
    </p:spTree>
    <p:extLst>
      <p:ext uri="{BB962C8B-B14F-4D97-AF65-F5344CB8AC3E}">
        <p14:creationId xmlns:p14="http://schemas.microsoft.com/office/powerpoint/2010/main" val="581363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C8E15-606B-4BAC-9652-8BE60C3C2746}"/>
              </a:ext>
            </a:extLst>
          </p:cNvPr>
          <p:cNvSpPr>
            <a:spLocks noGrp="1"/>
          </p:cNvSpPr>
          <p:nvPr>
            <p:ph type="title"/>
          </p:nvPr>
        </p:nvSpPr>
        <p:spPr/>
        <p:txBody>
          <a:bodyPr anchor="ctr"/>
          <a:lstStyle/>
          <a:p>
            <a:pPr algn="ctr"/>
            <a:r>
              <a:rPr lang="en-US" b="1" u="sng" dirty="0">
                <a:effectLst>
                  <a:outerShdw blurRad="38100" dist="38100" dir="2700000" algn="tl">
                    <a:srgbClr val="000000">
                      <a:alpha val="43137"/>
                    </a:srgbClr>
                  </a:outerShdw>
                </a:effectLst>
              </a:rPr>
              <a:t>CIA Triad</a:t>
            </a:r>
          </a:p>
        </p:txBody>
      </p:sp>
      <p:sp>
        <p:nvSpPr>
          <p:cNvPr id="9" name="Content Placeholder 8">
            <a:extLst>
              <a:ext uri="{FF2B5EF4-FFF2-40B4-BE49-F238E27FC236}">
                <a16:creationId xmlns:a16="http://schemas.microsoft.com/office/drawing/2014/main" id="{2451A788-6607-4A0C-9FF1-8D4446C02A2E}"/>
              </a:ext>
            </a:extLst>
          </p:cNvPr>
          <p:cNvSpPr>
            <a:spLocks noGrp="1"/>
          </p:cNvSpPr>
          <p:nvPr>
            <p:ph idx="1"/>
          </p:nvPr>
        </p:nvSpPr>
        <p:spPr>
          <a:xfrm>
            <a:off x="472440" y="2015732"/>
            <a:ext cx="11494801" cy="3450613"/>
          </a:xfrm>
        </p:spPr>
        <p:txBody>
          <a:bodyPr>
            <a:normAutofit lnSpcReduction="10000"/>
          </a:bodyPr>
          <a:lstStyle/>
          <a:p>
            <a:r>
              <a:rPr lang="en-US" b="1" u="sng" dirty="0">
                <a:effectLst>
                  <a:outerShdw blurRad="38100" dist="38100" dir="2700000" algn="tl">
                    <a:srgbClr val="000000">
                      <a:alpha val="43137"/>
                    </a:srgbClr>
                  </a:outerShdw>
                </a:effectLst>
              </a:rPr>
              <a:t>Confidentiality</a:t>
            </a:r>
          </a:p>
          <a:p>
            <a:pPr lvl="1"/>
            <a:r>
              <a:rPr lang="en-AU" sz="1800" dirty="0">
                <a:effectLst/>
                <a:latin typeface="Times New Roman" panose="02020603050405020304" pitchFamily="18" charset="0"/>
                <a:ea typeface="SimSun" panose="02010600030101010101" pitchFamily="2" charset="-122"/>
              </a:rPr>
              <a:t>Maintaining confidentiality helps to prevent unwanted access to or disclosure of private information. Purpose is to stop unauthorized people or programs from viewing or using private information.</a:t>
            </a:r>
            <a:endParaRPr lang="en-US" dirty="0"/>
          </a:p>
          <a:p>
            <a:r>
              <a:rPr lang="en-US" b="1" u="sng" dirty="0">
                <a:effectLst>
                  <a:outerShdw blurRad="38100" dist="38100" dir="2700000" algn="tl">
                    <a:srgbClr val="000000">
                      <a:alpha val="43137"/>
                    </a:srgbClr>
                  </a:outerShdw>
                </a:effectLst>
              </a:rPr>
              <a:t>Availability</a:t>
            </a:r>
          </a:p>
          <a:p>
            <a:pPr lvl="1"/>
            <a:r>
              <a:rPr lang="en-AU" sz="1800" dirty="0">
                <a:effectLst/>
                <a:latin typeface="Times New Roman" panose="02020603050405020304" pitchFamily="18" charset="0"/>
                <a:ea typeface="SimSun" panose="02010600030101010101" pitchFamily="2" charset="-122"/>
              </a:rPr>
              <a:t>It guarantees the regular accessibility and functionality of a system or resource when required. Purpose to Protect against disruption, failures, or denial-of-service attacks that can impair users' or system access ability.</a:t>
            </a:r>
            <a:endParaRPr lang="en-US" dirty="0"/>
          </a:p>
          <a:p>
            <a:r>
              <a:rPr lang="en-US" b="1" u="sng" dirty="0">
                <a:effectLst>
                  <a:outerShdw blurRad="38100" dist="38100" dir="2700000" algn="tl">
                    <a:srgbClr val="000000">
                      <a:alpha val="43137"/>
                    </a:srgbClr>
                  </a:outerShdw>
                </a:effectLst>
              </a:rPr>
              <a:t>Integrity:</a:t>
            </a:r>
          </a:p>
          <a:p>
            <a:pPr lvl="1"/>
            <a:r>
              <a:rPr lang="en-AU" sz="2000" dirty="0">
                <a:effectLst/>
                <a:latin typeface="Times New Roman" panose="02020603050405020304" pitchFamily="18" charset="0"/>
                <a:ea typeface="SimSun" panose="02010600030101010101" pitchFamily="2" charset="-122"/>
              </a:rPr>
              <a:t>Integrity guarantees that data and system resources are reliable and accurate</a:t>
            </a:r>
            <a:r>
              <a:rPr lang="en-AU" sz="1800" dirty="0">
                <a:effectLst/>
                <a:latin typeface="Times New Roman" panose="02020603050405020304" pitchFamily="18" charset="0"/>
                <a:ea typeface="SimSun" panose="02010600030101010101" pitchFamily="2" charset="-122"/>
              </a:rPr>
              <a:t>. Purpose to Prevents data or system files from being altered, deleted, or corrupted without authorization.</a:t>
            </a:r>
            <a:endParaRPr lang="en-US" b="1" u="sng" dirty="0">
              <a:effectLst>
                <a:outerShdw blurRad="38100" dist="38100" dir="2700000" algn="tl">
                  <a:srgbClr val="000000">
                    <a:alpha val="43137"/>
                  </a:srgbClr>
                </a:outerShdw>
              </a:effectLst>
            </a:endParaRPr>
          </a:p>
        </p:txBody>
      </p:sp>
      <p:pic>
        <p:nvPicPr>
          <p:cNvPr id="11" name="Picture 10">
            <a:extLst>
              <a:ext uri="{FF2B5EF4-FFF2-40B4-BE49-F238E27FC236}">
                <a16:creationId xmlns:a16="http://schemas.microsoft.com/office/drawing/2014/main" id="{88FB8F6D-7D70-4E44-9624-59164AE4FF77}"/>
              </a:ext>
            </a:extLst>
          </p:cNvPr>
          <p:cNvPicPr>
            <a:picLocks noChangeAspect="1"/>
          </p:cNvPicPr>
          <p:nvPr/>
        </p:nvPicPr>
        <p:blipFill>
          <a:blip r:embed="rId2">
            <a:duotone>
              <a:prstClr val="black"/>
              <a:srgbClr val="641766">
                <a:tint val="45000"/>
                <a:satMod val="400000"/>
              </a:srgbClr>
            </a:duotone>
            <a:extLst>
              <a:ext uri="{28A0092B-C50C-407E-A947-70E740481C1C}">
                <a14:useLocalDpi xmlns:a14="http://schemas.microsoft.com/office/drawing/2010/main" val="0"/>
              </a:ext>
            </a:extLst>
          </a:blip>
          <a:stretch>
            <a:fillRect/>
          </a:stretch>
        </p:blipFill>
        <p:spPr>
          <a:xfrm>
            <a:off x="9513601" y="0"/>
            <a:ext cx="2453640" cy="2450018"/>
          </a:xfrm>
          <a:prstGeom prst="rect">
            <a:avLst/>
          </a:prstGeom>
        </p:spPr>
      </p:pic>
    </p:spTree>
    <p:extLst>
      <p:ext uri="{BB962C8B-B14F-4D97-AF65-F5344CB8AC3E}">
        <p14:creationId xmlns:p14="http://schemas.microsoft.com/office/powerpoint/2010/main" val="1152120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1000"/>
                                        <p:tgtEl>
                                          <p:spTgt spid="9">
                                            <p:txEl>
                                              <p:pRg st="1" end="1"/>
                                            </p:txEl>
                                          </p:spTgt>
                                        </p:tgtEl>
                                      </p:cBhvr>
                                    </p:animEffect>
                                    <p:anim calcmode="lin" valueType="num">
                                      <p:cBhvr>
                                        <p:cTn id="13"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Effect transition="in" filter="fade">
                                      <p:cBhvr>
                                        <p:cTn id="19" dur="1000"/>
                                        <p:tgtEl>
                                          <p:spTgt spid="9">
                                            <p:txEl>
                                              <p:pRg st="2" end="2"/>
                                            </p:txEl>
                                          </p:spTgt>
                                        </p:tgtEl>
                                      </p:cBhvr>
                                    </p:animEffect>
                                    <p:anim calcmode="lin" valueType="num">
                                      <p:cBhvr>
                                        <p:cTn id="20"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9">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9">
                                            <p:txEl>
                                              <p:pRg st="3" end="3"/>
                                            </p:txEl>
                                          </p:spTgt>
                                        </p:tgtEl>
                                        <p:attrNameLst>
                                          <p:attrName>style.visibility</p:attrName>
                                        </p:attrNameLst>
                                      </p:cBhvr>
                                      <p:to>
                                        <p:strVal val="visible"/>
                                      </p:to>
                                    </p:set>
                                    <p:animEffect transition="in" filter="fade">
                                      <p:cBhvr>
                                        <p:cTn id="24" dur="1000"/>
                                        <p:tgtEl>
                                          <p:spTgt spid="9">
                                            <p:txEl>
                                              <p:pRg st="3" end="3"/>
                                            </p:txEl>
                                          </p:spTgt>
                                        </p:tgtEl>
                                      </p:cBhvr>
                                    </p:animEffect>
                                    <p:anim calcmode="lin" valueType="num">
                                      <p:cBhvr>
                                        <p:cTn id="25"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Effect transition="in" filter="fade">
                                      <p:cBhvr>
                                        <p:cTn id="31" dur="1000"/>
                                        <p:tgtEl>
                                          <p:spTgt spid="9">
                                            <p:txEl>
                                              <p:pRg st="4" end="4"/>
                                            </p:txEl>
                                          </p:spTgt>
                                        </p:tgtEl>
                                      </p:cBhvr>
                                    </p:animEffect>
                                    <p:anim calcmode="lin" valueType="num">
                                      <p:cBhvr>
                                        <p:cTn id="32" dur="10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9">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9">
                                            <p:txEl>
                                              <p:pRg st="5" end="5"/>
                                            </p:txEl>
                                          </p:spTgt>
                                        </p:tgtEl>
                                        <p:attrNameLst>
                                          <p:attrName>style.visibility</p:attrName>
                                        </p:attrNameLst>
                                      </p:cBhvr>
                                      <p:to>
                                        <p:strVal val="visible"/>
                                      </p:to>
                                    </p:set>
                                    <p:animEffect transition="in" filter="fade">
                                      <p:cBhvr>
                                        <p:cTn id="36" dur="1000"/>
                                        <p:tgtEl>
                                          <p:spTgt spid="9">
                                            <p:txEl>
                                              <p:pRg st="5" end="5"/>
                                            </p:txEl>
                                          </p:spTgt>
                                        </p:tgtEl>
                                      </p:cBhvr>
                                    </p:animEffect>
                                    <p:anim calcmode="lin" valueType="num">
                                      <p:cBhvr>
                                        <p:cTn id="37" dur="1000" fill="hold"/>
                                        <p:tgtEl>
                                          <p:spTgt spid="9">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9">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AD247-4A03-4AC6-BA17-3E5D41053DF5}"/>
              </a:ext>
            </a:extLst>
          </p:cNvPr>
          <p:cNvSpPr>
            <a:spLocks noGrp="1"/>
          </p:cNvSpPr>
          <p:nvPr>
            <p:ph type="title"/>
          </p:nvPr>
        </p:nvSpPr>
        <p:spPr>
          <a:xfrm>
            <a:off x="1451579" y="121921"/>
            <a:ext cx="9603275" cy="1286486"/>
          </a:xfrm>
        </p:spPr>
        <p:txBody>
          <a:bodyPr anchor="ctr"/>
          <a:lstStyle/>
          <a:p>
            <a:pPr algn="ctr"/>
            <a:r>
              <a:rPr lang="en-US" b="1" u="sng" dirty="0">
                <a:effectLst>
                  <a:outerShdw blurRad="38100" dist="38100" dir="2700000" algn="tl">
                    <a:srgbClr val="000000">
                      <a:alpha val="43137"/>
                    </a:srgbClr>
                  </a:outerShdw>
                </a:effectLst>
              </a:rPr>
              <a:t>Authentication vs authorization</a:t>
            </a:r>
          </a:p>
        </p:txBody>
      </p:sp>
      <p:graphicFrame>
        <p:nvGraphicFramePr>
          <p:cNvPr id="7" name="Table 7">
            <a:extLst>
              <a:ext uri="{FF2B5EF4-FFF2-40B4-BE49-F238E27FC236}">
                <a16:creationId xmlns:a16="http://schemas.microsoft.com/office/drawing/2014/main" id="{4082249D-DF0E-49F1-810E-CDD9CD2CF229}"/>
              </a:ext>
            </a:extLst>
          </p:cNvPr>
          <p:cNvGraphicFramePr>
            <a:graphicFrameLocks noGrp="1"/>
          </p:cNvGraphicFramePr>
          <p:nvPr>
            <p:ph idx="1"/>
            <p:extLst>
              <p:ext uri="{D42A27DB-BD31-4B8C-83A1-F6EECF244321}">
                <p14:modId xmlns:p14="http://schemas.microsoft.com/office/powerpoint/2010/main" val="327855448"/>
              </p:ext>
            </p:extLst>
          </p:nvPr>
        </p:nvGraphicFramePr>
        <p:xfrm>
          <a:off x="1450974" y="973532"/>
          <a:ext cx="10805160" cy="5884468"/>
        </p:xfrm>
        <a:graphic>
          <a:graphicData uri="http://schemas.openxmlformats.org/drawingml/2006/table">
            <a:tbl>
              <a:tblPr firstRow="1" bandRow="1">
                <a:tableStyleId>{21E4AEA4-8DFA-4A89-87EB-49C32662AFE0}</a:tableStyleId>
              </a:tblPr>
              <a:tblGrid>
                <a:gridCol w="5196840">
                  <a:extLst>
                    <a:ext uri="{9D8B030D-6E8A-4147-A177-3AD203B41FA5}">
                      <a16:colId xmlns:a16="http://schemas.microsoft.com/office/drawing/2014/main" val="4286563058"/>
                    </a:ext>
                  </a:extLst>
                </a:gridCol>
                <a:gridCol w="5608320">
                  <a:extLst>
                    <a:ext uri="{9D8B030D-6E8A-4147-A177-3AD203B41FA5}">
                      <a16:colId xmlns:a16="http://schemas.microsoft.com/office/drawing/2014/main" val="1044177651"/>
                    </a:ext>
                  </a:extLst>
                </a:gridCol>
              </a:tblGrid>
              <a:tr h="419557">
                <a:tc>
                  <a:txBody>
                    <a:bodyPr/>
                    <a:lstStyle/>
                    <a:p>
                      <a:pPr algn="ctr"/>
                      <a:r>
                        <a:rPr lang="en-US" b="1" u="sng" dirty="0">
                          <a:effectLst>
                            <a:outerShdw blurRad="38100" dist="38100" dir="2700000" algn="tl">
                              <a:srgbClr val="000000">
                                <a:alpha val="43137"/>
                              </a:srgbClr>
                            </a:outerShdw>
                          </a:effectLst>
                        </a:rPr>
                        <a:t>AUTHENTICATION</a:t>
                      </a:r>
                    </a:p>
                  </a:txBody>
                  <a:tcPr anchor="ctr"/>
                </a:tc>
                <a:tc>
                  <a:txBody>
                    <a:bodyPr/>
                    <a:lstStyle/>
                    <a:p>
                      <a:pPr algn="ctr"/>
                      <a:r>
                        <a:rPr lang="en-US" u="sng" dirty="0">
                          <a:effectLst>
                            <a:outerShdw blurRad="38100" dist="38100" dir="2700000" algn="tl">
                              <a:srgbClr val="000000">
                                <a:alpha val="43137"/>
                              </a:srgbClr>
                            </a:outerShdw>
                          </a:effectLst>
                        </a:rPr>
                        <a:t>AUTHORIZATION</a:t>
                      </a:r>
                    </a:p>
                  </a:txBody>
                  <a:tcPr anchor="ctr"/>
                </a:tc>
                <a:extLst>
                  <a:ext uri="{0D108BD9-81ED-4DB2-BD59-A6C34878D82A}">
                    <a16:rowId xmlns:a16="http://schemas.microsoft.com/office/drawing/2014/main" val="1042930448"/>
                  </a:ext>
                </a:extLst>
              </a:tr>
              <a:tr h="625897">
                <a:tc>
                  <a:txBody>
                    <a:bodyPr/>
                    <a:lstStyle/>
                    <a:p>
                      <a:r>
                        <a:rPr lang="en-US" dirty="0"/>
                        <a:t>Users' identities are verified during the authentication process in order to grant them access to the system.</a:t>
                      </a:r>
                    </a:p>
                  </a:txBody>
                  <a:tcPr/>
                </a:tc>
                <a:tc>
                  <a:txBody>
                    <a:bodyPr/>
                    <a:lstStyle/>
                    <a:p>
                      <a:r>
                        <a:rPr lang="en-US" dirty="0"/>
                        <a:t>The person's or user's authority is verified during the authorization procedure to grant access to the resources.</a:t>
                      </a:r>
                    </a:p>
                  </a:txBody>
                  <a:tcPr/>
                </a:tc>
                <a:extLst>
                  <a:ext uri="{0D108BD9-81ED-4DB2-BD59-A6C34878D82A}">
                    <a16:rowId xmlns:a16="http://schemas.microsoft.com/office/drawing/2014/main" val="1045505521"/>
                  </a:ext>
                </a:extLst>
              </a:tr>
              <a:tr h="419557">
                <a:tc>
                  <a:txBody>
                    <a:bodyPr/>
                    <a:lstStyle/>
                    <a:p>
                      <a:r>
                        <a:rPr lang="en-US" sz="1800" b="0" i="0" kern="1200" dirty="0">
                          <a:solidFill>
                            <a:schemeClr val="dk1"/>
                          </a:solidFill>
                          <a:effectLst/>
                          <a:latin typeface="+mn-lt"/>
                          <a:ea typeface="+mn-ea"/>
                          <a:cs typeface="+mn-cs"/>
                        </a:rPr>
                        <a:t>In the authentication process, users or persons are verified. (identify by username, pass, fingerprint, face)</a:t>
                      </a:r>
                      <a:endParaRPr lang="en-US" dirty="0"/>
                    </a:p>
                  </a:txBody>
                  <a:tcPr/>
                </a:tc>
                <a:tc>
                  <a:txBody>
                    <a:bodyPr/>
                    <a:lstStyle/>
                    <a:p>
                      <a:r>
                        <a:rPr lang="en-US" sz="1800" b="0" i="0" kern="1200" dirty="0">
                          <a:solidFill>
                            <a:schemeClr val="dk1"/>
                          </a:solidFill>
                          <a:effectLst/>
                          <a:latin typeface="+mn-lt"/>
                          <a:ea typeface="+mn-ea"/>
                          <a:cs typeface="+mn-cs"/>
                        </a:rPr>
                        <a:t>While in this process, users or persons are validated. (access rights to resources by using roles -pre-defined)</a:t>
                      </a:r>
                      <a:endParaRPr lang="en-US" dirty="0"/>
                    </a:p>
                  </a:txBody>
                  <a:tcPr/>
                </a:tc>
                <a:extLst>
                  <a:ext uri="{0D108BD9-81ED-4DB2-BD59-A6C34878D82A}">
                    <a16:rowId xmlns:a16="http://schemas.microsoft.com/office/drawing/2014/main" val="1810607429"/>
                  </a:ext>
                </a:extLst>
              </a:tr>
              <a:tr h="419557">
                <a:tc>
                  <a:txBody>
                    <a:bodyPr/>
                    <a:lstStyle/>
                    <a:p>
                      <a:r>
                        <a:rPr lang="en-US" sz="1800" b="0" i="0" kern="1200" dirty="0">
                          <a:solidFill>
                            <a:schemeClr val="dk1"/>
                          </a:solidFill>
                          <a:effectLst/>
                          <a:latin typeface="+mn-lt"/>
                          <a:ea typeface="+mn-ea"/>
                          <a:cs typeface="+mn-cs"/>
                        </a:rPr>
                        <a:t>It needs usually the user’s login details.</a:t>
                      </a:r>
                      <a:endParaRPr lang="en-US" dirty="0"/>
                    </a:p>
                  </a:txBody>
                  <a:tcPr/>
                </a:tc>
                <a:tc>
                  <a:txBody>
                    <a:bodyPr/>
                    <a:lstStyle/>
                    <a:p>
                      <a:r>
                        <a:rPr lang="en-US" dirty="0"/>
                        <a:t>However, it requires the user's security/permission levels.</a:t>
                      </a:r>
                    </a:p>
                  </a:txBody>
                  <a:tcPr/>
                </a:tc>
                <a:extLst>
                  <a:ext uri="{0D108BD9-81ED-4DB2-BD59-A6C34878D82A}">
                    <a16:rowId xmlns:a16="http://schemas.microsoft.com/office/drawing/2014/main" val="3923284862"/>
                  </a:ext>
                </a:extLst>
              </a:tr>
              <a:tr h="419557">
                <a:tc>
                  <a:txBody>
                    <a:bodyPr/>
                    <a:lstStyle/>
                    <a:p>
                      <a:r>
                        <a:rPr lang="en-US" sz="1800" b="0" i="0" kern="1200" dirty="0">
                          <a:solidFill>
                            <a:schemeClr val="dk1"/>
                          </a:solidFill>
                          <a:effectLst/>
                          <a:latin typeface="+mn-lt"/>
                          <a:ea typeface="+mn-ea"/>
                          <a:cs typeface="+mn-cs"/>
                        </a:rPr>
                        <a:t>It determines whether the person is a user or not.</a:t>
                      </a:r>
                      <a:endParaRPr lang="en-US" dirty="0"/>
                    </a:p>
                  </a:txBody>
                  <a:tcPr/>
                </a:tc>
                <a:tc>
                  <a:txBody>
                    <a:bodyPr/>
                    <a:lstStyle/>
                    <a:p>
                      <a:r>
                        <a:rPr lang="en-US" sz="1800" b="0" i="0" kern="1200" dirty="0">
                          <a:solidFill>
                            <a:schemeClr val="dk1"/>
                          </a:solidFill>
                          <a:effectLst/>
                          <a:latin typeface="+mn-lt"/>
                          <a:ea typeface="+mn-ea"/>
                          <a:cs typeface="+mn-cs"/>
                        </a:rPr>
                        <a:t>It determines </a:t>
                      </a:r>
                      <a:r>
                        <a:rPr lang="en-US" sz="1800" b="1" i="0" kern="1200" dirty="0">
                          <a:solidFill>
                            <a:schemeClr val="dk1"/>
                          </a:solidFill>
                          <a:effectLst/>
                          <a:latin typeface="+mn-lt"/>
                          <a:ea typeface="+mn-ea"/>
                          <a:cs typeface="+mn-cs"/>
                        </a:rPr>
                        <a:t>What permission does the user have?</a:t>
                      </a:r>
                      <a:endParaRPr lang="en-US" dirty="0"/>
                    </a:p>
                  </a:txBody>
                  <a:tcPr/>
                </a:tc>
                <a:extLst>
                  <a:ext uri="{0D108BD9-81ED-4DB2-BD59-A6C34878D82A}">
                    <a16:rowId xmlns:a16="http://schemas.microsoft.com/office/drawing/2014/main" val="2642112183"/>
                  </a:ext>
                </a:extLst>
              </a:tr>
              <a:tr h="419557">
                <a:tc>
                  <a:txBody>
                    <a:bodyPr/>
                    <a:lstStyle/>
                    <a:p>
                      <a:pPr marL="0" indent="0">
                        <a:buFont typeface="Arial" panose="020B0604020202020204" pitchFamily="34" charset="0"/>
                        <a:buNone/>
                      </a:pPr>
                      <a:r>
                        <a:rPr lang="en-US" sz="1800" b="0" i="0" kern="1200" dirty="0">
                          <a:solidFill>
                            <a:schemeClr val="dk1"/>
                          </a:solidFill>
                          <a:effectLst/>
                          <a:latin typeface="+mn-lt"/>
                          <a:ea typeface="+mn-ea"/>
                          <a:cs typeface="+mn-cs"/>
                        </a:rPr>
                        <a:t>Popular Authentication Techniques-</a:t>
                      </a:r>
                    </a:p>
                    <a:p>
                      <a:pPr marL="285750" indent="-285750" fontAlgn="base">
                        <a:buFont typeface="Arial" panose="020B0604020202020204" pitchFamily="34" charset="0"/>
                        <a:buChar char="•"/>
                      </a:pPr>
                      <a:r>
                        <a:rPr lang="en-US" sz="1800" b="0" i="0" kern="1200" dirty="0">
                          <a:solidFill>
                            <a:schemeClr val="dk1"/>
                          </a:solidFill>
                          <a:effectLst/>
                          <a:latin typeface="+mn-lt"/>
                          <a:ea typeface="+mn-ea"/>
                          <a:cs typeface="+mn-cs"/>
                        </a:rPr>
                        <a:t>Password-Based Authentication</a:t>
                      </a:r>
                    </a:p>
                    <a:p>
                      <a:pPr marL="285750" indent="-285750" fontAlgn="base">
                        <a:buFont typeface="Arial" panose="020B0604020202020204" pitchFamily="34" charset="0"/>
                        <a:buChar char="•"/>
                      </a:pPr>
                      <a:r>
                        <a:rPr lang="en-US" sz="1800" b="0" i="0" kern="1200" dirty="0">
                          <a:solidFill>
                            <a:schemeClr val="dk1"/>
                          </a:solidFill>
                          <a:effectLst/>
                          <a:latin typeface="+mn-lt"/>
                          <a:ea typeface="+mn-ea"/>
                          <a:cs typeface="+mn-cs"/>
                        </a:rPr>
                        <a:t>Password-less Authentication</a:t>
                      </a:r>
                    </a:p>
                    <a:p>
                      <a:pPr marL="285750" indent="-285750" fontAlgn="base">
                        <a:buFont typeface="Arial" panose="020B0604020202020204" pitchFamily="34" charset="0"/>
                        <a:buChar char="•"/>
                      </a:pPr>
                      <a:r>
                        <a:rPr lang="en-US" sz="1800" b="0" i="0" kern="1200" dirty="0">
                          <a:solidFill>
                            <a:schemeClr val="dk1"/>
                          </a:solidFill>
                          <a:effectLst/>
                          <a:latin typeface="+mn-lt"/>
                          <a:ea typeface="+mn-ea"/>
                          <a:cs typeface="+mn-cs"/>
                        </a:rPr>
                        <a:t>2FA/MFA (Two-Factor Authentication / Multi-Factor Authentication)</a:t>
                      </a:r>
                    </a:p>
                    <a:p>
                      <a:pPr marL="285750" indent="-285750" fontAlgn="base">
                        <a:buFont typeface="Arial" panose="020B0604020202020204" pitchFamily="34" charset="0"/>
                        <a:buChar char="•"/>
                      </a:pPr>
                      <a:r>
                        <a:rPr lang="en-US" sz="1800" b="0" i="0" u="none" kern="1200" dirty="0">
                          <a:solidFill>
                            <a:schemeClr val="dk1"/>
                          </a:solidFill>
                          <a:effectLst/>
                          <a:latin typeface="+mn-lt"/>
                          <a:ea typeface="+mn-ea"/>
                          <a:cs typeface="+mn-cs"/>
                        </a:rPr>
                        <a:t>Single sign-on (SSO)</a:t>
                      </a:r>
                    </a:p>
                    <a:p>
                      <a:pPr marL="285750" indent="-285750">
                        <a:buFont typeface="Arial" panose="020B0604020202020204" pitchFamily="34" charset="0"/>
                        <a:buChar char="•"/>
                      </a:pPr>
                      <a:endParaRPr lang="en-US" dirty="0"/>
                    </a:p>
                  </a:txBody>
                  <a:tcPr/>
                </a:tc>
                <a:tc>
                  <a:txBody>
                    <a:bodyPr/>
                    <a:lstStyle/>
                    <a:p>
                      <a:r>
                        <a:rPr lang="en-US" dirty="0"/>
                        <a:t>Popular Authorization Techniques:</a:t>
                      </a:r>
                    </a:p>
                    <a:p>
                      <a:pPr marL="285750" indent="-285750" fontAlgn="base">
                        <a:buFont typeface="Arial" panose="020B0604020202020204" pitchFamily="34" charset="0"/>
                        <a:buChar char="•"/>
                      </a:pPr>
                      <a:r>
                        <a:rPr lang="en-US" sz="1800" b="0" i="0" kern="1200" dirty="0">
                          <a:solidFill>
                            <a:schemeClr val="dk1"/>
                          </a:solidFill>
                          <a:effectLst/>
                          <a:latin typeface="+mn-lt"/>
                          <a:ea typeface="+mn-ea"/>
                          <a:cs typeface="+mn-cs"/>
                        </a:rPr>
                        <a:t>Role-Based Access Controls (RBAC)</a:t>
                      </a:r>
                    </a:p>
                    <a:p>
                      <a:pPr marL="285750" indent="-285750" fontAlgn="base">
                        <a:buFont typeface="Arial" panose="020B0604020202020204" pitchFamily="34" charset="0"/>
                        <a:buChar char="•"/>
                      </a:pPr>
                      <a:r>
                        <a:rPr lang="en-US" sz="1800" b="0" i="0" u="none" kern="1200" dirty="0">
                          <a:solidFill>
                            <a:schemeClr val="dk1"/>
                          </a:solidFill>
                          <a:effectLst/>
                          <a:latin typeface="+mn-lt"/>
                          <a:ea typeface="+mn-ea"/>
                          <a:cs typeface="+mn-cs"/>
                        </a:rPr>
                        <a:t>JSON web token (JWT) Authorization</a:t>
                      </a:r>
                    </a:p>
                    <a:p>
                      <a:pPr marL="285750" indent="-285750" fontAlgn="base">
                        <a:buFont typeface="Arial" panose="020B0604020202020204" pitchFamily="34" charset="0"/>
                        <a:buChar char="•"/>
                      </a:pPr>
                      <a:r>
                        <a:rPr lang="en-US" sz="1800" b="0" i="0" kern="1200" dirty="0">
                          <a:solidFill>
                            <a:schemeClr val="dk1"/>
                          </a:solidFill>
                          <a:effectLst/>
                          <a:latin typeface="+mn-lt"/>
                          <a:ea typeface="+mn-ea"/>
                          <a:cs typeface="+mn-cs"/>
                        </a:rPr>
                        <a:t>SAML(Security assertion markup </a:t>
                      </a:r>
                      <a:r>
                        <a:rPr lang="en-US" sz="1800" b="0" i="0" kern="1200" dirty="0" err="1">
                          <a:solidFill>
                            <a:schemeClr val="dk1"/>
                          </a:solidFill>
                          <a:effectLst/>
                          <a:latin typeface="+mn-lt"/>
                          <a:ea typeface="+mn-ea"/>
                          <a:cs typeface="+mn-cs"/>
                        </a:rPr>
                        <a:t>lang.f</a:t>
                      </a:r>
                      <a:r>
                        <a:rPr lang="en-US" sz="1800" b="0" i="0" kern="1200" dirty="0">
                          <a:solidFill>
                            <a:schemeClr val="dk1"/>
                          </a:solidFill>
                          <a:effectLst/>
                          <a:latin typeface="+mn-lt"/>
                          <a:ea typeface="+mn-ea"/>
                          <a:cs typeface="+mn-cs"/>
                        </a:rPr>
                        <a:t>) Authorization</a:t>
                      </a:r>
                    </a:p>
                    <a:p>
                      <a:pPr marL="285750" indent="-285750" fontAlgn="base">
                        <a:buFont typeface="Arial" panose="020B0604020202020204" pitchFamily="34" charset="0"/>
                        <a:buChar char="•"/>
                      </a:pPr>
                      <a:r>
                        <a:rPr lang="en-US" sz="1800" b="0" i="0" kern="1200" dirty="0">
                          <a:solidFill>
                            <a:schemeClr val="dk1"/>
                          </a:solidFill>
                          <a:effectLst/>
                          <a:latin typeface="+mn-lt"/>
                          <a:ea typeface="+mn-ea"/>
                          <a:cs typeface="+mn-cs"/>
                        </a:rPr>
                        <a:t>OpenID Authorization</a:t>
                      </a:r>
                    </a:p>
                    <a:p>
                      <a:pPr marL="285750" indent="-285750" fontAlgn="base">
                        <a:buFont typeface="Arial" panose="020B0604020202020204" pitchFamily="34" charset="0"/>
                        <a:buChar char="•"/>
                      </a:pPr>
                      <a:r>
                        <a:rPr lang="en-US" sz="1800" b="0" i="0" kern="1200" dirty="0">
                          <a:solidFill>
                            <a:schemeClr val="dk1"/>
                          </a:solidFill>
                          <a:effectLst/>
                          <a:latin typeface="+mn-lt"/>
                          <a:ea typeface="+mn-ea"/>
                          <a:cs typeface="+mn-cs"/>
                        </a:rPr>
                        <a:t>OAuth 2.0 Authorization</a:t>
                      </a:r>
                    </a:p>
                    <a:p>
                      <a:pPr marL="285750" indent="-285750">
                        <a:buFont typeface="Arial" panose="020B0604020202020204" pitchFamily="34" charset="0"/>
                        <a:buChar char="•"/>
                      </a:pPr>
                      <a:endParaRPr lang="en-US" dirty="0"/>
                    </a:p>
                  </a:txBody>
                  <a:tcPr/>
                </a:tc>
                <a:extLst>
                  <a:ext uri="{0D108BD9-81ED-4DB2-BD59-A6C34878D82A}">
                    <a16:rowId xmlns:a16="http://schemas.microsoft.com/office/drawing/2014/main" val="2952169220"/>
                  </a:ext>
                </a:extLst>
              </a:tr>
              <a:tr h="419557">
                <a:tc>
                  <a:txBody>
                    <a:bodyPr/>
                    <a:lstStyle/>
                    <a:p>
                      <a:r>
                        <a:rPr lang="en-US" sz="1800" b="0" i="0" kern="1200" dirty="0">
                          <a:solidFill>
                            <a:schemeClr val="dk1"/>
                          </a:solidFill>
                          <a:effectLst/>
                          <a:latin typeface="+mn-lt"/>
                          <a:ea typeface="+mn-ea"/>
                          <a:cs typeface="+mn-cs"/>
                        </a:rPr>
                        <a:t>The user authentication is visible at user end.</a:t>
                      </a:r>
                      <a:endParaRPr lang="en-US" dirty="0"/>
                    </a:p>
                  </a:txBody>
                  <a:tcPr/>
                </a:tc>
                <a:tc>
                  <a:txBody>
                    <a:bodyPr/>
                    <a:lstStyle/>
                    <a:p>
                      <a:r>
                        <a:rPr lang="en-US" sz="1800" b="0" i="0" kern="1200" dirty="0">
                          <a:solidFill>
                            <a:schemeClr val="dk1"/>
                          </a:solidFill>
                          <a:effectLst/>
                          <a:latin typeface="+mn-lt"/>
                          <a:ea typeface="+mn-ea"/>
                          <a:cs typeface="+mn-cs"/>
                        </a:rPr>
                        <a:t>The user authorization is not visible at the user end.</a:t>
                      </a:r>
                      <a:endParaRPr lang="en-US" dirty="0"/>
                    </a:p>
                  </a:txBody>
                  <a:tcPr/>
                </a:tc>
                <a:extLst>
                  <a:ext uri="{0D108BD9-81ED-4DB2-BD59-A6C34878D82A}">
                    <a16:rowId xmlns:a16="http://schemas.microsoft.com/office/drawing/2014/main" val="3378669101"/>
                  </a:ext>
                </a:extLst>
              </a:tr>
              <a:tr h="419557">
                <a:tc>
                  <a:txBody>
                    <a:bodyPr/>
                    <a:lstStyle/>
                    <a:p>
                      <a:r>
                        <a:rPr lang="en-US" dirty="0"/>
                        <a:t>E.g. E</a:t>
                      </a:r>
                      <a:r>
                        <a:rPr lang="en-US" sz="1800" b="0" i="0" kern="1200" dirty="0">
                          <a:solidFill>
                            <a:schemeClr val="dk1"/>
                          </a:solidFill>
                          <a:effectLst/>
                          <a:latin typeface="+mn-lt"/>
                          <a:ea typeface="+mn-ea"/>
                          <a:cs typeface="+mn-cs"/>
                        </a:rPr>
                        <a:t>mployees in a company are required to authenticate through the network before accessing their company email.</a:t>
                      </a:r>
                      <a:endParaRPr lang="en-US" dirty="0"/>
                    </a:p>
                  </a:txBody>
                  <a:tcPr/>
                </a:tc>
                <a:tc>
                  <a:txBody>
                    <a:bodyPr/>
                    <a:lstStyle/>
                    <a:p>
                      <a:r>
                        <a:rPr lang="en-US" sz="1800" b="0" i="0" kern="1200" dirty="0">
                          <a:solidFill>
                            <a:schemeClr val="dk1"/>
                          </a:solidFill>
                          <a:effectLst/>
                          <a:latin typeface="+mn-lt"/>
                          <a:ea typeface="+mn-ea"/>
                          <a:cs typeface="+mn-cs"/>
                        </a:rPr>
                        <a:t>E.g. After an employee successfully authenticates, the system determines what information the employees are allowed to access. </a:t>
                      </a:r>
                      <a:endParaRPr lang="en-US" dirty="0"/>
                    </a:p>
                  </a:txBody>
                  <a:tcPr/>
                </a:tc>
                <a:extLst>
                  <a:ext uri="{0D108BD9-81ED-4DB2-BD59-A6C34878D82A}">
                    <a16:rowId xmlns:a16="http://schemas.microsoft.com/office/drawing/2014/main" val="1931045122"/>
                  </a:ext>
                </a:extLst>
              </a:tr>
            </a:tbl>
          </a:graphicData>
        </a:graphic>
      </p:graphicFrame>
      <p:pic>
        <p:nvPicPr>
          <p:cNvPr id="9" name="Picture 8">
            <a:extLst>
              <a:ext uri="{FF2B5EF4-FFF2-40B4-BE49-F238E27FC236}">
                <a16:creationId xmlns:a16="http://schemas.microsoft.com/office/drawing/2014/main" id="{E322F352-EC24-4615-A02C-8A52183893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12369" cy="3197368"/>
          </a:xfrm>
          <a:prstGeom prst="rect">
            <a:avLst/>
          </a:prstGeom>
        </p:spPr>
      </p:pic>
      <p:pic>
        <p:nvPicPr>
          <p:cNvPr id="11" name="Picture 10">
            <a:extLst>
              <a:ext uri="{FF2B5EF4-FFF2-40B4-BE49-F238E27FC236}">
                <a16:creationId xmlns:a16="http://schemas.microsoft.com/office/drawing/2014/main" id="{DA46604D-4DA3-4B65-85D2-E9E6527D32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962440"/>
            <a:ext cx="1450974" cy="3200847"/>
          </a:xfrm>
          <a:prstGeom prst="rect">
            <a:avLst/>
          </a:prstGeom>
        </p:spPr>
      </p:pic>
    </p:spTree>
    <p:extLst>
      <p:ext uri="{BB962C8B-B14F-4D97-AF65-F5344CB8AC3E}">
        <p14:creationId xmlns:p14="http://schemas.microsoft.com/office/powerpoint/2010/main" val="1623288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AAF73-A6A1-46AF-90F9-0E9463252115}"/>
              </a:ext>
            </a:extLst>
          </p:cNvPr>
          <p:cNvSpPr>
            <a:spLocks noGrp="1"/>
          </p:cNvSpPr>
          <p:nvPr>
            <p:ph type="title"/>
          </p:nvPr>
        </p:nvSpPr>
        <p:spPr>
          <a:xfrm>
            <a:off x="1451579" y="335281"/>
            <a:ext cx="9603275" cy="1036319"/>
          </a:xfrm>
        </p:spPr>
        <p:txBody>
          <a:bodyPr anchor="t">
            <a:normAutofit fontScale="90000"/>
          </a:bodyPr>
          <a:lstStyle/>
          <a:p>
            <a:pPr algn="ctr"/>
            <a:r>
              <a:rPr lang="en-AU" sz="3600" b="1" u="sng" strike="noStrike" kern="0" cap="all" spc="0" dirty="0">
                <a:ln>
                  <a:noFill/>
                </a:ln>
                <a:effectLst>
                  <a:outerShdw blurRad="38100" dist="38100" dir="2700000" algn="tl">
                    <a:srgbClr val="000000">
                      <a:alpha val="43137"/>
                    </a:srgbClr>
                  </a:outerShdw>
                </a:effectLst>
                <a:ea typeface="SimSun" panose="02010600030101010101" pitchFamily="2" charset="-122"/>
              </a:rPr>
              <a:t>Security And Privacy in Operating System</a:t>
            </a:r>
            <a:br>
              <a:rPr lang="en-US" sz="1800" b="1" u="sng" strike="noStrike" kern="0" cap="all" spc="0" dirty="0">
                <a:ln>
                  <a:noFill/>
                </a:ln>
                <a:effectLst>
                  <a:outerShdw blurRad="38100" dist="38100" dir="2700000" algn="tl">
                    <a:srgbClr val="000000">
                      <a:alpha val="43137"/>
                    </a:srgbClr>
                  </a:outerShdw>
                </a:effectLst>
                <a:ea typeface="SimSun" panose="02010600030101010101" pitchFamily="2" charset="-122"/>
              </a:rPr>
            </a:br>
            <a:endParaRPr lang="en-US" b="1"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8E3A10D8-4332-4B6F-81D3-0E26FB87FE47}"/>
              </a:ext>
            </a:extLst>
          </p:cNvPr>
          <p:cNvSpPr>
            <a:spLocks noGrp="1"/>
          </p:cNvSpPr>
          <p:nvPr>
            <p:ph idx="1"/>
          </p:nvPr>
        </p:nvSpPr>
        <p:spPr>
          <a:xfrm>
            <a:off x="1451579" y="1264920"/>
            <a:ext cx="9603275" cy="4770120"/>
          </a:xfrm>
        </p:spPr>
        <p:txBody>
          <a:bodyPr>
            <a:normAutofit fontScale="92500" lnSpcReduction="10000"/>
          </a:bodyPr>
          <a:lstStyle/>
          <a:p>
            <a:pPr marL="0" indent="0" algn="ctr">
              <a:buNone/>
            </a:pPr>
            <a:r>
              <a:rPr lang="en-US" sz="2800" b="1" u="sng" dirty="0"/>
              <a:t>Security in OS</a:t>
            </a:r>
          </a:p>
          <a:p>
            <a:r>
              <a:rPr lang="en-AU" sz="2200" dirty="0">
                <a:effectLst/>
                <a:ea typeface="SimSun" panose="02010600030101010101" pitchFamily="2" charset="-122"/>
              </a:rPr>
              <a:t>Operating system security refers to the policies and procedures put in place to protect the system, its parts, and the data it handles.</a:t>
            </a:r>
          </a:p>
          <a:p>
            <a:pPr marL="800100" lvl="1" indent="-342900">
              <a:lnSpc>
                <a:spcPct val="107000"/>
              </a:lnSpc>
              <a:spcBef>
                <a:spcPts val="0"/>
              </a:spcBef>
              <a:buFont typeface="Symbol" panose="05050102010706020507" pitchFamily="18" charset="2"/>
              <a:buChar char=""/>
            </a:pPr>
            <a:r>
              <a:rPr lang="en-US" sz="1900" b="1" kern="100" dirty="0">
                <a:effectLst/>
                <a:ea typeface="Calibri" panose="020F0502020204030204" pitchFamily="34" charset="0"/>
                <a:cs typeface="Times New Roman" panose="02020603050405020304" pitchFamily="18" charset="0"/>
              </a:rPr>
              <a:t>Access Control:</a:t>
            </a:r>
            <a:r>
              <a:rPr lang="en-US" sz="1900" kern="100" dirty="0">
                <a:effectLst/>
                <a:ea typeface="Calibri" panose="020F0502020204030204" pitchFamily="34" charset="0"/>
                <a:cs typeface="Times New Roman" panose="02020603050405020304" pitchFamily="18" charset="0"/>
              </a:rPr>
              <a:t> Controlling and limiting access to resources according to user permissions and rights.</a:t>
            </a:r>
          </a:p>
          <a:p>
            <a:pPr marL="800100" lvl="1" indent="-342900">
              <a:lnSpc>
                <a:spcPct val="107000"/>
              </a:lnSpc>
              <a:spcBef>
                <a:spcPts val="0"/>
              </a:spcBef>
              <a:buFont typeface="Symbol" panose="05050102010706020507" pitchFamily="18" charset="2"/>
              <a:buChar char=""/>
            </a:pPr>
            <a:r>
              <a:rPr lang="en-US" sz="1900" b="1" kern="100" dirty="0">
                <a:effectLst/>
                <a:ea typeface="Calibri" panose="020F0502020204030204" pitchFamily="34" charset="0"/>
                <a:cs typeface="Times New Roman" panose="02020603050405020304" pitchFamily="18" charset="0"/>
              </a:rPr>
              <a:t>Authentication:</a:t>
            </a:r>
            <a:r>
              <a:rPr lang="en-US" sz="1900" kern="100" dirty="0">
                <a:effectLst/>
                <a:ea typeface="Calibri" panose="020F0502020204030204" pitchFamily="34" charset="0"/>
                <a:cs typeface="Times New Roman" panose="02020603050405020304" pitchFamily="18" charset="0"/>
              </a:rPr>
              <a:t> Using passwords, fingerprints, or other techniques to confirm a user's identity and make sure they are who they say they are.</a:t>
            </a:r>
          </a:p>
          <a:p>
            <a:pPr marL="800100" lvl="1" indent="-342900">
              <a:lnSpc>
                <a:spcPct val="107000"/>
              </a:lnSpc>
              <a:spcBef>
                <a:spcPts val="0"/>
              </a:spcBef>
              <a:buFont typeface="Symbol" panose="05050102010706020507" pitchFamily="18" charset="2"/>
              <a:buChar char=""/>
            </a:pPr>
            <a:r>
              <a:rPr lang="en-US" sz="1900" kern="100" dirty="0">
                <a:effectLst/>
                <a:ea typeface="Calibri" panose="020F0502020204030204" pitchFamily="34" charset="0"/>
                <a:cs typeface="Times New Roman" panose="02020603050405020304" pitchFamily="18" charset="0"/>
              </a:rPr>
              <a:t> </a:t>
            </a:r>
            <a:r>
              <a:rPr lang="en-US" sz="1900" b="1" kern="100" dirty="0">
                <a:effectLst/>
                <a:ea typeface="Calibri" panose="020F0502020204030204" pitchFamily="34" charset="0"/>
                <a:cs typeface="Times New Roman" panose="02020603050405020304" pitchFamily="18" charset="0"/>
              </a:rPr>
              <a:t>Authorization:</a:t>
            </a:r>
            <a:r>
              <a:rPr lang="en-US" sz="1900" kern="100" dirty="0">
                <a:effectLst/>
                <a:ea typeface="Calibri" panose="020F0502020204030204" pitchFamily="34" charset="0"/>
                <a:cs typeface="Times New Roman" panose="02020603050405020304" pitchFamily="18" charset="0"/>
              </a:rPr>
              <a:t> Permissions are granted or denied to users depending on their verified identities.</a:t>
            </a:r>
          </a:p>
          <a:p>
            <a:pPr marL="800100" lvl="1" indent="-342900">
              <a:lnSpc>
                <a:spcPct val="107000"/>
              </a:lnSpc>
              <a:spcBef>
                <a:spcPts val="0"/>
              </a:spcBef>
              <a:buFont typeface="Symbol" panose="05050102010706020507" pitchFamily="18" charset="2"/>
              <a:buChar char=""/>
            </a:pPr>
            <a:r>
              <a:rPr lang="en-US" sz="1900" b="1" kern="100" dirty="0">
                <a:effectLst/>
                <a:ea typeface="Calibri" panose="020F0502020204030204" pitchFamily="34" charset="0"/>
                <a:cs typeface="Times New Roman" panose="02020603050405020304" pitchFamily="18" charset="0"/>
              </a:rPr>
              <a:t>Encryption:</a:t>
            </a:r>
            <a:r>
              <a:rPr lang="en-US" sz="1900" kern="100" dirty="0">
                <a:effectLst/>
                <a:ea typeface="Calibri" panose="020F0502020204030204" pitchFamily="34" charset="0"/>
                <a:cs typeface="Times New Roman" panose="02020603050405020304" pitchFamily="18" charset="0"/>
              </a:rPr>
              <a:t> Sensitive information is protected using encryption, which transforms it into a code that only authorized parties can decode.</a:t>
            </a:r>
          </a:p>
          <a:p>
            <a:pPr marL="800100" lvl="1" indent="-342900">
              <a:lnSpc>
                <a:spcPct val="107000"/>
              </a:lnSpc>
              <a:spcBef>
                <a:spcPts val="0"/>
              </a:spcBef>
              <a:spcAft>
                <a:spcPts val="800"/>
              </a:spcAft>
              <a:buFont typeface="Symbol" panose="05050102010706020507" pitchFamily="18" charset="2"/>
              <a:buChar char=""/>
            </a:pPr>
            <a:r>
              <a:rPr lang="en-US" sz="1900" b="1" kern="100" dirty="0">
                <a:effectLst/>
                <a:ea typeface="Calibri" panose="020F0502020204030204" pitchFamily="34" charset="0"/>
                <a:cs typeface="Times New Roman" panose="02020603050405020304" pitchFamily="18" charset="0"/>
              </a:rPr>
              <a:t>Firewall:</a:t>
            </a:r>
            <a:r>
              <a:rPr lang="en-US" sz="1900" kern="100" dirty="0">
                <a:effectLst/>
                <a:ea typeface="Calibri" panose="020F0502020204030204" pitchFamily="34" charset="0"/>
                <a:cs typeface="Times New Roman" panose="02020603050405020304" pitchFamily="18" charset="0"/>
              </a:rPr>
              <a:t> Installing barriers to regulate and keep an eye on incoming and outgoing network traffic in order to stop unwanted access.</a:t>
            </a:r>
          </a:p>
          <a:p>
            <a:pPr marL="800100" lvl="1" indent="-342900">
              <a:lnSpc>
                <a:spcPct val="107000"/>
              </a:lnSpc>
              <a:spcBef>
                <a:spcPts val="0"/>
              </a:spcBef>
              <a:spcAft>
                <a:spcPts val="800"/>
              </a:spcAft>
              <a:buFont typeface="Symbol" panose="05050102010706020507" pitchFamily="18" charset="2"/>
              <a:buChar char=""/>
            </a:pPr>
            <a:r>
              <a:rPr lang="en-US" sz="1900" b="1" kern="100" dirty="0">
                <a:effectLst/>
                <a:ea typeface="Calibri" panose="020F0502020204030204" pitchFamily="34" charset="0"/>
                <a:cs typeface="Times New Roman" panose="02020603050405020304" pitchFamily="18" charset="0"/>
              </a:rPr>
              <a:t>Intrusion Detection Systems (IDS):</a:t>
            </a:r>
            <a:r>
              <a:rPr lang="en-US" sz="1900" kern="100" dirty="0">
                <a:effectLst/>
                <a:ea typeface="Calibri" panose="020F0502020204030204" pitchFamily="34" charset="0"/>
                <a:cs typeface="Times New Roman" panose="02020603050405020304" pitchFamily="18" charset="0"/>
              </a:rPr>
              <a:t> keeping an eye on and spotting unusual behavior or activity that might point to a security violation.</a:t>
            </a:r>
          </a:p>
          <a:p>
            <a:pPr lvl="1"/>
            <a:endParaRPr lang="en-AU" sz="2000" dirty="0">
              <a:effectLst/>
              <a:ea typeface="SimSun" panose="02010600030101010101" pitchFamily="2" charset="-122"/>
            </a:endParaRPr>
          </a:p>
          <a:p>
            <a:pPr lvl="1"/>
            <a:endParaRPr lang="en-US" sz="1800" dirty="0">
              <a:effectLst/>
              <a:latin typeface="Times New Roman" panose="02020603050405020304" pitchFamily="18" charset="0"/>
              <a:ea typeface="SimSun" panose="02010600030101010101" pitchFamily="2" charset="-122"/>
            </a:endParaRPr>
          </a:p>
          <a:p>
            <a:pPr lvl="1"/>
            <a:endParaRPr lang="en-US" dirty="0"/>
          </a:p>
        </p:txBody>
      </p:sp>
    </p:spTree>
    <p:extLst>
      <p:ext uri="{BB962C8B-B14F-4D97-AF65-F5344CB8AC3E}">
        <p14:creationId xmlns:p14="http://schemas.microsoft.com/office/powerpoint/2010/main" val="2505095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1000"/>
                                        <p:tgtEl>
                                          <p:spTgt spid="3">
                                            <p:txEl>
                                              <p:pRg st="6" end="6"/>
                                            </p:txEl>
                                          </p:spTgt>
                                        </p:tgtEl>
                                      </p:cBhvr>
                                    </p:animEffect>
                                    <p:anim calcmode="lin" valueType="num">
                                      <p:cBhvr>
                                        <p:cTn id="3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1000"/>
                                        <p:tgtEl>
                                          <p:spTgt spid="3">
                                            <p:txEl>
                                              <p:pRg st="7" end="7"/>
                                            </p:txEl>
                                          </p:spTgt>
                                        </p:tgtEl>
                                      </p:cBhvr>
                                    </p:animEffect>
                                    <p:anim calcmode="lin" valueType="num">
                                      <p:cBhvr>
                                        <p:cTn id="4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AAF73-A6A1-46AF-90F9-0E9463252115}"/>
              </a:ext>
            </a:extLst>
          </p:cNvPr>
          <p:cNvSpPr>
            <a:spLocks noGrp="1"/>
          </p:cNvSpPr>
          <p:nvPr>
            <p:ph type="title"/>
          </p:nvPr>
        </p:nvSpPr>
        <p:spPr>
          <a:xfrm>
            <a:off x="1451579" y="335281"/>
            <a:ext cx="9603275" cy="1036319"/>
          </a:xfrm>
        </p:spPr>
        <p:txBody>
          <a:bodyPr anchor="t">
            <a:normAutofit fontScale="90000"/>
          </a:bodyPr>
          <a:lstStyle/>
          <a:p>
            <a:pPr algn="ctr"/>
            <a:r>
              <a:rPr lang="en-AU" sz="3600" b="1" u="sng" strike="noStrike" kern="0" cap="all" spc="0" dirty="0">
                <a:ln>
                  <a:noFill/>
                </a:ln>
                <a:effectLst>
                  <a:outerShdw blurRad="38100" dist="38100" dir="2700000" algn="tl">
                    <a:srgbClr val="000000">
                      <a:alpha val="43137"/>
                    </a:srgbClr>
                  </a:outerShdw>
                </a:effectLst>
                <a:ea typeface="SimSun" panose="02010600030101010101" pitchFamily="2" charset="-122"/>
              </a:rPr>
              <a:t>Security And Privacy in Operating System</a:t>
            </a:r>
            <a:br>
              <a:rPr lang="en-US" sz="1800" b="1" u="sng" strike="noStrike" kern="0" cap="all" spc="0" dirty="0">
                <a:ln>
                  <a:noFill/>
                </a:ln>
                <a:effectLst>
                  <a:outerShdw blurRad="38100" dist="38100" dir="2700000" algn="tl">
                    <a:srgbClr val="000000">
                      <a:alpha val="43137"/>
                    </a:srgbClr>
                  </a:outerShdw>
                </a:effectLst>
                <a:ea typeface="SimSun" panose="02010600030101010101" pitchFamily="2" charset="-122"/>
              </a:rPr>
            </a:br>
            <a:endParaRPr lang="en-US" b="1"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8E3A10D8-4332-4B6F-81D3-0E26FB87FE47}"/>
              </a:ext>
            </a:extLst>
          </p:cNvPr>
          <p:cNvSpPr>
            <a:spLocks noGrp="1"/>
          </p:cNvSpPr>
          <p:nvPr>
            <p:ph idx="1"/>
          </p:nvPr>
        </p:nvSpPr>
        <p:spPr>
          <a:xfrm>
            <a:off x="1451579" y="1264920"/>
            <a:ext cx="9603275" cy="4770120"/>
          </a:xfrm>
        </p:spPr>
        <p:txBody>
          <a:bodyPr>
            <a:normAutofit lnSpcReduction="10000"/>
          </a:bodyPr>
          <a:lstStyle/>
          <a:p>
            <a:pPr marL="0" indent="0" algn="ctr">
              <a:buNone/>
            </a:pPr>
            <a:r>
              <a:rPr lang="en-US" sz="2800" b="1" u="sng" dirty="0"/>
              <a:t>Privacy in OS</a:t>
            </a:r>
            <a:endParaRPr lang="en-AU" sz="2000" dirty="0">
              <a:effectLst/>
              <a:ea typeface="SimSun" panose="02010600030101010101" pitchFamily="2" charset="-122"/>
            </a:endParaRPr>
          </a:p>
          <a:p>
            <a:r>
              <a:rPr lang="en-AU" dirty="0">
                <a:effectLst/>
                <a:ea typeface="SimSun" panose="02010600030101010101" pitchFamily="2" charset="-122"/>
              </a:rPr>
              <a:t>Protecting users' private information and making sure their data is handled in a way that respects confidentiality are the two main goals of privacy in operating systems.</a:t>
            </a:r>
          </a:p>
          <a:p>
            <a:pPr marL="800100" lvl="1" indent="-342900">
              <a:lnSpc>
                <a:spcPct val="107000"/>
              </a:lnSpc>
              <a:spcBef>
                <a:spcPts val="0"/>
              </a:spcBef>
              <a:buFont typeface="Symbol" panose="05050102010706020507" pitchFamily="18" charset="2"/>
              <a:buChar char=""/>
            </a:pPr>
            <a:r>
              <a:rPr lang="en-US" b="1" kern="100" dirty="0">
                <a:effectLst/>
                <a:ea typeface="Calibri" panose="020F0502020204030204" pitchFamily="34" charset="0"/>
                <a:cs typeface="Times New Roman" panose="02020603050405020304" pitchFamily="18" charset="0"/>
              </a:rPr>
              <a:t>Data minimization:</a:t>
            </a:r>
            <a:r>
              <a:rPr lang="en-US" kern="100" dirty="0">
                <a:effectLst/>
                <a:ea typeface="Calibri" panose="020F0502020204030204" pitchFamily="34" charset="0"/>
                <a:cs typeface="Times New Roman" panose="02020603050405020304" pitchFamily="18" charset="0"/>
              </a:rPr>
              <a:t> is the process of gathering and preserving the least amount of personal information required for system operation.</a:t>
            </a:r>
          </a:p>
          <a:p>
            <a:pPr marL="800100" lvl="1" indent="-342900">
              <a:lnSpc>
                <a:spcPct val="107000"/>
              </a:lnSpc>
              <a:spcBef>
                <a:spcPts val="0"/>
              </a:spcBef>
              <a:buFont typeface="Symbol" panose="05050102010706020507" pitchFamily="18" charset="2"/>
              <a:buChar char=""/>
            </a:pPr>
            <a:r>
              <a:rPr lang="en-US" b="1" kern="100" dirty="0">
                <a:effectLst/>
                <a:ea typeface="Calibri" panose="020F0502020204030204" pitchFamily="34" charset="0"/>
                <a:cs typeface="Times New Roman" panose="02020603050405020304" pitchFamily="18" charset="0"/>
              </a:rPr>
              <a:t>User Consent:</a:t>
            </a:r>
            <a:r>
              <a:rPr lang="en-US" kern="100" dirty="0">
                <a:effectLst/>
                <a:ea typeface="Calibri" panose="020F0502020204030204" pitchFamily="34" charset="0"/>
                <a:cs typeface="Times New Roman" panose="02020603050405020304" pitchFamily="18" charset="0"/>
              </a:rPr>
              <a:t> Before collecting or processing a user's personal information, get their express consent.</a:t>
            </a:r>
          </a:p>
          <a:p>
            <a:pPr marL="800100" lvl="1" indent="-342900">
              <a:lnSpc>
                <a:spcPct val="107000"/>
              </a:lnSpc>
              <a:spcBef>
                <a:spcPts val="0"/>
              </a:spcBef>
              <a:buFont typeface="Symbol" panose="05050102010706020507" pitchFamily="18" charset="2"/>
              <a:buChar char=""/>
            </a:pPr>
            <a:r>
              <a:rPr lang="en-US" b="1" kern="100" dirty="0">
                <a:effectLst/>
                <a:ea typeface="Calibri" panose="020F0502020204030204" pitchFamily="34" charset="0"/>
                <a:cs typeface="Times New Roman" panose="02020603050405020304" pitchFamily="18" charset="0"/>
              </a:rPr>
              <a:t>Anonymization:</a:t>
            </a:r>
            <a:r>
              <a:rPr lang="en-US" kern="100" dirty="0">
                <a:effectLst/>
                <a:ea typeface="Calibri" panose="020F0502020204030204" pitchFamily="34" charset="0"/>
                <a:cs typeface="Times New Roman" panose="02020603050405020304" pitchFamily="18" charset="0"/>
              </a:rPr>
              <a:t> is the process of deleting or encrypting personally identifying data to avoid being linked to a specific person.</a:t>
            </a:r>
          </a:p>
          <a:p>
            <a:pPr marL="800100" lvl="1" indent="-342900">
              <a:lnSpc>
                <a:spcPct val="107000"/>
              </a:lnSpc>
              <a:spcBef>
                <a:spcPts val="0"/>
              </a:spcBef>
              <a:buFont typeface="Symbol" panose="05050102010706020507" pitchFamily="18" charset="2"/>
              <a:buChar char=""/>
            </a:pPr>
            <a:r>
              <a:rPr lang="en-US" b="1" kern="100" dirty="0">
                <a:effectLst/>
                <a:ea typeface="Calibri" panose="020F0502020204030204" pitchFamily="34" charset="0"/>
                <a:cs typeface="Times New Roman" panose="02020603050405020304" pitchFamily="18" charset="0"/>
              </a:rPr>
              <a:t>Secure Communication:</a:t>
            </a:r>
            <a:r>
              <a:rPr lang="en-US" kern="100" dirty="0">
                <a:effectLst/>
                <a:ea typeface="Calibri" panose="020F0502020204030204" pitchFamily="34" charset="0"/>
                <a:cs typeface="Times New Roman" panose="02020603050405020304" pitchFamily="18" charset="0"/>
              </a:rPr>
              <a:t> Making sure that operating system channels for communication are safe to avoid interception or eavesdropping.</a:t>
            </a:r>
          </a:p>
          <a:p>
            <a:pPr marL="800100" lvl="1" indent="-342900">
              <a:lnSpc>
                <a:spcPct val="107000"/>
              </a:lnSpc>
              <a:spcBef>
                <a:spcPts val="0"/>
              </a:spcBef>
              <a:buFont typeface="Symbol" panose="05050102010706020507" pitchFamily="18" charset="2"/>
              <a:buChar char=""/>
            </a:pPr>
            <a:r>
              <a:rPr lang="en-US" b="1" kern="100" dirty="0">
                <a:effectLst/>
                <a:ea typeface="Calibri" panose="020F0502020204030204" pitchFamily="34" charset="0"/>
                <a:cs typeface="Times New Roman" panose="02020603050405020304" pitchFamily="18" charset="0"/>
              </a:rPr>
              <a:t>Privacy Settings:</a:t>
            </a:r>
            <a:r>
              <a:rPr lang="en-US" kern="100" dirty="0">
                <a:effectLst/>
                <a:ea typeface="Calibri" panose="020F0502020204030204" pitchFamily="34" charset="0"/>
                <a:cs typeface="Times New Roman" panose="02020603050405020304" pitchFamily="18" charset="0"/>
              </a:rPr>
              <a:t> Giving people the ability to adjust privacy settings and preferences to manage how their data is utilized.</a:t>
            </a:r>
          </a:p>
          <a:p>
            <a:pPr marL="800100" lvl="1" indent="-342900">
              <a:lnSpc>
                <a:spcPct val="107000"/>
              </a:lnSpc>
              <a:spcBef>
                <a:spcPts val="0"/>
              </a:spcBef>
              <a:spcAft>
                <a:spcPts val="800"/>
              </a:spcAft>
              <a:buFont typeface="Symbol" panose="05050102010706020507" pitchFamily="18" charset="2"/>
              <a:buChar char=""/>
            </a:pPr>
            <a:r>
              <a:rPr lang="en-US" b="1" kern="100" dirty="0">
                <a:effectLst/>
                <a:ea typeface="Calibri" panose="020F0502020204030204" pitchFamily="34" charset="0"/>
                <a:cs typeface="Times New Roman" panose="02020603050405020304" pitchFamily="18" charset="0"/>
              </a:rPr>
              <a:t>Transparency:</a:t>
            </a:r>
            <a:r>
              <a:rPr lang="en-US" kern="100" dirty="0">
                <a:effectLst/>
                <a:ea typeface="Calibri" panose="020F0502020204030204" pitchFamily="34" charset="0"/>
                <a:cs typeface="Times New Roman" panose="02020603050405020304" pitchFamily="18" charset="0"/>
              </a:rPr>
              <a:t> Giving information regarding data collection and processing procedures in an understandable and accessible manner.</a:t>
            </a:r>
          </a:p>
          <a:p>
            <a:pPr lvl="1"/>
            <a:endParaRPr lang="en-US" dirty="0">
              <a:effectLst/>
              <a:latin typeface="Times New Roman" panose="02020603050405020304" pitchFamily="18" charset="0"/>
              <a:ea typeface="SimSun" panose="02010600030101010101" pitchFamily="2" charset="-122"/>
            </a:endParaRPr>
          </a:p>
          <a:p>
            <a:pPr lvl="1"/>
            <a:endParaRPr lang="en-US" dirty="0">
              <a:effectLst/>
              <a:latin typeface="Times New Roman" panose="02020603050405020304" pitchFamily="18" charset="0"/>
              <a:ea typeface="SimSun" panose="02010600030101010101" pitchFamily="2" charset="-122"/>
            </a:endParaRPr>
          </a:p>
          <a:p>
            <a:pPr lvl="1"/>
            <a:endParaRPr lang="en-US" dirty="0"/>
          </a:p>
        </p:txBody>
      </p:sp>
    </p:spTree>
    <p:extLst>
      <p:ext uri="{BB962C8B-B14F-4D97-AF65-F5344CB8AC3E}">
        <p14:creationId xmlns:p14="http://schemas.microsoft.com/office/powerpoint/2010/main" val="200637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1000"/>
                                        <p:tgtEl>
                                          <p:spTgt spid="3">
                                            <p:txEl>
                                              <p:pRg st="6" end="6"/>
                                            </p:txEl>
                                          </p:spTgt>
                                        </p:tgtEl>
                                      </p:cBhvr>
                                    </p:animEffect>
                                    <p:anim calcmode="lin" valueType="num">
                                      <p:cBhvr>
                                        <p:cTn id="3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1000"/>
                                        <p:tgtEl>
                                          <p:spTgt spid="3">
                                            <p:txEl>
                                              <p:pRg st="7" end="7"/>
                                            </p:txEl>
                                          </p:spTgt>
                                        </p:tgtEl>
                                      </p:cBhvr>
                                    </p:animEffect>
                                    <p:anim calcmode="lin" valueType="num">
                                      <p:cBhvr>
                                        <p:cTn id="4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736D2-6C2F-451B-8767-A3C66BA0BA48}"/>
              </a:ext>
            </a:extLst>
          </p:cNvPr>
          <p:cNvSpPr>
            <a:spLocks noGrp="1"/>
          </p:cNvSpPr>
          <p:nvPr>
            <p:ph type="title"/>
          </p:nvPr>
        </p:nvSpPr>
        <p:spPr>
          <a:xfrm>
            <a:off x="1451579" y="259081"/>
            <a:ext cx="9603275" cy="853439"/>
          </a:xfrm>
        </p:spPr>
        <p:txBody>
          <a:bodyPr anchor="ctr">
            <a:normAutofit fontScale="90000"/>
          </a:bodyPr>
          <a:lstStyle/>
          <a:p>
            <a:pPr algn="ctr"/>
            <a:r>
              <a:rPr lang="en-AU" b="1" u="sng" strike="noStrike" kern="0" cap="all" spc="0" dirty="0">
                <a:ln>
                  <a:noFill/>
                </a:ln>
                <a:effectLst>
                  <a:outerShdw blurRad="38100" dist="38100" dir="2700000" algn="tl">
                    <a:srgbClr val="000000">
                      <a:alpha val="43137"/>
                    </a:srgbClr>
                  </a:outerShdw>
                </a:effectLst>
                <a:ea typeface="SimSun" panose="02010600030101010101" pitchFamily="2" charset="-122"/>
              </a:rPr>
              <a:t>Advancements in Security And Privacy</a:t>
            </a:r>
            <a:br>
              <a:rPr lang="en-US" sz="1800" u="none" strike="noStrike" kern="0" cap="all" spc="0" dirty="0">
                <a:ln>
                  <a:noFill/>
                </a:ln>
                <a:effectLst>
                  <a:outerShdw sx="0" sy="0">
                    <a:srgbClr val="000000"/>
                  </a:outerShdw>
                </a:effectLst>
                <a:latin typeface="Times New Roman" panose="02020603050405020304" pitchFamily="18" charset="0"/>
                <a:ea typeface="SimSun" panose="02010600030101010101" pitchFamily="2" charset="-122"/>
              </a:rPr>
            </a:br>
            <a:endParaRPr lang="en-US" dirty="0"/>
          </a:p>
        </p:txBody>
      </p:sp>
      <p:sp>
        <p:nvSpPr>
          <p:cNvPr id="3" name="Content Placeholder 2">
            <a:extLst>
              <a:ext uri="{FF2B5EF4-FFF2-40B4-BE49-F238E27FC236}">
                <a16:creationId xmlns:a16="http://schemas.microsoft.com/office/drawing/2014/main" id="{6E818B06-CD81-41CC-BF36-C1AE54BE8A32}"/>
              </a:ext>
            </a:extLst>
          </p:cNvPr>
          <p:cNvSpPr>
            <a:spLocks noGrp="1"/>
          </p:cNvSpPr>
          <p:nvPr>
            <p:ph idx="1"/>
          </p:nvPr>
        </p:nvSpPr>
        <p:spPr>
          <a:xfrm>
            <a:off x="929640" y="1219200"/>
            <a:ext cx="10530839" cy="4876800"/>
          </a:xfrm>
        </p:spPr>
        <p:txBody>
          <a:bodyPr>
            <a:normAutofit/>
          </a:bodyPr>
          <a:lstStyle/>
          <a:p>
            <a:pPr marL="0" indent="0">
              <a:buNone/>
            </a:pPr>
            <a:r>
              <a:rPr lang="en-AU" b="1" dirty="0">
                <a:effectLst/>
                <a:ea typeface="SimSun" panose="02010600030101010101" pitchFamily="2" charset="-122"/>
              </a:rPr>
              <a:t>Privacy Hardened Linux Distros (Distributions)</a:t>
            </a:r>
          </a:p>
          <a:p>
            <a:r>
              <a:rPr lang="en-AU" dirty="0">
                <a:effectLst/>
                <a:ea typeface="SimSun" panose="02010600030101010101" pitchFamily="2" charset="-122"/>
              </a:rPr>
              <a:t>The present piece analyses Linux operating systems or in Windows that put increased privacy and security first, concentrating on three variants in particular: Tails, </a:t>
            </a:r>
            <a:r>
              <a:rPr lang="en-AU" dirty="0" err="1">
                <a:effectLst/>
                <a:ea typeface="SimSun" panose="02010600030101010101" pitchFamily="2" charset="-122"/>
              </a:rPr>
              <a:t>Whonix</a:t>
            </a:r>
            <a:r>
              <a:rPr lang="en-AU" dirty="0">
                <a:effectLst/>
                <a:ea typeface="SimSun" panose="02010600030101010101" pitchFamily="2" charset="-122"/>
              </a:rPr>
              <a:t>, and </a:t>
            </a:r>
            <a:r>
              <a:rPr lang="en-AU" dirty="0" err="1">
                <a:effectLst/>
                <a:ea typeface="SimSun" panose="02010600030101010101" pitchFamily="2" charset="-122"/>
              </a:rPr>
              <a:t>Qubes</a:t>
            </a:r>
            <a:r>
              <a:rPr lang="en-AU" dirty="0">
                <a:effectLst/>
                <a:ea typeface="SimSun" panose="02010600030101010101" pitchFamily="2" charset="-122"/>
              </a:rPr>
              <a:t> OS. To strengthen the privacy of users and overall system security, these operating systems set themselves apart by integrating cutting-edge features like virtualization, division and interaction with the Tor network (short for The Onion Routing project—is an open-source privacy network that enables anonymous web browsing. </a:t>
            </a:r>
          </a:p>
          <a:p>
            <a:r>
              <a:rPr lang="en-AU" b="1" dirty="0">
                <a:effectLst/>
                <a:ea typeface="SimSun" panose="02010600030101010101" pitchFamily="2" charset="-122"/>
              </a:rPr>
              <a:t>Tails</a:t>
            </a:r>
            <a:r>
              <a:rPr lang="en-AU" dirty="0">
                <a:effectLst/>
                <a:ea typeface="SimSun" panose="02010600030101010101" pitchFamily="2" charset="-122"/>
              </a:rPr>
              <a:t>, for example, is intended to operate as a live CD and provides users with the full set of applications needed for private internet surfing. It is difficult for users to install extra packages due to its strict security procedures, and it is strongly advised that they only install packages with low Common Weakness Enumerations (CWEs) - (less security weakness)</a:t>
            </a:r>
            <a:endParaRPr lang="en-US" dirty="0"/>
          </a:p>
        </p:txBody>
      </p:sp>
    </p:spTree>
    <p:extLst>
      <p:ext uri="{BB962C8B-B14F-4D97-AF65-F5344CB8AC3E}">
        <p14:creationId xmlns:p14="http://schemas.microsoft.com/office/powerpoint/2010/main" val="1750173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allery">
  <a:themeElements>
    <a:clrScheme name="Custom 1">
      <a:dk1>
        <a:sysClr val="windowText" lastClr="000000"/>
      </a:dk1>
      <a:lt1>
        <a:sysClr val="window" lastClr="FFFFFF"/>
      </a:lt1>
      <a:dk2>
        <a:srgbClr val="454551"/>
      </a:dk2>
      <a:lt2>
        <a:srgbClr val="D8D9DC"/>
      </a:lt2>
      <a:accent1>
        <a:srgbClr val="B4176D"/>
      </a:accent1>
      <a:accent2>
        <a:srgbClr val="641766"/>
      </a:accent2>
      <a:accent3>
        <a:srgbClr val="4EA6DC"/>
      </a:accent3>
      <a:accent4>
        <a:srgbClr val="4775E7"/>
      </a:accent4>
      <a:accent5>
        <a:srgbClr val="8971E1"/>
      </a:accent5>
      <a:accent6>
        <a:srgbClr val="D54773"/>
      </a:accent6>
      <a:hlink>
        <a:srgbClr val="6B9F25"/>
      </a:hlink>
      <a:folHlink>
        <a:srgbClr val="8C8C8C"/>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low Edge">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1190</TotalTime>
  <Words>1538</Words>
  <Application>Microsoft Office PowerPoint</Application>
  <PresentationFormat>Widescreen</PresentationFormat>
  <Paragraphs>90</Paragraphs>
  <Slides>14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Engravers MT</vt:lpstr>
      <vt:lpstr>Gill Sans MT</vt:lpstr>
      <vt:lpstr>Google Sans</vt:lpstr>
      <vt:lpstr>helveticaregular</vt:lpstr>
      <vt:lpstr>Symbol</vt:lpstr>
      <vt:lpstr>Times New Roman</vt:lpstr>
      <vt:lpstr>Gallery</vt:lpstr>
      <vt:lpstr>PowerPoint Presentation</vt:lpstr>
      <vt:lpstr>SECURITY ASPECTS OF Operating System</vt:lpstr>
      <vt:lpstr>What is Security?</vt:lpstr>
      <vt:lpstr>What is operating system security</vt:lpstr>
      <vt:lpstr>CIA Triad</vt:lpstr>
      <vt:lpstr>Authentication vs authorization</vt:lpstr>
      <vt:lpstr>Security And Privacy in Operating System </vt:lpstr>
      <vt:lpstr>Security And Privacy in Operating System </vt:lpstr>
      <vt:lpstr>Advancements in Security And Privacy </vt:lpstr>
      <vt:lpstr>PowerPoint Presentation</vt:lpstr>
      <vt:lpstr>Advancements in Security And Privacy</vt:lpstr>
      <vt:lpstr>Program Threats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Urooj Malik</dc:creator>
  <cp:lastModifiedBy>Urooj Malik</cp:lastModifiedBy>
  <cp:revision>43</cp:revision>
  <dcterms:created xsi:type="dcterms:W3CDTF">2023-12-04T11:01:58Z</dcterms:created>
  <dcterms:modified xsi:type="dcterms:W3CDTF">2023-12-05T06:52:17Z</dcterms:modified>
</cp:coreProperties>
</file>