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8"/>
  </p:handoutMasterIdLst>
  <p:sldIdLst>
    <p:sldId id="256" r:id="rId3"/>
    <p:sldId id="257" r:id="rId5"/>
    <p:sldId id="661" r:id="rId6"/>
    <p:sldId id="555" r:id="rId7"/>
    <p:sldId id="560" r:id="rId8"/>
    <p:sldId id="573" r:id="rId9"/>
    <p:sldId id="574" r:id="rId10"/>
    <p:sldId id="575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9" r:id="rId28"/>
    <p:sldId id="600" r:id="rId29"/>
    <p:sldId id="601" r:id="rId30"/>
    <p:sldId id="602" r:id="rId31"/>
    <p:sldId id="603" r:id="rId32"/>
    <p:sldId id="604" r:id="rId33"/>
    <p:sldId id="605" r:id="rId34"/>
    <p:sldId id="606" r:id="rId35"/>
    <p:sldId id="607" r:id="rId36"/>
    <p:sldId id="608" r:id="rId37"/>
    <p:sldId id="609" r:id="rId38"/>
    <p:sldId id="610" r:id="rId39"/>
    <p:sldId id="611" r:id="rId40"/>
    <p:sldId id="612" r:id="rId41"/>
    <p:sldId id="613" r:id="rId42"/>
    <p:sldId id="659" r:id="rId43"/>
    <p:sldId id="808" r:id="rId44"/>
    <p:sldId id="809" r:id="rId45"/>
    <p:sldId id="810" r:id="rId46"/>
    <p:sldId id="660" r:id="rId47"/>
    <p:sldId id="556" r:id="rId48"/>
    <p:sldId id="662" r:id="rId49"/>
    <p:sldId id="663" r:id="rId50"/>
    <p:sldId id="664" r:id="rId51"/>
    <p:sldId id="665" r:id="rId52"/>
    <p:sldId id="666" r:id="rId53"/>
    <p:sldId id="667" r:id="rId54"/>
    <p:sldId id="668" r:id="rId55"/>
    <p:sldId id="669" r:id="rId56"/>
    <p:sldId id="877" r:id="rId57"/>
    <p:sldId id="878" r:id="rId58"/>
    <p:sldId id="670" r:id="rId59"/>
    <p:sldId id="732" r:id="rId60"/>
    <p:sldId id="733" r:id="rId61"/>
    <p:sldId id="1028" r:id="rId62"/>
    <p:sldId id="879" r:id="rId63"/>
    <p:sldId id="735" r:id="rId64"/>
    <p:sldId id="875" r:id="rId65"/>
    <p:sldId id="736" r:id="rId66"/>
    <p:sldId id="737" r:id="rId67"/>
    <p:sldId id="749" r:id="rId68"/>
    <p:sldId id="750" r:id="rId69"/>
    <p:sldId id="751" r:id="rId70"/>
    <p:sldId id="774" r:id="rId71"/>
    <p:sldId id="775" r:id="rId72"/>
    <p:sldId id="776" r:id="rId73"/>
    <p:sldId id="777" r:id="rId74"/>
    <p:sldId id="778" r:id="rId75"/>
    <p:sldId id="779" r:id="rId76"/>
    <p:sldId id="780" r:id="rId77"/>
    <p:sldId id="781" r:id="rId78"/>
    <p:sldId id="782" r:id="rId79"/>
    <p:sldId id="783" r:id="rId80"/>
    <p:sldId id="1026" r:id="rId81"/>
    <p:sldId id="1027" r:id="rId82"/>
    <p:sldId id="738" r:id="rId83"/>
    <p:sldId id="739" r:id="rId84"/>
    <p:sldId id="740" r:id="rId85"/>
    <p:sldId id="741" r:id="rId86"/>
    <p:sldId id="742" r:id="rId87"/>
    <p:sldId id="743" r:id="rId88"/>
    <p:sldId id="881" r:id="rId89"/>
    <p:sldId id="880" r:id="rId90"/>
    <p:sldId id="744" r:id="rId91"/>
    <p:sldId id="745" r:id="rId92"/>
    <p:sldId id="746" r:id="rId93"/>
    <p:sldId id="747" r:id="rId94"/>
    <p:sldId id="748" r:id="rId95"/>
    <p:sldId id="812" r:id="rId96"/>
    <p:sldId id="876" r:id="rId97"/>
    <p:sldId id="814" r:id="rId98"/>
    <p:sldId id="815" r:id="rId99"/>
    <p:sldId id="942" r:id="rId100"/>
    <p:sldId id="936" r:id="rId101"/>
    <p:sldId id="939" r:id="rId102"/>
    <p:sldId id="937" r:id="rId103"/>
    <p:sldId id="938" r:id="rId104"/>
    <p:sldId id="944" r:id="rId105"/>
    <p:sldId id="945" r:id="rId106"/>
    <p:sldId id="816" r:id="rId107"/>
    <p:sldId id="946" r:id="rId108"/>
    <p:sldId id="943" r:id="rId109"/>
    <p:sldId id="784" r:id="rId110"/>
    <p:sldId id="1030" r:id="rId111"/>
    <p:sldId id="619" r:id="rId112"/>
    <p:sldId id="625" r:id="rId113"/>
    <p:sldId id="626" r:id="rId114"/>
    <p:sldId id="627" r:id="rId115"/>
    <p:sldId id="807" r:id="rId116"/>
    <p:sldId id="557" r:id="rId117"/>
    <p:sldId id="614" r:id="rId118"/>
    <p:sldId id="947" r:id="rId119"/>
    <p:sldId id="948" r:id="rId120"/>
    <p:sldId id="950" r:id="rId121"/>
    <p:sldId id="951" r:id="rId122"/>
    <p:sldId id="949" r:id="rId123"/>
    <p:sldId id="952" r:id="rId124"/>
    <p:sldId id="953" r:id="rId125"/>
    <p:sldId id="954" r:id="rId126"/>
    <p:sldId id="955" r:id="rId127"/>
    <p:sldId id="956" r:id="rId128"/>
    <p:sldId id="957" r:id="rId129"/>
    <p:sldId id="958" r:id="rId130"/>
    <p:sldId id="959" r:id="rId131"/>
    <p:sldId id="960" r:id="rId132"/>
    <p:sldId id="961" r:id="rId133"/>
    <p:sldId id="962" r:id="rId134"/>
    <p:sldId id="963" r:id="rId135"/>
    <p:sldId id="964" r:id="rId136"/>
    <p:sldId id="965" r:id="rId137"/>
    <p:sldId id="966" r:id="rId138"/>
    <p:sldId id="967" r:id="rId139"/>
    <p:sldId id="968" r:id="rId140"/>
    <p:sldId id="969" r:id="rId141"/>
    <p:sldId id="558" r:id="rId142"/>
    <p:sldId id="1020" r:id="rId143"/>
    <p:sldId id="1024" r:id="rId144"/>
    <p:sldId id="1021" r:id="rId145"/>
    <p:sldId id="1025" r:id="rId146"/>
    <p:sldId id="284" r:id="rId14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7fd3248d-15f1-4a0c-9a30-a33b6886b681}">
          <p14:sldIdLst>
            <p14:sldId id="256"/>
            <p14:sldId id="257"/>
          </p14:sldIdLst>
        </p14:section>
        <p14:section name="MQTT Introduction" id="{03e7e7d8-a91c-4672-afaf-6569fb5c6701}">
          <p14:sldIdLst>
            <p14:sldId id="661"/>
            <p14:sldId id="555"/>
            <p14:sldId id="560"/>
            <p14:sldId id="573"/>
            <p14:sldId id="574"/>
            <p14:sldId id="575"/>
          </p14:sldIdLst>
        </p14:section>
        <p14:section name="MQTT control packet" id="{a8979087-1c19-4d35-bfd5-6815fc3845fb}">
          <p14:sldIdLst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MQTT Behavior" id="{4425da73-0568-4e0e-9f6a-996c47005ee5}">
          <p14:sldIdLst>
            <p14:sldId id="659"/>
            <p14:sldId id="808"/>
            <p14:sldId id="809"/>
            <p14:sldId id="810"/>
          </p14:sldIdLst>
        </p14:section>
        <p14:section name="PostgreSQL Introduction" id="{58c79673-0915-4b83-b0f4-f2ec39c164fc}">
          <p14:sldIdLst>
            <p14:sldId id="660"/>
            <p14:sldId id="556"/>
          </p14:sldIdLst>
        </p14:section>
        <p14:section name="PostgreSQL Syntax" id="{72cdafb2-1c05-4a67-abec-7d12eb5b2f1c}">
          <p14:sldIdLst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</p14:sldIdLst>
        </p14:section>
        <p14:section name="PostgreSQL 数据定义" id="{606740d2-b36c-442d-9dd8-8adf3c488624}">
          <p14:sldIdLst>
            <p14:sldId id="877"/>
            <p14:sldId id="878"/>
            <p14:sldId id="670"/>
            <p14:sldId id="732"/>
            <p14:sldId id="733"/>
            <p14:sldId id="1028"/>
            <p14:sldId id="879"/>
            <p14:sldId id="735"/>
            <p14:sldId id="875"/>
            <p14:sldId id="736"/>
            <p14:sldId id="737"/>
          </p14:sldIdLst>
        </p14:section>
        <p14:section name="PostgreSQL 数据类型" id="{59d621f9-ae9e-41d1-b159-83f167beb5f5}">
          <p14:sldIdLst>
            <p14:sldId id="749"/>
            <p14:sldId id="750"/>
            <p14:sldId id="751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</p14:sldIdLst>
        </p14:section>
        <p14:section name="PostgreSQL 数据操作" id="{feb8e16e-f01f-4594-9d05-5a6ccc304e4d}">
          <p14:sldIdLst>
            <p14:sldId id="1026"/>
            <p14:sldId id="1027"/>
            <p14:sldId id="738"/>
            <p14:sldId id="739"/>
            <p14:sldId id="740"/>
            <p14:sldId id="741"/>
            <p14:sldId id="742"/>
            <p14:sldId id="743"/>
            <p14:sldId id="881"/>
            <p14:sldId id="880"/>
            <p14:sldId id="744"/>
            <p14:sldId id="745"/>
            <p14:sldId id="746"/>
            <p14:sldId id="747"/>
            <p14:sldId id="748"/>
          </p14:sldIdLst>
        </p14:section>
        <p14:section name="PostgreSQL 其他对象" id="{a424b74a-b6d4-4894-b079-d7c8066e5108}">
          <p14:sldIdLst>
            <p14:sldId id="812"/>
            <p14:sldId id="876"/>
            <p14:sldId id="814"/>
            <p14:sldId id="815"/>
            <p14:sldId id="942"/>
            <p14:sldId id="936"/>
            <p14:sldId id="939"/>
            <p14:sldId id="937"/>
            <p14:sldId id="938"/>
            <p14:sldId id="944"/>
            <p14:sldId id="945"/>
            <p14:sldId id="816"/>
            <p14:sldId id="946"/>
          </p14:sldIdLst>
        </p14:section>
        <p14:section name="PostgreSQL 高级特性" id="{4d262f6e-b97b-4df4-b6b4-d12717c06a8f}">
          <p14:sldIdLst>
            <p14:sldId id="943"/>
            <p14:sldId id="784"/>
            <p14:sldId id="1030"/>
            <p14:sldId id="619"/>
            <p14:sldId id="625"/>
            <p14:sldId id="626"/>
            <p14:sldId id="627"/>
            <p14:sldId id="807"/>
          </p14:sldIdLst>
        </p14:section>
        <p14:section name="ES6" id="{ebbd0537-b024-442a-9125-a7d58c7fb4ea}">
          <p14:sldIdLst>
            <p14:sldId id="557"/>
            <p14:sldId id="614"/>
            <p14:sldId id="947"/>
            <p14:sldId id="948"/>
            <p14:sldId id="950"/>
            <p14:sldId id="951"/>
            <p14:sldId id="949"/>
            <p14:sldId id="952"/>
            <p14:sldId id="953"/>
            <p14:sldId id="954"/>
            <p14:sldId id="955"/>
            <p14:sldId id="956"/>
            <p14:sldId id="957"/>
            <p14:sldId id="958"/>
            <p14:sldId id="959"/>
            <p14:sldId id="960"/>
            <p14:sldId id="961"/>
            <p14:sldId id="962"/>
            <p14:sldId id="963"/>
            <p14:sldId id="964"/>
            <p14:sldId id="965"/>
            <p14:sldId id="966"/>
            <p14:sldId id="967"/>
            <p14:sldId id="968"/>
            <p14:sldId id="969"/>
          </p14:sldIdLst>
        </p14:section>
        <p14:section name="Node.js" id="{b2150af4-a4c3-4c24-b2ad-c371d5e36c9e}">
          <p14:sldIdLst>
            <p14:sldId id="1020"/>
            <p14:sldId id="1021"/>
            <p14:sldId id="1024"/>
            <p14:sldId id="1025"/>
            <p14:sldId id="558"/>
          </p14:sldIdLst>
        </p14:section>
        <p14:section name="end" id="{98040e98-f334-48cf-9dc3-97196bae128f}">
          <p14:sldIdLst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1" Type="http://schemas.openxmlformats.org/officeDocument/2006/relationships/tableStyles" Target="tableStyles.xml"/><Relationship Id="rId150" Type="http://schemas.openxmlformats.org/officeDocument/2006/relationships/viewProps" Target="viewProps.xml"/><Relationship Id="rId15" Type="http://schemas.openxmlformats.org/officeDocument/2006/relationships/slide" Target="slides/slide12.xml"/><Relationship Id="rId149" Type="http://schemas.openxmlformats.org/officeDocument/2006/relationships/presProps" Target="presProps.xml"/><Relationship Id="rId148" Type="http://schemas.openxmlformats.org/officeDocument/2006/relationships/handoutMaster" Target="handoutMasters/handoutMaster1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3A9BFD-BC63-417C-8CA2-53E22274D420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791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36666"/>
          <a:stretch>
            <a:fillRect/>
          </a:stretch>
        </p:blipFill>
        <p:spPr>
          <a:xfrm>
            <a:off x="-636" y="0"/>
            <a:ext cx="12192001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85090" y="1478280"/>
            <a:ext cx="12192000" cy="39014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5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>
                    <a:alpha val="74000"/>
                  </a:srgbClr>
                </a:solidFill>
                <a:effectLst>
                  <a:outerShdw blurRad="152400" dist="38100" dir="2700000" algn="tl" rotWithShape="0">
                    <a:srgbClr val="00B0F0"/>
                  </a:outerShdw>
                </a:effectLst>
              </a:rPr>
              <a:t>I O T A</a:t>
            </a:r>
            <a:endParaRPr lang="en-US" altLang="zh-CN" sz="25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>
                  <a:alpha val="74000"/>
                </a:srgbClr>
              </a:solidFill>
              <a:effectLst>
                <a:outerShdw blurRad="152400" dist="38100" dir="2700000" algn="tl" rotWithShape="0">
                  <a:srgbClr val="00B0F0"/>
                </a:outerShdw>
              </a:effectLst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-1" y="2775489"/>
            <a:ext cx="12192001" cy="127785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37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0775" y="2775585"/>
            <a:ext cx="10120630" cy="1278890"/>
          </a:xfrm>
        </p:spPr>
        <p:txBody>
          <a:bodyPr anchor="t" anchorCtr="0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08462" y="5322595"/>
            <a:ext cx="6375077" cy="550986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400" b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0791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99565" y="161925"/>
            <a:ext cx="8792845" cy="1080135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 hasCustomPrompt="1"/>
          </p:nvPr>
        </p:nvSpPr>
        <p:spPr>
          <a:xfrm>
            <a:off x="1600200" y="1733550"/>
            <a:ext cx="8792210" cy="4131945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charset="0"/>
              <a:buChar char="l"/>
              <a:defRPr sz="2000">
                <a:latin typeface="Consolas" panose="020B060902020403020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type</a:t>
            </a:r>
            <a:endParaRPr lang="en-US" altLang="zh-CN" smtClean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310063" y="0"/>
            <a:ext cx="595312" cy="2438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3208338" y="2263775"/>
            <a:ext cx="8983662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000" dirty="0">
              <a:solidFill>
                <a:srgbClr val="FFFFFF"/>
              </a:solidFill>
              <a:latin typeface="Arial Black" panose="020B0A040201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3178176"/>
            <a:ext cx="4325938" cy="581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2344739" y="3759200"/>
            <a:ext cx="877887" cy="3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 userDrawn="1">
            <p:custDataLst>
              <p:tags r:id="rId6"/>
            </p:custDataLst>
          </p:nvPr>
        </p:nvSpPr>
        <p:spPr>
          <a:xfrm flipV="1">
            <a:off x="4325939" y="3178176"/>
            <a:ext cx="579437" cy="58102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>
            <p:custDataLst>
              <p:tags r:id="rId7"/>
            </p:custDataLst>
          </p:nvPr>
        </p:nvSpPr>
        <p:spPr>
          <a:xfrm flipH="1">
            <a:off x="2344738" y="2263775"/>
            <a:ext cx="863600" cy="91440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7600" y="2264400"/>
            <a:ext cx="8985600" cy="914400"/>
          </a:xfrm>
          <a:noFill/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" y="1155700"/>
            <a:ext cx="12192001" cy="570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2192001" cy="12573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21410" y="2775585"/>
            <a:ext cx="10120630" cy="1269365"/>
          </a:xfrm>
        </p:spPr>
        <p:txBody>
          <a:bodyPr anchor="b" anchorCtr="0">
            <a:noAutofit/>
          </a:bodyPr>
          <a:lstStyle/>
          <a:p>
            <a:r>
              <a:rPr lang="zh-CN" altLang="en-US" sz="6000" dirty="0"/>
              <a:t>前后端技术学习心得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ym typeface="+mn-lt"/>
              </a:rPr>
              <a:t>MQTT,PostgreSQL,ES6,Node.js</a:t>
            </a:r>
            <a:endParaRPr lang="en-US" dirty="0"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</a:t>
            </a:r>
            <a:r>
              <a:rPr lang="zh-CN" altLang="en-US"/>
              <a:t>控制报文类型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byte 1</a:t>
            </a:r>
            <a:r>
              <a:rPr lang="zh-CN" altLang="en-US"/>
              <a:t>，</a:t>
            </a:r>
            <a:r>
              <a:rPr lang="en-US" altLang="zh-CN"/>
              <a:t>bits 7-4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位无符号值</a:t>
            </a:r>
            <a:endParaRPr lang="zh-CN" altLang="en-US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6021705" y="603885"/>
          <a:ext cx="608520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960"/>
                <a:gridCol w="950595"/>
                <a:gridCol w="1169670"/>
                <a:gridCol w="18719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流方向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Reserved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禁止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保留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CONNECT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 -&gt; 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连接请求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CONNACK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 &lt;- 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连接确认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PUBLISH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 &lt;-&gt; 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发布消息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 &lt;-&gt; 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发布确认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PUBREC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 &lt;-&gt; 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发布收到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PUBREL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 &lt;-&gt; 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发布释放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PUBCOMP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 &lt;-&gt; 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发布完成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SUBSCRIBE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 -&gt; 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订阅请求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 -&gt; 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订阅确认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UNSUBSCRIBE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 -&gt; 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取消订阅请求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UNSUBACK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 -&gt; 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取消订阅确认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PINGREQ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 -&gt; 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PING</a:t>
                      </a:r>
                      <a:r>
                        <a:rPr lang="zh-CN" altLang="en-US"/>
                        <a:t>请求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PINGRESP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 -&gt; 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PING</a:t>
                      </a:r>
                      <a:r>
                        <a:rPr lang="zh-CN" altLang="en-US"/>
                        <a:t>响应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DISCONNECT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 -&gt; 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断开连接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Reserved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禁止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保留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索引类型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9989820" cy="4131945"/>
          </a:xfrm>
        </p:spPr>
        <p:txBody>
          <a:bodyPr>
            <a:normAutofit/>
          </a:bodyPr>
          <a:p>
            <a:endParaRPr lang="zh-CN" altLang="en-US"/>
          </a:p>
          <a:p>
            <a:pPr lvl="0" algn="l">
              <a:buChar char="l"/>
            </a:pPr>
            <a:r>
              <a:rPr lang="en-US" altLang="zh-CN">
                <a:sym typeface="+mn-ea"/>
              </a:rPr>
              <a:t>CREATE INDEX index_name ON table_name[(column1[,column2...])];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DROP INDEX index_name;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创建索引期间，</a:t>
            </a:r>
            <a:r>
              <a:rPr lang="en-US" altLang="zh-CN">
                <a:sym typeface="+mn-ea"/>
              </a:rPr>
              <a:t>SELECT</a:t>
            </a:r>
            <a:r>
              <a:rPr lang="zh-CN" altLang="en-US">
                <a:sym typeface="+mn-ea"/>
              </a:rPr>
              <a:t>是不被阻塞的，</a:t>
            </a:r>
            <a:r>
              <a:rPr lang="en-US" altLang="zh-CN">
                <a:sym typeface="+mn-ea"/>
              </a:rPr>
              <a:t>INSERT,UPDATE,DELETE</a:t>
            </a:r>
            <a:r>
              <a:rPr lang="zh-CN" altLang="en-US">
                <a:sym typeface="+mn-ea"/>
              </a:rPr>
              <a:t>的动作会被阻塞。创建索引之后，它必须和表保持同步，增加了数据操作的负荷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不应该使用索引的场景：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小表</a:t>
            </a:r>
            <a:endParaRPr lang="zh-CN" altLang="en-US" sz="14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频繁的、大批量的更新或插入操作的表</a:t>
            </a:r>
            <a:endParaRPr lang="zh-CN" altLang="en-US" sz="14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含有大量</a:t>
            </a:r>
            <a:r>
              <a:rPr lang="en-US" altLang="zh-CN" sz="1400">
                <a:sym typeface="+mn-ea"/>
              </a:rPr>
              <a:t>NULL</a:t>
            </a:r>
            <a:r>
              <a:rPr lang="zh-CN" altLang="en-US" sz="1400">
                <a:sym typeface="+mn-ea"/>
              </a:rPr>
              <a:t>值的列</a:t>
            </a:r>
            <a:endParaRPr lang="zh-CN" altLang="en-US" sz="14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频繁操作的列</a:t>
            </a:r>
            <a:endParaRPr lang="zh-CN" altLang="en-US" sz="1400">
              <a:sym typeface="+mn-ea"/>
            </a:endParaRPr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SQL----</a:t>
            </a:r>
            <a:r>
              <a:rPr lang="zh-CN" altLang="en-US">
                <a:sym typeface="+mn-ea"/>
              </a:rPr>
              <a:t>索引类型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多字段索引</a:t>
            </a:r>
            <a:endParaRPr lang="zh-CN" altLang="en-US"/>
          </a:p>
          <a:p>
            <a:pPr lvl="1"/>
            <a:r>
              <a:rPr lang="zh-CN" altLang="en-US"/>
              <a:t>SELECT name FROM test2 WHERE major = constant AND minor = constant;</a:t>
            </a:r>
            <a:endParaRPr lang="zh-CN" altLang="en-US"/>
          </a:p>
          <a:p>
            <a:pPr lvl="1"/>
            <a:r>
              <a:rPr lang="zh-CN" altLang="en-US"/>
              <a:t>CREATE INDEX test2_mm_idx ON test2 (major, minor);</a:t>
            </a:r>
            <a:endParaRPr lang="zh-CN" altLang="en-US"/>
          </a:p>
          <a:p>
            <a:pPr lvl="1"/>
            <a:r>
              <a:rPr lang="en-US" altLang="zh-CN"/>
              <a:t>B-tree,GiST,GIN</a:t>
            </a:r>
            <a:r>
              <a:rPr lang="zh-CN" altLang="en-US"/>
              <a:t>支持多字段索引，缺省最多</a:t>
            </a:r>
            <a:r>
              <a:rPr lang="en-US" altLang="zh-CN"/>
              <a:t>32</a:t>
            </a:r>
            <a:r>
              <a:rPr lang="zh-CN" altLang="en-US"/>
              <a:t>个字段</a:t>
            </a:r>
            <a:endParaRPr lang="zh-CN" altLang="en-US"/>
          </a:p>
          <a:p>
            <a:pPr lvl="1"/>
            <a:r>
              <a:rPr lang="zh-CN" altLang="en-US"/>
              <a:t>使用多字段索引应该谨慎。在大多数情况下，在单字段上的索引就足够了，并且还节约时间</a:t>
            </a:r>
            <a:endParaRPr lang="zh-CN" altLang="en-US"/>
          </a:p>
          <a:p>
            <a:pPr lvl="1"/>
            <a:r>
              <a:rPr lang="zh-CN" altLang="en-US"/>
              <a:t>和空间。除非表的使用模式非常固定，否则超过三个字段的索引几乎没什么用处。</a:t>
            </a:r>
            <a:endParaRPr lang="zh-CN" altLang="en-US"/>
          </a:p>
          <a:p>
            <a:pPr lvl="0"/>
            <a:r>
              <a:rPr lang="en-US" altLang="zh-CN"/>
              <a:t>B-tree</a:t>
            </a:r>
            <a:r>
              <a:rPr lang="zh-CN" altLang="en-US"/>
              <a:t>可以产生排序的输出，</a:t>
            </a:r>
            <a:r>
              <a:rPr lang="en-US" altLang="zh-CN"/>
              <a:t>ORDER BY</a:t>
            </a:r>
            <a:r>
              <a:rPr lang="zh-CN" altLang="en-US"/>
              <a:t>声明不需要进行排序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PostgreSQL</a:t>
            </a:r>
            <a:r>
              <a:rPr lang="zh-CN" altLang="en-US"/>
              <a:t>的函数也被称为存储过程</a:t>
            </a:r>
            <a:endParaRPr lang="zh-CN" altLang="en-US"/>
          </a:p>
          <a:p>
            <a:r>
              <a:rPr lang="zh-CN" altLang="en-US"/>
              <a:t>语法</a:t>
            </a:r>
            <a:endParaRPr lang="zh-CN" altLang="en-US"/>
          </a:p>
          <a:p>
            <a:pPr lvl="1"/>
            <a:r>
              <a:rPr lang="en-US" altLang="zh-CN"/>
              <a:t>CREATE [OR REPLACE] FUNCTION function_name (arguments)</a:t>
            </a:r>
            <a:endParaRPr lang="en-US" altLang="zh-CN"/>
          </a:p>
          <a:p>
            <a:pPr lvl="1"/>
            <a:r>
              <a:rPr lang="en-US" altLang="zh-CN"/>
              <a:t>RETURN return_datatype AS $variable_name$</a:t>
            </a:r>
            <a:endParaRPr lang="en-US" altLang="zh-CN"/>
          </a:p>
          <a:p>
            <a:pPr lvl="1"/>
            <a:r>
              <a:rPr lang="en-US" altLang="zh-CN"/>
              <a:t>	DECLARE</a:t>
            </a:r>
            <a:endParaRPr lang="en-US" altLang="zh-CN"/>
          </a:p>
          <a:p>
            <a:pPr lvl="1"/>
            <a:r>
              <a:rPr lang="en-US" altLang="zh-CN"/>
              <a:t>		declaration;</a:t>
            </a:r>
            <a:endParaRPr lang="en-US" altLang="zh-CN"/>
          </a:p>
          <a:p>
            <a:pPr lvl="1"/>
            <a:r>
              <a:rPr lang="en-US" altLang="zh-CN"/>
              <a:t>		[...]</a:t>
            </a:r>
            <a:endParaRPr lang="en-US" altLang="zh-CN"/>
          </a:p>
          <a:p>
            <a:pPr lvl="1"/>
            <a:r>
              <a:rPr lang="en-US" altLang="zh-CN"/>
              <a:t>	BEGIN</a:t>
            </a:r>
            <a:endParaRPr lang="en-US" altLang="zh-CN"/>
          </a:p>
          <a:p>
            <a:pPr lvl="1"/>
            <a:r>
              <a:rPr lang="en-US" altLang="zh-CN"/>
              <a:t>		&lt; function_body &gt;</a:t>
            </a:r>
            <a:endParaRPr lang="en-US" altLang="zh-CN"/>
          </a:p>
          <a:p>
            <a:pPr lvl="1"/>
            <a:r>
              <a:rPr lang="en-US" altLang="zh-CN"/>
              <a:t>		[...]</a:t>
            </a:r>
            <a:endParaRPr lang="en-US" altLang="zh-CN"/>
          </a:p>
          <a:p>
            <a:pPr lvl="1"/>
            <a:r>
              <a:rPr lang="en-US" altLang="zh-CN"/>
              <a:t>		RETURN { variable_name | value}</a:t>
            </a:r>
            <a:endParaRPr lang="en-US" altLang="zh-CN"/>
          </a:p>
          <a:p>
            <a:pPr lvl="1"/>
            <a:r>
              <a:rPr lang="en-US" altLang="zh-CN"/>
              <a:t>	END; LANGUAGE plpgsql;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SQL----</a:t>
            </a:r>
            <a:r>
              <a:rPr lang="zh-CN" altLang="en-US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CREATE OR REPLACE FUNCTION totalRecords ()</a:t>
            </a:r>
            <a:endParaRPr lang="zh-CN" altLang="en-US"/>
          </a:p>
          <a:p>
            <a:r>
              <a:rPr lang="zh-CN" altLang="en-US"/>
              <a:t>RETURNS integer AS $total$</a:t>
            </a:r>
            <a:endParaRPr lang="zh-CN" altLang="en-US"/>
          </a:p>
          <a:p>
            <a:r>
              <a:rPr lang="zh-CN" altLang="en-US"/>
              <a:t>declare</a:t>
            </a:r>
            <a:endParaRPr lang="zh-CN" altLang="en-US"/>
          </a:p>
          <a:p>
            <a:r>
              <a:rPr lang="zh-CN" altLang="en-US"/>
              <a:t>	total integer;</a:t>
            </a:r>
            <a:endParaRPr lang="zh-CN" altLang="en-US"/>
          </a:p>
          <a:p>
            <a:r>
              <a:rPr lang="zh-CN" altLang="en-US"/>
              <a:t>BEGIN</a:t>
            </a:r>
            <a:endParaRPr lang="zh-CN" altLang="en-US"/>
          </a:p>
          <a:p>
            <a:r>
              <a:rPr lang="zh-CN" altLang="en-US"/>
              <a:t>   SELECT count(*) into total FROM COMPANY;</a:t>
            </a:r>
            <a:endParaRPr lang="zh-CN" altLang="en-US"/>
          </a:p>
          <a:p>
            <a:r>
              <a:rPr lang="zh-CN" altLang="en-US"/>
              <a:t>   RETURN total;</a:t>
            </a:r>
            <a:endParaRPr lang="zh-CN" altLang="en-US"/>
          </a:p>
          <a:p>
            <a:r>
              <a:rPr lang="zh-CN" altLang="en-US"/>
              <a:t>END;</a:t>
            </a:r>
            <a:endParaRPr lang="zh-CN" altLang="en-US"/>
          </a:p>
          <a:p>
            <a:r>
              <a:rPr lang="zh-CN" altLang="en-US"/>
              <a:t>$total$ LANGUAGE plpgsql;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select totalRecords();  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9565" y="161925"/>
            <a:ext cx="10497185" cy="1080135"/>
          </a:xfrm>
        </p:spPr>
        <p:txBody>
          <a:bodyPr>
            <a:normAutofit/>
          </a:bodyPr>
          <a:p>
            <a:r>
              <a:rPr lang="en-US" altLang="zh-CN"/>
              <a:t>PostgreSQL----</a:t>
            </a:r>
            <a:r>
              <a:rPr lang="zh-CN" altLang="en-US"/>
              <a:t>窗口函数</a:t>
            </a:r>
            <a:r>
              <a:rPr lang="en-US" altLang="zh-CN"/>
              <a:t>(Window Functions)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10497185" cy="4131945"/>
          </a:xfrm>
        </p:spPr>
        <p:txBody>
          <a:bodyPr/>
          <a:p>
            <a:r>
              <a:rPr lang="zh-CN" altLang="en-US"/>
              <a:t>计算一些行集合，但是与聚合函数不同，窗口函数不会将参与计算的行合并成一行输出，而是保留它们原来的样子</a:t>
            </a:r>
            <a:endParaRPr lang="zh-CN" altLang="en-US"/>
          </a:p>
          <a:p>
            <a:r>
              <a:rPr lang="zh-CN" altLang="en-US"/>
              <a:t>定义</a:t>
            </a:r>
            <a:endParaRPr lang="zh-CN" altLang="en-US"/>
          </a:p>
          <a:p>
            <a:pPr lvl="1"/>
            <a:r>
              <a:rPr lang="en-US" altLang="zh-CN" sz="1400"/>
              <a:t>SELECT depname,empno,salary,avg(salary) OVER (PARTITION BY depname ORDER BY salary) from empsal;</a:t>
            </a:r>
            <a:endParaRPr lang="en-US" altLang="zh-CN" sz="1400"/>
          </a:p>
          <a:p>
            <a:r>
              <a:rPr lang="en-US" altLang="zh-CN"/>
              <a:t>OVER clause,</a:t>
            </a:r>
            <a:r>
              <a:rPr lang="zh-CN" altLang="en-US"/>
              <a:t>表明</a:t>
            </a:r>
            <a:r>
              <a:rPr lang="en-US" altLang="zh-CN"/>
              <a:t>rows</a:t>
            </a:r>
            <a:r>
              <a:rPr lang="zh-CN" altLang="en-US"/>
              <a:t>的分组方式和组中的排序规则</a:t>
            </a:r>
            <a:endParaRPr lang="zh-CN" altLang="en-US"/>
          </a:p>
          <a:p>
            <a:r>
              <a:rPr lang="zh-CN" altLang="en-US"/>
              <a:t>只能在</a:t>
            </a:r>
            <a:r>
              <a:rPr lang="en-US" altLang="zh-CN"/>
              <a:t>SELECT</a:t>
            </a:r>
            <a:r>
              <a:rPr lang="zh-CN" altLang="en-US"/>
              <a:t>和</a:t>
            </a:r>
            <a:r>
              <a:rPr lang="en-US" altLang="zh-CN"/>
              <a:t>ORDER BY</a:t>
            </a:r>
            <a:r>
              <a:rPr lang="zh-CN" altLang="en-US"/>
              <a:t>子句中使用</a:t>
            </a:r>
            <a:endParaRPr lang="zh-CN" altLang="en-US"/>
          </a:p>
          <a:p>
            <a:r>
              <a:rPr lang="zh-CN" altLang="en-US">
                <a:sym typeface="+mn-ea"/>
              </a:rPr>
              <a:t>窗口函数处理：处理的行是聚合、</a:t>
            </a:r>
            <a:r>
              <a:rPr lang="en-US" altLang="zh-CN">
                <a:sym typeface="+mn-ea"/>
              </a:rPr>
              <a:t>GROUP BY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HAVING</a:t>
            </a:r>
            <a:r>
              <a:rPr lang="zh-CN" altLang="en-US">
                <a:sym typeface="+mn-ea"/>
              </a:rPr>
              <a:t>处理过的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备份和恢复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9753600" cy="4131945"/>
          </a:xfrm>
        </p:spPr>
        <p:txBody>
          <a:bodyPr/>
          <a:p>
            <a:pPr marL="285750" indent="-285750">
              <a:lnSpc>
                <a:spcPct val="110000"/>
              </a:lnSpc>
            </a:pPr>
            <a:r>
              <a:rPr lang="en-US" altLang="zh-CN" sz="1800"/>
              <a:t>pg_dump </a:t>
            </a:r>
            <a:r>
              <a:rPr lang="zh-CN" altLang="en-US" sz="1800"/>
              <a:t>备份数据库</a:t>
            </a:r>
            <a:r>
              <a:rPr lang="en-US" altLang="zh-CN" sz="1800"/>
              <a:t>,</a:t>
            </a:r>
            <a:r>
              <a:rPr lang="zh-CN" altLang="en-US" sz="1800"/>
              <a:t>对单数据库备份</a:t>
            </a:r>
            <a:endParaRPr lang="zh-CN" altLang="en-US" sz="1800"/>
          </a:p>
          <a:p>
            <a:pPr marL="285750" indent="-285750">
              <a:lnSpc>
                <a:spcPct val="110000"/>
              </a:lnSpc>
            </a:pPr>
            <a:r>
              <a:rPr lang="en-US" altLang="zh-CN" sz="1800"/>
              <a:t>pg_dump -h host_path -U user_name database_name &gt; file_path</a:t>
            </a:r>
            <a:endParaRPr lang="en-US" altLang="zh-CN" sz="1800"/>
          </a:p>
          <a:p>
            <a:pPr marL="285750" indent="-285750">
              <a:lnSpc>
                <a:spcPct val="110000"/>
              </a:lnSpc>
            </a:pPr>
            <a:r>
              <a:rPr lang="en-US" altLang="zh-CN" sz="1800"/>
              <a:t>psql -h host_path -U user_name -d database_name &lt; file_path </a:t>
            </a:r>
            <a:r>
              <a:rPr lang="zh-CN" altLang="en-US" sz="1800"/>
              <a:t>恢复数据库</a:t>
            </a:r>
            <a:endParaRPr lang="zh-CN" altLang="en-US" sz="1800"/>
          </a:p>
          <a:p>
            <a:pPr marL="285750" indent="-285750">
              <a:lnSpc>
                <a:spcPct val="110000"/>
              </a:lnSpc>
            </a:pPr>
            <a:r>
              <a:rPr lang="en-US" altLang="zh-CN" sz="1800"/>
              <a:t>pg_dumpall </a:t>
            </a:r>
            <a:r>
              <a:rPr lang="zh-CN" altLang="en-US" sz="1800"/>
              <a:t>备份所有数据库、备份角色、表空间等</a:t>
            </a:r>
            <a:endParaRPr lang="zh-CN" altLang="en-US" sz="1800"/>
          </a:p>
          <a:p>
            <a:pPr marL="285750" indent="-285750">
              <a:lnSpc>
                <a:spcPct val="110000"/>
              </a:lnSpc>
            </a:pPr>
            <a:r>
              <a:rPr lang="en-US" altLang="zh-CN" sz="1800"/>
              <a:t>pg_dumpall &gt; file_path</a:t>
            </a:r>
            <a:endParaRPr lang="en-US" altLang="zh-CN" sz="1800"/>
          </a:p>
          <a:p>
            <a:pPr marL="285750" indent="-285750">
              <a:lnSpc>
                <a:spcPct val="110000"/>
              </a:lnSpc>
            </a:pPr>
            <a:r>
              <a:rPr lang="en-US" altLang="zh-CN" sz="1800"/>
              <a:t>psql -f  file_path</a:t>
            </a:r>
            <a:endParaRPr lang="en-US" altLang="zh-CN" sz="1800"/>
          </a:p>
          <a:p>
            <a:pPr marL="0" indent="0">
              <a:lnSpc>
                <a:spcPct val="110000"/>
              </a:lnSpc>
              <a:buNone/>
            </a:pPr>
            <a:endParaRPr lang="en-US" altLang="zh-CN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权限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初始状态，只有对所有者或超级用户可以修改或删除对象</a:t>
            </a:r>
            <a:endParaRPr lang="zh-CN" altLang="en-US"/>
          </a:p>
          <a:p>
            <a:r>
              <a:rPr lang="en-US" altLang="zh-CN"/>
              <a:t>GRANT privilege[,...] ON object[,...] TO {PUBLIC|GROUP group|username}</a:t>
            </a:r>
            <a:endParaRPr lang="en-US" altLang="zh-CN"/>
          </a:p>
          <a:p>
            <a:pPr lvl="1"/>
            <a:r>
              <a:rPr lang="en-US" altLang="zh-CN"/>
              <a:t>privilege:SELECT,INSERT,UPDATE,DELETE,RULE,ALL</a:t>
            </a:r>
            <a:endParaRPr lang="en-US" altLang="zh-CN"/>
          </a:p>
          <a:p>
            <a:pPr lvl="1"/>
            <a:r>
              <a:rPr lang="en-US" altLang="zh-CN"/>
              <a:t>object:</a:t>
            </a:r>
            <a:r>
              <a:rPr lang="zh-CN" altLang="en-US"/>
              <a:t>表，视图，序列</a:t>
            </a:r>
            <a:endParaRPr lang="zh-CN" altLang="en-US"/>
          </a:p>
          <a:p>
            <a:r>
              <a:rPr lang="en-US" altLang="zh-CN"/>
              <a:t>REVOKE privilege[,...] ON object[,...] FROM </a:t>
            </a:r>
            <a:r>
              <a:rPr lang="en-US" altLang="zh-CN">
                <a:sym typeface="+mn-ea"/>
              </a:rPr>
              <a:t>{PUBLIC|GROUP group|username}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DROP USER user_name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DROP ROLE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并发控制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363855" y="1519555"/>
            <a:ext cx="11398250" cy="4658360"/>
          </a:xfrm>
        </p:spPr>
        <p:txBody>
          <a:bodyPr/>
          <a:p>
            <a:r>
              <a:rPr lang="zh-CN" altLang="en-US"/>
              <a:t>多版本并发控制</a:t>
            </a:r>
            <a:r>
              <a:rPr lang="en-US" altLang="zh-CN"/>
              <a:t>(MVCC)</a:t>
            </a:r>
            <a:r>
              <a:rPr lang="zh-CN" altLang="en-US"/>
              <a:t>来维护数据的一致性，每个</a:t>
            </a:r>
            <a:r>
              <a:rPr lang="en-US" altLang="zh-CN"/>
              <a:t>SQL</a:t>
            </a:r>
            <a:r>
              <a:rPr lang="zh-CN" altLang="en-US"/>
              <a:t>语句看到的都只是一小段时间之前的数据快照。读写锁。</a:t>
            </a:r>
            <a:endParaRPr lang="zh-CN" altLang="en-US"/>
          </a:p>
          <a:p>
            <a:r>
              <a:rPr lang="zh-CN" altLang="en-US"/>
              <a:t>表和行级的锁机制</a:t>
            </a:r>
            <a:endParaRPr lang="zh-CN" altLang="en-US"/>
          </a:p>
          <a:p>
            <a:r>
              <a:rPr lang="en-US" altLang="zh-CN"/>
              <a:t>SQL</a:t>
            </a:r>
            <a:r>
              <a:rPr lang="zh-CN" altLang="en-US"/>
              <a:t>标准定义了四个级别的事务隔离</a:t>
            </a:r>
            <a:endParaRPr lang="zh-CN" altLang="en-US"/>
          </a:p>
          <a:p>
            <a:r>
              <a:rPr lang="zh-CN" altLang="en-US"/>
              <a:t>其他三个等级，通过定义不应该发生的现象来定义的。</a:t>
            </a:r>
            <a:endParaRPr lang="zh-CN" altLang="en-US"/>
          </a:p>
          <a:p>
            <a:r>
              <a:rPr lang="zh-CN" altLang="en-US"/>
              <a:t>现象</a:t>
            </a:r>
            <a:r>
              <a:rPr lang="en-US" altLang="zh-CN"/>
              <a:t>(phenomena)</a:t>
            </a:r>
            <a:endParaRPr lang="en-US" altLang="zh-CN"/>
          </a:p>
          <a:p>
            <a:pPr lvl="1"/>
            <a:r>
              <a:rPr lang="en-US" altLang="zh-CN"/>
              <a:t>dirty read : </a:t>
            </a:r>
            <a:r>
              <a:rPr lang="zh-CN" altLang="en-US"/>
              <a:t>一个事务读到了另一个未提交事务的写入</a:t>
            </a:r>
            <a:endParaRPr lang="zh-CN" altLang="en-US"/>
          </a:p>
          <a:p>
            <a:pPr lvl="1"/>
            <a:r>
              <a:rPr lang="en-US" altLang="zh-CN"/>
              <a:t>unrepeatable read : </a:t>
            </a:r>
            <a:r>
              <a:rPr lang="zh-CN" altLang="en-US"/>
              <a:t>一个事务重新都读取过的数据，发现该数据已被另一个已提交的事务修改</a:t>
            </a:r>
            <a:endParaRPr lang="zh-CN" altLang="en-US"/>
          </a:p>
          <a:p>
            <a:pPr lvl="1"/>
            <a:r>
              <a:rPr lang="en-US" altLang="zh-CN"/>
              <a:t>phantom read:</a:t>
            </a:r>
            <a:r>
              <a:rPr lang="zh-CN" altLang="en-US"/>
              <a:t>一个事务重新查询到了符合条件的行的集合，返现满足条件的行的集合，因为其他最近提交的事务发生了改变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003935" y="4571365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隔离级别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脏读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不可重复读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幻读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读未提交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√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读已提交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可重复读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√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可串行化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表空间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作用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如果初始化集群所在的分区已经用光，可以在其他分区创建表空间达到扩容的目的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对于频繁访问的数据可以存储在性能较高、较快的磁盘分区上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定义</a:t>
            </a:r>
            <a:endParaRPr lang="zh-CN" altLang="en-US"/>
          </a:p>
          <a:p>
            <a:pPr lvl="1">
              <a:buFont typeface="Arial" panose="020B0604020202020204" pitchFamily="34" charset="0"/>
            </a:pPr>
            <a:r>
              <a:rPr lang="en-US" altLang="zh-CN" sz="1400"/>
              <a:t>-- </a:t>
            </a:r>
            <a:r>
              <a:rPr lang="zh-CN" altLang="en-US" sz="1400"/>
              <a:t>创建表空间</a:t>
            </a:r>
            <a:endParaRPr lang="zh-CN" altLang="en-US" sz="1400"/>
          </a:p>
          <a:p>
            <a:pPr lvl="1">
              <a:buFont typeface="Arial" panose="020B0604020202020204" pitchFamily="34" charset="0"/>
            </a:pPr>
            <a:r>
              <a:rPr lang="en-US" altLang="zh-CN"/>
              <a:t>CREATE TABLESPACE tablespace_name [OWNER user_name] LOCATION 'directory'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/>
              <a:t>CREATE TABLESPACE tbs_test OWNER postgres LOCATION '/usr/local/pgdata';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/>
              <a:t>--</a:t>
            </a:r>
            <a:r>
              <a:rPr lang="zh-CN" altLang="en-US"/>
              <a:t>创建表</a:t>
            </a:r>
            <a:endParaRPr lang="zh-CN" altLang="en-US"/>
          </a:p>
          <a:p>
            <a:pPr lvl="1">
              <a:buFont typeface="Arial" panose="020B0604020202020204" pitchFamily="34" charset="0"/>
            </a:pPr>
            <a:r>
              <a:rPr lang="en-US" altLang="zh-CN"/>
              <a:t>CREATE TABLE test TABLESPACE tbs_text;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/>
              <a:t>-- </a:t>
            </a:r>
            <a:r>
              <a:rPr lang="zh-CN" altLang="en-US"/>
              <a:t>删除表空间</a:t>
            </a:r>
            <a:r>
              <a:rPr lang="en-US" altLang="zh-CN"/>
              <a:t>,</a:t>
            </a:r>
            <a:r>
              <a:rPr lang="zh-CN" altLang="en-US"/>
              <a:t>必须要删除该表空间下所有数据库对象，否则无法删除</a:t>
            </a:r>
            <a:endParaRPr lang="zh-CN" altLang="en-US"/>
          </a:p>
          <a:p>
            <a:pPr lvl="1">
              <a:buFont typeface="Arial" panose="020B0604020202020204" pitchFamily="34" charset="0"/>
            </a:pPr>
            <a:r>
              <a:rPr lang="en-US" altLang="zh-CN"/>
              <a:t>DROP TABLESPACE [IF EXISTS] tablespace_name;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Language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459230"/>
            <a:ext cx="10410190" cy="4897120"/>
          </a:xfrm>
        </p:spPr>
        <p:txBody>
          <a:bodyPr/>
          <a:p>
            <a:r>
              <a:rPr lang="en-US" altLang="zh-CN"/>
              <a:t>Syntax</a:t>
            </a:r>
            <a:endParaRPr lang="en-US" altLang="zh-CN"/>
          </a:p>
          <a:p>
            <a:pPr lvl="1"/>
            <a:r>
              <a:rPr lang="en-US" altLang="zh-CN" sz="1400"/>
              <a:t>lexical structure		value expressions	calling function</a:t>
            </a:r>
            <a:endParaRPr lang="en-US" altLang="zh-CN" sz="1400"/>
          </a:p>
          <a:p>
            <a:pPr lvl="0"/>
            <a:r>
              <a:rPr lang="en-US" altLang="zh-CN" sz="2000"/>
              <a:t>Data Definition</a:t>
            </a:r>
            <a:endParaRPr lang="en-US" altLang="zh-CN" sz="2000"/>
          </a:p>
          <a:p>
            <a:pPr lvl="1"/>
            <a:r>
              <a:rPr lang="en-US" altLang="zh-CN" sz="1400"/>
              <a:t>table	basics		default values	constraints		system columns	modifying tables	</a:t>
            </a:r>
            <a:endParaRPr lang="en-US" altLang="zh-CN" sz="1400"/>
          </a:p>
          <a:p>
            <a:pPr lvl="1"/>
            <a:r>
              <a:rPr lang="en-US" altLang="zh-CN">
                <a:sym typeface="+mn-ea"/>
              </a:rPr>
              <a:t>privileges		</a:t>
            </a:r>
            <a:r>
              <a:rPr lang="en-US" altLang="zh-CN" sz="1400"/>
              <a:t>row security policies	shcemas		inheritance		paritioning		</a:t>
            </a:r>
            <a:endParaRPr lang="en-US" altLang="zh-CN" sz="1400"/>
          </a:p>
          <a:p>
            <a:pPr lvl="1"/>
            <a:r>
              <a:rPr lang="en-US" altLang="zh-CN">
                <a:sym typeface="+mn-ea"/>
              </a:rPr>
              <a:t>foreign data		</a:t>
            </a:r>
            <a:r>
              <a:rPr lang="en-US" altLang="zh-CN" sz="1400"/>
              <a:t>other database objects			dependency tracking</a:t>
            </a:r>
            <a:endParaRPr lang="en-US" altLang="zh-CN" sz="1400"/>
          </a:p>
          <a:p>
            <a:pPr lvl="0"/>
            <a:r>
              <a:rPr lang="en-US" altLang="zh-CN" sz="2000"/>
              <a:t>Data Manipulation</a:t>
            </a:r>
            <a:endParaRPr lang="en-US" altLang="zh-CN" sz="2000"/>
          </a:p>
          <a:p>
            <a:pPr lvl="1"/>
            <a:r>
              <a:rPr lang="en-US" altLang="zh-CN" sz="1400"/>
              <a:t>Inserting data		updataing data	Deleting data</a:t>
            </a:r>
            <a:endParaRPr lang="en-US" altLang="zh-CN" sz="1400"/>
          </a:p>
          <a:p>
            <a:pPr lvl="0"/>
            <a:r>
              <a:rPr lang="en-US" altLang="zh-CN" sz="2000"/>
              <a:t>Queries</a:t>
            </a:r>
            <a:endParaRPr lang="en-US" altLang="zh-CN" sz="2000"/>
          </a:p>
          <a:p>
            <a:pPr lvl="1"/>
            <a:r>
              <a:rPr lang="en-US" altLang="zh-CN" sz="1400"/>
              <a:t>table expressions	select lists		combining queries	sorting rows	LIMIT &amp; OFFSET</a:t>
            </a:r>
            <a:endParaRPr lang="en-US" altLang="zh-CN" sz="1400"/>
          </a:p>
          <a:p>
            <a:pPr lvl="1"/>
            <a:r>
              <a:rPr lang="en-US" altLang="zh-CN" sz="1400"/>
              <a:t>VALUES lists		WITH queries</a:t>
            </a:r>
            <a:endParaRPr lang="en-US" altLang="zh-CN" sz="1400"/>
          </a:p>
          <a:p>
            <a:pPr lvl="0"/>
            <a:r>
              <a:rPr lang="en-US" altLang="zh-CN"/>
              <a:t>Data Types</a:t>
            </a:r>
            <a:endParaRPr lang="en-US" altLang="zh-CN"/>
          </a:p>
          <a:p>
            <a:pPr lvl="1"/>
            <a:r>
              <a:rPr lang="en-US" altLang="zh-CN"/>
              <a:t>numeric types		monetary types	character types	binary data types	Date/Time types</a:t>
            </a:r>
            <a:endParaRPr lang="en-US" altLang="zh-CN"/>
          </a:p>
          <a:p>
            <a:pPr lvl="1"/>
            <a:r>
              <a:rPr lang="en-US" altLang="zh-CN"/>
              <a:t>boolean type		enumerated types	geometric types	network address types	bit string types</a:t>
            </a:r>
            <a:endParaRPr lang="en-US" altLang="zh-CN"/>
          </a:p>
          <a:p>
            <a:pPr lvl="1"/>
            <a:r>
              <a:rPr lang="en-US" altLang="zh-CN"/>
              <a:t>text search types		UUID type		XML type		JSON types	Composite types</a:t>
            </a:r>
            <a:endParaRPr lang="en-US" altLang="zh-CN"/>
          </a:p>
          <a:p>
            <a:pPr lvl="1"/>
            <a:r>
              <a:rPr lang="en-US" altLang="zh-CN"/>
              <a:t>range types		object identifier types	pg_lsn type		pseudo-types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MQTT----Flags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242060"/>
            <a:ext cx="8792210" cy="4623435"/>
          </a:xfrm>
        </p:spPr>
        <p:txBody>
          <a:bodyPr/>
          <a:p>
            <a:r>
              <a:rPr lang="en-US" altLang="zh-CN"/>
              <a:t>byte 1 </a:t>
            </a:r>
            <a:r>
              <a:rPr lang="zh-CN" altLang="en-US"/>
              <a:t>，</a:t>
            </a:r>
            <a:r>
              <a:rPr lang="en-US" altLang="zh-CN"/>
              <a:t>3-0 bits</a:t>
            </a:r>
            <a:r>
              <a:rPr lang="zh-CN" altLang="en-US"/>
              <a:t>，即便为</a:t>
            </a:r>
            <a:r>
              <a:rPr lang="en-US" altLang="zh-CN"/>
              <a:t>reserved</a:t>
            </a:r>
            <a:r>
              <a:rPr lang="zh-CN" altLang="en-US"/>
              <a:t>，也需要按如下表格的数值填充</a:t>
            </a:r>
            <a:endParaRPr lang="zh-CN" altLang="en-US"/>
          </a:p>
          <a:p>
            <a:pPr lvl="1"/>
            <a:r>
              <a:rPr lang="en-US" altLang="zh-CN"/>
              <a:t>DUP = PUBLISH </a:t>
            </a:r>
            <a:r>
              <a:rPr lang="zh-CN" altLang="en-US"/>
              <a:t>重复分发</a:t>
            </a:r>
            <a:endParaRPr lang="zh-CN" altLang="en-US"/>
          </a:p>
          <a:p>
            <a:pPr lvl="1"/>
            <a:r>
              <a:rPr lang="en-US" altLang="zh-CN"/>
              <a:t>QoS = PUBLISH </a:t>
            </a:r>
            <a:r>
              <a:rPr lang="zh-CN" altLang="en-US"/>
              <a:t>服务质量</a:t>
            </a:r>
            <a:endParaRPr lang="zh-CN" altLang="en-US"/>
          </a:p>
          <a:p>
            <a:pPr lvl="1"/>
            <a:r>
              <a:rPr lang="en-US" altLang="zh-CN"/>
              <a:t>RETAIN = PUBLISH </a:t>
            </a:r>
            <a:r>
              <a:rPr lang="zh-CN" altLang="en-US"/>
              <a:t>留存标识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599565" y="2343785"/>
          <a:ext cx="875919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095"/>
                <a:gridCol w="1404620"/>
                <a:gridCol w="1071880"/>
                <a:gridCol w="1459865"/>
                <a:gridCol w="1459865"/>
                <a:gridCol w="14598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消息类型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flags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bit3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bit2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bit1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bit0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CONNECT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保留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CONNACK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PUBLISH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MQTT3.1.1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DUP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QoS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QoS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RETAIN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PUBREC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PUBREL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PUBCOMP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SUBSCRIBE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SUBACK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UNSUBSCRIBE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UNSUBACK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PINGREQ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PINGRESP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DISCONNECT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Language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68605" y="1733550"/>
            <a:ext cx="11711305" cy="4622165"/>
          </a:xfrm>
        </p:spPr>
        <p:txBody>
          <a:bodyPr/>
          <a:p>
            <a:r>
              <a:rPr lang="en-US" altLang="zh-CN"/>
              <a:t>Functions and Operators</a:t>
            </a:r>
            <a:endParaRPr lang="en-US" altLang="zh-CN"/>
          </a:p>
          <a:p>
            <a:pPr lvl="1"/>
            <a:r>
              <a:rPr lang="en-US" altLang="zh-CN"/>
              <a:t>Logic OP		Comparision Func and OP	Mathematical Func and OP	String Func and OP</a:t>
            </a:r>
            <a:endParaRPr lang="en-US" altLang="zh-CN"/>
          </a:p>
          <a:p>
            <a:pPr lvl="1"/>
            <a:r>
              <a:rPr lang="en-US" altLang="zh-CN"/>
              <a:t>Binary String  Func and OP	Bit string Func and OP		Pattern Matching		Data Type Fomatting Func</a:t>
            </a:r>
            <a:endParaRPr lang="en-US" altLang="zh-CN"/>
          </a:p>
          <a:p>
            <a:pPr lvl="1"/>
            <a:r>
              <a:rPr lang="en-US" altLang="zh-CN"/>
              <a:t>Date/Time Func and OP	Enum Support Func		Geometric Func and OP	Network Address Func and OP</a:t>
            </a:r>
            <a:endParaRPr lang="en-US" altLang="zh-CN"/>
          </a:p>
          <a:p>
            <a:pPr lvl="1"/>
            <a:r>
              <a:rPr lang="en-US" altLang="zh-CN"/>
              <a:t>Text Search Func and OP	XML Func			JSON Func and OP		Sequence Manipulation Func</a:t>
            </a:r>
            <a:endParaRPr lang="en-US" altLang="zh-CN"/>
          </a:p>
          <a:p>
            <a:pPr lvl="1"/>
            <a:r>
              <a:rPr lang="en-US" altLang="zh-CN"/>
              <a:t>Conditional Expressions	Array Func and OP		Range Func and OP		Aggregate	Func</a:t>
            </a:r>
            <a:endParaRPr lang="en-US" altLang="zh-CN"/>
          </a:p>
          <a:p>
            <a:pPr lvl="1"/>
            <a:r>
              <a:rPr lang="en-US" altLang="zh-CN"/>
              <a:t>Window Func		Subquery Expressions		Row and Array Comparisions	Set Returning Func</a:t>
            </a:r>
            <a:endParaRPr lang="en-US" altLang="zh-CN"/>
          </a:p>
          <a:p>
            <a:pPr lvl="1"/>
            <a:r>
              <a:rPr lang="en-US" altLang="zh-CN"/>
              <a:t>System Information Func	System Administration Func	Trigger Func		Event Trigger Func</a:t>
            </a:r>
            <a:endParaRPr lang="en-US" altLang="zh-CN"/>
          </a:p>
          <a:p>
            <a:pPr lvl="0"/>
            <a:r>
              <a:rPr lang="en-US" altLang="zh-CN"/>
              <a:t>Type Conversion</a:t>
            </a:r>
            <a:endParaRPr lang="en-US" altLang="zh-CN"/>
          </a:p>
          <a:p>
            <a:pPr lvl="1"/>
            <a:r>
              <a:rPr lang="en-US" altLang="zh-CN"/>
              <a:t>Operators	Functions		Value Storage	UNION,CASE and Related Constructs</a:t>
            </a:r>
            <a:endParaRPr lang="en-US" altLang="zh-CN"/>
          </a:p>
          <a:p>
            <a:pPr lvl="0"/>
            <a:r>
              <a:rPr lang="en-US" altLang="zh-CN"/>
              <a:t>Indexes</a:t>
            </a:r>
            <a:endParaRPr lang="en-US" altLang="zh-CN"/>
          </a:p>
          <a:p>
            <a:pPr lvl="0"/>
            <a:r>
              <a:rPr lang="en-US" altLang="zh-CN"/>
              <a:t>Full Text Search</a:t>
            </a:r>
            <a:endParaRPr lang="en-US" altLang="zh-CN"/>
          </a:p>
          <a:p>
            <a:pPr lvl="0"/>
            <a:r>
              <a:rPr lang="en-US" altLang="zh-CN"/>
              <a:t>Concurrency Control</a:t>
            </a:r>
            <a:endParaRPr lang="en-US" altLang="zh-CN"/>
          </a:p>
          <a:p>
            <a:pPr lvl="1"/>
            <a:r>
              <a:rPr lang="en-US" altLang="zh-CN"/>
              <a:t>Transaction Isolation	Explicit Locking	Data Consistency Checks at Application Level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Language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Permance Tips</a:t>
            </a:r>
            <a:endParaRPr lang="en-US" altLang="zh-CN"/>
          </a:p>
          <a:p>
            <a:pPr lvl="1"/>
            <a:r>
              <a:rPr lang="en-US" altLang="zh-CN"/>
              <a:t>EXPLAIN	</a:t>
            </a:r>
            <a:endParaRPr lang="en-US" altLang="zh-CN"/>
          </a:p>
          <a:p>
            <a:pPr lvl="0"/>
            <a:r>
              <a:rPr lang="en-US" altLang="zh-CN"/>
              <a:t>Parallel Query</a:t>
            </a:r>
            <a:endParaRPr lang="en-US" altLang="zh-CN"/>
          </a:p>
          <a:p>
            <a:pPr lvl="1"/>
            <a:r>
              <a:rPr lang="en-US" altLang="zh-CN"/>
              <a:t>Plans		Safety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 Administration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Installation</a:t>
            </a:r>
            <a:endParaRPr lang="en-US" altLang="zh-CN"/>
          </a:p>
          <a:p>
            <a:r>
              <a:rPr lang="en-US" altLang="zh-CN"/>
              <a:t>Server Setup and Operation</a:t>
            </a:r>
            <a:endParaRPr lang="en-US" altLang="zh-CN"/>
          </a:p>
          <a:p>
            <a:pPr lvl="1"/>
            <a:r>
              <a:rPr lang="en-US" altLang="zh-CN"/>
              <a:t>User account</a:t>
            </a:r>
            <a:endParaRPr lang="en-US" altLang="zh-CN"/>
          </a:p>
          <a:p>
            <a:pPr lvl="1"/>
            <a:r>
              <a:rPr lang="en-US" altLang="zh-CN"/>
              <a:t>Creating a Database Cluster</a:t>
            </a:r>
            <a:endParaRPr lang="en-US" altLang="zh-CN"/>
          </a:p>
          <a:p>
            <a:pPr lvl="1"/>
            <a:r>
              <a:rPr lang="en-US" altLang="zh-CN"/>
              <a:t>Starting the Database Server</a:t>
            </a:r>
            <a:endParaRPr lang="en-US" altLang="zh-CN"/>
          </a:p>
          <a:p>
            <a:pPr lvl="1"/>
            <a:r>
              <a:rPr lang="en-US" altLang="zh-CN"/>
              <a:t>Managing Kernel Resources</a:t>
            </a:r>
            <a:endParaRPr lang="en-US" altLang="zh-CN"/>
          </a:p>
          <a:p>
            <a:pPr lvl="1"/>
            <a:r>
              <a:rPr lang="en-US" altLang="zh-CN"/>
              <a:t>Shutting Down the Server</a:t>
            </a:r>
            <a:endParaRPr lang="en-US" altLang="zh-CN"/>
          </a:p>
          <a:p>
            <a:pPr lvl="1"/>
            <a:r>
              <a:rPr lang="en-US" altLang="zh-CN"/>
              <a:t>Upgrading a PostgreSQL Cluster</a:t>
            </a:r>
            <a:endParaRPr lang="en-US" altLang="zh-CN"/>
          </a:p>
          <a:p>
            <a:pPr lvl="1"/>
            <a:r>
              <a:rPr lang="en-US" altLang="zh-CN"/>
              <a:t>Preventing Server Spoofing</a:t>
            </a:r>
            <a:endParaRPr lang="en-US" altLang="zh-CN"/>
          </a:p>
          <a:p>
            <a:pPr lvl="1"/>
            <a:r>
              <a:rPr lang="en-US" altLang="zh-CN"/>
              <a:t>Encryption Options</a:t>
            </a:r>
            <a:endParaRPr lang="en-US" altLang="zh-CN"/>
          </a:p>
          <a:p>
            <a:pPr lvl="1"/>
            <a:r>
              <a:rPr lang="en-US" altLang="zh-CN"/>
              <a:t>TCP/IP with SSL</a:t>
            </a:r>
            <a:endParaRPr lang="en-US" altLang="zh-CN"/>
          </a:p>
          <a:p>
            <a:pPr lvl="1"/>
            <a:r>
              <a:rPr lang="en-US" altLang="zh-CN"/>
              <a:t>TCP/IP with SSH Tunnels</a:t>
            </a:r>
            <a:endParaRPr lang="en-US" altLang="zh-CN"/>
          </a:p>
          <a:p>
            <a:pPr lvl="1"/>
            <a:r>
              <a:rPr lang="en-US" altLang="zh-CN"/>
              <a:t>Registering Event log on Windows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PostgreSQL----What's more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自定义数据结构</a:t>
            </a:r>
            <a:endParaRPr lang="zh-CN" altLang="en-US"/>
          </a:p>
          <a:p>
            <a:r>
              <a:rPr lang="zh-CN" altLang="en-US"/>
              <a:t>函数</a:t>
            </a:r>
            <a:endParaRPr lang="zh-CN" altLang="en-US"/>
          </a:p>
          <a:p>
            <a:r>
              <a:rPr lang="zh-CN" altLang="en-US"/>
              <a:t>操作符</a:t>
            </a:r>
            <a:endParaRPr lang="zh-CN" altLang="en-US"/>
          </a:p>
          <a:p>
            <a:r>
              <a:rPr lang="zh-CN" altLang="en-US"/>
              <a:t>聚合函数</a:t>
            </a:r>
            <a:endParaRPr lang="zh-CN" altLang="en-US"/>
          </a:p>
          <a:p>
            <a:r>
              <a:rPr lang="zh-CN" altLang="en-US"/>
              <a:t>全文索引</a:t>
            </a:r>
            <a:endParaRPr lang="zh-CN" altLang="en-US"/>
          </a:p>
          <a:p>
            <a:r>
              <a:rPr lang="zh-CN" altLang="en-US" sz="2000">
                <a:sym typeface="+mn-ea"/>
              </a:rPr>
              <a:t>过程语言</a:t>
            </a:r>
            <a:endParaRPr lang="zh-CN" altLang="en-US" sz="2000"/>
          </a:p>
          <a:p>
            <a:pPr lvl="1"/>
            <a:r>
              <a:rPr lang="zh-CN" altLang="en-US" sz="2000">
                <a:sym typeface="+mn-ea"/>
              </a:rPr>
              <a:t>标准过程语言：</a:t>
            </a:r>
            <a:r>
              <a:rPr lang="en-US" altLang="zh-CN" sz="2000">
                <a:sym typeface="+mn-ea"/>
              </a:rPr>
              <a:t>PL/pgSQL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PL/TCL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PL/Perl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PL/Python</a:t>
            </a:r>
            <a:endParaRPr lang="en-US" altLang="zh-CN" sz="2000"/>
          </a:p>
          <a:p>
            <a:pPr lvl="1"/>
            <a:r>
              <a:rPr lang="zh-CN" altLang="en-US" sz="2000">
                <a:sym typeface="+mn-ea"/>
              </a:rPr>
              <a:t>非标准过程语言：</a:t>
            </a:r>
            <a:r>
              <a:rPr lang="en-US" altLang="zh-CN" sz="2000">
                <a:sym typeface="+mn-ea"/>
              </a:rPr>
              <a:t>PL/PHP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PL/V8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PL/Ruby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PL/Java</a:t>
            </a:r>
            <a:endParaRPr lang="zh-CN" altLang="en-US"/>
          </a:p>
          <a:p>
            <a:r>
              <a:rPr lang="zh-CN" altLang="en-US"/>
              <a:t>并发控制</a:t>
            </a:r>
            <a:endParaRPr lang="zh-CN" altLang="en-US"/>
          </a:p>
          <a:p>
            <a:r>
              <a:rPr lang="zh-CN" altLang="en-US"/>
              <a:t>数据库监测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en-US" altLang="zh-CN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ES6---</a:t>
            </a:r>
            <a:r>
              <a:rPr lang="zh-CN" altLang="en-US">
                <a:sym typeface="+mn-ea"/>
              </a:rPr>
              <a:t>简介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1996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 </a:t>
            </a:r>
            <a:r>
              <a:rPr lang="en-US" altLang="zh-CN"/>
              <a:t>Netscape</a:t>
            </a:r>
            <a:r>
              <a:rPr lang="zh-CN" altLang="en-US"/>
              <a:t>将</a:t>
            </a:r>
            <a:r>
              <a:rPr lang="en-US" altLang="zh-CN"/>
              <a:t>Javascript</a:t>
            </a:r>
            <a:r>
              <a:rPr lang="zh-CN" altLang="en-US"/>
              <a:t>提交国际标准化组织</a:t>
            </a:r>
            <a:r>
              <a:rPr lang="en-US" altLang="zh-CN"/>
              <a:t>ECMA</a:t>
            </a:r>
            <a:r>
              <a:rPr lang="zh-CN" altLang="en-US"/>
              <a:t>，希望能成为国际标准</a:t>
            </a:r>
            <a:endParaRPr lang="zh-CN" altLang="en-US"/>
          </a:p>
          <a:p>
            <a:r>
              <a:rPr lang="zh-CN" altLang="en-US"/>
              <a:t>次年，</a:t>
            </a:r>
            <a:r>
              <a:rPr lang="en-US" altLang="zh-CN"/>
              <a:t>ECMA</a:t>
            </a:r>
            <a:r>
              <a:rPr lang="zh-CN" altLang="en-US"/>
              <a:t>发布</a:t>
            </a:r>
            <a:r>
              <a:rPr lang="en-US" altLang="zh-CN"/>
              <a:t>262</a:t>
            </a:r>
            <a:r>
              <a:rPr lang="zh-CN" altLang="en-US"/>
              <a:t>号标准文件（</a:t>
            </a:r>
            <a:r>
              <a:rPr lang="en-US" altLang="zh-CN"/>
              <a:t>ECMA-262</a:t>
            </a:r>
            <a:r>
              <a:rPr lang="zh-CN" altLang="en-US"/>
              <a:t>），规定了浏览器脚本语言标准，这种语言称为</a:t>
            </a:r>
            <a:r>
              <a:rPr lang="en-US" altLang="zh-CN"/>
              <a:t>ECMAScript</a:t>
            </a:r>
            <a:endParaRPr lang="en-US" altLang="zh-CN"/>
          </a:p>
          <a:p>
            <a:r>
              <a:rPr lang="zh-CN" altLang="en-US"/>
              <a:t>叫</a:t>
            </a:r>
            <a:r>
              <a:rPr lang="en-US" altLang="zh-CN"/>
              <a:t>ECMAScript</a:t>
            </a:r>
            <a:r>
              <a:rPr lang="zh-CN" altLang="en-US"/>
              <a:t>的原因，体现这门语言的开发性，中立性</a:t>
            </a:r>
            <a:endParaRPr lang="zh-CN" altLang="en-US"/>
          </a:p>
          <a:p>
            <a:r>
              <a:rPr lang="en-US" altLang="zh-CN"/>
              <a:t>ECMAScript</a:t>
            </a:r>
            <a:r>
              <a:rPr lang="zh-CN" altLang="en-US"/>
              <a:t>为</a:t>
            </a:r>
            <a:r>
              <a:rPr lang="en-US" altLang="zh-CN"/>
              <a:t>Javascript</a:t>
            </a:r>
            <a:r>
              <a:rPr lang="zh-CN" altLang="en-US"/>
              <a:t>的规范，其他的实现还有</a:t>
            </a:r>
            <a:r>
              <a:rPr lang="en-US" altLang="zh-CN"/>
              <a:t>Jscript</a:t>
            </a:r>
            <a:r>
              <a:rPr lang="zh-CN" altLang="en-US"/>
              <a:t>和</a:t>
            </a:r>
            <a:r>
              <a:rPr lang="en-US" altLang="zh-CN"/>
              <a:t>ActionScript</a:t>
            </a:r>
            <a:endParaRPr lang="en-US" altLang="zh-CN"/>
          </a:p>
          <a:p>
            <a:r>
              <a:rPr lang="en-US" altLang="zh-CN"/>
              <a:t>ES6</a:t>
            </a:r>
            <a:r>
              <a:rPr lang="zh-CN" altLang="en-US"/>
              <a:t>原意为</a:t>
            </a:r>
            <a:r>
              <a:rPr lang="en-US" altLang="zh-CN"/>
              <a:t>Javascript</a:t>
            </a:r>
            <a:r>
              <a:rPr lang="zh-CN" altLang="en-US"/>
              <a:t>的下一个版本，每年</a:t>
            </a:r>
            <a:r>
              <a:rPr lang="en-US" altLang="zh-CN"/>
              <a:t>6</a:t>
            </a:r>
            <a:r>
              <a:rPr lang="zh-CN" altLang="en-US"/>
              <a:t>月份正式发布修订版本，所以也可以记作</a:t>
            </a:r>
            <a:r>
              <a:rPr lang="en-US" altLang="zh-CN"/>
              <a:t>ES2015,ES2016(ES6.1)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ES6---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任何人可以向</a:t>
            </a:r>
            <a:r>
              <a:rPr lang="en-US" altLang="zh-CN"/>
              <a:t>TC9</a:t>
            </a:r>
            <a:r>
              <a:rPr lang="zh-CN" altLang="en-US"/>
              <a:t>标准委员会提案，需要经历五个阶段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Stage 0 - Strawman(</a:t>
            </a:r>
            <a:r>
              <a:rPr lang="zh-CN" altLang="en-US"/>
              <a:t>展示阶段</a:t>
            </a:r>
            <a:r>
              <a:rPr lang="en-US" altLang="zh-CN"/>
              <a:t>)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Stage 1 - Proposal(</a:t>
            </a:r>
            <a:r>
              <a:rPr lang="zh-CN" altLang="en-US"/>
              <a:t>征求意见阶段</a:t>
            </a:r>
            <a:r>
              <a:rPr lang="en-US" altLang="zh-CN"/>
              <a:t>)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Stage 2 - Draft（草案阶段）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Stage 3 - Candidate（候选人阶段）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Stage 4 - Finished（定案阶段）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2015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 </a:t>
            </a:r>
            <a:r>
              <a:rPr lang="en-US" altLang="zh-CN"/>
              <a:t>ECMAScript6 </a:t>
            </a:r>
            <a:r>
              <a:rPr lang="zh-CN" altLang="en-US"/>
              <a:t>正式通过，成为国际标准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Edge 14</a:t>
            </a:r>
            <a:r>
              <a:rPr lang="zh-CN" altLang="en-US"/>
              <a:t>、</a:t>
            </a:r>
            <a:r>
              <a:rPr lang="en-US" altLang="zh-CN"/>
              <a:t>CHROME 55+</a:t>
            </a:r>
            <a:r>
              <a:rPr lang="zh-CN" altLang="en-US"/>
              <a:t>、</a:t>
            </a:r>
            <a:r>
              <a:rPr lang="en-US" altLang="zh-CN"/>
              <a:t>Safari 10+</a:t>
            </a:r>
            <a:r>
              <a:rPr lang="zh-CN" altLang="en-US"/>
              <a:t>、</a:t>
            </a:r>
            <a:r>
              <a:rPr lang="en-US" altLang="zh-CN"/>
              <a:t>Node.js 6.5+</a:t>
            </a:r>
            <a:r>
              <a:rPr lang="zh-CN" altLang="en-US"/>
              <a:t>实现了大部分特性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ES6---let  &amp; const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453515"/>
            <a:ext cx="9633585" cy="4903470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altLang="zh-CN"/>
              <a:t>let</a:t>
            </a:r>
            <a:r>
              <a:rPr lang="zh-CN" altLang="en-US"/>
              <a:t>用来声明变量，在块级作用域内有效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/>
              <a:t>for(let i = 0;i &lt; 10;i++){...}</a:t>
            </a:r>
            <a:endParaRPr lang="en-US" altLang="zh-CN"/>
          </a:p>
          <a:p>
            <a:pPr lvl="0">
              <a:lnSpc>
                <a:spcPct val="100000"/>
              </a:lnSpc>
            </a:pPr>
            <a:r>
              <a:rPr lang="en-US" altLang="zh-CN"/>
              <a:t>let</a:t>
            </a:r>
            <a:r>
              <a:rPr lang="zh-CN" altLang="en-US"/>
              <a:t>不会像</a:t>
            </a:r>
            <a:r>
              <a:rPr lang="en-US" altLang="zh-CN"/>
              <a:t>var</a:t>
            </a:r>
            <a:r>
              <a:rPr lang="zh-CN" altLang="en-US"/>
              <a:t>那样发生</a:t>
            </a:r>
            <a:r>
              <a:rPr lang="en-US" altLang="zh-CN"/>
              <a:t>“</a:t>
            </a:r>
            <a:r>
              <a:rPr lang="zh-CN" altLang="en-US"/>
              <a:t>变量提升</a:t>
            </a:r>
            <a:r>
              <a:rPr lang="en-US" altLang="zh-CN"/>
              <a:t>”</a:t>
            </a:r>
            <a:r>
              <a:rPr lang="zh-CN" altLang="en-US"/>
              <a:t>现象，所以一定要在声明后使用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console.log(foo); // 输出undefined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console.log(bar); // 报错ReferenceError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var foo = 2;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let bar = 2;</a:t>
            </a:r>
            <a:endParaRPr lang="zh-CN" altLang="en-US" sz="1400"/>
          </a:p>
          <a:p>
            <a:pPr lvl="0">
              <a:lnSpc>
                <a:spcPct val="100000"/>
              </a:lnSpc>
            </a:pPr>
            <a:r>
              <a:rPr lang="en-US" altLang="zh-CN"/>
              <a:t>const</a:t>
            </a:r>
            <a:r>
              <a:rPr lang="zh-CN" altLang="en-US"/>
              <a:t>声明一个只读常量，</a:t>
            </a:r>
            <a:r>
              <a:rPr lang="zh-CN" altLang="en-US">
                <a:sym typeface="+mn-ea"/>
              </a:rPr>
              <a:t>在块级作用域内有效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/>
              <a:t>const PI = 3.1415</a:t>
            </a:r>
            <a:endParaRPr lang="en-US" altLang="zh-CN"/>
          </a:p>
          <a:p>
            <a:pPr lvl="0">
              <a:lnSpc>
                <a:spcPct val="100000"/>
              </a:lnSpc>
            </a:pPr>
            <a:r>
              <a:rPr lang="zh-CN" altLang="en-US"/>
              <a:t>暂时性死区，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如果区块中存在</a:t>
            </a:r>
            <a:r>
              <a:rPr lang="en-US" altLang="zh-CN"/>
              <a:t>let</a:t>
            </a:r>
            <a:r>
              <a:rPr lang="zh-CN" altLang="en-US"/>
              <a:t>和</a:t>
            </a:r>
            <a:r>
              <a:rPr lang="en-US" altLang="zh-CN"/>
              <a:t>const</a:t>
            </a:r>
            <a:r>
              <a:rPr lang="zh-CN" altLang="en-US"/>
              <a:t>，从一开始就形成了封闭作用域，在声明之前就使用这些变量，会报错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var tmp = 123;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if (true) {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  tmp = 'abc'; // ReferenceError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  let tmp;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}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ES6----</a:t>
            </a:r>
            <a:r>
              <a:rPr lang="zh-CN" altLang="en-US"/>
              <a:t>解构</a:t>
            </a:r>
            <a:r>
              <a:rPr lang="en-US" altLang="zh-CN"/>
              <a:t>(Destructuring)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371600"/>
            <a:ext cx="9864725" cy="4855845"/>
          </a:xfrm>
        </p:spPr>
        <p:txBody>
          <a:bodyPr/>
          <a:p>
            <a:r>
              <a:rPr lang="en-US" altLang="zh-CN"/>
              <a:t>var [a,b,c] = [1,2,3]</a:t>
            </a:r>
            <a:endParaRPr lang="en-US" altLang="zh-CN"/>
          </a:p>
          <a:p>
            <a:r>
              <a:rPr lang="zh-CN" altLang="en-US"/>
              <a:t>只要等号两边的模式相同，左边的变量就会被赋予对应的值，否则为</a:t>
            </a:r>
            <a:r>
              <a:rPr lang="en-US" altLang="zh-CN"/>
              <a:t>undefined</a:t>
            </a:r>
            <a:endParaRPr lang="en-US" altLang="zh-CN"/>
          </a:p>
          <a:p>
            <a:pPr lvl="1"/>
            <a:r>
              <a:rPr lang="en-US" altLang="zh-CN"/>
              <a:t>let [a, [b], d] = [1, [2, 3], 4];</a:t>
            </a:r>
            <a:endParaRPr lang="en-US" altLang="zh-CN"/>
          </a:p>
          <a:p>
            <a:pPr lvl="1"/>
            <a:r>
              <a:rPr lang="en-US" altLang="zh-CN"/>
              <a:t>a // 1</a:t>
            </a:r>
            <a:endParaRPr lang="en-US" altLang="zh-CN"/>
          </a:p>
          <a:p>
            <a:pPr lvl="1"/>
            <a:r>
              <a:rPr lang="en-US" altLang="zh-CN"/>
              <a:t>b // 2</a:t>
            </a:r>
            <a:endParaRPr lang="en-US" altLang="zh-CN"/>
          </a:p>
          <a:p>
            <a:pPr lvl="1"/>
            <a:r>
              <a:rPr lang="en-US" altLang="zh-CN"/>
              <a:t>d // 4</a:t>
            </a:r>
            <a:endParaRPr lang="en-US" altLang="zh-CN"/>
          </a:p>
          <a:p>
            <a:pPr lvl="0"/>
            <a:r>
              <a:rPr lang="zh-CN" altLang="en-US"/>
              <a:t>默认值</a:t>
            </a:r>
            <a:endParaRPr lang="zh-CN" altLang="en-US"/>
          </a:p>
          <a:p>
            <a:pPr lvl="1"/>
            <a:r>
              <a:rPr lang="zh-CN" altLang="en-US"/>
              <a:t>let [x = 1, y = x] = [];     // x=1; y=1</a:t>
            </a:r>
            <a:endParaRPr lang="zh-CN" altLang="en-US"/>
          </a:p>
          <a:p>
            <a:pPr lvl="0"/>
            <a:r>
              <a:rPr lang="zh-CN" altLang="en-US"/>
              <a:t>对象解构</a:t>
            </a:r>
            <a:endParaRPr lang="zh-CN" altLang="en-US"/>
          </a:p>
          <a:p>
            <a:pPr lvl="1"/>
            <a:r>
              <a:rPr lang="zh-CN" altLang="en-US"/>
              <a:t>var { bar, foo } = { foo: "aaa", bar: "bbb" };</a:t>
            </a:r>
            <a:endParaRPr lang="zh-CN" altLang="en-US"/>
          </a:p>
          <a:p>
            <a:pPr lvl="1"/>
            <a:r>
              <a:rPr lang="zh-CN" altLang="en-US"/>
              <a:t>foo // "aaa"</a:t>
            </a:r>
            <a:endParaRPr lang="zh-CN" altLang="en-US"/>
          </a:p>
          <a:p>
            <a:pPr lvl="1"/>
            <a:r>
              <a:rPr lang="zh-CN" altLang="en-US"/>
              <a:t>bar // "bbb"</a:t>
            </a:r>
            <a:endParaRPr lang="zh-CN" altLang="en-US"/>
          </a:p>
          <a:p>
            <a:pPr lvl="0"/>
            <a:r>
              <a:rPr lang="zh-CN" altLang="en-US"/>
              <a:t>字符串解构</a:t>
            </a:r>
            <a:endParaRPr lang="zh-CN" altLang="en-US"/>
          </a:p>
          <a:p>
            <a:pPr lvl="1"/>
            <a:r>
              <a:rPr lang="zh-CN" altLang="en-US"/>
              <a:t>const [a, b, c, d, e] = 'hello';</a:t>
            </a:r>
            <a:endParaRPr lang="zh-CN" altLang="en-US"/>
          </a:p>
          <a:p>
            <a:pPr lvl="0"/>
            <a:r>
              <a:rPr lang="en-US" altLang="zh-CN"/>
              <a:t>...</a:t>
            </a:r>
            <a:endParaRPr lang="en-US" altLang="zh-CN"/>
          </a:p>
          <a:p>
            <a:pPr lvl="0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ES6----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599565" y="1733550"/>
            <a:ext cx="8792845" cy="4622165"/>
          </a:xfrm>
        </p:spPr>
        <p:txBody>
          <a:bodyPr>
            <a:normAutofit/>
          </a:bodyPr>
          <a:p>
            <a:r>
              <a:rPr lang="zh-CN" altLang="en-US"/>
              <a:t>函数参数默认值</a:t>
            </a:r>
            <a:endParaRPr lang="zh-CN" altLang="en-US"/>
          </a:p>
          <a:p>
            <a:pPr lvl="1" algn="l">
              <a:buFont typeface="Wingdings" panose="05000000000000000000" charset="0"/>
              <a:buNone/>
            </a:pPr>
            <a:r>
              <a:rPr lang="en-US" altLang="zh-CN"/>
              <a:t>	function Point(x = 0,y = 0){</a:t>
            </a:r>
            <a:endParaRPr lang="en-US" altLang="zh-CN"/>
          </a:p>
          <a:p>
            <a:pPr lvl="1" algn="l">
              <a:buFont typeface="Wingdings" panose="05000000000000000000" charset="0"/>
              <a:buNone/>
            </a:pPr>
            <a:r>
              <a:rPr lang="en-US" altLang="zh-CN"/>
              <a:t>		this.x = x;</a:t>
            </a:r>
            <a:endParaRPr lang="en-US" altLang="zh-CN"/>
          </a:p>
          <a:p>
            <a:pPr lvl="1" algn="l">
              <a:buFont typeface="Wingdings" panose="05000000000000000000" charset="0"/>
              <a:buNone/>
            </a:pPr>
            <a:r>
              <a:rPr lang="en-US" altLang="zh-CN"/>
              <a:t>		this.y = y;</a:t>
            </a:r>
            <a:endParaRPr lang="en-US" altLang="zh-CN"/>
          </a:p>
          <a:p>
            <a:pPr lvl="1" algn="l">
              <a:buFont typeface="Wingdings" panose="05000000000000000000" charset="0"/>
              <a:buNone/>
            </a:pPr>
            <a:r>
              <a:rPr lang="en-US" altLang="zh-CN"/>
              <a:t>	}</a:t>
            </a:r>
            <a:endParaRPr lang="en-US" altLang="zh-CN"/>
          </a:p>
          <a:p>
            <a:pPr lvl="1" algn="l">
              <a:buFont typeface="Wingdings" panose="05000000000000000000" charset="0"/>
              <a:buNone/>
            </a:pPr>
            <a:r>
              <a:rPr lang="en-US" altLang="zh-CN"/>
              <a:t>	var p = new Point();</a:t>
            </a:r>
            <a:endParaRPr lang="en-US" altLang="zh-CN"/>
          </a:p>
          <a:p>
            <a:r>
              <a:rPr lang="en-US" altLang="zh-CN"/>
              <a:t>rest</a:t>
            </a:r>
            <a:r>
              <a:rPr lang="zh-CN" altLang="en-US"/>
              <a:t>参数</a:t>
            </a:r>
            <a:endParaRPr lang="zh-CN" altLang="en-US"/>
          </a:p>
          <a:p>
            <a:pPr lvl="1"/>
            <a:r>
              <a:rPr lang="en-US" altLang="zh-CN"/>
              <a:t>	function add(...values){  //values </a:t>
            </a:r>
            <a:r>
              <a:rPr lang="zh-CN" altLang="en-US"/>
              <a:t>代表一个数组</a:t>
            </a:r>
            <a:endParaRPr lang="zh-CN" altLang="en-US"/>
          </a:p>
          <a:p>
            <a:pPr lvl="1"/>
            <a:r>
              <a:rPr lang="en-US" altLang="zh-CN"/>
              <a:t>		let sum = 0;</a:t>
            </a:r>
            <a:endParaRPr lang="en-US" altLang="zh-CN"/>
          </a:p>
          <a:p>
            <a:pPr lvl="1"/>
            <a:r>
              <a:rPr lang="en-US" altLang="zh-CN"/>
              <a:t>		for (var val of values)	{</a:t>
            </a:r>
            <a:endParaRPr lang="en-US" altLang="zh-CN"/>
          </a:p>
          <a:p>
            <a:pPr lvl="1"/>
            <a:r>
              <a:rPr lang="en-US" altLang="zh-CN"/>
              <a:t>			sum += val;</a:t>
            </a:r>
            <a:endParaRPr lang="en-US" altLang="zh-CN"/>
          </a:p>
          <a:p>
            <a:pPr lvl="1"/>
            <a:r>
              <a:rPr lang="en-US" altLang="zh-CN"/>
              <a:t>		}</a:t>
            </a:r>
            <a:endParaRPr lang="en-US" altLang="zh-CN"/>
          </a:p>
          <a:p>
            <a:pPr lvl="1"/>
            <a:r>
              <a:rPr lang="en-US" altLang="zh-CN"/>
              <a:t>		return sum;</a:t>
            </a:r>
            <a:endParaRPr lang="en-US" altLang="zh-CN"/>
          </a:p>
          <a:p>
            <a:pPr lvl="1"/>
            <a:r>
              <a:rPr lang="en-US" altLang="zh-CN"/>
              <a:t>	}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ES6----</a:t>
            </a:r>
            <a:r>
              <a:rPr lang="zh-CN" altLang="en-US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562100" y="1733550"/>
            <a:ext cx="8792210" cy="4131945"/>
          </a:xfrm>
        </p:spPr>
        <p:txBody>
          <a:bodyPr>
            <a:normAutofit/>
          </a:bodyPr>
          <a:p>
            <a:pPr marL="171450" indent="-171450"/>
            <a:r>
              <a:rPr lang="zh-CN" altLang="en-US">
                <a:sym typeface="+mn-ea"/>
              </a:rPr>
              <a:t>箭头函数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var f = v =&gt; v;//</a:t>
            </a:r>
            <a:r>
              <a:rPr lang="zh-CN" altLang="en-US">
                <a:sym typeface="+mn-ea"/>
              </a:rPr>
              <a:t>等价于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var f = function(v){return v;};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var f = () =&gt; 5; //</a:t>
            </a:r>
            <a:r>
              <a:rPr lang="zh-CN" altLang="en-US"/>
              <a:t>等价于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var f = function(){return 5};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var sum = (sum1,sum2) =&gt; num1+num2;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等价于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var sum = function(num1,num2){return num1 + num2;};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var getObject = id =&gt; ({id:id,name:”Object”});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MQTT----Remaining Length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starts at byte 2</a:t>
            </a:r>
            <a:endParaRPr lang="en-US" altLang="zh-CN"/>
          </a:p>
          <a:p>
            <a:r>
              <a:rPr lang="zh-CN" altLang="en-US"/>
              <a:t>剩余内容字节长度</a:t>
            </a:r>
            <a:r>
              <a:rPr lang="en-US" altLang="zh-CN"/>
              <a:t>(variable header &amp; payload),</a:t>
            </a:r>
            <a:r>
              <a:rPr lang="zh-CN" altLang="en-US"/>
              <a:t>不包括</a:t>
            </a:r>
            <a:r>
              <a:rPr lang="en-US" altLang="zh-CN"/>
              <a:t>Remaining Length</a:t>
            </a:r>
            <a:r>
              <a:rPr lang="zh-CN" altLang="en-US"/>
              <a:t>自己本身</a:t>
            </a:r>
            <a:endParaRPr lang="zh-CN" altLang="en-US"/>
          </a:p>
          <a:p>
            <a:r>
              <a:rPr lang="zh-CN" altLang="en-US"/>
              <a:t>长度编码规则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一个</a:t>
            </a:r>
            <a:r>
              <a:rPr lang="en-US" altLang="zh-CN"/>
              <a:t>byte</a:t>
            </a:r>
            <a:r>
              <a:rPr lang="zh-CN" altLang="en-US"/>
              <a:t>的值最大为</a:t>
            </a:r>
            <a:r>
              <a:rPr lang="en-US" altLang="zh-CN"/>
              <a:t>127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如果长度超过</a:t>
            </a:r>
            <a:r>
              <a:rPr lang="en-US" altLang="zh-CN"/>
              <a:t>127</a:t>
            </a:r>
            <a:r>
              <a:rPr lang="zh-CN" altLang="en-US"/>
              <a:t>，最高位表明还有字节表示长度，最高位为</a:t>
            </a:r>
            <a:r>
              <a:rPr lang="en-US" altLang="zh-CN"/>
              <a:t>”continuation bit”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最多有</a:t>
            </a:r>
            <a:r>
              <a:rPr lang="en-US" altLang="zh-CN"/>
              <a:t>4</a:t>
            </a:r>
            <a:r>
              <a:rPr lang="zh-CN" altLang="en-US"/>
              <a:t>个字节表示</a:t>
            </a:r>
            <a:r>
              <a:rPr lang="en-US" altLang="zh-CN"/>
              <a:t>Remaining Length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比如值为</a:t>
            </a:r>
            <a:r>
              <a:rPr lang="en-US" altLang="zh-CN"/>
              <a:t>321</a:t>
            </a:r>
            <a:r>
              <a:rPr lang="zh-CN" altLang="en-US"/>
              <a:t>（</a:t>
            </a:r>
            <a:r>
              <a:rPr lang="en-US" altLang="zh-CN"/>
              <a:t>65 + 2*128</a:t>
            </a:r>
            <a:r>
              <a:rPr lang="zh-CN" altLang="en-US"/>
              <a:t>），共有</a:t>
            </a:r>
            <a:r>
              <a:rPr lang="en-US" altLang="zh-CN"/>
              <a:t>2</a:t>
            </a:r>
            <a:r>
              <a:rPr lang="zh-CN" altLang="en-US"/>
              <a:t>字节，第一字节为</a:t>
            </a:r>
            <a:r>
              <a:rPr lang="en-US" altLang="zh-CN"/>
              <a:t>0xC1,</a:t>
            </a:r>
            <a:r>
              <a:rPr lang="zh-CN" altLang="en-US"/>
              <a:t>第二字节为</a:t>
            </a:r>
            <a:r>
              <a:rPr lang="en-US" altLang="zh-CN"/>
              <a:t>0x02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最大长度事</a:t>
            </a:r>
            <a:r>
              <a:rPr lang="en-US" altLang="zh-CN"/>
              <a:t>2^28 - 1= 268,435,455(256MB)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ES6----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2165"/>
          </a:xfrm>
        </p:spPr>
        <p:txBody>
          <a:bodyPr/>
          <a:p>
            <a:r>
              <a:rPr lang="zh-CN" altLang="en-US"/>
              <a:t>属性简洁标识</a:t>
            </a:r>
            <a:endParaRPr lang="zh-CN" altLang="en-US"/>
          </a:p>
          <a:p>
            <a:pPr lvl="1"/>
            <a:r>
              <a:rPr lang="en-US" altLang="zh-CN"/>
              <a:t>var foo = 'bar';					</a:t>
            </a:r>
            <a:endParaRPr lang="en-US" altLang="zh-CN"/>
          </a:p>
          <a:p>
            <a:pPr lvl="1"/>
            <a:r>
              <a:rPr lang="en-US" altLang="zh-CN"/>
              <a:t>var baz = {foo};</a:t>
            </a:r>
            <a:endParaRPr lang="en-US" altLang="zh-CN"/>
          </a:p>
          <a:p>
            <a:pPr lvl="1"/>
            <a:r>
              <a:rPr lang="en-US" altLang="zh-CN"/>
              <a:t>baz // {foo:”bar”}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var o = {</a:t>
            </a:r>
            <a:endParaRPr lang="en-US" altLang="zh-CN"/>
          </a:p>
          <a:p>
            <a:pPr lvl="1"/>
            <a:r>
              <a:rPr lang="en-US" altLang="zh-CN"/>
              <a:t>	method(){</a:t>
            </a:r>
            <a:endParaRPr lang="en-US" altLang="zh-CN"/>
          </a:p>
          <a:p>
            <a:pPr lvl="1"/>
            <a:r>
              <a:rPr lang="en-US" altLang="zh-CN"/>
              <a:t>		return “Hello!”;</a:t>
            </a:r>
            <a:endParaRPr lang="en-US" altLang="zh-CN"/>
          </a:p>
          <a:p>
            <a:pPr lvl="1"/>
            <a:r>
              <a:rPr lang="en-US" altLang="zh-CN"/>
              <a:t>	}</a:t>
            </a:r>
            <a:endParaRPr lang="en-US" altLang="zh-CN"/>
          </a:p>
          <a:p>
            <a:pPr lvl="1"/>
            <a:r>
              <a:rPr lang="en-US" altLang="zh-CN"/>
              <a:t>};</a:t>
            </a:r>
            <a:endParaRPr lang="zh-CN" altLang="en-US" sz="2000"/>
          </a:p>
          <a:p>
            <a:pPr lvl="0"/>
            <a:r>
              <a:rPr lang="en-US" altLang="zh-CN" sz="2000"/>
              <a:t>__proto__</a:t>
            </a:r>
            <a:r>
              <a:rPr lang="zh-CN" altLang="en-US" sz="2000"/>
              <a:t>属性</a:t>
            </a:r>
            <a:endParaRPr lang="zh-CN" altLang="en-US" sz="2000"/>
          </a:p>
          <a:p>
            <a:pPr lvl="1"/>
            <a:r>
              <a:rPr lang="zh-CN" altLang="en-US"/>
              <a:t>最好认为这个属性是不存在的</a:t>
            </a:r>
            <a:endParaRPr lang="zh-CN" altLang="en-US"/>
          </a:p>
          <a:p>
            <a:pPr lvl="1"/>
            <a:r>
              <a:rPr lang="en-US" altLang="zh-CN"/>
              <a:t>Object.setPrototypeOf() //</a:t>
            </a:r>
            <a:r>
              <a:rPr lang="zh-CN" altLang="en-US"/>
              <a:t>写</a:t>
            </a:r>
            <a:endParaRPr lang="zh-CN" altLang="en-US"/>
          </a:p>
          <a:p>
            <a:pPr lvl="1"/>
            <a:r>
              <a:rPr lang="en-US" altLang="zh-CN"/>
              <a:t>Object.getPrototypeOf() //</a:t>
            </a:r>
            <a:r>
              <a:rPr lang="zh-CN" altLang="en-US"/>
              <a:t>读</a:t>
            </a:r>
            <a:endParaRPr lang="zh-CN" altLang="en-US"/>
          </a:p>
          <a:p>
            <a:pPr lvl="1"/>
            <a:r>
              <a:rPr lang="en-US" altLang="zh-CN"/>
              <a:t>Object.create() //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ES6----Symbol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3435"/>
          </a:xfrm>
        </p:spPr>
        <p:txBody>
          <a:bodyPr>
            <a:normAutofit lnSpcReduction="20000"/>
          </a:bodyPr>
          <a:p>
            <a:r>
              <a:rPr lang="en-US" altLang="zh-CN"/>
              <a:t>JS</a:t>
            </a:r>
            <a:r>
              <a:rPr lang="zh-CN" altLang="en-US"/>
              <a:t>的第七种数据类型</a:t>
            </a:r>
            <a:endParaRPr lang="zh-CN" altLang="en-US"/>
          </a:p>
          <a:p>
            <a:pPr lvl="1"/>
            <a:r>
              <a:rPr lang="en-US" altLang="zh-CN"/>
              <a:t>Undefined,Null,Boolean,String,Number,Object</a:t>
            </a:r>
            <a:endParaRPr lang="en-US" altLang="zh-CN"/>
          </a:p>
          <a:p>
            <a:pPr lvl="0"/>
            <a:r>
              <a:rPr lang="zh-CN" altLang="en-US"/>
              <a:t>定义</a:t>
            </a:r>
            <a:r>
              <a:rPr lang="en-US" altLang="zh-CN"/>
              <a:t>Symbol</a:t>
            </a:r>
            <a:endParaRPr lang="en-US" altLang="zh-CN"/>
          </a:p>
          <a:p>
            <a:pPr lvl="1"/>
            <a:r>
              <a:rPr lang="en-US" altLang="zh-CN"/>
              <a:t>var s1 = Symbol('foo');</a:t>
            </a:r>
            <a:endParaRPr lang="en-US" altLang="zh-CN"/>
          </a:p>
          <a:p>
            <a:pPr lvl="1"/>
            <a:r>
              <a:rPr lang="en-US" altLang="zh-CN"/>
              <a:t>var s2 = Symbol('bar');</a:t>
            </a:r>
            <a:endParaRPr lang="en-US" altLang="zh-CN"/>
          </a:p>
          <a:p>
            <a:pPr lvl="0"/>
            <a:r>
              <a:rPr lang="zh-CN" altLang="en-US"/>
              <a:t>作为属性名的</a:t>
            </a:r>
            <a:r>
              <a:rPr lang="en-US" altLang="zh-CN"/>
              <a:t>Symbol</a:t>
            </a:r>
            <a:endParaRPr lang="en-US" altLang="zh-CN"/>
          </a:p>
          <a:p>
            <a:pPr lvl="1"/>
            <a:r>
              <a:rPr lang="en-US" altLang="zh-CN" sz="1400"/>
              <a:t>//</a:t>
            </a:r>
            <a:r>
              <a:rPr lang="zh-CN" altLang="en-US" sz="1400"/>
              <a:t>第一种写法</a:t>
            </a:r>
            <a:endParaRPr lang="zh-CN" altLang="en-US" sz="1400"/>
          </a:p>
          <a:p>
            <a:pPr lvl="1"/>
            <a:r>
              <a:rPr lang="en-US" altLang="zh-CN"/>
              <a:t>var a = {};		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a[s1] = 'Hello';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第二种写法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/>
              <a:t>var a = {</a:t>
            </a:r>
            <a:endParaRPr lang="en-US" altLang="zh-CN"/>
          </a:p>
          <a:p>
            <a:pPr lvl="1"/>
            <a:r>
              <a:rPr lang="en-US" altLang="zh-CN"/>
              <a:t>	[s1] : 'Hello!'</a:t>
            </a:r>
            <a:endParaRPr lang="en-US" altLang="zh-CN"/>
          </a:p>
          <a:p>
            <a:pPr lvl="1"/>
            <a:r>
              <a:rPr lang="en-US" altLang="zh-CN"/>
              <a:t>};</a:t>
            </a:r>
            <a:endParaRPr lang="en-US" altLang="zh-CN"/>
          </a:p>
          <a:p>
            <a:pPr lvl="1"/>
            <a:r>
              <a:rPr lang="en-US" altLang="zh-CN"/>
              <a:t>//</a:t>
            </a:r>
            <a:r>
              <a:rPr lang="zh-CN" altLang="en-US"/>
              <a:t>第三种写法</a:t>
            </a:r>
            <a:endParaRPr lang="zh-CN" altLang="en-US"/>
          </a:p>
          <a:p>
            <a:pPr lvl="1"/>
            <a:r>
              <a:rPr lang="en-US" altLang="zh-CN"/>
              <a:t>var a = {};</a:t>
            </a:r>
            <a:endParaRPr lang="en-US" altLang="zh-CN"/>
          </a:p>
          <a:p>
            <a:pPr lvl="1"/>
            <a:r>
              <a:rPr lang="en-US" altLang="zh-CN"/>
              <a:t>Object.defineProperty(a,s1,{value:'Hello!'});</a:t>
            </a:r>
            <a:endParaRPr lang="en-US" altLang="zh-CN"/>
          </a:p>
          <a:p>
            <a:pPr lvl="0"/>
            <a:r>
              <a:rPr lang="zh-CN" altLang="en-US"/>
              <a:t>读取</a:t>
            </a:r>
            <a:endParaRPr lang="zh-CN" altLang="en-US"/>
          </a:p>
          <a:p>
            <a:pPr lvl="1"/>
            <a:r>
              <a:rPr lang="en-US" altLang="zh-CN"/>
              <a:t>a[s1] //'Hello!'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ES6----Set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3435"/>
          </a:xfrm>
        </p:spPr>
        <p:txBody>
          <a:bodyPr/>
          <a:p>
            <a:r>
              <a:rPr lang="en-US" altLang="zh-CN"/>
              <a:t>Set</a:t>
            </a:r>
            <a:r>
              <a:rPr lang="zh-CN" altLang="en-US"/>
              <a:t>：集合结构</a:t>
            </a:r>
            <a:endParaRPr lang="zh-CN" altLang="en-US"/>
          </a:p>
          <a:p>
            <a:pPr lvl="1"/>
            <a:r>
              <a:rPr lang="en-US" altLang="zh-CN"/>
              <a:t>var s = new Set();</a:t>
            </a:r>
            <a:endParaRPr lang="en-US" altLang="zh-CN"/>
          </a:p>
          <a:p>
            <a:pPr lvl="1"/>
            <a:r>
              <a:rPr lang="en-US" altLang="zh-CN"/>
              <a:t>s.add(value).add(value); //</a:t>
            </a:r>
            <a:r>
              <a:rPr lang="zh-CN" altLang="en-US"/>
              <a:t>添加某个值，返回</a:t>
            </a:r>
            <a:r>
              <a:rPr lang="en-US" altLang="zh-CN"/>
              <a:t>Set</a:t>
            </a:r>
            <a:r>
              <a:rPr lang="zh-CN" altLang="en-US"/>
              <a:t>结构本身</a:t>
            </a:r>
            <a:endParaRPr lang="zh-CN" altLang="en-US"/>
          </a:p>
          <a:p>
            <a:pPr lvl="1"/>
            <a:r>
              <a:rPr lang="en-US" altLang="zh-CN"/>
              <a:t>s.delete(value); //</a:t>
            </a:r>
            <a:r>
              <a:rPr lang="zh-CN" altLang="en-US"/>
              <a:t>删除某个值，返回一个布尔值，标识是否删除成功</a:t>
            </a:r>
            <a:endParaRPr lang="zh-CN" altLang="en-US"/>
          </a:p>
          <a:p>
            <a:pPr lvl="1"/>
            <a:r>
              <a:rPr lang="en-US" altLang="zh-CN"/>
              <a:t>s.has(value); //</a:t>
            </a:r>
            <a:r>
              <a:rPr lang="zh-CN" altLang="en-US"/>
              <a:t>返回一个布尔值，表示该值是否为</a:t>
            </a:r>
            <a:r>
              <a:rPr lang="en-US" altLang="zh-CN"/>
              <a:t>Set</a:t>
            </a:r>
            <a:r>
              <a:rPr lang="zh-CN" altLang="en-US"/>
              <a:t>的成员</a:t>
            </a:r>
            <a:endParaRPr lang="zh-CN" altLang="en-US"/>
          </a:p>
          <a:p>
            <a:pPr lvl="1"/>
            <a:r>
              <a:rPr lang="en-US" altLang="zh-CN"/>
              <a:t>s.clear();//</a:t>
            </a:r>
            <a:r>
              <a:rPr lang="zh-CN" altLang="en-US"/>
              <a:t>清除所有成员，没有返回值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/>
              <a:t>var array = Array.from(s);//</a:t>
            </a:r>
            <a:r>
              <a:rPr lang="zh-CN" altLang="en-US"/>
              <a:t>将</a:t>
            </a:r>
            <a:r>
              <a:rPr lang="en-US" altLang="zh-CN"/>
              <a:t>Set</a:t>
            </a:r>
            <a:r>
              <a:rPr lang="zh-CN" altLang="en-US"/>
              <a:t>结构转换为数组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/>
              <a:t>keys() : </a:t>
            </a:r>
            <a:r>
              <a:rPr lang="zh-CN" altLang="en-US"/>
              <a:t>返回</a:t>
            </a:r>
            <a:r>
              <a:rPr lang="zh-CN" altLang="en-US">
                <a:sym typeface="+mn-ea"/>
              </a:rPr>
              <a:t>键值</a:t>
            </a:r>
            <a:r>
              <a:rPr lang="zh-CN" altLang="en-US"/>
              <a:t>的遍历器</a:t>
            </a:r>
            <a:r>
              <a:rPr lang="en-US" altLang="zh-CN"/>
              <a:t>			for(let key of set.keys()){//...}</a:t>
            </a:r>
            <a:endParaRPr lang="en-US" altLang="zh-CN"/>
          </a:p>
          <a:p>
            <a:pPr lvl="1"/>
            <a:r>
              <a:rPr lang="en-US" altLang="zh-CN"/>
              <a:t>values() : </a:t>
            </a:r>
            <a:r>
              <a:rPr lang="zh-CN" altLang="en-US"/>
              <a:t>返回键值的遍历器</a:t>
            </a:r>
            <a:r>
              <a:rPr lang="en-US" altLang="zh-CN"/>
              <a:t>			for(let val of set.values()){//...}</a:t>
            </a:r>
            <a:endParaRPr lang="en-US" altLang="zh-CN"/>
          </a:p>
          <a:p>
            <a:pPr lvl="1"/>
            <a:r>
              <a:rPr lang="en-US" altLang="zh-CN"/>
              <a:t>entries() : </a:t>
            </a:r>
            <a:r>
              <a:rPr lang="zh-CN" altLang="en-US"/>
              <a:t>返回键值对的遍历器</a:t>
            </a:r>
            <a:r>
              <a:rPr lang="en-US" altLang="zh-CN"/>
              <a:t>		for(let key_val of set.entries()){//...}</a:t>
            </a:r>
            <a:endParaRPr lang="en-US" altLang="zh-CN"/>
          </a:p>
          <a:p>
            <a:pPr lvl="1"/>
            <a:r>
              <a:rPr lang="en-US" altLang="zh-CN"/>
              <a:t>forEach() : </a:t>
            </a:r>
            <a:r>
              <a:rPr lang="zh-CN" altLang="en-US"/>
              <a:t>使用回掉函数遍历每个成员</a:t>
            </a:r>
            <a:r>
              <a:rPr lang="en-US" altLang="zh-CN"/>
              <a:t>		set.forEach((value,key) =&gt;console.log(value))</a:t>
            </a:r>
            <a:endParaRPr lang="zh-CN" altLang="en-US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ES6----Set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WeakSet ,</a:t>
            </a:r>
            <a:r>
              <a:rPr lang="zh-CN" altLang="en-US"/>
              <a:t>与</a:t>
            </a:r>
            <a:r>
              <a:rPr lang="en-US" altLang="zh-CN"/>
              <a:t>Set</a:t>
            </a:r>
            <a:r>
              <a:rPr lang="zh-CN" altLang="en-US"/>
              <a:t>的两个区别</a:t>
            </a:r>
            <a:endParaRPr lang="zh-CN" altLang="en-US"/>
          </a:p>
          <a:p>
            <a:pPr lvl="1"/>
            <a:r>
              <a:rPr lang="en-US" altLang="zh-CN" sz="1400"/>
              <a:t>WeakSet</a:t>
            </a:r>
            <a:r>
              <a:rPr lang="zh-CN" altLang="en-US" sz="1400"/>
              <a:t>的成员只能是对象</a:t>
            </a:r>
            <a:endParaRPr lang="zh-CN" altLang="en-US" sz="1400"/>
          </a:p>
          <a:p>
            <a:pPr lvl="1"/>
            <a:r>
              <a:rPr lang="en-US" altLang="zh-CN" sz="1400"/>
              <a:t>WeakSet</a:t>
            </a:r>
            <a:r>
              <a:rPr lang="zh-CN" altLang="en-US" sz="1400"/>
              <a:t>中的对象都是弱引用的，即垃圾回收不考虑</a:t>
            </a:r>
            <a:r>
              <a:rPr lang="en-US" altLang="zh-CN" sz="1400"/>
              <a:t>WeakSet</a:t>
            </a:r>
            <a:r>
              <a:rPr lang="zh-CN" altLang="en-US" sz="1400"/>
              <a:t>对该对象的引用</a:t>
            </a:r>
            <a:endParaRPr lang="zh-CN" altLang="en-US" sz="1400"/>
          </a:p>
          <a:p>
            <a:pPr lvl="1"/>
            <a:endParaRPr lang="zh-CN" altLang="en-US" sz="1400"/>
          </a:p>
          <a:p>
            <a:pPr lvl="1"/>
            <a:r>
              <a:rPr lang="en-US" altLang="zh-CN"/>
              <a:t>var ws = new WeakSet();</a:t>
            </a:r>
            <a:endParaRPr lang="en-US" altLang="zh-CN"/>
          </a:p>
          <a:p>
            <a:pPr lvl="1"/>
            <a:r>
              <a:rPr lang="en-US" altLang="zh-CN"/>
              <a:t>ws.add(value) </a:t>
            </a:r>
            <a:endParaRPr lang="en-US" altLang="zh-CN"/>
          </a:p>
          <a:p>
            <a:pPr lvl="1"/>
            <a:r>
              <a:rPr lang="en-US" altLang="zh-CN"/>
              <a:t>ws.delete(value)</a:t>
            </a:r>
            <a:endParaRPr lang="en-US" altLang="zh-CN"/>
          </a:p>
          <a:p>
            <a:pPr lvl="1"/>
            <a:r>
              <a:rPr lang="en-US" altLang="zh-CN"/>
              <a:t>ws.has(value)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不能能遍历，遍历机制无法保证成员的存在</a:t>
            </a:r>
            <a:endParaRPr lang="zh-CN" altLang="en-US"/>
          </a:p>
          <a:p>
            <a:pPr lvl="1"/>
            <a:r>
              <a:rPr lang="zh-CN" altLang="en-US"/>
              <a:t>储存</a:t>
            </a:r>
            <a:r>
              <a:rPr lang="en-US" altLang="zh-CN"/>
              <a:t>DOM</a:t>
            </a:r>
            <a:r>
              <a:rPr lang="zh-CN" altLang="en-US"/>
              <a:t>节点，而不用担心这些节点从文档里移除了，会引发内存泄漏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ES6----Map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2165"/>
          </a:xfrm>
        </p:spPr>
        <p:txBody>
          <a:bodyPr>
            <a:normAutofit lnSpcReduction="10000"/>
          </a:bodyPr>
          <a:p>
            <a:r>
              <a:rPr lang="zh-CN" altLang="en-US"/>
              <a:t>键值对的集合（</a:t>
            </a:r>
            <a:r>
              <a:rPr lang="en-US" altLang="zh-CN"/>
              <a:t>Hash</a:t>
            </a:r>
            <a:r>
              <a:rPr lang="zh-CN" altLang="en-US"/>
              <a:t>结构）</a:t>
            </a:r>
            <a:endParaRPr lang="zh-CN" altLang="en-US"/>
          </a:p>
          <a:p>
            <a:pPr lvl="1"/>
            <a:r>
              <a:rPr lang="en-US" altLang="zh-CN"/>
              <a:t>key</a:t>
            </a:r>
            <a:r>
              <a:rPr lang="zh-CN" altLang="en-US"/>
              <a:t>不限于字符串，各种类型的值都可以当作键，比</a:t>
            </a:r>
            <a:r>
              <a:rPr lang="en-US" altLang="zh-CN"/>
              <a:t>Object</a:t>
            </a:r>
            <a:r>
              <a:rPr lang="zh-CN" altLang="en-US"/>
              <a:t>更合适</a:t>
            </a:r>
            <a:endParaRPr lang="zh-CN" altLang="en-US"/>
          </a:p>
          <a:p>
            <a:pPr lvl="1"/>
            <a:r>
              <a:rPr lang="en-US" altLang="zh-CN"/>
              <a:t>var m = new Map();</a:t>
            </a:r>
            <a:endParaRPr lang="en-US" altLang="zh-CN"/>
          </a:p>
          <a:p>
            <a:pPr lvl="1"/>
            <a:r>
              <a:rPr lang="en-US" altLang="zh-CN"/>
              <a:t>var o = {p:'Hello World'};</a:t>
            </a:r>
            <a:endParaRPr lang="en-US" altLang="zh-CN"/>
          </a:p>
          <a:p>
            <a:pPr lvl="0"/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en-US" altLang="zh-CN"/>
              <a:t>m.set(o,'content');</a:t>
            </a:r>
            <a:endParaRPr lang="en-US" altLang="zh-CN"/>
          </a:p>
          <a:p>
            <a:pPr lvl="1"/>
            <a:r>
              <a:rPr lang="en-US" altLang="zh-CN"/>
              <a:t>m.get(o) // “content”</a:t>
            </a:r>
            <a:endParaRPr lang="en-US" altLang="zh-CN"/>
          </a:p>
          <a:p>
            <a:pPr lvl="1"/>
            <a:r>
              <a:rPr lang="en-US" altLang="zh-CN"/>
              <a:t>m.has(o) //true</a:t>
            </a:r>
            <a:endParaRPr lang="en-US" altLang="zh-CN"/>
          </a:p>
          <a:p>
            <a:pPr lvl="1"/>
            <a:r>
              <a:rPr lang="en-US" altLang="zh-CN"/>
              <a:t>m.delete(o) // true</a:t>
            </a:r>
            <a:endParaRPr lang="en-US" altLang="zh-CN"/>
          </a:p>
          <a:p>
            <a:pPr lvl="1"/>
            <a:r>
              <a:rPr lang="en-US" altLang="zh-CN"/>
              <a:t>m.clear() //</a:t>
            </a:r>
            <a:r>
              <a:rPr lang="zh-CN" altLang="en-US"/>
              <a:t>清除所有成员，没有返回值</a:t>
            </a:r>
            <a:endParaRPr lang="zh-CN" altLang="en-US"/>
          </a:p>
          <a:p>
            <a:pPr lvl="0"/>
            <a:r>
              <a:rPr lang="zh-CN" altLang="en-US"/>
              <a:t>属性</a:t>
            </a:r>
            <a:endParaRPr lang="zh-CN" altLang="en-US"/>
          </a:p>
          <a:p>
            <a:pPr lvl="1"/>
            <a:r>
              <a:rPr lang="en-US" altLang="zh-CN" sz="1400"/>
              <a:t>size // Map</a:t>
            </a:r>
            <a:r>
              <a:rPr lang="zh-CN" altLang="en-US" sz="1400"/>
              <a:t>结构的成员总数</a:t>
            </a:r>
            <a:endParaRPr lang="zh-CN" altLang="en-US" sz="1400"/>
          </a:p>
          <a:p>
            <a:pPr lvl="0"/>
            <a:r>
              <a:rPr lang="zh-CN" altLang="en-US" sz="2000"/>
              <a:t>遍历</a:t>
            </a:r>
            <a:endParaRPr lang="zh-CN" altLang="en-US" sz="2000"/>
          </a:p>
          <a:p>
            <a:pPr lvl="1"/>
            <a:r>
              <a:rPr lang="en-US" altLang="zh-CN" sz="1400"/>
              <a:t>m.keys() // </a:t>
            </a:r>
            <a:r>
              <a:rPr lang="zh-CN" altLang="en-US" sz="1400"/>
              <a:t>返回键名的遍历器</a:t>
            </a:r>
            <a:endParaRPr lang="zh-CN" altLang="en-US" sz="1400"/>
          </a:p>
          <a:p>
            <a:pPr lvl="1"/>
            <a:r>
              <a:rPr lang="en-US" altLang="zh-CN" sz="1400"/>
              <a:t>m.values() // </a:t>
            </a:r>
            <a:r>
              <a:rPr lang="zh-CN" altLang="en-US" sz="1400"/>
              <a:t>返回值的遍历器</a:t>
            </a:r>
            <a:endParaRPr lang="zh-CN" altLang="en-US" sz="1400"/>
          </a:p>
          <a:p>
            <a:pPr lvl="1"/>
            <a:r>
              <a:rPr lang="en-US" altLang="zh-CN" sz="1400"/>
              <a:t>m.entries() // </a:t>
            </a:r>
            <a:r>
              <a:rPr lang="zh-CN" altLang="en-US" sz="1400"/>
              <a:t>返回键值对的遍历器</a:t>
            </a:r>
            <a:endParaRPr lang="zh-CN" altLang="en-US" sz="1400"/>
          </a:p>
          <a:p>
            <a:pPr lvl="1"/>
            <a:r>
              <a:rPr lang="en-US" altLang="zh-CN" sz="1400"/>
              <a:t>m.forEach() // </a:t>
            </a:r>
            <a:r>
              <a:rPr lang="zh-CN" altLang="en-US" sz="1400"/>
              <a:t>通过回掉函数遍历</a:t>
            </a:r>
            <a:r>
              <a:rPr lang="en-US" altLang="zh-CN" sz="1400"/>
              <a:t>Map</a:t>
            </a:r>
            <a:r>
              <a:rPr lang="zh-CN" altLang="en-US" sz="1400"/>
              <a:t>的所有成员</a:t>
            </a:r>
            <a:endParaRPr lang="zh-CN" altLang="en-US" sz="1400"/>
          </a:p>
          <a:p>
            <a:pPr lvl="1"/>
            <a:endParaRPr lang="en-US" altLang="zh-CN" sz="1400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ES6----Map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Map</a:t>
            </a:r>
            <a:r>
              <a:rPr lang="zh-CN" altLang="en-US"/>
              <a:t>转为数组</a:t>
            </a:r>
            <a:endParaRPr lang="zh-CN" altLang="en-US"/>
          </a:p>
          <a:p>
            <a:pPr lvl="1"/>
            <a:r>
              <a:rPr lang="en-US" altLang="zh-CN"/>
              <a:t>let myMap = new Map().set(true, 7).set({foo: 3}, ['abc']);</a:t>
            </a:r>
            <a:endParaRPr lang="en-US" altLang="zh-CN"/>
          </a:p>
          <a:p>
            <a:pPr lvl="1"/>
            <a:r>
              <a:rPr lang="en-US" altLang="zh-CN"/>
              <a:t>[...myMap]</a:t>
            </a:r>
            <a:endParaRPr lang="en-US" altLang="zh-CN"/>
          </a:p>
          <a:p>
            <a:pPr lvl="1"/>
            <a:r>
              <a:rPr lang="en-US" altLang="zh-CN"/>
              <a:t>// [ [ true, 7 ], [ { foo: 3 }, [ 'abc' ] ] ]</a:t>
            </a:r>
            <a:endParaRPr lang="en-US" altLang="zh-CN"/>
          </a:p>
          <a:p>
            <a:pPr lvl="0"/>
            <a:r>
              <a:rPr lang="zh-CN" altLang="en-US"/>
              <a:t>数组转为</a:t>
            </a:r>
            <a:r>
              <a:rPr lang="en-US" altLang="zh-CN"/>
              <a:t>Map</a:t>
            </a:r>
            <a:endParaRPr lang="en-US" altLang="zh-CN"/>
          </a:p>
          <a:p>
            <a:pPr lvl="1"/>
            <a:r>
              <a:rPr lang="en-US" altLang="zh-CN"/>
              <a:t>new Map([[true, 7], [{foo: 3}, ['abc']]])</a:t>
            </a:r>
            <a:endParaRPr lang="en-US" altLang="zh-CN"/>
          </a:p>
          <a:p>
            <a:pPr lvl="1"/>
            <a:r>
              <a:rPr lang="en-US" altLang="zh-CN"/>
              <a:t>// Map {true =&gt; 7, Object {foo: 3} =&gt; ['abc']}</a:t>
            </a:r>
            <a:endParaRPr lang="en-US" altLang="zh-CN"/>
          </a:p>
          <a:p>
            <a:pPr lvl="0"/>
            <a:r>
              <a:rPr lang="en-US" altLang="zh-CN"/>
              <a:t>WeakMap</a:t>
            </a:r>
            <a:endParaRPr lang="en-US" altLang="zh-CN"/>
          </a:p>
          <a:p>
            <a:pPr lvl="1"/>
            <a:r>
              <a:rPr lang="zh-CN" altLang="en-US"/>
              <a:t>与</a:t>
            </a:r>
            <a:r>
              <a:rPr lang="en-US" altLang="zh-CN"/>
              <a:t>Map</a:t>
            </a:r>
            <a:r>
              <a:rPr lang="zh-CN" altLang="en-US"/>
              <a:t>结构类似，区别是只接受对象作为键名（</a:t>
            </a:r>
            <a:r>
              <a:rPr lang="en-US" altLang="zh-CN"/>
              <a:t>Null</a:t>
            </a:r>
            <a:r>
              <a:rPr lang="zh-CN" altLang="en-US"/>
              <a:t>除外），也包含的对象也为弱引用</a:t>
            </a:r>
            <a:endParaRPr lang="zh-CN" altLang="en-US"/>
          </a:p>
          <a:p>
            <a:pPr lvl="1"/>
            <a:r>
              <a:rPr lang="zh-CN" altLang="en-US"/>
              <a:t>应用：对应</a:t>
            </a:r>
            <a:r>
              <a:rPr lang="en-US" altLang="zh-CN"/>
              <a:t>DOM</a:t>
            </a:r>
            <a:r>
              <a:rPr lang="zh-CN" altLang="en-US"/>
              <a:t>元素的</a:t>
            </a:r>
            <a:r>
              <a:rPr lang="en-US" altLang="zh-CN"/>
              <a:t>WeakMap</a:t>
            </a:r>
            <a:r>
              <a:rPr lang="zh-CN" altLang="en-US"/>
              <a:t>。。。防止内存泄漏</a:t>
            </a:r>
            <a:endParaRPr lang="zh-CN" altLang="en-US"/>
          </a:p>
          <a:p>
            <a:pPr lvl="1"/>
            <a:r>
              <a:rPr lang="zh-CN" altLang="en-US"/>
              <a:t>区别：</a:t>
            </a:r>
            <a:r>
              <a:rPr lang="en-US" altLang="zh-CN"/>
              <a:t>1.</a:t>
            </a:r>
            <a:r>
              <a:rPr lang="zh-CN" altLang="en-US"/>
              <a:t>没有遍历操作，没有</a:t>
            </a:r>
            <a:r>
              <a:rPr lang="en-US" altLang="zh-CN"/>
              <a:t>size</a:t>
            </a:r>
            <a:r>
              <a:rPr lang="zh-CN" altLang="en-US"/>
              <a:t>属性 </a:t>
            </a:r>
            <a:r>
              <a:rPr lang="en-US" altLang="zh-CN"/>
              <a:t>2.</a:t>
            </a:r>
            <a:r>
              <a:rPr lang="zh-CN" altLang="en-US"/>
              <a:t>无法清空，不支持</a:t>
            </a:r>
            <a:r>
              <a:rPr lang="en-US" altLang="zh-CN"/>
              <a:t>clear</a:t>
            </a:r>
            <a:r>
              <a:rPr lang="zh-CN" altLang="en-US"/>
              <a:t>方法</a:t>
            </a:r>
            <a:endParaRPr lang="zh-CN" altLang="en-US"/>
          </a:p>
          <a:p>
            <a:pPr lvl="0"/>
            <a:endParaRPr lang="zh-CN" altLang="en-US"/>
          </a:p>
          <a:p>
            <a:pPr lvl="1"/>
            <a:endParaRPr lang="en-US" altLang="zh-CN" sz="1400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ES6----Proxy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216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用于修改某些操作的默认行为，属于一种</a:t>
            </a:r>
            <a:r>
              <a:rPr lang="en-US" altLang="zh-CN"/>
              <a:t>“</a:t>
            </a:r>
            <a:r>
              <a:rPr lang="zh-CN" altLang="en-US"/>
              <a:t>元编程</a:t>
            </a:r>
            <a:r>
              <a:rPr lang="en-US" altLang="zh-CN"/>
              <a:t>”(meta programming)</a:t>
            </a:r>
            <a:endParaRPr lang="en-US" altLang="zh-CN"/>
          </a:p>
          <a:p>
            <a:r>
              <a:rPr lang="en-US" altLang="zh-CN"/>
              <a:t>Example:</a:t>
            </a:r>
            <a:endParaRPr lang="en-US" altLang="zh-CN"/>
          </a:p>
          <a:p>
            <a:pPr lvl="1"/>
            <a:r>
              <a:rPr lang="en-US" altLang="zh-CN"/>
              <a:t>var obj = new Proxy({},{</a:t>
            </a:r>
            <a:endParaRPr lang="en-US" altLang="zh-CN"/>
          </a:p>
          <a:p>
            <a:pPr lvl="1"/>
            <a:r>
              <a:rPr lang="en-US" altLang="zh-CN"/>
              <a:t>	get : function(target,key,receiver){</a:t>
            </a:r>
            <a:endParaRPr lang="en-US" altLang="zh-CN"/>
          </a:p>
          <a:p>
            <a:pPr lvl="1"/>
            <a:r>
              <a:rPr lang="en-US" altLang="zh-CN"/>
              <a:t>		console.log(`getting ${key}!`);</a:t>
            </a:r>
            <a:endParaRPr lang="en-US" altLang="zh-CN"/>
          </a:p>
          <a:p>
            <a:pPr lvl="1"/>
            <a:r>
              <a:rPr lang="en-US" altLang="zh-CN"/>
              <a:t>		return Reflec.get(target,key,receiver);</a:t>
            </a:r>
            <a:endParaRPr lang="en-US" altLang="zh-CN"/>
          </a:p>
          <a:p>
            <a:pPr lvl="1"/>
            <a:r>
              <a:rPr lang="en-US" altLang="zh-CN"/>
              <a:t>	},</a:t>
            </a:r>
            <a:endParaRPr lang="en-US" altLang="zh-CN"/>
          </a:p>
          <a:p>
            <a:pPr lvl="1"/>
            <a:r>
              <a:rPr lang="en-US" altLang="zh-CN"/>
              <a:t>	set : function(target,key,value,receiver){</a:t>
            </a:r>
            <a:endParaRPr lang="en-US" altLang="zh-CN"/>
          </a:p>
          <a:p>
            <a:pPr lvl="1"/>
            <a:r>
              <a:rPr lang="en-US" altLang="zh-CN"/>
              <a:t>		console.log(`setting ${key}!`);</a:t>
            </a:r>
            <a:endParaRPr lang="en-US" altLang="zh-CN"/>
          </a:p>
          <a:p>
            <a:pPr lvl="1"/>
            <a:r>
              <a:rPr lang="en-US" altLang="zh-CN"/>
              <a:t>		return Reflect.set(target,key,value,receiver);</a:t>
            </a:r>
            <a:endParaRPr lang="en-US" altLang="zh-CN"/>
          </a:p>
          <a:p>
            <a:pPr lvl="1"/>
            <a:r>
              <a:rPr lang="en-US" altLang="zh-CN"/>
              <a:t>	}</a:t>
            </a:r>
            <a:endParaRPr lang="en-US" altLang="zh-CN"/>
          </a:p>
          <a:p>
            <a:pPr lvl="1"/>
            <a:r>
              <a:rPr lang="en-US" altLang="zh-CN"/>
              <a:t>});</a:t>
            </a:r>
            <a:endParaRPr lang="en-US" altLang="zh-CN"/>
          </a:p>
          <a:p>
            <a:pPr lvl="0"/>
            <a:r>
              <a:rPr lang="en-US" altLang="zh-CN" sz="2000"/>
              <a:t>Output:</a:t>
            </a:r>
            <a:endParaRPr lang="en-US" altLang="zh-CN" sz="2000"/>
          </a:p>
          <a:p>
            <a:pPr lvl="1"/>
            <a:r>
              <a:rPr lang="en-US" altLang="zh-CN"/>
              <a:t>obj.count = 1</a:t>
            </a:r>
            <a:endParaRPr lang="en-US" altLang="zh-CN"/>
          </a:p>
          <a:p>
            <a:pPr lvl="1"/>
            <a:r>
              <a:rPr lang="en-US" altLang="zh-CN"/>
              <a:t>//  setting count!</a:t>
            </a:r>
            <a:endParaRPr lang="en-US" altLang="zh-CN"/>
          </a:p>
          <a:p>
            <a:pPr lvl="1"/>
            <a:r>
              <a:rPr lang="en-US" altLang="zh-CN"/>
              <a:t>++obj.count</a:t>
            </a:r>
            <a:endParaRPr lang="en-US" altLang="zh-CN"/>
          </a:p>
          <a:p>
            <a:pPr lvl="1"/>
            <a:r>
              <a:rPr lang="en-US" altLang="zh-CN"/>
              <a:t>//  getting count!</a:t>
            </a:r>
            <a:endParaRPr lang="en-US" altLang="zh-CN"/>
          </a:p>
          <a:p>
            <a:pPr lvl="1"/>
            <a:r>
              <a:rPr lang="en-US" altLang="zh-CN"/>
              <a:t>//  setting count!</a:t>
            </a:r>
            <a:endParaRPr lang="en-US" altLang="zh-CN"/>
          </a:p>
          <a:p>
            <a:pPr lvl="1"/>
            <a:r>
              <a:rPr lang="en-US" altLang="zh-CN"/>
              <a:t>//  2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ES6----Proxy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2165"/>
          </a:xfrm>
        </p:spPr>
        <p:txBody>
          <a:bodyPr/>
          <a:p>
            <a:r>
              <a:rPr lang="en-US" altLang="zh-CN"/>
              <a:t>object.proxy</a:t>
            </a:r>
            <a:r>
              <a:rPr lang="zh-CN" altLang="en-US"/>
              <a:t>属性，可以设置</a:t>
            </a:r>
            <a:r>
              <a:rPr lang="en-US" altLang="zh-CN"/>
              <a:t>proxy</a:t>
            </a:r>
            <a:endParaRPr lang="en-US" altLang="zh-CN"/>
          </a:p>
          <a:p>
            <a:r>
              <a:rPr lang="zh-CN" altLang="en-US"/>
              <a:t>支持的拦截操作</a:t>
            </a:r>
            <a:r>
              <a:rPr lang="en-US" altLang="zh-CN"/>
              <a:t>,</a:t>
            </a:r>
            <a:r>
              <a:rPr lang="zh-CN" altLang="en-US"/>
              <a:t>定义在</a:t>
            </a:r>
            <a:r>
              <a:rPr lang="en-US" altLang="zh-CN"/>
              <a:t>handler</a:t>
            </a:r>
            <a:r>
              <a:rPr lang="zh-CN" altLang="en-US"/>
              <a:t>中：</a:t>
            </a:r>
            <a:endParaRPr lang="zh-CN" altLang="en-US"/>
          </a:p>
          <a:p>
            <a:pPr lvl="1"/>
            <a:r>
              <a:rPr lang="en-US" altLang="zh-CN"/>
              <a:t>get(target,propKey,receiver)</a:t>
            </a:r>
            <a:endParaRPr lang="en-US" altLang="zh-CN"/>
          </a:p>
          <a:p>
            <a:pPr lvl="1"/>
            <a:r>
              <a:rPr lang="en-US" altLang="zh-CN"/>
              <a:t>set(target,propKey,value,receiver)</a:t>
            </a:r>
            <a:endParaRPr lang="en-US" altLang="zh-CN"/>
          </a:p>
          <a:p>
            <a:pPr lvl="1"/>
            <a:r>
              <a:rPr lang="en-US" altLang="zh-CN"/>
              <a:t>has(target,propKey) // </a:t>
            </a:r>
            <a:r>
              <a:rPr lang="zh-CN" altLang="en-US"/>
              <a:t>拦截</a:t>
            </a:r>
            <a:r>
              <a:rPr lang="en-US" altLang="zh-CN"/>
              <a:t>propKey in proxy</a:t>
            </a:r>
            <a:r>
              <a:rPr lang="zh-CN" altLang="en-US"/>
              <a:t>的操作，以及对象</a:t>
            </a:r>
            <a:r>
              <a:rPr lang="en-US" altLang="zh-CN"/>
              <a:t>hasOwnProperty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en-US" altLang="zh-CN"/>
              <a:t>deleteProperty(target,propKey)</a:t>
            </a:r>
            <a:endParaRPr lang="en-US" altLang="zh-CN"/>
          </a:p>
          <a:p>
            <a:pPr lvl="1"/>
            <a:r>
              <a:rPr lang="en-US" altLang="zh-CN"/>
              <a:t>ownKeys(target) //</a:t>
            </a:r>
            <a:r>
              <a:rPr lang="zh-CN" altLang="en-US"/>
              <a:t>返回对象所有自身属性</a:t>
            </a:r>
            <a:endParaRPr lang="zh-CN" altLang="en-US"/>
          </a:p>
          <a:p>
            <a:pPr lvl="1"/>
            <a:r>
              <a:rPr lang="zh-CN" altLang="en-US"/>
              <a:t>getOwnPropertyDescriptor(target, propKey)</a:t>
            </a:r>
            <a:endParaRPr lang="zh-CN" altLang="en-US"/>
          </a:p>
          <a:p>
            <a:pPr lvl="1"/>
            <a:r>
              <a:rPr lang="zh-CN" altLang="en-US"/>
              <a:t>defineProperty(target, propKey, propDesc)</a:t>
            </a:r>
            <a:endParaRPr lang="zh-CN" altLang="en-US"/>
          </a:p>
          <a:p>
            <a:pPr lvl="1"/>
            <a:r>
              <a:rPr lang="zh-CN" altLang="en-US"/>
              <a:t>preventExtensions(target)</a:t>
            </a:r>
            <a:endParaRPr lang="zh-CN" altLang="en-US"/>
          </a:p>
          <a:p>
            <a:pPr lvl="1"/>
            <a:r>
              <a:rPr lang="zh-CN" altLang="en-US"/>
              <a:t>getPrototypeOf(target)</a:t>
            </a:r>
            <a:endParaRPr lang="zh-CN" altLang="en-US"/>
          </a:p>
          <a:p>
            <a:pPr lvl="1"/>
            <a:r>
              <a:rPr lang="zh-CN" altLang="en-US"/>
              <a:t>isExtensible(target)</a:t>
            </a:r>
            <a:endParaRPr lang="zh-CN" altLang="en-US"/>
          </a:p>
          <a:p>
            <a:pPr lvl="1"/>
            <a:r>
              <a:rPr lang="zh-CN" altLang="en-US"/>
              <a:t>setPrototypeOf(target, proto)</a:t>
            </a:r>
            <a:endParaRPr lang="zh-CN" altLang="en-US"/>
          </a:p>
          <a:p>
            <a:pPr lvl="1"/>
            <a:r>
              <a:rPr lang="zh-CN" altLang="en-US"/>
              <a:t>apply(target, object, args) </a:t>
            </a:r>
            <a:r>
              <a:rPr lang="en-US" altLang="zh-CN"/>
              <a:t>//</a:t>
            </a:r>
            <a:r>
              <a:rPr lang="zh-CN" altLang="en-US"/>
              <a:t>拦截函数调用</a:t>
            </a:r>
            <a:endParaRPr lang="zh-CN" altLang="en-US"/>
          </a:p>
          <a:p>
            <a:pPr lvl="1"/>
            <a:r>
              <a:rPr lang="zh-CN" altLang="en-US"/>
              <a:t>construct(target, args) </a:t>
            </a:r>
            <a:r>
              <a:rPr lang="en-US" altLang="zh-CN"/>
              <a:t>//</a:t>
            </a:r>
            <a:r>
              <a:rPr lang="zh-CN" altLang="en-US"/>
              <a:t>拦截构造函数调用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ES6----Reflect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3435"/>
          </a:xfrm>
        </p:spPr>
        <p:txBody>
          <a:bodyPr/>
          <a:p>
            <a:r>
              <a:rPr lang="zh-CN" altLang="en-US"/>
              <a:t>与</a:t>
            </a:r>
            <a:r>
              <a:rPr lang="en-US" altLang="zh-CN"/>
              <a:t>Proxy</a:t>
            </a:r>
            <a:r>
              <a:rPr lang="zh-CN" altLang="en-US"/>
              <a:t>的行为一一对应</a:t>
            </a:r>
            <a:endParaRPr lang="zh-CN" altLang="en-US"/>
          </a:p>
          <a:p>
            <a:r>
              <a:rPr lang="zh-CN" altLang="en-US"/>
              <a:t>方法清单</a:t>
            </a:r>
            <a:endParaRPr lang="zh-CN" altLang="en-US"/>
          </a:p>
          <a:p>
            <a:pPr lvl="1"/>
            <a:r>
              <a:rPr lang="zh-CN" altLang="en-US"/>
              <a:t>Reflect.apply(target,thisArg,args)</a:t>
            </a:r>
            <a:endParaRPr lang="zh-CN" altLang="en-US"/>
          </a:p>
          <a:p>
            <a:pPr lvl="1"/>
            <a:r>
              <a:rPr lang="zh-CN" altLang="en-US"/>
              <a:t>Reflect.construct(target,args)</a:t>
            </a:r>
            <a:endParaRPr lang="zh-CN" altLang="en-US"/>
          </a:p>
          <a:p>
            <a:pPr lvl="1"/>
            <a:r>
              <a:rPr lang="zh-CN" altLang="en-US"/>
              <a:t>Reflect.get(target,name,receiver)</a:t>
            </a:r>
            <a:endParaRPr lang="zh-CN" altLang="en-US"/>
          </a:p>
          <a:p>
            <a:pPr lvl="1"/>
            <a:r>
              <a:rPr lang="zh-CN" altLang="en-US"/>
              <a:t>Reflect.set(target,name,value,receiver)</a:t>
            </a:r>
            <a:endParaRPr lang="zh-CN" altLang="en-US"/>
          </a:p>
          <a:p>
            <a:pPr lvl="1"/>
            <a:r>
              <a:rPr lang="zh-CN" altLang="en-US"/>
              <a:t>Reflect.defineProperty(target,name,desc)</a:t>
            </a:r>
            <a:endParaRPr lang="zh-CN" altLang="en-US"/>
          </a:p>
          <a:p>
            <a:pPr lvl="1"/>
            <a:r>
              <a:rPr lang="zh-CN" altLang="en-US"/>
              <a:t>Reflect.deleteProperty(target,name)</a:t>
            </a:r>
            <a:endParaRPr lang="zh-CN" altLang="en-US"/>
          </a:p>
          <a:p>
            <a:pPr lvl="1"/>
            <a:r>
              <a:rPr lang="zh-CN" altLang="en-US"/>
              <a:t>Reflect.has(target,name)</a:t>
            </a:r>
            <a:endParaRPr lang="zh-CN" altLang="en-US"/>
          </a:p>
          <a:p>
            <a:pPr lvl="1"/>
            <a:r>
              <a:rPr lang="zh-CN" altLang="en-US"/>
              <a:t>Reflect.ownKeys(target)</a:t>
            </a:r>
            <a:endParaRPr lang="zh-CN" altLang="en-US"/>
          </a:p>
          <a:p>
            <a:pPr lvl="1"/>
            <a:r>
              <a:rPr lang="zh-CN" altLang="en-US"/>
              <a:t>Reflect.isExtensible(target)</a:t>
            </a:r>
            <a:endParaRPr lang="zh-CN" altLang="en-US"/>
          </a:p>
          <a:p>
            <a:pPr lvl="1"/>
            <a:r>
              <a:rPr lang="zh-CN" altLang="en-US"/>
              <a:t>Reflect.preventExtensions(target)</a:t>
            </a:r>
            <a:endParaRPr lang="zh-CN" altLang="en-US"/>
          </a:p>
          <a:p>
            <a:pPr lvl="1"/>
            <a:r>
              <a:rPr lang="zh-CN" altLang="en-US"/>
              <a:t>Reflect.getOwnPropertyDescriptor(target, name)</a:t>
            </a:r>
            <a:endParaRPr lang="zh-CN" altLang="en-US"/>
          </a:p>
          <a:p>
            <a:pPr lvl="1"/>
            <a:r>
              <a:rPr lang="zh-CN" altLang="en-US"/>
              <a:t>Reflect.getPrototypeOf(target)</a:t>
            </a:r>
            <a:endParaRPr lang="zh-CN" altLang="en-US"/>
          </a:p>
          <a:p>
            <a:pPr lvl="1"/>
            <a:r>
              <a:rPr lang="zh-CN" altLang="en-US"/>
              <a:t>Reflect.setPrototypeOf(target, prototype)</a:t>
            </a:r>
            <a:endParaRPr lang="zh-CN" altLang="en-US"/>
          </a:p>
          <a:p>
            <a:pPr lvl="0"/>
            <a:r>
              <a:rPr lang="en-US" altLang="zh-CN"/>
              <a:t>Receiver</a:t>
            </a:r>
            <a:r>
              <a:rPr lang="zh-CN" altLang="en-US"/>
              <a:t>为一个对应行为函数的</a:t>
            </a:r>
            <a:r>
              <a:rPr lang="en-US" altLang="zh-CN"/>
              <a:t>this</a:t>
            </a:r>
            <a:r>
              <a:rPr lang="zh-CN" altLang="en-US"/>
              <a:t>绑定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ES6----Generator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p>
            <a:r>
              <a:rPr lang="en-US" altLang="zh-CN"/>
              <a:t>Generator</a:t>
            </a:r>
            <a:r>
              <a:rPr lang="zh-CN" altLang="en-US"/>
              <a:t>函数是一个状态机，封装了多个内部状态</a:t>
            </a:r>
            <a:endParaRPr lang="zh-CN" altLang="en-US"/>
          </a:p>
          <a:p>
            <a:pPr lvl="1"/>
            <a:r>
              <a:rPr lang="en-US" altLang="zh-CN"/>
              <a:t>function* helloWorldGenerator(){</a:t>
            </a:r>
            <a:endParaRPr lang="en-US" altLang="zh-CN"/>
          </a:p>
          <a:p>
            <a:pPr lvl="1"/>
            <a:r>
              <a:rPr lang="en-US" altLang="zh-CN"/>
              <a:t>	yield 'hello'; //</a:t>
            </a:r>
            <a:r>
              <a:rPr lang="zh-CN" altLang="en-US"/>
              <a:t>状态</a:t>
            </a:r>
            <a:r>
              <a:rPr lang="en-US" altLang="zh-CN"/>
              <a:t>1</a:t>
            </a:r>
            <a:endParaRPr lang="en-US" altLang="zh-CN"/>
          </a:p>
          <a:p>
            <a:pPr lvl="1"/>
            <a:r>
              <a:rPr lang="en-US" altLang="zh-CN"/>
              <a:t>	yield 'world'; //</a:t>
            </a:r>
            <a:r>
              <a:rPr lang="zh-CN" altLang="en-US"/>
              <a:t>状态</a:t>
            </a:r>
            <a:r>
              <a:rPr lang="en-US" altLang="zh-CN"/>
              <a:t>2</a:t>
            </a:r>
            <a:endParaRPr lang="en-US" altLang="zh-CN"/>
          </a:p>
          <a:p>
            <a:pPr lvl="1"/>
            <a:r>
              <a:rPr lang="en-US" altLang="zh-CN"/>
              <a:t>	return 'ending'; //</a:t>
            </a:r>
            <a:r>
              <a:rPr lang="zh-CN" altLang="en-US"/>
              <a:t>状态</a:t>
            </a:r>
            <a:r>
              <a:rPr lang="en-US" altLang="zh-CN"/>
              <a:t>3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0"/>
            <a:r>
              <a:rPr lang="zh-CN" altLang="en-US"/>
              <a:t>调用函数之后，函数并不执行，返回一个指向内部状态的指针对象</a:t>
            </a:r>
            <a:endParaRPr lang="zh-CN" altLang="en-US"/>
          </a:p>
          <a:p>
            <a:pPr lvl="1"/>
            <a:r>
              <a:rPr lang="en-US" altLang="zh-CN"/>
              <a:t>var hw = helloWorldGenerator();</a:t>
            </a:r>
            <a:endParaRPr lang="en-US" altLang="zh-CN"/>
          </a:p>
          <a:p>
            <a:pPr lvl="1"/>
            <a:r>
              <a:rPr lang="en-US" altLang="zh-CN"/>
              <a:t>hw.next();//</a:t>
            </a:r>
            <a:r>
              <a:rPr lang="zh-CN" altLang="en-US"/>
              <a:t>内部指针就从函数头部或者上次停下来的地方开始执行，知道遇到下一个</a:t>
            </a:r>
            <a:r>
              <a:rPr lang="en-US" altLang="zh-CN"/>
              <a:t>yield(return)</a:t>
            </a:r>
            <a:r>
              <a:rPr lang="zh-CN" altLang="en-US"/>
              <a:t>语句</a:t>
            </a:r>
            <a:endParaRPr lang="zh-CN" altLang="en-US"/>
          </a:p>
          <a:p>
            <a:pPr lvl="1"/>
            <a:r>
              <a:rPr lang="en-US" altLang="zh-CN"/>
              <a:t>hw.next()// { value: 'hello', done: false }</a:t>
            </a:r>
            <a:endParaRPr lang="en-US" altLang="zh-CN"/>
          </a:p>
          <a:p>
            <a:pPr lvl="1"/>
            <a:r>
              <a:rPr lang="en-US" altLang="zh-CN"/>
              <a:t>hw.next()// { value: 'world', done: false }</a:t>
            </a:r>
            <a:endParaRPr lang="en-US" altLang="zh-CN"/>
          </a:p>
          <a:p>
            <a:pPr lvl="1"/>
            <a:r>
              <a:rPr lang="en-US" altLang="zh-CN"/>
              <a:t>hw.next()// { value: 'ending', done: true }</a:t>
            </a:r>
            <a:endParaRPr lang="en-US" altLang="zh-CN"/>
          </a:p>
          <a:p>
            <a:pPr lvl="1"/>
            <a:r>
              <a:rPr lang="en-US" altLang="zh-CN"/>
              <a:t>hw.next()// { value: undefined, done: true }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MQTT----Variable Header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599565" y="1665605"/>
            <a:ext cx="8792210" cy="4690745"/>
          </a:xfrm>
        </p:spPr>
        <p:txBody>
          <a:bodyPr>
            <a:normAutofit/>
          </a:bodyPr>
          <a:p>
            <a:r>
              <a:rPr lang="zh-CN" altLang="en-US"/>
              <a:t>包标识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PUBLISH(QoS = 0)</a:t>
            </a:r>
            <a:r>
              <a:rPr lang="zh-CN" altLang="en-US"/>
              <a:t>不能包含标识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PUBLISH(QoS &gt; 0),</a:t>
            </a:r>
            <a:r>
              <a:rPr lang="en-US" altLang="zh-CN">
                <a:sym typeface="+mn-ea"/>
              </a:rPr>
              <a:t>SUBSCRIBE,UNSUBSCRIBE</a:t>
            </a:r>
            <a:endParaRPr lang="en-US" altLang="zh-CN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200">
                <a:sym typeface="+mn-ea"/>
              </a:rPr>
              <a:t>必须包含一个</a:t>
            </a:r>
            <a:r>
              <a:rPr lang="en-US" altLang="zh-CN" sz="1200">
                <a:sym typeface="+mn-ea"/>
              </a:rPr>
              <a:t>16bits</a:t>
            </a:r>
            <a:r>
              <a:rPr lang="zh-CN" altLang="en-US" sz="1200">
                <a:sym typeface="+mn-ea"/>
              </a:rPr>
              <a:t>，非零的标识</a:t>
            </a:r>
            <a:endParaRPr lang="zh-CN" altLang="en-US" sz="1200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200">
                <a:sym typeface="+mn-ea"/>
              </a:rPr>
              <a:t>发送新的数据包必须是未使用的标识</a:t>
            </a:r>
            <a:endParaRPr lang="zh-CN" altLang="en-US" sz="1200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200">
                <a:sym typeface="+mn-ea"/>
              </a:rPr>
              <a:t>重发特定的数据包，需要使用相同的标识</a:t>
            </a:r>
            <a:endParaRPr lang="zh-CN" altLang="en-US" sz="1200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200">
                <a:sym typeface="+mn-ea"/>
              </a:rPr>
              <a:t>标识在包被确认收到后可以被重用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600200" y="2008505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byte1</a:t>
                      </a:r>
                      <a:endParaRPr lang="en-US" altLang="zh-CN"/>
                    </a:p>
                  </a:txBody>
                  <a:tcPr/>
                </a:tc>
                <a:tc gridSpan="8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Packet Identifier MSB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byte2</a:t>
                      </a:r>
                      <a:endParaRPr lang="en-US" altLang="zh-CN"/>
                    </a:p>
                  </a:txBody>
                  <a:tcPr/>
                </a:tc>
                <a:tc gridSpan="8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Packet Identifier LSB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ES6----Promise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10404475" cy="4622165"/>
          </a:xfrm>
        </p:spPr>
        <p:txBody>
          <a:bodyPr>
            <a:normAutofit lnSpcReduction="10000"/>
          </a:bodyPr>
          <a:p>
            <a:r>
              <a:rPr lang="zh-CN" altLang="en-US"/>
              <a:t>异步变成的一种解决方案，比回调函数和事件更合理更强大</a:t>
            </a:r>
            <a:endParaRPr lang="zh-CN" altLang="en-US"/>
          </a:p>
          <a:p>
            <a:r>
              <a:rPr lang="zh-CN" altLang="en-US"/>
              <a:t>一种容器，保存着某个未来才会结束的事件，是一个对象</a:t>
            </a:r>
            <a:endParaRPr lang="zh-CN" altLang="en-US"/>
          </a:p>
          <a:p>
            <a:r>
              <a:rPr lang="zh-CN" altLang="en-US"/>
              <a:t>特定：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对象的状态不受外界影响：有三种状态</a:t>
            </a:r>
            <a:r>
              <a:rPr lang="en-US" altLang="zh-CN"/>
              <a:t>Pending,Resolved,Rejected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一旦状态改变，就不会再变。变化的两种可能性：</a:t>
            </a:r>
            <a:r>
              <a:rPr lang="en-US" altLang="zh-CN"/>
              <a:t>Pending --&gt; Resolved,Pending --&gt;Rejected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一旦新建就会立即执行，无法中途取消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example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/>
              <a:t>var promise = new Promise(function(resolve,reject){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/>
              <a:t>	//... some logic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/>
              <a:t>	if (/*</a:t>
            </a:r>
            <a:r>
              <a:rPr lang="zh-CN" altLang="en-US"/>
              <a:t>成功</a:t>
            </a:r>
            <a:r>
              <a:rPr lang="en-US" altLang="zh-CN"/>
              <a:t>*/)	{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/>
              <a:t>		resolve(value); //</a:t>
            </a:r>
            <a:r>
              <a:rPr lang="zh-CN" altLang="en-US"/>
              <a:t>对象的状态从</a:t>
            </a:r>
            <a:r>
              <a:rPr lang="en-US" altLang="zh-CN"/>
              <a:t>Pending</a:t>
            </a:r>
            <a:r>
              <a:rPr lang="zh-CN" altLang="en-US"/>
              <a:t>变为</a:t>
            </a:r>
            <a:r>
              <a:rPr lang="en-US" altLang="zh-CN"/>
              <a:t>Resolved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/>
              <a:t>	}else{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/>
              <a:t>		reject(error); //</a:t>
            </a:r>
            <a:r>
              <a:rPr lang="zh-CN" altLang="en-US"/>
              <a:t>对象的状态从</a:t>
            </a:r>
            <a:r>
              <a:rPr lang="en-US" altLang="zh-CN"/>
              <a:t>Pending</a:t>
            </a:r>
            <a:r>
              <a:rPr lang="zh-CN" altLang="en-US"/>
              <a:t>变为</a:t>
            </a:r>
            <a:r>
              <a:rPr lang="en-US" altLang="zh-CN"/>
              <a:t>Rejected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/>
              <a:t>)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/>
              <a:t>promise.then(function(value){/*...*/},function(error){/*...*/}); //</a:t>
            </a:r>
            <a:r>
              <a:rPr lang="zh-CN" altLang="en-US"/>
              <a:t>第一个回调函数为状态变为</a:t>
            </a:r>
            <a:r>
              <a:rPr lang="en-US" altLang="zh-CN"/>
              <a:t>Resolved</a:t>
            </a:r>
            <a:r>
              <a:rPr lang="zh-CN" altLang="en-US"/>
              <a:t>时调用，第二个为</a:t>
            </a:r>
            <a:r>
              <a:rPr lang="en-US" altLang="zh-CN"/>
              <a:t>Reject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ES6----Promise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let promise = new Promise(function(resolve, reject)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console.log('Promise');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resolve();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promise.then(function()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console.log('Resolved.');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console.log('Hi!');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// Promise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Hi!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 Resolved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ES6----Class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2165"/>
          </a:xfrm>
        </p:spPr>
        <p:txBody>
          <a:bodyPr/>
          <a:p>
            <a:r>
              <a:rPr lang="zh-CN" altLang="en-US"/>
              <a:t>定义类时引入</a:t>
            </a:r>
            <a:r>
              <a:rPr lang="en-US" altLang="zh-CN"/>
              <a:t>Class</a:t>
            </a:r>
            <a:r>
              <a:rPr lang="zh-CN" altLang="en-US"/>
              <a:t>概念，更接近传统语言写法</a:t>
            </a:r>
            <a:endParaRPr lang="zh-CN" altLang="en-US"/>
          </a:p>
          <a:p>
            <a:r>
              <a:rPr lang="en-US" altLang="zh-CN"/>
              <a:t>class</a:t>
            </a:r>
            <a:r>
              <a:rPr lang="zh-CN" altLang="en-US"/>
              <a:t>可以看作是一个语法糖，它的绝大部分功能，</a:t>
            </a:r>
            <a:r>
              <a:rPr lang="en-US" altLang="zh-CN"/>
              <a:t>ES5</a:t>
            </a:r>
            <a:r>
              <a:rPr lang="zh-CN" altLang="en-US"/>
              <a:t>都可以做到</a:t>
            </a:r>
            <a:endParaRPr lang="zh-CN" altLang="en-US"/>
          </a:p>
          <a:p>
            <a:pPr lvl="1"/>
            <a:r>
              <a:rPr lang="en-US" altLang="zh-CN"/>
              <a:t>class Point{</a:t>
            </a:r>
            <a:endParaRPr lang="en-US" altLang="zh-CN"/>
          </a:p>
          <a:p>
            <a:pPr lvl="1"/>
            <a:r>
              <a:rPr lang="en-US" altLang="zh-CN"/>
              <a:t>	x = 1;</a:t>
            </a:r>
            <a:endParaRPr lang="en-US" altLang="zh-CN"/>
          </a:p>
          <a:p>
            <a:pPr lvl="1"/>
            <a:r>
              <a:rPr lang="en-US" altLang="zh-CN"/>
              <a:t>	static staticProp = 42;</a:t>
            </a:r>
            <a:endParaRPr lang="en-US" altLang="zh-CN"/>
          </a:p>
          <a:p>
            <a:pPr lvl="1"/>
            <a:r>
              <a:rPr lang="en-US" altLang="zh-CN"/>
              <a:t>	constructor(x,y){</a:t>
            </a:r>
            <a:endParaRPr lang="en-US" altLang="zh-CN"/>
          </a:p>
          <a:p>
            <a:pPr lvl="1"/>
            <a:r>
              <a:rPr lang="en-US" altLang="zh-CN"/>
              <a:t>		this.x = x;</a:t>
            </a:r>
            <a:endParaRPr lang="en-US" altLang="zh-CN"/>
          </a:p>
          <a:p>
            <a:pPr lvl="1"/>
            <a:r>
              <a:rPr lang="en-US" altLang="zh-CN"/>
              <a:t>		this.y = y;</a:t>
            </a:r>
            <a:endParaRPr lang="en-US" altLang="zh-CN"/>
          </a:p>
          <a:p>
            <a:pPr lvl="1"/>
            <a:r>
              <a:rPr lang="en-US" altLang="zh-CN"/>
              <a:t>	}</a:t>
            </a:r>
            <a:endParaRPr lang="en-US" altLang="zh-CN"/>
          </a:p>
          <a:p>
            <a:pPr lvl="1"/>
            <a:r>
              <a:rPr lang="en-US" altLang="zh-CN"/>
              <a:t>	toString(){</a:t>
            </a:r>
            <a:endParaRPr lang="en-US" altLang="zh-CN"/>
          </a:p>
          <a:p>
            <a:pPr lvl="1"/>
            <a:r>
              <a:rPr lang="en-US" altLang="zh-CN"/>
              <a:t>		return '(' + this.x + ', ' + this.y + ')';</a:t>
            </a:r>
            <a:endParaRPr lang="en-US" altLang="zh-CN"/>
          </a:p>
          <a:p>
            <a:pPr lvl="1"/>
            <a:r>
              <a:rPr lang="en-US" altLang="zh-CN"/>
              <a:t>	}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1"/>
            <a:r>
              <a:rPr lang="zh-CN" altLang="en-US"/>
              <a:t>定义类的方法时，不需要加上</a:t>
            </a:r>
            <a:r>
              <a:rPr lang="en-US" altLang="zh-CN"/>
              <a:t>function</a:t>
            </a:r>
            <a:r>
              <a:rPr lang="zh-CN" altLang="en-US"/>
              <a:t>关键字，发法之间不需要逗号分隔</a:t>
            </a:r>
            <a:endParaRPr lang="zh-CN" altLang="en-US"/>
          </a:p>
          <a:p>
            <a:pPr lvl="1"/>
            <a:r>
              <a:rPr lang="en-US" altLang="zh-CN"/>
              <a:t>var p = new Point();</a:t>
            </a:r>
            <a:endParaRPr lang="en-US" altLang="zh-CN"/>
          </a:p>
          <a:p>
            <a:pPr lvl="1"/>
            <a:r>
              <a:rPr lang="en-US" altLang="zh-CN"/>
              <a:t>p.toString();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ES6----Class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2165"/>
          </a:xfrm>
        </p:spPr>
        <p:txBody>
          <a:bodyPr>
            <a:normAutofit lnSpcReduction="10000"/>
          </a:bodyPr>
          <a:p>
            <a:r>
              <a:rPr lang="zh-CN" altLang="en-US"/>
              <a:t>表达式形式定义</a:t>
            </a:r>
            <a:endParaRPr lang="zh-CN" altLang="en-US"/>
          </a:p>
          <a:p>
            <a:pPr lvl="1"/>
            <a:r>
              <a:rPr lang="en-US" altLang="zh-CN"/>
              <a:t>const MyClass = class Me{</a:t>
            </a:r>
            <a:endParaRPr lang="en-US" altLang="zh-CN"/>
          </a:p>
          <a:p>
            <a:pPr lvl="1"/>
            <a:r>
              <a:rPr lang="en-US" altLang="zh-CN"/>
              <a:t>	getClassName(){</a:t>
            </a:r>
            <a:endParaRPr lang="en-US" altLang="zh-CN"/>
          </a:p>
          <a:p>
            <a:pPr lvl="1"/>
            <a:r>
              <a:rPr lang="en-US" altLang="zh-CN"/>
              <a:t>		return Me.name;</a:t>
            </a:r>
            <a:endParaRPr lang="en-US" altLang="zh-CN"/>
          </a:p>
          <a:p>
            <a:pPr lvl="1"/>
            <a:r>
              <a:rPr lang="en-US" altLang="zh-CN"/>
              <a:t>	}</a:t>
            </a:r>
            <a:endParaRPr lang="en-US" altLang="zh-CN"/>
          </a:p>
          <a:p>
            <a:pPr lvl="1"/>
            <a:r>
              <a:rPr lang="en-US" altLang="zh-CN"/>
              <a:t>};</a:t>
            </a:r>
            <a:endParaRPr lang="en-US" altLang="zh-CN"/>
          </a:p>
          <a:p>
            <a:pPr lvl="1"/>
            <a:r>
              <a:rPr lang="en-US" altLang="zh-CN"/>
              <a:t>let inst = new MyClass();</a:t>
            </a:r>
            <a:endParaRPr lang="en-US" altLang="zh-CN"/>
          </a:p>
          <a:p>
            <a:pPr lvl="1"/>
            <a:r>
              <a:rPr lang="en-US" altLang="zh-CN"/>
              <a:t>inst.getClassName() // Me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let person = new class {</a:t>
            </a:r>
            <a:endParaRPr lang="en-US" altLang="zh-CN"/>
          </a:p>
          <a:p>
            <a:pPr lvl="1"/>
            <a:r>
              <a:rPr lang="en-US" altLang="zh-CN"/>
              <a:t>	constructor(name){</a:t>
            </a:r>
            <a:endParaRPr lang="en-US" altLang="zh-CN"/>
          </a:p>
          <a:p>
            <a:pPr lvl="1"/>
            <a:r>
              <a:rPr lang="en-US" altLang="zh-CN"/>
              <a:t>		this.name = name;</a:t>
            </a:r>
            <a:endParaRPr lang="en-US" altLang="zh-CN"/>
          </a:p>
          <a:p>
            <a:pPr lvl="1"/>
            <a:r>
              <a:rPr lang="en-US" altLang="zh-CN"/>
              <a:t>	}</a:t>
            </a:r>
            <a:endParaRPr lang="en-US" altLang="zh-CN"/>
          </a:p>
          <a:p>
            <a:pPr lvl="1"/>
            <a:r>
              <a:rPr lang="en-US" altLang="zh-CN"/>
              <a:t>	sayName(){</a:t>
            </a:r>
            <a:endParaRPr lang="en-US" altLang="zh-CN"/>
          </a:p>
          <a:p>
            <a:pPr lvl="1"/>
            <a:r>
              <a:rPr lang="en-US" altLang="zh-CN"/>
              <a:t>		console.log(this.name);</a:t>
            </a:r>
            <a:endParaRPr lang="en-US" altLang="zh-CN"/>
          </a:p>
          <a:p>
            <a:pPr lvl="1"/>
            <a:r>
              <a:rPr lang="en-US" altLang="zh-CN"/>
              <a:t>	}</a:t>
            </a:r>
            <a:endParaRPr lang="en-US" altLang="zh-CN"/>
          </a:p>
          <a:p>
            <a:pPr lvl="1"/>
            <a:r>
              <a:rPr lang="en-US" altLang="zh-CN"/>
              <a:t>}(‘iota’)</a:t>
            </a:r>
            <a:endParaRPr lang="en-US" altLang="zh-CN"/>
          </a:p>
          <a:p>
            <a:pPr lvl="1"/>
            <a:r>
              <a:rPr lang="en-US" altLang="zh-CN"/>
              <a:t>person.sayName(); // “iota”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ES6----Class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Class</a:t>
            </a:r>
            <a:r>
              <a:rPr lang="zh-CN" altLang="en-US"/>
              <a:t>的私有方法</a:t>
            </a:r>
            <a:endParaRPr lang="zh-CN" altLang="en-US"/>
          </a:p>
          <a:p>
            <a:pPr lvl="1"/>
            <a:r>
              <a:rPr lang="en-US" altLang="zh-CN"/>
              <a:t>ES6</a:t>
            </a:r>
            <a:r>
              <a:rPr lang="zh-CN" altLang="en-US"/>
              <a:t>不提供，通过变通的方法模拟实现：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en-US" altLang="zh-CN"/>
              <a:t>	</a:t>
            </a:r>
            <a:r>
              <a:rPr lang="zh-CN" altLang="en-US"/>
              <a:t>命名上加以区别：私有方法前加</a:t>
            </a:r>
            <a:r>
              <a:rPr lang="en-US" altLang="zh-CN"/>
              <a:t>'_',</a:t>
            </a:r>
            <a:r>
              <a:rPr lang="zh-CN" altLang="en-US"/>
              <a:t>外部仍然可以调用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私有方法移出模块</a:t>
            </a:r>
            <a:endParaRPr lang="zh-CN" altLang="en-US"/>
          </a:p>
          <a:p>
            <a:pPr lvl="2"/>
            <a:r>
              <a:rPr lang="zh-CN" altLang="en-US"/>
              <a:t>class Widget {</a:t>
            </a:r>
            <a:endParaRPr lang="zh-CN" altLang="en-US"/>
          </a:p>
          <a:p>
            <a:pPr lvl="2"/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foo (baz) {</a:t>
            </a:r>
            <a:endParaRPr lang="zh-CN" altLang="en-US"/>
          </a:p>
          <a:p>
            <a:pPr lvl="2"/>
            <a:r>
              <a:rPr lang="zh-CN" altLang="en-US"/>
              <a:t>    </a:t>
            </a:r>
            <a:r>
              <a:rPr lang="en-US" altLang="zh-CN"/>
              <a:t>		</a:t>
            </a:r>
            <a:r>
              <a:rPr lang="zh-CN" altLang="en-US"/>
              <a:t>bar.call(this, baz);</a:t>
            </a:r>
            <a:endParaRPr lang="zh-CN" altLang="en-US"/>
          </a:p>
          <a:p>
            <a:pPr lvl="2"/>
            <a:r>
              <a:rPr lang="zh-CN" altLang="en-US"/>
              <a:t>  </a:t>
            </a:r>
            <a:r>
              <a:rPr lang="en-US" altLang="zh-CN"/>
              <a:t>	}</a:t>
            </a:r>
            <a:endParaRPr lang="zh-CN" altLang="en-US"/>
          </a:p>
          <a:p>
            <a:pPr lvl="2"/>
            <a:r>
              <a:rPr lang="en-US" altLang="zh-CN"/>
              <a:t>	</a:t>
            </a:r>
            <a:r>
              <a:rPr lang="zh-CN" altLang="en-US"/>
              <a:t> // ...</a:t>
            </a:r>
            <a:endParaRPr lang="zh-CN" altLang="en-US"/>
          </a:p>
          <a:p>
            <a:pPr lvl="2"/>
            <a:r>
              <a:rPr lang="zh-CN" altLang="en-US"/>
              <a:t>}</a:t>
            </a:r>
            <a:endParaRPr lang="zh-CN" altLang="en-US"/>
          </a:p>
          <a:p>
            <a:pPr lvl="2"/>
            <a:r>
              <a:rPr lang="zh-CN" altLang="en-US"/>
              <a:t>function bar(baz) {</a:t>
            </a:r>
            <a:endParaRPr lang="zh-CN" altLang="en-US"/>
          </a:p>
          <a:p>
            <a:pPr lvl="2"/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return this.snaf = baz;</a:t>
            </a:r>
            <a:endParaRPr lang="zh-CN" altLang="en-US"/>
          </a:p>
          <a:p>
            <a:pPr lvl="2"/>
            <a:r>
              <a:rPr lang="zh-CN" altLang="en-US"/>
              <a:t>}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Symbol</a:t>
            </a:r>
            <a:endParaRPr lang="en-US" altLang="zh-CN"/>
          </a:p>
          <a:p>
            <a:pPr lvl="2"/>
            <a:r>
              <a:rPr lang="zh-CN" altLang="en-US"/>
              <a:t>将</a:t>
            </a:r>
            <a:r>
              <a:rPr lang="en-US" altLang="zh-CN"/>
              <a:t>symbol</a:t>
            </a:r>
            <a:r>
              <a:rPr lang="zh-CN" altLang="en-US"/>
              <a:t>值隐藏，导致第三方无法获取到它们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ES6----Class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Class</a:t>
            </a:r>
            <a:r>
              <a:rPr lang="zh-CN" altLang="en-US"/>
              <a:t>继承</a:t>
            </a:r>
            <a:endParaRPr lang="zh-CN" altLang="en-US"/>
          </a:p>
          <a:p>
            <a:pPr lvl="1"/>
            <a:r>
              <a:rPr lang="en-US" altLang="zh-CN"/>
              <a:t>class ColorPoint extends Point{}</a:t>
            </a:r>
            <a:endParaRPr lang="en-US" altLang="zh-CN"/>
          </a:p>
          <a:p>
            <a:pPr lvl="0"/>
            <a:r>
              <a:rPr lang="zh-CN" altLang="en-US"/>
              <a:t>子类必须在</a:t>
            </a:r>
            <a:r>
              <a:rPr lang="en-US" altLang="zh-CN"/>
              <a:t>constructor</a:t>
            </a:r>
            <a:r>
              <a:rPr lang="zh-CN" altLang="en-US"/>
              <a:t>方法中调用</a:t>
            </a:r>
            <a:r>
              <a:rPr lang="en-US" altLang="zh-CN"/>
              <a:t>super</a:t>
            </a:r>
            <a:r>
              <a:rPr lang="zh-CN" altLang="en-US"/>
              <a:t>方法，否则得不到自己的</a:t>
            </a:r>
            <a:r>
              <a:rPr lang="en-US" altLang="zh-CN"/>
              <a:t>this</a:t>
            </a:r>
            <a:r>
              <a:rPr lang="zh-CN" altLang="en-US"/>
              <a:t>对象，导致报错</a:t>
            </a:r>
            <a:endParaRPr lang="zh-CN" altLang="en-US"/>
          </a:p>
          <a:p>
            <a:pPr lvl="0"/>
            <a:r>
              <a:rPr lang="zh-CN" altLang="en-US"/>
              <a:t>类的</a:t>
            </a:r>
            <a:r>
              <a:rPr lang="en-US" altLang="zh-CN"/>
              <a:t>prototype</a:t>
            </a:r>
            <a:r>
              <a:rPr lang="zh-CN" altLang="en-US"/>
              <a:t>和</a:t>
            </a:r>
            <a:r>
              <a:rPr lang="en-US" altLang="zh-CN"/>
              <a:t>__proto__</a:t>
            </a:r>
            <a:r>
              <a:rPr lang="zh-CN" altLang="en-US"/>
              <a:t>属性</a:t>
            </a:r>
            <a:endParaRPr lang="zh-CN" altLang="en-US"/>
          </a:p>
          <a:p>
            <a:pPr lvl="1"/>
            <a:r>
              <a:rPr lang="en-US" altLang="zh-CN"/>
              <a:t>class A{}</a:t>
            </a:r>
            <a:endParaRPr lang="en-US" altLang="zh-CN"/>
          </a:p>
          <a:p>
            <a:pPr lvl="1"/>
            <a:r>
              <a:rPr lang="en-US" altLang="zh-CN"/>
              <a:t>class B extends A{}</a:t>
            </a:r>
            <a:endParaRPr lang="en-US" altLang="zh-CN"/>
          </a:p>
          <a:p>
            <a:pPr lvl="1"/>
            <a:r>
              <a:rPr lang="en-US" altLang="zh-CN"/>
              <a:t>B.__proto__ === A //true</a:t>
            </a:r>
            <a:endParaRPr lang="en-US" altLang="zh-CN"/>
          </a:p>
          <a:p>
            <a:pPr lvl="1"/>
            <a:r>
              <a:rPr lang="en-US" altLang="zh-CN"/>
              <a:t>B.prototype.__proto__ === A.prototype //true</a:t>
            </a:r>
            <a:endParaRPr lang="en-US" altLang="zh-CN"/>
          </a:p>
          <a:p>
            <a:pPr lvl="1"/>
            <a:r>
              <a:rPr lang="en-US" altLang="zh-CN"/>
              <a:t>//</a:t>
            </a:r>
            <a:r>
              <a:rPr lang="zh-CN" altLang="en-US"/>
              <a:t>继承按照以下模式实现的</a:t>
            </a:r>
            <a:endParaRPr lang="zh-CN" altLang="en-US"/>
          </a:p>
          <a:p>
            <a:pPr lvl="1"/>
            <a:r>
              <a:rPr lang="en-US" altLang="zh-CN"/>
              <a:t>Object.setPrototypeOf(B.prototype,A.prototype); //B</a:t>
            </a:r>
            <a:r>
              <a:rPr lang="zh-CN" altLang="en-US"/>
              <a:t>的实例继承</a:t>
            </a:r>
            <a:r>
              <a:rPr lang="en-US" altLang="zh-CN"/>
              <a:t>A</a:t>
            </a:r>
            <a:r>
              <a:rPr lang="zh-CN" altLang="en-US"/>
              <a:t>的实例</a:t>
            </a:r>
            <a:endParaRPr lang="zh-CN" altLang="en-US"/>
          </a:p>
          <a:p>
            <a:pPr lvl="1"/>
            <a:r>
              <a:rPr lang="en-US" altLang="zh-CN"/>
              <a:t>Object.setPrototypeOf(B,A);//B</a:t>
            </a:r>
            <a:r>
              <a:rPr lang="zh-CN" altLang="en-US"/>
              <a:t>继承</a:t>
            </a:r>
            <a:r>
              <a:rPr lang="en-US" altLang="zh-CN"/>
              <a:t>A</a:t>
            </a:r>
            <a:r>
              <a:rPr lang="zh-CN" altLang="en-US"/>
              <a:t>的静态属性</a:t>
            </a:r>
            <a:endParaRPr lang="zh-CN" altLang="en-US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ES6----Class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静态方法，直接通过类来调用</a:t>
            </a:r>
            <a:endParaRPr lang="zh-CN" altLang="en-US"/>
          </a:p>
          <a:p>
            <a:pPr lvl="1"/>
            <a:r>
              <a:rPr lang="en-US" altLang="zh-CN"/>
              <a:t>class Foo{</a:t>
            </a:r>
            <a:endParaRPr lang="en-US" altLang="zh-CN"/>
          </a:p>
          <a:p>
            <a:pPr lvl="1"/>
            <a:r>
              <a:rPr lang="en-US" altLang="zh-CN"/>
              <a:t>	static classMethod(){</a:t>
            </a:r>
            <a:endParaRPr lang="en-US" altLang="zh-CN"/>
          </a:p>
          <a:p>
            <a:pPr lvl="1"/>
            <a:r>
              <a:rPr lang="en-US" altLang="zh-CN"/>
              <a:t>		return 'hello';</a:t>
            </a:r>
            <a:endParaRPr lang="en-US" altLang="zh-CN"/>
          </a:p>
          <a:p>
            <a:pPr lvl="1"/>
            <a:r>
              <a:rPr lang="en-US" altLang="zh-CN"/>
              <a:t>	}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1"/>
            <a:r>
              <a:rPr lang="en-US" altLang="zh-CN"/>
              <a:t>Foo.classMethod() // 'hello'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 sz="2000"/>
              <a:t>Mixin</a:t>
            </a:r>
            <a:r>
              <a:rPr lang="zh-CN" altLang="en-US" sz="2000"/>
              <a:t>模式</a:t>
            </a:r>
            <a:endParaRPr lang="zh-CN" altLang="en-US" sz="2000"/>
          </a:p>
          <a:p>
            <a:pPr lvl="1"/>
            <a:r>
              <a:rPr lang="zh-CN" altLang="en-US" sz="1400"/>
              <a:t>将多个对象合成为一个类</a:t>
            </a:r>
            <a:endParaRPr lang="zh-CN" altLang="en-US" sz="1400"/>
          </a:p>
          <a:p>
            <a:pPr lvl="1"/>
            <a:r>
              <a:rPr lang="zh-CN" altLang="en-US" sz="1400"/>
              <a:t>class DistributedEdit extends mix(Loggable, Serializable) {</a:t>
            </a:r>
            <a:endParaRPr lang="zh-CN" altLang="en-US" sz="1400"/>
          </a:p>
          <a:p>
            <a:pPr lvl="1"/>
            <a:r>
              <a:rPr lang="zh-CN" altLang="en-US" sz="1400"/>
              <a:t>  // ...</a:t>
            </a:r>
            <a:endParaRPr lang="zh-CN" altLang="en-US" sz="1400"/>
          </a:p>
          <a:p>
            <a:pPr lvl="1"/>
            <a:r>
              <a:rPr lang="zh-CN" altLang="en-US" sz="1400"/>
              <a:t>}</a:t>
            </a:r>
            <a:endParaRPr lang="zh-CN" altLang="en-US" sz="1400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ES6----Module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242060"/>
            <a:ext cx="8792210" cy="5114925"/>
          </a:xfrm>
        </p:spPr>
        <p:txBody>
          <a:bodyPr>
            <a:normAutofit lnSpcReduction="10000"/>
          </a:bodyPr>
          <a:p>
            <a:r>
              <a:rPr lang="en-US" altLang="zh-CN"/>
              <a:t>CommonJS </a:t>
            </a:r>
            <a:r>
              <a:rPr lang="zh-CN" altLang="en-US"/>
              <a:t>需要生成一个对象，运行时加载</a:t>
            </a:r>
            <a:endParaRPr lang="zh-CN" altLang="en-US"/>
          </a:p>
          <a:p>
            <a:r>
              <a:rPr lang="en-US" altLang="zh-CN"/>
              <a:t>ES6	</a:t>
            </a:r>
            <a:r>
              <a:rPr lang="zh-CN" altLang="en-US"/>
              <a:t>编译时加载，效率比</a:t>
            </a:r>
            <a:r>
              <a:rPr lang="en-US" altLang="zh-CN"/>
              <a:t>CommonJS</a:t>
            </a:r>
            <a:r>
              <a:rPr lang="zh-CN" altLang="en-US"/>
              <a:t>高</a:t>
            </a:r>
            <a:endParaRPr lang="zh-CN" altLang="en-US"/>
          </a:p>
          <a:p>
            <a:r>
              <a:rPr lang="zh-CN" altLang="en-US"/>
              <a:t>导入时采用深度优先遍历，跳过已执行过的模块，以此避免依赖循环</a:t>
            </a:r>
            <a:endParaRPr lang="zh-CN" altLang="en-US"/>
          </a:p>
          <a:p>
            <a:r>
              <a:rPr lang="zh-CN" altLang="en-US"/>
              <a:t>模块自动采用严格模式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变量必须声明后再使用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函数的参数不能有同名属性，否则报错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不能使用with语句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不能对只读属性赋值，否则报错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不能使用前缀0表示八进制数，否则报错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不能删除不可删除的属性，否则报错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不能删除变量delete prop，会报错，只能删除属性delete global[prop]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eval不会在它的外层作用域引入变量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eval和arguments不能被重新赋值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arguments不会自动反映函数参数的变化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不能使用arguments.callee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不能使用arguments.caller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禁止this指向全局对象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不能使用fn.caller和fn.arguments获取函数调用的堆栈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增加了保留字（比如protected、static和interface）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ES6----Module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2165"/>
          </a:xfrm>
        </p:spPr>
        <p:txBody>
          <a:bodyPr/>
          <a:p>
            <a:r>
              <a:rPr lang="en-US" altLang="zh-CN"/>
              <a:t>export</a:t>
            </a:r>
            <a:endParaRPr lang="en-US" altLang="zh-CN"/>
          </a:p>
          <a:p>
            <a:pPr lvl="1"/>
            <a:r>
              <a:rPr lang="en-US" altLang="zh-CN"/>
              <a:t>// profile.js</a:t>
            </a:r>
            <a:endParaRPr lang="en-US" altLang="zh-CN"/>
          </a:p>
          <a:p>
            <a:pPr lvl="1"/>
            <a:r>
              <a:rPr lang="en-US" altLang="zh-CN"/>
              <a:t>export var firstName = 'Michael';</a:t>
            </a:r>
            <a:endParaRPr lang="en-US" altLang="zh-CN"/>
          </a:p>
          <a:p>
            <a:pPr lvl="1"/>
            <a:r>
              <a:rPr lang="en-US" altLang="zh-CN"/>
              <a:t>export var lastName = 'Jackson';</a:t>
            </a:r>
            <a:endParaRPr lang="en-US" altLang="zh-CN"/>
          </a:p>
          <a:p>
            <a:pPr lvl="1"/>
            <a:r>
              <a:rPr lang="en-US" altLang="zh-CN"/>
              <a:t>export function multiply(x, y) { return x * y;};</a:t>
            </a:r>
            <a:endParaRPr lang="en-US" altLang="zh-CN"/>
          </a:p>
          <a:p>
            <a:pPr lvl="1"/>
            <a:r>
              <a:rPr lang="en-US" altLang="zh-CN"/>
              <a:t>export class MyClass{//...};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var firstName = 'Michael';</a:t>
            </a:r>
            <a:endParaRPr lang="en-US" altLang="zh-CN"/>
          </a:p>
          <a:p>
            <a:pPr lvl="1"/>
            <a:r>
              <a:rPr lang="en-US" altLang="zh-CN"/>
              <a:t>var lastName = 'Jackson';</a:t>
            </a:r>
            <a:endParaRPr lang="en-US" altLang="zh-CN"/>
          </a:p>
          <a:p>
            <a:pPr lvl="1"/>
            <a:r>
              <a:rPr lang="en-US" altLang="zh-CN"/>
              <a:t>export{firstName,lastName as name};</a:t>
            </a:r>
            <a:endParaRPr lang="en-US" altLang="zh-CN"/>
          </a:p>
          <a:p>
            <a:pPr lvl="1"/>
            <a:r>
              <a:rPr lang="en-US" altLang="zh-CN"/>
              <a:t>export default ... //</a:t>
            </a:r>
            <a:r>
              <a:rPr lang="zh-CN" altLang="en-US"/>
              <a:t>一个模块只可以有一个默认导出</a:t>
            </a:r>
            <a:endParaRPr lang="zh-CN" altLang="en-US"/>
          </a:p>
          <a:p>
            <a:pPr lvl="0"/>
            <a:r>
              <a:rPr lang="en-US" altLang="zh-CN"/>
              <a:t>import</a:t>
            </a:r>
            <a:endParaRPr lang="en-US" altLang="zh-CN"/>
          </a:p>
          <a:p>
            <a:pPr lvl="1"/>
            <a:r>
              <a:rPr lang="en-US" altLang="zh-CN"/>
              <a:t>//main.js</a:t>
            </a:r>
            <a:endParaRPr lang="en-US" altLang="zh-CN"/>
          </a:p>
          <a:p>
            <a:pPr lvl="1"/>
            <a:r>
              <a:rPr lang="en-US" altLang="zh-CN"/>
              <a:t>import{firstName, lastName as name} from './profile';</a:t>
            </a:r>
            <a:endParaRPr lang="en-US" altLang="zh-CN"/>
          </a:p>
          <a:p>
            <a:pPr lvl="1"/>
            <a:r>
              <a:rPr lang="en-US" altLang="zh-CN"/>
              <a:t>import 'mymodule';//</a:t>
            </a:r>
            <a:r>
              <a:rPr lang="zh-CN" altLang="en-US"/>
              <a:t>执行所加载的模块，不输入任何值</a:t>
            </a:r>
            <a:endParaRPr lang="zh-CN" altLang="en-US"/>
          </a:p>
          <a:p>
            <a:pPr lvl="1"/>
            <a:r>
              <a:rPr lang="en-US" altLang="zh-CN"/>
              <a:t>import * [as alias_name] from module_path</a:t>
            </a:r>
            <a:endParaRPr lang="en-US" altLang="zh-CN"/>
          </a:p>
          <a:p>
            <a:pPr lvl="1"/>
            <a:r>
              <a:rPr lang="en-US" altLang="zh-CN"/>
              <a:t>import exp from './profile'; //</a:t>
            </a:r>
            <a:r>
              <a:rPr lang="zh-CN" altLang="en-US"/>
              <a:t>默认方法加载为</a:t>
            </a:r>
            <a:r>
              <a:rPr lang="en-US" altLang="zh-CN"/>
              <a:t>exp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Node.js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zh-CN"/>
              <a:t>运行时环境，基于</a:t>
            </a:r>
            <a:r>
              <a:rPr lang="en-US" altLang="zh-CN"/>
              <a:t>Chrome</a:t>
            </a:r>
            <a:r>
              <a:rPr lang="zh-CN" altLang="en-US"/>
              <a:t>的</a:t>
            </a:r>
            <a:r>
              <a:rPr lang="en-US" altLang="zh-CN"/>
              <a:t>V8JS</a:t>
            </a:r>
            <a:r>
              <a:rPr lang="zh-CN" altLang="en-US"/>
              <a:t>引擎</a:t>
            </a:r>
            <a:endParaRPr lang="en-US" altLang="zh-CN"/>
          </a:p>
          <a:p>
            <a:r>
              <a:rPr lang="zh-CN" altLang="en-US"/>
              <a:t>事件驱动</a:t>
            </a:r>
            <a:endParaRPr lang="zh-CN" altLang="en-US"/>
          </a:p>
          <a:p>
            <a:r>
              <a:rPr lang="zh-CN" altLang="en-US"/>
              <a:t>非阻塞</a:t>
            </a:r>
            <a:r>
              <a:rPr lang="en-US" altLang="zh-CN"/>
              <a:t>I/O</a:t>
            </a:r>
            <a:r>
              <a:rPr lang="zh-CN" altLang="en-US"/>
              <a:t>模型</a:t>
            </a:r>
            <a:endParaRPr lang="zh-CN" altLang="en-US"/>
          </a:p>
          <a:p>
            <a:r>
              <a:rPr lang="zh-CN" altLang="en-US"/>
              <a:t>丰富的模块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MQTT----Variable Header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2915"/>
            <a:ext cx="8792210" cy="4131945"/>
          </a:xfrm>
        </p:spPr>
        <p:txBody>
          <a:bodyPr/>
          <a:p>
            <a:r>
              <a:rPr lang="zh-CN" altLang="en-US"/>
              <a:t>哪些控制报文需要包含包标识？</a:t>
            </a:r>
            <a:endParaRPr lang="zh-CN" altLang="en-US"/>
          </a:p>
          <a:p>
            <a:r>
              <a:rPr lang="zh-CN" altLang="en-US"/>
              <a:t>客户端和服务器的标识系统是互相独立的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CONNECT</a:t>
            </a:r>
            <a:r>
              <a:rPr lang="zh-CN" altLang="en-US"/>
              <a:t>中的协议信息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8423275" y="941705"/>
          <a:ext cx="360807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480"/>
                <a:gridCol w="15455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消息类型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包标识域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CONNECT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CONNACK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PUBLISH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YES(Qos &gt; 0)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PUBREC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PUBREL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PUBCOMP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SUBSCRIBE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UNSUBSCRIBE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UNSUBACK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PINGREQ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PINGRESP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DISCONNECT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NPM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Node.js</a:t>
            </a:r>
            <a:r>
              <a:rPr lang="zh-CN" altLang="en-US"/>
              <a:t>包管理工具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允许用户从</a:t>
            </a:r>
            <a:r>
              <a:rPr lang="en-US" altLang="zh-CN"/>
              <a:t>NPM</a:t>
            </a:r>
            <a:r>
              <a:rPr lang="zh-CN" altLang="en-US"/>
              <a:t>服务器下载别人编写的第三方包到本地使用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允许用户从</a:t>
            </a:r>
            <a:r>
              <a:rPr lang="en-US" altLang="zh-CN"/>
              <a:t>NPM</a:t>
            </a:r>
            <a:r>
              <a:rPr lang="zh-CN" altLang="en-US"/>
              <a:t>服务器下载并安装别人编写的命令行程序到本地使用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允许用户将自己编写的包或命令行程序上传到</a:t>
            </a:r>
            <a:r>
              <a:rPr lang="en-US" altLang="zh-CN"/>
              <a:t>NPM</a:t>
            </a:r>
            <a:r>
              <a:rPr lang="zh-CN" altLang="en-US"/>
              <a:t>服务器工别人使用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使用</a:t>
            </a:r>
            <a:endParaRPr lang="zh-CN" altLang="en-US"/>
          </a:p>
          <a:p>
            <a:pPr lvl="1">
              <a:buFont typeface="Arial" panose="020B0604020202020204" pitchFamily="34" charset="0"/>
            </a:pPr>
            <a:r>
              <a:rPr lang="en-US" altLang="zh-CN"/>
              <a:t>npm -v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/>
              <a:t>nom install express [-g]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zh-CN" altLang="en-US"/>
              <a:t>本地安装：安装包放在</a:t>
            </a:r>
            <a:r>
              <a:rPr lang="en-US" altLang="zh-CN"/>
              <a:t>./node_modules(npm</a:t>
            </a:r>
            <a:r>
              <a:rPr lang="zh-CN" altLang="en-US"/>
              <a:t>命令所在目录</a:t>
            </a:r>
            <a:r>
              <a:rPr lang="en-US" altLang="zh-CN"/>
              <a:t>)</a:t>
            </a:r>
            <a:r>
              <a:rPr lang="zh-CN" altLang="en-US"/>
              <a:t>，通过</a:t>
            </a:r>
            <a:r>
              <a:rPr lang="en-US" altLang="zh-CN"/>
              <a:t>require()</a:t>
            </a:r>
            <a:r>
              <a:rPr lang="zh-CN" altLang="en-US"/>
              <a:t>引入本地安装的包</a:t>
            </a:r>
            <a:endParaRPr lang="zh-CN" altLang="en-US"/>
          </a:p>
          <a:p>
            <a:pPr lvl="1">
              <a:buFont typeface="Arial" panose="020B0604020202020204" pitchFamily="34" charset="0"/>
            </a:pPr>
            <a:r>
              <a:rPr lang="zh-CN" altLang="en-US"/>
              <a:t>全局安装：安装包放在</a:t>
            </a:r>
            <a:r>
              <a:rPr lang="en-US" altLang="zh-CN"/>
              <a:t>/usr/local</a:t>
            </a:r>
            <a:r>
              <a:rPr lang="zh-CN" altLang="en-US"/>
              <a:t>或者你的</a:t>
            </a:r>
            <a:r>
              <a:rPr lang="en-US" altLang="zh-CN"/>
              <a:t>node</a:t>
            </a:r>
            <a:r>
              <a:rPr lang="zh-CN" altLang="en-US"/>
              <a:t>安装目录，直接在命令行使用</a:t>
            </a:r>
            <a:endParaRPr lang="zh-CN" altLang="en-US"/>
          </a:p>
          <a:p>
            <a:pPr lvl="1">
              <a:buFont typeface="Arial" panose="020B0604020202020204" pitchFamily="34" charset="0"/>
            </a:pPr>
            <a:r>
              <a:rPr lang="en-US" altLang="zh-CN"/>
              <a:t>npm ls [-g] //</a:t>
            </a:r>
            <a:r>
              <a:rPr lang="zh-CN" altLang="en-US"/>
              <a:t>查看安装的模块</a:t>
            </a:r>
            <a:endParaRPr lang="zh-CN" altLang="en-US"/>
          </a:p>
          <a:p>
            <a:pPr lvl="1">
              <a:buFont typeface="Arial" panose="020B0604020202020204" pitchFamily="34" charset="0"/>
            </a:pPr>
            <a:r>
              <a:rPr lang="en-US" altLang="zh-CN"/>
              <a:t>npm uninstall express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/>
              <a:t>npm update express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/>
              <a:t>npm search express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endParaRPr lang="zh-CN" altLang="en-US"/>
          </a:p>
          <a:p>
            <a:pPr lvl="1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Node.js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以下部分结合代码展示</a:t>
            </a:r>
            <a:endParaRPr lang="zh-CN" altLang="en-US"/>
          </a:p>
          <a:p>
            <a:r>
              <a:rPr lang="zh-CN" altLang="en-US"/>
              <a:t>异步编程</a:t>
            </a:r>
            <a:endParaRPr lang="zh-CN" altLang="en-US"/>
          </a:p>
          <a:p>
            <a:r>
              <a:rPr lang="zh-CN" altLang="en-US"/>
              <a:t>事件驱动</a:t>
            </a:r>
            <a:endParaRPr lang="zh-CN" altLang="en-US"/>
          </a:p>
          <a:p>
            <a:r>
              <a:rPr lang="zh-CN" altLang="en-US"/>
              <a:t>原生</a:t>
            </a:r>
            <a:r>
              <a:rPr lang="en-US" altLang="zh-CN"/>
              <a:t>HTTP SERVER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 server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456690"/>
            <a:ext cx="9220835" cy="48990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var http = require(“http”);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var url = require(“url”);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function onRequest(request,response){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var pathname = url.parse(request.url).pathname;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function route(pathname){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var server =  http.createServer(</a:t>
            </a:r>
            <a:r>
              <a:rPr lang="en-US" altLang="zh-CN">
                <a:sym typeface="+mn-ea"/>
              </a:rPr>
              <a:t>onRequest</a:t>
            </a:r>
            <a:r>
              <a:rPr lang="en-US" altLang="zh-CN"/>
              <a:t>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server.listen(8080) //</a:t>
            </a:r>
            <a:r>
              <a:rPr lang="zh-CN" altLang="en-US"/>
              <a:t>启动一个侦听</a:t>
            </a:r>
            <a:r>
              <a:rPr lang="en-US" altLang="zh-CN"/>
              <a:t>8080</a:t>
            </a:r>
            <a:r>
              <a:rPr lang="zh-CN" altLang="en-US"/>
              <a:t>端口的服务器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Express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470660"/>
            <a:ext cx="4505325" cy="4886325"/>
          </a:xfrm>
        </p:spPr>
        <p:txBody>
          <a:bodyPr>
            <a:normAutofit/>
          </a:bodyPr>
          <a:p>
            <a:r>
              <a:rPr lang="zh-CN" altLang="en-US"/>
              <a:t>基于</a:t>
            </a:r>
            <a:r>
              <a:rPr lang="en-US" altLang="zh-CN"/>
              <a:t>Node.js</a:t>
            </a:r>
            <a:r>
              <a:rPr lang="zh-CN" altLang="en-US"/>
              <a:t>平台的</a:t>
            </a:r>
            <a:r>
              <a:rPr lang="en-US" altLang="zh-CN"/>
              <a:t>web</a:t>
            </a:r>
            <a:r>
              <a:rPr lang="zh-CN" altLang="en-US"/>
              <a:t>开发框架</a:t>
            </a:r>
            <a:endParaRPr lang="zh-CN" altLang="en-US"/>
          </a:p>
          <a:p>
            <a:r>
              <a:rPr lang="zh-CN" altLang="en-US"/>
              <a:t>扩展了</a:t>
            </a:r>
            <a:r>
              <a:rPr lang="en-US" altLang="zh-CN"/>
              <a:t>Node.js</a:t>
            </a:r>
            <a:r>
              <a:rPr lang="zh-CN" altLang="en-US"/>
              <a:t>上</a:t>
            </a:r>
            <a:r>
              <a:rPr lang="en-US" altLang="zh-CN"/>
              <a:t>Web</a:t>
            </a:r>
            <a:r>
              <a:rPr lang="zh-CN" altLang="en-US"/>
              <a:t>应用的基本功能</a:t>
            </a:r>
            <a:endParaRPr lang="zh-CN" altLang="en-US"/>
          </a:p>
          <a:p>
            <a:r>
              <a:rPr lang="zh-CN" altLang="en-US"/>
              <a:t>生成</a:t>
            </a:r>
            <a:r>
              <a:rPr lang="en-US" altLang="zh-CN"/>
              <a:t>express</a:t>
            </a:r>
            <a:r>
              <a:rPr lang="zh-CN" altLang="en-US"/>
              <a:t>应用框架</a:t>
            </a:r>
            <a:endParaRPr lang="zh-CN" altLang="en-US"/>
          </a:p>
          <a:p>
            <a:pPr lvl="1"/>
            <a:r>
              <a:rPr lang="zh-CN" altLang="en-US"/>
              <a:t>npm install express-generator -g</a:t>
            </a:r>
            <a:endParaRPr lang="zh-CN" altLang="en-US"/>
          </a:p>
          <a:p>
            <a:pPr lvl="1"/>
            <a:r>
              <a:rPr lang="en-US" altLang="zh-CN"/>
              <a:t>express name</a:t>
            </a:r>
            <a:endParaRPr lang="en-US" altLang="zh-CN"/>
          </a:p>
          <a:p>
            <a:pPr lvl="0"/>
            <a:r>
              <a:rPr lang="zh-CN" altLang="en-US" sz="2000"/>
              <a:t>路由</a:t>
            </a:r>
            <a:endParaRPr lang="zh-CN" altLang="en-US" sz="2000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94145" y="1476375"/>
            <a:ext cx="526732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├── app.js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├── bin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│   └── www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├── package.json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├── public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│   ├── images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│   ├── javascripts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│   └── stylesheets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│       └── style.css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├── routes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│   ├── index.js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│   └── users.js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└── views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   ├── error.jade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   ├── index.jade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   └── layout.jade</a:t>
            </a:r>
            <a:endParaRPr lang="zh-CN" altLang="en-US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rgbClr val="FFFFFF"/>
                </a:solidFill>
                <a:latin typeface="+mj-lt"/>
              </a:rPr>
              <a:t>THANK YOU VERY MUCH</a:t>
            </a:r>
            <a:endParaRPr lang="en-US" altLang="zh-CN" smtClean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MQTT----Payload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控制报文的最后一部分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600200" y="2096770"/>
          <a:ext cx="853313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消息类型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有效荷载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CONNECT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CONNACK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不需要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PUBLISH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可选的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不需要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PUBREC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不需要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PUBREL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不需要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PUBCOMP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不需要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SUBSCRIBE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UNSUBSCRIBE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UNSUBACK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不需要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PINGREQ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不需要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PINGRESP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不需要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DISCONNECT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不需要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MQTT----CONNECT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242695"/>
            <a:ext cx="10509885" cy="5113020"/>
          </a:xfrm>
        </p:spPr>
        <p:txBody>
          <a:bodyPr/>
          <a:p>
            <a:r>
              <a:rPr lang="en-US" altLang="zh-CN"/>
              <a:t>Client to a Server </a:t>
            </a:r>
            <a:r>
              <a:rPr lang="zh-CN" altLang="en-US"/>
              <a:t>网络连接建立后，第一个从</a:t>
            </a:r>
            <a:r>
              <a:rPr lang="en-US" altLang="zh-CN"/>
              <a:t>client</a:t>
            </a:r>
            <a:r>
              <a:rPr lang="zh-CN" altLang="en-US"/>
              <a:t>发往</a:t>
            </a:r>
            <a:r>
              <a:rPr lang="en-US" altLang="zh-CN"/>
              <a:t>server</a:t>
            </a:r>
            <a:r>
              <a:rPr lang="zh-CN" altLang="en-US"/>
              <a:t>的数据包必须是</a:t>
            </a:r>
            <a:r>
              <a:rPr lang="en-US" altLang="zh-CN"/>
              <a:t>CONNECT</a:t>
            </a:r>
            <a:endParaRPr lang="en-US" altLang="zh-CN"/>
          </a:p>
          <a:p>
            <a:r>
              <a:rPr lang="zh-CN" altLang="en-US"/>
              <a:t>客户端在一条网络连接上只能发送一个</a:t>
            </a:r>
            <a:r>
              <a:rPr lang="en-US" altLang="zh-CN"/>
              <a:t>CONNECT</a:t>
            </a:r>
            <a:r>
              <a:rPr lang="zh-CN" altLang="en-US"/>
              <a:t>包，如果</a:t>
            </a:r>
            <a:r>
              <a:rPr lang="en-US" altLang="zh-CN"/>
              <a:t>Server</a:t>
            </a:r>
            <a:r>
              <a:rPr lang="zh-CN" altLang="en-US"/>
              <a:t>接受到第二</a:t>
            </a:r>
            <a:r>
              <a:rPr lang="en-US" altLang="zh-CN"/>
              <a:t>CONNECT</a:t>
            </a:r>
            <a:r>
              <a:rPr lang="zh-CN" altLang="en-US"/>
              <a:t>包，则立即断开连接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Header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Fixed header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Remaining Length </a:t>
            </a:r>
            <a:r>
              <a:rPr lang="zh-CN" altLang="en-US"/>
              <a:t>：</a:t>
            </a:r>
            <a:r>
              <a:rPr lang="en-US" altLang="zh-CN"/>
              <a:t>variable header(10 bytes)+payload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variable header : </a:t>
            </a:r>
            <a:r>
              <a:rPr lang="zh-CN" altLang="en-US"/>
              <a:t>协议名称、协议等级、连接标志、保持连接标识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协议名称：</a:t>
            </a:r>
            <a:r>
              <a:rPr lang="en-US" altLang="zh-CN"/>
              <a:t>6bits 	length(2)+M+Q+T+T	</a:t>
            </a:r>
            <a:r>
              <a:rPr lang="zh-CN" altLang="en-US"/>
              <a:t>如果不是这个名称，服务器可以选择性的断开，或者使用其他规范执行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协议等级：</a:t>
            </a:r>
            <a:r>
              <a:rPr lang="en-US" altLang="zh-CN"/>
              <a:t>1bits 	3.1.1</a:t>
            </a:r>
            <a:r>
              <a:rPr lang="zh-CN" altLang="en-US"/>
              <a:t>为</a:t>
            </a:r>
            <a:r>
              <a:rPr lang="en-US" altLang="zh-CN"/>
              <a:t>0x04		</a:t>
            </a:r>
            <a:r>
              <a:rPr lang="zh-CN" altLang="en-US"/>
              <a:t>如果不支持这个等级的</a:t>
            </a:r>
            <a:r>
              <a:rPr lang="en-US" altLang="zh-CN"/>
              <a:t>server</a:t>
            </a:r>
            <a:r>
              <a:rPr lang="zh-CN" altLang="en-US"/>
              <a:t>，需要返回</a:t>
            </a:r>
            <a:r>
              <a:rPr lang="en-US" altLang="zh-CN"/>
              <a:t>level</a:t>
            </a:r>
            <a:r>
              <a:rPr lang="zh-CN" altLang="en-US"/>
              <a:t>为</a:t>
            </a:r>
            <a:r>
              <a:rPr lang="en-US" altLang="zh-CN"/>
              <a:t>0x01,</a:t>
            </a:r>
            <a:r>
              <a:rPr lang="zh-CN" altLang="en-US"/>
              <a:t>并断开连接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Connect Flags</a:t>
            </a:r>
            <a:endParaRPr lang="en-US" altLang="zh-CN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MQTT</a:t>
            </a:r>
            <a:r>
              <a:rPr lang="zh-CN" altLang="en-US"/>
              <a:t>连接行为定义，也标识了是否有</a:t>
            </a:r>
            <a:r>
              <a:rPr lang="en-US" altLang="zh-CN"/>
              <a:t>payload</a:t>
            </a:r>
            <a:endParaRPr lang="en-US" altLang="zh-CN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Reserved</a:t>
            </a:r>
            <a:r>
              <a:rPr lang="zh-CN" altLang="en-US"/>
              <a:t>必须标为</a:t>
            </a:r>
            <a:r>
              <a:rPr lang="en-US" altLang="zh-CN"/>
              <a:t>0</a:t>
            </a:r>
            <a:r>
              <a:rPr lang="zh-CN" altLang="en-US"/>
              <a:t>，否则服务器将会断开连接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598930" y="4886960"/>
          <a:ext cx="9754870" cy="146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945"/>
                <a:gridCol w="1083945"/>
                <a:gridCol w="1083945"/>
                <a:gridCol w="1083945"/>
                <a:gridCol w="1083310"/>
                <a:gridCol w="1083945"/>
                <a:gridCol w="1083945"/>
                <a:gridCol w="1083945"/>
                <a:gridCol w="1083945"/>
              </a:tblGrid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Will Retain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Will Qos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Will Flag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Clean Session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保留</a:t>
                      </a:r>
                      <a:endParaRPr lang="zh-CN" altLang="en-US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 8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MQTT----CONNECT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475105"/>
            <a:ext cx="8792210" cy="4881880"/>
          </a:xfrm>
        </p:spPr>
        <p:txBody>
          <a:bodyPr>
            <a:normAutofit lnSpcReduction="10000"/>
          </a:bodyPr>
          <a:p>
            <a:r>
              <a:rPr lang="en-US" altLang="zh-CN"/>
              <a:t>Clean Session</a:t>
            </a:r>
            <a:endParaRPr lang="en-US" altLang="zh-CN"/>
          </a:p>
          <a:p>
            <a:pPr lvl="1"/>
            <a:r>
              <a:rPr lang="en-US" altLang="zh-CN"/>
              <a:t>set 0: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/>
              <a:t>服务器必须从当前的</a:t>
            </a:r>
            <a:r>
              <a:rPr lang="en-US" altLang="zh-CN"/>
              <a:t>session</a:t>
            </a:r>
            <a:r>
              <a:rPr lang="zh-CN" altLang="en-US"/>
              <a:t>恢复和客户端的通信（客户端的标识）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如果没有</a:t>
            </a:r>
            <a:r>
              <a:rPr lang="en-US" altLang="zh-CN"/>
              <a:t>session</a:t>
            </a:r>
            <a:r>
              <a:rPr lang="zh-CN" altLang="en-US"/>
              <a:t>和这个客户端相关联，则创建一个新的</a:t>
            </a:r>
            <a:r>
              <a:rPr lang="en-US" altLang="zh-CN"/>
              <a:t>session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/>
              <a:t>客户端与服务器的连接断开后，服务器依然要保存</a:t>
            </a:r>
            <a:r>
              <a:rPr lang="en-US" altLang="zh-CN"/>
              <a:t>session</a:t>
            </a:r>
            <a:r>
              <a:rPr lang="zh-CN" altLang="en-US"/>
              <a:t>信息，且必须保存与该客户端匹配的</a:t>
            </a:r>
            <a:r>
              <a:rPr lang="en-US" altLang="zh-CN"/>
              <a:t>QoS1</a:t>
            </a:r>
            <a:r>
              <a:rPr lang="zh-CN" altLang="en-US"/>
              <a:t>和</a:t>
            </a:r>
            <a:r>
              <a:rPr lang="en-US" altLang="zh-CN"/>
              <a:t>QoS2</a:t>
            </a:r>
            <a:r>
              <a:rPr lang="zh-CN" altLang="en-US"/>
              <a:t>的消息，可选择地保存</a:t>
            </a:r>
            <a:r>
              <a:rPr lang="en-US" altLang="zh-CN"/>
              <a:t>QoS0</a:t>
            </a:r>
            <a:r>
              <a:rPr lang="zh-CN" altLang="en-US"/>
              <a:t>的消息</a:t>
            </a:r>
            <a:endParaRPr lang="zh-CN" altLang="en-US"/>
          </a:p>
          <a:p>
            <a:pPr lvl="1"/>
            <a:r>
              <a:rPr lang="en-US" altLang="zh-CN"/>
              <a:t>set 1:</a:t>
            </a:r>
            <a:endParaRPr lang="en-US" altLang="zh-CN"/>
          </a:p>
          <a:p>
            <a:pPr lvl="1"/>
            <a:r>
              <a:rPr lang="en-US" altLang="zh-CN"/>
              <a:t>	session</a:t>
            </a:r>
            <a:r>
              <a:rPr lang="zh-CN" altLang="en-US"/>
              <a:t>的生命周期与网络连接的连接一致</a:t>
            </a:r>
            <a:endParaRPr lang="zh-CN" altLang="en-US"/>
          </a:p>
          <a:p>
            <a:pPr lvl="1"/>
            <a:r>
              <a:rPr lang="en-US" altLang="zh-CN"/>
              <a:t>	session state</a:t>
            </a:r>
            <a:r>
              <a:rPr lang="zh-CN" altLang="en-US"/>
              <a:t>不会被随后的新</a:t>
            </a:r>
            <a:r>
              <a:rPr lang="en-US" altLang="zh-CN"/>
              <a:t>session</a:t>
            </a:r>
            <a:r>
              <a:rPr lang="zh-CN" altLang="en-US"/>
              <a:t>重用</a:t>
            </a:r>
            <a:endParaRPr lang="zh-CN" altLang="en-US"/>
          </a:p>
          <a:p>
            <a:pPr lvl="1"/>
            <a:r>
              <a:rPr lang="en-US" altLang="zh-CN"/>
              <a:t>	client </a:t>
            </a:r>
            <a:r>
              <a:rPr lang="zh-CN" altLang="en-US"/>
              <a:t>的</a:t>
            </a:r>
            <a:r>
              <a:rPr lang="en-US" altLang="zh-CN"/>
              <a:t>state</a:t>
            </a:r>
            <a:r>
              <a:rPr lang="zh-CN" altLang="en-US"/>
              <a:t>包括：</a:t>
            </a:r>
            <a:endParaRPr lang="zh-CN" altLang="en-US"/>
          </a:p>
          <a:p>
            <a:pPr lvl="1"/>
            <a:r>
              <a:rPr lang="en-US" altLang="zh-CN"/>
              <a:t>		</a:t>
            </a:r>
            <a:r>
              <a:rPr lang="zh-CN" altLang="en-US"/>
              <a:t>发送给服务器的</a:t>
            </a:r>
            <a:r>
              <a:rPr lang="en-US" altLang="zh-CN"/>
              <a:t>QoS1</a:t>
            </a:r>
            <a:r>
              <a:rPr lang="zh-CN" altLang="en-US"/>
              <a:t>和</a:t>
            </a:r>
            <a:r>
              <a:rPr lang="en-US" altLang="zh-CN"/>
              <a:t>QoS2</a:t>
            </a:r>
            <a:r>
              <a:rPr lang="zh-CN" altLang="en-US"/>
              <a:t>消息，但是还没有完成确认（</a:t>
            </a:r>
            <a:r>
              <a:rPr lang="en-US" altLang="zh-CN"/>
              <a:t>ACK</a:t>
            </a:r>
            <a:r>
              <a:rPr lang="zh-CN" altLang="en-US"/>
              <a:t>）的</a:t>
            </a:r>
            <a:endParaRPr lang="zh-CN" altLang="en-US"/>
          </a:p>
          <a:p>
            <a:pPr lvl="1"/>
            <a:r>
              <a:rPr lang="en-US" altLang="zh-CN"/>
              <a:t>		</a:t>
            </a:r>
            <a:r>
              <a:rPr lang="zh-CN" altLang="en-US"/>
              <a:t>接受到服务器的</a:t>
            </a:r>
            <a:r>
              <a:rPr lang="en-US" altLang="zh-CN"/>
              <a:t>QoS2</a:t>
            </a:r>
            <a:r>
              <a:rPr lang="zh-CN" altLang="en-US"/>
              <a:t>的消息，但是还没有完成确认（</a:t>
            </a:r>
            <a:r>
              <a:rPr lang="en-US" altLang="zh-CN"/>
              <a:t>ACK</a:t>
            </a:r>
            <a:r>
              <a:rPr lang="zh-CN" altLang="en-US"/>
              <a:t>）的</a:t>
            </a:r>
            <a:endParaRPr lang="zh-CN" altLang="en-US"/>
          </a:p>
          <a:p>
            <a:pPr lvl="1"/>
            <a:r>
              <a:rPr lang="en-US" altLang="zh-CN"/>
              <a:t>	server </a:t>
            </a:r>
            <a:r>
              <a:rPr lang="zh-CN" altLang="en-US"/>
              <a:t>的</a:t>
            </a:r>
            <a:r>
              <a:rPr lang="en-US" altLang="zh-CN"/>
              <a:t>state</a:t>
            </a:r>
            <a:r>
              <a:rPr lang="zh-CN" altLang="en-US"/>
              <a:t>包括：</a:t>
            </a:r>
            <a:endParaRPr lang="zh-CN" altLang="en-US"/>
          </a:p>
          <a:p>
            <a:pPr lvl="1"/>
            <a:r>
              <a:rPr lang="en-US" altLang="zh-CN"/>
              <a:t>		session</a:t>
            </a:r>
            <a:r>
              <a:rPr lang="zh-CN" altLang="en-US"/>
              <a:t>的实体，即使以下的</a:t>
            </a:r>
            <a:r>
              <a:rPr lang="en-US" altLang="zh-CN"/>
              <a:t>state</a:t>
            </a:r>
            <a:r>
              <a:rPr lang="zh-CN" altLang="en-US"/>
              <a:t>都为空</a:t>
            </a:r>
            <a:endParaRPr lang="zh-CN" altLang="en-US"/>
          </a:p>
          <a:p>
            <a:pPr lvl="1"/>
            <a:r>
              <a:rPr lang="en-US" altLang="zh-CN"/>
              <a:t>		</a:t>
            </a:r>
            <a:r>
              <a:rPr lang="zh-CN" altLang="en-US"/>
              <a:t>客户端的订阅信息</a:t>
            </a:r>
            <a:endParaRPr lang="zh-CN" altLang="en-US"/>
          </a:p>
          <a:p>
            <a:pPr lvl="1"/>
            <a:r>
              <a:rPr lang="en-US" altLang="zh-CN"/>
              <a:t>		</a:t>
            </a:r>
            <a:r>
              <a:rPr lang="zh-CN" altLang="en-US"/>
              <a:t>发送给</a:t>
            </a:r>
            <a:r>
              <a:rPr lang="en-US" altLang="zh-CN"/>
              <a:t>Client</a:t>
            </a:r>
            <a:r>
              <a:rPr lang="zh-CN" altLang="en-US"/>
              <a:t>的</a:t>
            </a:r>
            <a:r>
              <a:rPr lang="en-US" altLang="zh-CN"/>
              <a:t>QoS1</a:t>
            </a:r>
            <a:r>
              <a:rPr lang="zh-CN" altLang="en-US"/>
              <a:t>和</a:t>
            </a:r>
            <a:r>
              <a:rPr lang="en-US" altLang="zh-CN"/>
              <a:t>QoS2</a:t>
            </a:r>
            <a:r>
              <a:rPr lang="zh-CN" altLang="en-US"/>
              <a:t>的消息，但是还没完成确认</a:t>
            </a:r>
            <a:endParaRPr lang="zh-CN" altLang="en-US"/>
          </a:p>
          <a:p>
            <a:pPr lvl="1"/>
            <a:r>
              <a:rPr lang="en-US" altLang="zh-CN"/>
              <a:t>		</a:t>
            </a:r>
            <a:r>
              <a:rPr lang="zh-CN" altLang="en-US"/>
              <a:t>还未发送给客户端的</a:t>
            </a:r>
            <a:r>
              <a:rPr lang="en-US" altLang="zh-CN"/>
              <a:t>QoS1</a:t>
            </a:r>
            <a:r>
              <a:rPr lang="zh-CN" altLang="en-US"/>
              <a:t>和</a:t>
            </a:r>
            <a:r>
              <a:rPr lang="en-US" altLang="zh-CN"/>
              <a:t>QoS2</a:t>
            </a:r>
            <a:r>
              <a:rPr lang="zh-CN" altLang="en-US"/>
              <a:t>的消息</a:t>
            </a:r>
            <a:endParaRPr lang="zh-CN" altLang="en-US"/>
          </a:p>
          <a:p>
            <a:pPr lvl="1"/>
            <a:r>
              <a:rPr lang="en-US" altLang="zh-CN"/>
              <a:t>		</a:t>
            </a:r>
            <a:r>
              <a:rPr lang="zh-CN" altLang="en-US"/>
              <a:t>从客户端接受的</a:t>
            </a:r>
            <a:r>
              <a:rPr lang="en-US" altLang="zh-CN"/>
              <a:t>QoS2</a:t>
            </a:r>
            <a:r>
              <a:rPr lang="zh-CN" altLang="en-US"/>
              <a:t>的消息，但是还没有确认的</a:t>
            </a:r>
            <a:endParaRPr lang="zh-CN" altLang="en-US"/>
          </a:p>
          <a:p>
            <a:pPr lvl="1"/>
            <a:r>
              <a:rPr lang="en-US" altLang="zh-CN"/>
              <a:t>		Optional,</a:t>
            </a:r>
            <a:r>
              <a:rPr lang="zh-CN" altLang="en-US"/>
              <a:t>还未发送给客户端的</a:t>
            </a:r>
            <a:r>
              <a:rPr lang="en-US" altLang="zh-CN"/>
              <a:t>QoS 0 </a:t>
            </a:r>
            <a:r>
              <a:rPr lang="zh-CN" altLang="en-US"/>
              <a:t>的消息</a:t>
            </a:r>
            <a:endParaRPr lang="en-US" altLang="zh-CN"/>
          </a:p>
          <a:p>
            <a:pPr lvl="1"/>
            <a:r>
              <a:rPr lang="en-US" altLang="zh-CN"/>
              <a:t>		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MQTT----CONNECT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Will flag</a:t>
            </a:r>
            <a:endParaRPr lang="en-US" altLang="zh-CN"/>
          </a:p>
          <a:p>
            <a:pPr lvl="1"/>
            <a:r>
              <a:rPr lang="en-US" altLang="zh-CN"/>
              <a:t>set 1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	will message</a:t>
            </a:r>
            <a:r>
              <a:rPr lang="zh-CN" altLang="en-US"/>
              <a:t>必须保存在服务器，并且和连接关联</a:t>
            </a:r>
            <a:endParaRPr lang="zh-CN" altLang="en-US"/>
          </a:p>
          <a:p>
            <a:pPr lvl="1"/>
            <a:r>
              <a:rPr lang="en-US" altLang="zh-CN"/>
              <a:t>	will message</a:t>
            </a:r>
            <a:r>
              <a:rPr lang="zh-CN" altLang="en-US"/>
              <a:t>将会在连接断开时</a:t>
            </a:r>
            <a:r>
              <a:rPr lang="en-US" altLang="zh-CN"/>
              <a:t>publish</a:t>
            </a:r>
            <a:r>
              <a:rPr lang="zh-CN" altLang="en-US"/>
              <a:t>，除非在</a:t>
            </a:r>
            <a:r>
              <a:rPr lang="en-US" altLang="zh-CN"/>
              <a:t>DISCONNECT</a:t>
            </a:r>
            <a:r>
              <a:rPr lang="zh-CN" altLang="en-US"/>
              <a:t>被显式删除了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断开连接的情形包括：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服务器侧的</a:t>
            </a:r>
            <a:r>
              <a:rPr lang="en-US" altLang="zh-CN"/>
              <a:t>I/O</a:t>
            </a:r>
            <a:r>
              <a:rPr lang="zh-CN" altLang="en-US"/>
              <a:t>错误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keep-alive</a:t>
            </a:r>
            <a:r>
              <a:rPr lang="zh-CN" altLang="en-US"/>
              <a:t>时间中，客户端没有交流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客户端再没有发送</a:t>
            </a:r>
            <a:r>
              <a:rPr lang="en-US" altLang="zh-CN"/>
              <a:t>DISCONNECT</a:t>
            </a:r>
            <a:r>
              <a:rPr lang="zh-CN" altLang="en-US"/>
              <a:t>包时，关闭了网路连接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服务器因为协议错误关闭连接</a:t>
            </a:r>
            <a:endParaRPr lang="zh-CN" altLang="en-US"/>
          </a:p>
          <a:p>
            <a:pPr lvl="2">
              <a:buFont typeface="Arial" panose="020B0604020202020204" pitchFamily="34" charset="0"/>
            </a:pPr>
            <a:r>
              <a:rPr lang="en-US" altLang="zh-CN"/>
              <a:t>will QoS</a:t>
            </a:r>
            <a:r>
              <a:rPr lang="zh-CN" altLang="en-US"/>
              <a:t>，</a:t>
            </a:r>
            <a:r>
              <a:rPr lang="en-US" altLang="zh-CN"/>
              <a:t>will Retain</a:t>
            </a:r>
            <a:r>
              <a:rPr lang="zh-CN" altLang="en-US"/>
              <a:t>将会被服务器使用，</a:t>
            </a:r>
            <a:r>
              <a:rPr lang="en-US" altLang="zh-CN"/>
              <a:t>will Topic</a:t>
            </a:r>
            <a:r>
              <a:rPr lang="zh-CN" altLang="en-US"/>
              <a:t>和</a:t>
            </a:r>
            <a:r>
              <a:rPr lang="en-US" altLang="zh-CN"/>
              <a:t>will Message</a:t>
            </a:r>
            <a:r>
              <a:rPr lang="zh-CN" altLang="en-US"/>
              <a:t>必须包含再</a:t>
            </a:r>
            <a:r>
              <a:rPr lang="en-US" altLang="zh-CN"/>
              <a:t>payload</a:t>
            </a:r>
            <a:r>
              <a:rPr lang="zh-CN" altLang="en-US"/>
              <a:t>中</a:t>
            </a:r>
            <a:endParaRPr lang="zh-CN" altLang="en-US"/>
          </a:p>
          <a:p>
            <a:pPr lvl="2">
              <a:buFont typeface="Arial" panose="020B0604020202020204" pitchFamily="34" charset="0"/>
            </a:pPr>
            <a:r>
              <a:rPr lang="zh-CN" altLang="en-US"/>
              <a:t>发布过的</a:t>
            </a:r>
            <a:r>
              <a:rPr lang="en-US" altLang="zh-CN"/>
              <a:t>will message</a:t>
            </a:r>
            <a:r>
              <a:rPr lang="zh-CN" altLang="en-US"/>
              <a:t>将会被</a:t>
            </a:r>
            <a:r>
              <a:rPr lang="en-US" altLang="zh-CN"/>
              <a:t>session state</a:t>
            </a:r>
            <a:r>
              <a:rPr lang="zh-CN" altLang="en-US"/>
              <a:t>中删除</a:t>
            </a:r>
            <a:endParaRPr lang="zh-CN" altLang="en-US"/>
          </a:p>
          <a:p>
            <a:pPr lvl="1"/>
            <a:r>
              <a:rPr lang="en-US" altLang="zh-CN"/>
              <a:t>set 0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	will QoS</a:t>
            </a:r>
            <a:r>
              <a:rPr lang="zh-CN" altLang="en-US"/>
              <a:t>和</a:t>
            </a:r>
            <a:r>
              <a:rPr lang="en-US" altLang="zh-CN"/>
              <a:t>will Retain</a:t>
            </a:r>
            <a:r>
              <a:rPr lang="zh-CN" altLang="en-US"/>
              <a:t>设置为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will Topic</a:t>
            </a:r>
            <a:r>
              <a:rPr lang="zh-CN" altLang="en-US"/>
              <a:t>和</a:t>
            </a:r>
            <a:r>
              <a:rPr lang="en-US" altLang="zh-CN"/>
              <a:t>will Message</a:t>
            </a:r>
            <a:r>
              <a:rPr lang="zh-CN" altLang="en-US"/>
              <a:t>不能包含再</a:t>
            </a:r>
            <a:r>
              <a:rPr lang="en-US" altLang="zh-CN"/>
              <a:t>payload</a:t>
            </a:r>
            <a:r>
              <a:rPr lang="zh-CN" altLang="en-US"/>
              <a:t>中</a:t>
            </a:r>
            <a:endParaRPr lang="zh-CN" altLang="en-US"/>
          </a:p>
          <a:p>
            <a:pPr lvl="1"/>
            <a:r>
              <a:rPr lang="en-US" altLang="zh-CN"/>
              <a:t>	will Message</a:t>
            </a:r>
            <a:r>
              <a:rPr lang="zh-CN" altLang="en-US"/>
              <a:t>也不会被发布</a:t>
            </a:r>
            <a:endParaRPr lang="zh-CN" altLang="en-US"/>
          </a:p>
          <a:p>
            <a:pPr lvl="1"/>
            <a:r>
              <a:rPr lang="zh-CN" altLang="en-US"/>
              <a:t>在服务器发生不能服务的状态，可以在服务器重启的时候，可以选择立即发布</a:t>
            </a:r>
            <a:r>
              <a:rPr lang="en-US" altLang="zh-CN"/>
              <a:t>will message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MQTT----CONNECT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599565" y="1733550"/>
            <a:ext cx="8792210" cy="4623435"/>
          </a:xfrm>
        </p:spPr>
        <p:txBody>
          <a:bodyPr/>
          <a:p>
            <a:r>
              <a:rPr lang="en-US" altLang="zh-CN"/>
              <a:t>Will QoS</a:t>
            </a:r>
            <a:endParaRPr lang="en-US" altLang="zh-CN"/>
          </a:p>
          <a:p>
            <a:pPr lvl="1"/>
            <a:r>
              <a:rPr lang="zh-CN" altLang="en-US"/>
              <a:t>在发送</a:t>
            </a:r>
            <a:r>
              <a:rPr lang="en-US" altLang="zh-CN"/>
              <a:t>will message</a:t>
            </a:r>
            <a:r>
              <a:rPr lang="zh-CN" altLang="en-US"/>
              <a:t>时，表示</a:t>
            </a:r>
            <a:r>
              <a:rPr lang="en-US" altLang="zh-CN"/>
              <a:t>QoS</a:t>
            </a:r>
            <a:r>
              <a:rPr lang="zh-CN" altLang="en-US"/>
              <a:t>等级</a:t>
            </a:r>
            <a:endParaRPr lang="zh-CN" altLang="en-US"/>
          </a:p>
          <a:p>
            <a:pPr lvl="0"/>
            <a:r>
              <a:rPr lang="en-US" altLang="zh-CN"/>
              <a:t>Will Retain</a:t>
            </a:r>
            <a:endParaRPr lang="en-US" altLang="zh-CN"/>
          </a:p>
          <a:p>
            <a:pPr lvl="1"/>
            <a:r>
              <a:rPr lang="zh-CN" altLang="en-US"/>
              <a:t>表示</a:t>
            </a:r>
            <a:r>
              <a:rPr lang="en-US" altLang="zh-CN"/>
              <a:t>will message</a:t>
            </a:r>
            <a:r>
              <a:rPr lang="zh-CN" altLang="en-US"/>
              <a:t>被发布后，是否被保留</a:t>
            </a:r>
            <a:endParaRPr lang="zh-CN" altLang="en-US"/>
          </a:p>
          <a:p>
            <a:pPr lvl="0"/>
            <a:r>
              <a:rPr lang="en-US" altLang="zh-CN"/>
              <a:t>Keep Alive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单位秒，保持连接，数据包的发送间隔不能超过</a:t>
            </a:r>
            <a:r>
              <a:rPr lang="en-US" altLang="zh-CN"/>
              <a:t>keep alive</a:t>
            </a:r>
            <a:r>
              <a:rPr lang="zh-CN" altLang="en-US"/>
              <a:t>的值，否则客户端应该发送</a:t>
            </a:r>
            <a:r>
              <a:rPr lang="en-US" altLang="zh-CN"/>
              <a:t>PINGREQ</a:t>
            </a:r>
            <a:endParaRPr lang="en-US" altLang="zh-CN"/>
          </a:p>
          <a:p>
            <a:pPr lvl="1"/>
            <a:r>
              <a:rPr lang="en-US" altLang="zh-CN"/>
              <a:t>PINGREQ</a:t>
            </a:r>
            <a:r>
              <a:rPr lang="zh-CN" altLang="en-US"/>
              <a:t>可以再任意时间发送，</a:t>
            </a:r>
            <a:r>
              <a:rPr lang="en-US" altLang="zh-CN"/>
              <a:t>PINGRESP</a:t>
            </a:r>
            <a:r>
              <a:rPr lang="zh-CN" altLang="en-US"/>
              <a:t>表示连接和服务器都在正常运作中</a:t>
            </a:r>
            <a:endParaRPr lang="zh-CN" altLang="en-US"/>
          </a:p>
          <a:p>
            <a:pPr lvl="1"/>
            <a:r>
              <a:rPr lang="zh-CN" altLang="en-US"/>
              <a:t>如果</a:t>
            </a:r>
            <a:r>
              <a:rPr lang="en-US" altLang="zh-CN"/>
              <a:t>keep alive</a:t>
            </a:r>
            <a:r>
              <a:rPr lang="zh-CN" altLang="en-US"/>
              <a:t>的值非零，且在</a:t>
            </a:r>
            <a:r>
              <a:rPr lang="en-US" altLang="zh-CN"/>
              <a:t>1.5</a:t>
            </a:r>
            <a:r>
              <a:rPr lang="zh-CN" altLang="en-US"/>
              <a:t>倍的</a:t>
            </a:r>
            <a:r>
              <a:rPr lang="en-US" altLang="zh-CN"/>
              <a:t>keep alive</a:t>
            </a:r>
            <a:r>
              <a:rPr lang="zh-CN" altLang="en-US"/>
              <a:t>时间周期，服务器都没有收到客户端的数据包，将会断开连接</a:t>
            </a:r>
            <a:endParaRPr lang="zh-CN" altLang="en-US"/>
          </a:p>
          <a:p>
            <a:pPr lvl="1"/>
            <a:r>
              <a:rPr lang="zh-CN" altLang="en-US"/>
              <a:t>如果客户端在一个足够长的时间没有收到</a:t>
            </a:r>
            <a:r>
              <a:rPr lang="en-US" altLang="zh-CN"/>
              <a:t>PINGRESP</a:t>
            </a:r>
            <a:r>
              <a:rPr lang="zh-CN" altLang="en-US"/>
              <a:t>，客户端将会断开与服务器的连接</a:t>
            </a:r>
            <a:endParaRPr lang="zh-CN" altLang="en-US"/>
          </a:p>
          <a:p>
            <a:pPr lvl="1"/>
            <a:r>
              <a:rPr lang="zh-CN" altLang="en-US"/>
              <a:t>如果</a:t>
            </a:r>
            <a:r>
              <a:rPr lang="en-US" altLang="zh-CN"/>
              <a:t>keep alive</a:t>
            </a:r>
            <a:r>
              <a:rPr lang="zh-CN" altLang="en-US"/>
              <a:t>的值为零，服务器既可以在连接不活跃的时候保持连接，也可以在任何时间内关闭连接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729740" y="3456305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 9</a:t>
                      </a:r>
                      <a:endParaRPr lang="en-US" altLang="zh-CN"/>
                    </a:p>
                  </a:txBody>
                  <a:tcPr/>
                </a:tc>
                <a:tc gridSpan="8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keep alive MSB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 10</a:t>
                      </a:r>
                      <a:endParaRPr lang="en-US" altLang="zh-CN"/>
                    </a:p>
                  </a:txBody>
                  <a:tcPr/>
                </a:tc>
                <a:tc gridSpan="8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keep alive LSB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总览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dirty="0">
                <a:sym typeface="+mn-ea"/>
              </a:rPr>
              <a:t>MQTT</a:t>
            </a:r>
            <a:endParaRPr lang="en-US" dirty="0"/>
          </a:p>
          <a:p>
            <a:r>
              <a:rPr lang="en-US" altLang="zh-CN" dirty="0">
                <a:sym typeface="+mn-ea"/>
              </a:rPr>
              <a:t>PostgreSQL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ES6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Node.js</a:t>
            </a:r>
            <a:endParaRPr lang="en-US" altLang="zh-CN" dirty="0">
              <a:sym typeface="+mn-ea"/>
            </a:endParaRPr>
          </a:p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MQTT----CONNECT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Payload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客户端</a:t>
            </a:r>
            <a:r>
              <a:rPr lang="en-US" altLang="zh-CN"/>
              <a:t>Id</a:t>
            </a:r>
            <a:r>
              <a:rPr lang="zh-CN" altLang="en-US"/>
              <a:t>：唯一的，标识</a:t>
            </a:r>
            <a:r>
              <a:rPr lang="en-US" altLang="zh-CN"/>
              <a:t>session state</a:t>
            </a:r>
            <a:r>
              <a:rPr lang="zh-CN" altLang="en-US"/>
              <a:t>，</a:t>
            </a:r>
            <a:r>
              <a:rPr lang="en-US" altLang="zh-CN"/>
              <a:t>UTF-8string</a:t>
            </a:r>
            <a:r>
              <a:rPr lang="zh-CN" altLang="en-US"/>
              <a:t>，</a:t>
            </a:r>
            <a:r>
              <a:rPr lang="en-US" altLang="zh-CN"/>
              <a:t>1-23</a:t>
            </a:r>
            <a:r>
              <a:rPr lang="zh-CN" altLang="en-US"/>
              <a:t>字符长度，只能由字母组成：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"0123456789abcdefghijklmnopqrstuvwxyzABCDEFGHIJKLMNOPQRSTUVWXYZ"</a:t>
            </a:r>
            <a:endParaRPr lang="zh-CN" altLang="en-US"/>
          </a:p>
          <a:p>
            <a:pPr lvl="1">
              <a:buFont typeface="Arial" panose="020B0604020202020204" pitchFamily="34" charset="0"/>
            </a:pPr>
            <a:r>
              <a:rPr lang="en-US" altLang="zh-CN"/>
              <a:t>	</a:t>
            </a:r>
            <a:r>
              <a:rPr lang="zh-CN" altLang="en-US"/>
              <a:t>可选允许空的客户端</a:t>
            </a:r>
            <a:r>
              <a:rPr lang="en-US" altLang="zh-CN"/>
              <a:t>Id</a:t>
            </a:r>
            <a:r>
              <a:rPr lang="zh-CN" altLang="en-US"/>
              <a:t>，服务器分配一个唯一的</a:t>
            </a:r>
            <a:r>
              <a:rPr lang="en-US" altLang="zh-CN"/>
              <a:t>id</a:t>
            </a:r>
            <a:r>
              <a:rPr lang="zh-CN" altLang="en-US"/>
              <a:t>给客户端，客户端的</a:t>
            </a:r>
            <a:r>
              <a:rPr lang="en-US" altLang="zh-CN"/>
              <a:t>cleansession flag</a:t>
            </a:r>
            <a:r>
              <a:rPr lang="zh-CN" altLang="en-US"/>
              <a:t>必须为</a:t>
            </a:r>
            <a:r>
              <a:rPr lang="en-US" altLang="zh-CN"/>
              <a:t>1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Will Topic(will flag = 1)UTF-8 STRING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Will Message(will flag = 1)</a:t>
            </a:r>
            <a:r>
              <a:rPr lang="zh-CN" altLang="en-US"/>
              <a:t>：</a:t>
            </a:r>
            <a:r>
              <a:rPr lang="en-US" altLang="zh-CN"/>
              <a:t>2bytes(length,</a:t>
            </a:r>
            <a:r>
              <a:rPr lang="zh-CN" altLang="en-US"/>
              <a:t>不包含自身</a:t>
            </a:r>
            <a:r>
              <a:rPr lang="en-US" altLang="zh-CN"/>
              <a:t>)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User Name(User Name flag = 1) UTF8STRING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Password(Password Flag = 1):2bytes(lenth)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MQTT----CONNACK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2165"/>
          </a:xfrm>
        </p:spPr>
        <p:txBody>
          <a:bodyPr>
            <a:normAutofit lnSpcReduction="10000"/>
          </a:bodyPr>
          <a:p>
            <a:r>
              <a:rPr lang="zh-CN" altLang="en-US"/>
              <a:t>第一个从服务器发回客户端的包必须事</a:t>
            </a:r>
            <a:r>
              <a:rPr lang="en-US" altLang="zh-CN"/>
              <a:t>CONNACK</a:t>
            </a:r>
            <a:endParaRPr lang="en-US" altLang="zh-CN"/>
          </a:p>
          <a:p>
            <a:r>
              <a:rPr lang="en-US" altLang="zh-CN"/>
              <a:t>Remaining Length </a:t>
            </a:r>
            <a:r>
              <a:rPr lang="zh-CN" altLang="en-US"/>
              <a:t>： </a:t>
            </a:r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Variable header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session present 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如果 </a:t>
            </a:r>
            <a:r>
              <a:rPr lang="en-US" altLang="zh-CN"/>
              <a:t>clean session flag = 1,session present = 0(byte1 &amp; byte2)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/>
              <a:t>如果 </a:t>
            </a:r>
            <a:r>
              <a:rPr lang="en-US" altLang="zh-CN"/>
              <a:t>clean session flag = 0,</a:t>
            </a:r>
            <a:r>
              <a:rPr lang="zh-CN" altLang="en-US"/>
              <a:t>如果</a:t>
            </a:r>
            <a:r>
              <a:rPr lang="en-US" altLang="zh-CN"/>
              <a:t>session</a:t>
            </a:r>
            <a:r>
              <a:rPr lang="zh-CN" altLang="en-US"/>
              <a:t>存在</a:t>
            </a:r>
            <a:r>
              <a:rPr lang="en-US" altLang="zh-CN"/>
              <a:t>,session present = 1,</a:t>
            </a:r>
            <a:r>
              <a:rPr lang="zh-CN" altLang="en-US"/>
              <a:t>如果不存在为</a:t>
            </a:r>
            <a:r>
              <a:rPr lang="en-US" altLang="zh-CN"/>
              <a:t>0(byte 1 &amp; byte2)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/>
              <a:t>如果返回值不为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session present</a:t>
            </a:r>
            <a:r>
              <a:rPr lang="zh-CN" altLang="en-US"/>
              <a:t>必须为</a:t>
            </a:r>
            <a:r>
              <a:rPr lang="en-US" altLang="zh-CN"/>
              <a:t>0f	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831975" y="2847340"/>
          <a:ext cx="928560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70"/>
                <a:gridCol w="1372235"/>
                <a:gridCol w="706755"/>
                <a:gridCol w="559435"/>
                <a:gridCol w="503555"/>
                <a:gridCol w="595630"/>
                <a:gridCol w="559435"/>
                <a:gridCol w="558800"/>
                <a:gridCol w="707390"/>
                <a:gridCol w="2794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ACK FLAG</a:t>
                      </a:r>
                      <a:endParaRPr lang="en-US" altLang="zh-CN"/>
                    </a:p>
                  </a:txBody>
                  <a:tcPr/>
                </a:tc>
                <a:tc gridSpan="7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保留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session present flag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MQTT----CONNACK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569085" y="1677670"/>
            <a:ext cx="8792210" cy="4131945"/>
          </a:xfrm>
        </p:spPr>
        <p:txBody>
          <a:bodyPr>
            <a:normAutofit lnSpcReduction="10000"/>
          </a:bodyPr>
          <a:p>
            <a:r>
              <a:rPr lang="en-US" altLang="zh-CN"/>
              <a:t>Return code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Payload</a:t>
            </a:r>
            <a:endParaRPr lang="en-US" altLang="zh-CN"/>
          </a:p>
          <a:p>
            <a:pPr lvl="1"/>
            <a:r>
              <a:rPr lang="zh-CN" altLang="en-US" sz="1400"/>
              <a:t>没有</a:t>
            </a:r>
            <a:r>
              <a:rPr lang="en-US" altLang="zh-CN" sz="1400"/>
              <a:t>payload</a:t>
            </a:r>
            <a:endParaRPr lang="en-US" altLang="zh-CN" sz="1400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828800" y="201676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410"/>
                <a:gridCol w="2567305"/>
                <a:gridCol w="50977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返回值回应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连接被接受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接受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协议版本不被接受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客户端的版本不被支持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客户端</a:t>
                      </a:r>
                      <a:r>
                        <a:rPr lang="en-US" altLang="zh-CN"/>
                        <a:t>Id</a:t>
                      </a:r>
                      <a:r>
                        <a:rPr lang="zh-CN" altLang="en-US"/>
                        <a:t>被拒绝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r>
                        <a:rPr lang="zh-CN" altLang="en-US"/>
                        <a:t>是</a:t>
                      </a:r>
                      <a:r>
                        <a:rPr lang="en-US" altLang="zh-CN"/>
                        <a:t>UTF-8</a:t>
                      </a:r>
                      <a:r>
                        <a:rPr lang="zh-CN" altLang="en-US"/>
                        <a:t>，但不被服务器接受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服务不可用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连接被建立，但是</a:t>
                      </a:r>
                      <a:r>
                        <a:rPr lang="en-US" altLang="zh-CN"/>
                        <a:t>MQTT</a:t>
                      </a:r>
                      <a:r>
                        <a:rPr lang="zh-CN" altLang="en-US"/>
                        <a:t>服务不可用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错误的用户名或密码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用户名或密码格式不对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没有被认证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客户端的连接没有被认证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6-255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保留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保留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MQTT----PUBLISH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383030"/>
            <a:ext cx="8792210" cy="5102860"/>
          </a:xfrm>
        </p:spPr>
        <p:txBody>
          <a:bodyPr>
            <a:normAutofit lnSpcReduction="10000"/>
          </a:bodyPr>
          <a:p>
            <a:r>
              <a:rPr lang="en-US" altLang="zh-CN"/>
              <a:t>DUP flag</a:t>
            </a:r>
            <a:endParaRPr lang="en-US" altLang="zh-CN"/>
          </a:p>
          <a:p>
            <a:pPr lvl="1"/>
            <a:r>
              <a:rPr lang="en-US" altLang="zh-CN"/>
              <a:t>set 0,</a:t>
            </a:r>
            <a:r>
              <a:rPr lang="zh-CN" altLang="en-US"/>
              <a:t>第一次尝试发送</a:t>
            </a:r>
            <a:r>
              <a:rPr lang="en-US" altLang="zh-CN"/>
              <a:t>PUBLISH</a:t>
            </a:r>
            <a:r>
              <a:rPr lang="zh-CN" altLang="en-US"/>
              <a:t>包，或者</a:t>
            </a:r>
            <a:r>
              <a:rPr lang="en-US" altLang="zh-CN"/>
              <a:t>QoS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的消息</a:t>
            </a:r>
            <a:endParaRPr lang="zh-CN" altLang="en-US"/>
          </a:p>
          <a:p>
            <a:pPr lvl="1"/>
            <a:r>
              <a:rPr lang="en-US" altLang="zh-CN"/>
              <a:t>set 1,</a:t>
            </a:r>
            <a:r>
              <a:rPr lang="zh-CN" altLang="en-US"/>
              <a:t>上次尝试发包的重发</a:t>
            </a:r>
            <a:endParaRPr lang="zh-CN" altLang="en-US"/>
          </a:p>
          <a:p>
            <a:pPr lvl="0"/>
            <a:r>
              <a:rPr lang="en-US" altLang="zh-CN"/>
              <a:t>QoS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Retain</a:t>
            </a:r>
            <a:endParaRPr lang="en-US" altLang="zh-CN"/>
          </a:p>
          <a:p>
            <a:pPr lvl="1"/>
            <a:r>
              <a:rPr lang="en-US" altLang="zh-CN"/>
              <a:t>set 1</a:t>
            </a:r>
            <a:r>
              <a:rPr lang="zh-CN" altLang="en-US"/>
              <a:t>，服务器必须保存消息和</a:t>
            </a:r>
            <a:r>
              <a:rPr lang="en-US" altLang="zh-CN"/>
              <a:t>QoS</a:t>
            </a:r>
            <a:r>
              <a:rPr lang="zh-CN" altLang="en-US"/>
              <a:t>，可以在以后发送给那些新订阅的客户端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客户端接收到的包，说明是建立新的订阅后，其他客户端的留存信息</a:t>
            </a:r>
            <a:endParaRPr lang="zh-CN" altLang="en-US"/>
          </a:p>
          <a:p>
            <a:pPr lvl="1"/>
            <a:r>
              <a:rPr lang="en-US" altLang="zh-CN"/>
              <a:t>set 0</a:t>
            </a:r>
            <a:r>
              <a:rPr lang="zh-CN" altLang="en-US"/>
              <a:t>，服务器不需要保存，也不会替代已存在的留存消息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客户端收到的话，说明在订阅建立期间发布的</a:t>
            </a:r>
            <a:endParaRPr lang="zh-CN" altLang="en-US"/>
          </a:p>
          <a:p>
            <a:pPr lvl="1"/>
            <a:r>
              <a:rPr lang="zh-CN" altLang="en-US"/>
              <a:t>老的留存消息，会被新的替代</a:t>
            </a:r>
            <a:endParaRPr lang="zh-CN" altLang="en-US"/>
          </a:p>
          <a:p>
            <a:pPr lvl="1"/>
            <a:r>
              <a:rPr lang="zh-CN" altLang="en-US"/>
              <a:t>一个荷载为</a:t>
            </a:r>
            <a:r>
              <a:rPr lang="en-US" altLang="zh-CN"/>
              <a:t>0</a:t>
            </a:r>
            <a:r>
              <a:rPr lang="zh-CN" altLang="en-US"/>
              <a:t>的留存消息，不会被服务器保存的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730375" y="2514600"/>
          <a:ext cx="85318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QoS </a:t>
                      </a: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Bit2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Bit1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最多发送一次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最少发送一次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确保发送依次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保留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MQTT----PUBLISH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Remaining Length field</a:t>
            </a:r>
            <a:endParaRPr lang="en-US" altLang="zh-CN"/>
          </a:p>
          <a:p>
            <a:pPr lvl="1"/>
            <a:r>
              <a:rPr lang="en-US" altLang="zh-CN"/>
              <a:t>variable header length + payload length</a:t>
            </a:r>
            <a:endParaRPr lang="en-US" altLang="zh-CN"/>
          </a:p>
          <a:p>
            <a:pPr lvl="0"/>
            <a:r>
              <a:rPr lang="en-US" altLang="zh-CN"/>
              <a:t>Variable header:Topic Name + Packet Identifier</a:t>
            </a:r>
            <a:endParaRPr lang="en-US" altLang="zh-CN"/>
          </a:p>
          <a:p>
            <a:pPr lvl="1"/>
            <a:r>
              <a:rPr lang="en-US" altLang="zh-CN" sz="1400"/>
              <a:t>Topic Name: </a:t>
            </a:r>
            <a:endParaRPr lang="en-US" altLang="zh-CN" sz="1400"/>
          </a:p>
          <a:p>
            <a:pPr lvl="1"/>
            <a:r>
              <a:rPr lang="en-US" altLang="zh-CN" sz="1400"/>
              <a:t>	UTF-8 string , </a:t>
            </a:r>
            <a:r>
              <a:rPr lang="zh-CN" altLang="en-US" sz="1400"/>
              <a:t>不能包含通配符</a:t>
            </a:r>
            <a:endParaRPr lang="zh-CN" altLang="en-US" sz="1400"/>
          </a:p>
          <a:p>
            <a:pPr lvl="1"/>
            <a:r>
              <a:rPr lang="en-US" altLang="zh-CN" sz="1400"/>
              <a:t>	</a:t>
            </a:r>
            <a:r>
              <a:rPr lang="zh-CN" altLang="en-US" sz="1400"/>
              <a:t>服务器发送到客户端的</a:t>
            </a:r>
            <a:r>
              <a:rPr lang="en-US" altLang="zh-CN" sz="1400"/>
              <a:t>Topic Name </a:t>
            </a:r>
            <a:r>
              <a:rPr lang="zh-CN" altLang="en-US" sz="1400"/>
              <a:t>必须符合客户端的</a:t>
            </a:r>
            <a:r>
              <a:rPr lang="en-US" altLang="zh-CN" sz="1400"/>
              <a:t>Topic Filter</a:t>
            </a:r>
            <a:r>
              <a:rPr lang="zh-CN" altLang="en-US" sz="1400"/>
              <a:t>的要求</a:t>
            </a:r>
            <a:endParaRPr lang="zh-CN" altLang="en-US" sz="1400"/>
          </a:p>
          <a:p>
            <a:pPr lvl="1"/>
            <a:r>
              <a:rPr lang="en-US" altLang="zh-CN" sz="1400"/>
              <a:t>Packet Identifier</a:t>
            </a:r>
            <a:endParaRPr lang="en-US" altLang="zh-CN" sz="1400"/>
          </a:p>
          <a:p>
            <a:pPr lvl="1"/>
            <a:r>
              <a:rPr lang="en-US" altLang="zh-CN" sz="1400"/>
              <a:t>	QoS &gt; 1</a:t>
            </a:r>
            <a:endParaRPr lang="zh-CN" altLang="en-US" sz="1400"/>
          </a:p>
          <a:p>
            <a:pPr lvl="1"/>
            <a:endParaRPr lang="en-US" altLang="zh-CN" sz="1400"/>
          </a:p>
          <a:p>
            <a:pPr lvl="0"/>
            <a:r>
              <a:rPr lang="en-US" altLang="zh-CN" sz="2000"/>
              <a:t>example</a:t>
            </a:r>
            <a:r>
              <a:rPr lang="zh-CN" altLang="en-US" sz="2000"/>
              <a:t>，共</a:t>
            </a:r>
            <a:r>
              <a:rPr lang="en-US" altLang="zh-CN" sz="2000"/>
              <a:t>7bytes</a:t>
            </a:r>
            <a:endParaRPr lang="en-US" altLang="zh-CN" sz="2000"/>
          </a:p>
          <a:p>
            <a:pPr lvl="1"/>
            <a:endParaRPr lang="zh-CN" altLang="en-US" sz="1400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600200" y="4722495"/>
          <a:ext cx="401066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330"/>
                <a:gridCol w="20053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Field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Topic 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a/b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Packet Identifier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MQTT----PUBLISH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Application message</a:t>
            </a:r>
            <a:endParaRPr lang="en-US" altLang="zh-CN"/>
          </a:p>
          <a:p>
            <a:r>
              <a:rPr lang="en-US" altLang="zh-CN"/>
              <a:t>payload length:remaining length - variable header length</a:t>
            </a:r>
            <a:endParaRPr lang="en-US" altLang="zh-CN"/>
          </a:p>
          <a:p>
            <a:r>
              <a:rPr lang="en-US" altLang="zh-CN"/>
              <a:t>Response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当客户端的订阅（允许通配符）出现交集的时候，应以最大</a:t>
            </a:r>
            <a:r>
              <a:rPr lang="en-US" altLang="zh-CN"/>
              <a:t>QoS</a:t>
            </a:r>
            <a:r>
              <a:rPr lang="zh-CN" altLang="en-US"/>
              <a:t>为准</a:t>
            </a:r>
            <a:endParaRPr lang="zh-CN" altLang="en-US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2172970" y="2908300"/>
          <a:ext cx="3739515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545"/>
                <a:gridCol w="22999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QoS Level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Expected Response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PUBACK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PUBREC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MQTT----PUBACK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131945"/>
          </a:xfrm>
        </p:spPr>
        <p:txBody>
          <a:bodyPr/>
          <a:p>
            <a:r>
              <a:rPr lang="en-US" altLang="zh-CN"/>
              <a:t>Qos1 </a:t>
            </a:r>
            <a:r>
              <a:rPr lang="zh-CN" altLang="en-US"/>
              <a:t>的</a:t>
            </a:r>
            <a:r>
              <a:rPr lang="en-US" altLang="zh-CN"/>
              <a:t>PUBLISH</a:t>
            </a:r>
            <a:r>
              <a:rPr lang="zh-CN" altLang="en-US"/>
              <a:t>包回应</a:t>
            </a:r>
            <a:endParaRPr lang="zh-CN" altLang="en-US"/>
          </a:p>
          <a:p>
            <a:r>
              <a:rPr lang="en-US" altLang="zh-CN"/>
              <a:t>Remaining Length field</a:t>
            </a:r>
            <a:endParaRPr lang="en-US" altLang="zh-CN"/>
          </a:p>
          <a:p>
            <a:pPr lvl="1"/>
            <a:r>
              <a:rPr lang="en-US" altLang="zh-CN"/>
              <a:t>2 byte</a:t>
            </a:r>
            <a:endParaRPr lang="en-US" altLang="zh-CN"/>
          </a:p>
          <a:p>
            <a:pPr lvl="0"/>
            <a:r>
              <a:rPr lang="en-US" altLang="zh-CN"/>
              <a:t>Variable header</a:t>
            </a:r>
            <a:endParaRPr lang="en-US" altLang="zh-CN"/>
          </a:p>
          <a:p>
            <a:pPr lvl="1"/>
            <a:r>
              <a:rPr lang="en-US" altLang="zh-CN"/>
              <a:t>Packet Identifier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Payload x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829435" y="3466465"/>
          <a:ext cx="599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374650"/>
                <a:gridCol w="666115"/>
                <a:gridCol w="666115"/>
                <a:gridCol w="665480"/>
                <a:gridCol w="666115"/>
                <a:gridCol w="666115"/>
                <a:gridCol w="666115"/>
                <a:gridCol w="6661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byte1</a:t>
                      </a:r>
                      <a:endParaRPr lang="en-US" altLang="zh-CN"/>
                    </a:p>
                  </a:txBody>
                  <a:tcPr/>
                </a:tc>
                <a:tc gridSpan="8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Identifier MSB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byte2</a:t>
                      </a:r>
                      <a:endParaRPr lang="en-US" altLang="zh-CN"/>
                    </a:p>
                  </a:txBody>
                  <a:tcPr/>
                </a:tc>
                <a:tc gridSpan="8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Identifier LSB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MQTT----PUBREC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Qos 2 PUBLISH</a:t>
            </a:r>
            <a:r>
              <a:rPr lang="zh-CN" altLang="en-US"/>
              <a:t>确认包，阶段一</a:t>
            </a:r>
            <a:endParaRPr lang="zh-CN" altLang="en-US"/>
          </a:p>
          <a:p>
            <a:r>
              <a:rPr lang="en-US" altLang="zh-CN"/>
              <a:t>Remaining Length field</a:t>
            </a:r>
            <a:endParaRPr lang="en-US" altLang="zh-CN"/>
          </a:p>
          <a:p>
            <a:pPr lvl="1"/>
            <a:r>
              <a:rPr lang="en-US" altLang="zh-CN"/>
              <a:t>2 bytes</a:t>
            </a:r>
            <a:endParaRPr lang="en-US" altLang="zh-CN"/>
          </a:p>
          <a:p>
            <a:pPr lvl="0"/>
            <a:r>
              <a:rPr lang="en-US" altLang="zh-CN"/>
              <a:t>variable header</a:t>
            </a:r>
            <a:endParaRPr lang="en-US" altLang="zh-CN"/>
          </a:p>
          <a:p>
            <a:pPr lvl="1"/>
            <a:r>
              <a:rPr lang="en-US" altLang="zh-CN"/>
              <a:t>Packet Identifier,Same as the publish packet</a:t>
            </a:r>
            <a:endParaRPr lang="en-US" altLang="zh-CN"/>
          </a:p>
          <a:p>
            <a:pPr lvl="0"/>
            <a:r>
              <a:rPr lang="en-US" altLang="zh-CN"/>
              <a:t>Payload x</a:t>
            </a:r>
            <a:endParaRPr lang="en-US" altLang="zh-CN"/>
          </a:p>
          <a:p>
            <a:pPr lvl="0"/>
            <a:r>
              <a:rPr lang="en-US" altLang="zh-CN"/>
              <a:t>Action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MQTT----PUBREL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Publish release</a:t>
            </a:r>
            <a:endParaRPr lang="en-US" altLang="zh-CN"/>
          </a:p>
          <a:p>
            <a:r>
              <a:rPr lang="en-US" altLang="zh-CN"/>
              <a:t>QoS 2 </a:t>
            </a:r>
            <a:r>
              <a:rPr lang="en-US" altLang="zh-CN">
                <a:sym typeface="+mn-ea"/>
              </a:rPr>
              <a:t>PUBLISH</a:t>
            </a:r>
            <a:r>
              <a:rPr lang="zh-CN" altLang="en-US">
                <a:sym typeface="+mn-ea"/>
              </a:rPr>
              <a:t>确认包，阶段二</a:t>
            </a:r>
            <a:endParaRPr lang="zh-CN" altLang="en-US">
              <a:sym typeface="+mn-ea"/>
            </a:endParaRPr>
          </a:p>
          <a:p>
            <a:r>
              <a:rPr lang="en-US" altLang="zh-CN"/>
              <a:t>response to PUBREC</a:t>
            </a:r>
            <a:endParaRPr lang="en-US" altLang="zh-CN"/>
          </a:p>
          <a:p>
            <a:r>
              <a:rPr lang="en-US" altLang="zh-CN"/>
              <a:t>Remaining Length</a:t>
            </a:r>
            <a:endParaRPr lang="en-US" altLang="zh-CN"/>
          </a:p>
          <a:p>
            <a:pPr lvl="1"/>
            <a:r>
              <a:rPr lang="en-US" altLang="zh-CN"/>
              <a:t>2 byte</a:t>
            </a:r>
            <a:endParaRPr lang="en-US" altLang="zh-CN"/>
          </a:p>
          <a:p>
            <a:pPr lvl="0"/>
            <a:r>
              <a:rPr lang="en-US" altLang="zh-CN"/>
              <a:t>Variable Header</a:t>
            </a:r>
            <a:endParaRPr lang="en-US" altLang="zh-CN"/>
          </a:p>
          <a:p>
            <a:pPr lvl="1"/>
            <a:r>
              <a:rPr lang="en-US" altLang="zh-CN"/>
              <a:t>same packet identifier as the PUBREC Packet</a:t>
            </a:r>
            <a:endParaRPr lang="en-US" altLang="zh-CN"/>
          </a:p>
          <a:p>
            <a:pPr lvl="0"/>
            <a:r>
              <a:rPr lang="en-US" altLang="zh-CN"/>
              <a:t>Payload x</a:t>
            </a:r>
            <a:endParaRPr lang="en-US" altLang="zh-CN"/>
          </a:p>
          <a:p>
            <a:pPr lvl="0"/>
            <a:r>
              <a:rPr lang="en-US" altLang="zh-CN"/>
              <a:t>Actions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MQTT----PUBCOMP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Publish complete</a:t>
            </a:r>
            <a:endParaRPr lang="en-US" altLang="zh-CN"/>
          </a:p>
          <a:p>
            <a:r>
              <a:rPr lang="en-US" altLang="zh-CN"/>
              <a:t>QoS 2 </a:t>
            </a:r>
            <a:r>
              <a:rPr lang="en-US" altLang="zh-CN">
                <a:sym typeface="+mn-ea"/>
              </a:rPr>
              <a:t>PUBLISH</a:t>
            </a:r>
            <a:r>
              <a:rPr lang="zh-CN" altLang="en-US">
                <a:sym typeface="+mn-ea"/>
              </a:rPr>
              <a:t>确认包，阶段三</a:t>
            </a:r>
            <a:r>
              <a:rPr lang="en-US" altLang="zh-CN"/>
              <a:t>(final packet)</a:t>
            </a:r>
            <a:endParaRPr lang="en-US" altLang="zh-CN"/>
          </a:p>
          <a:p>
            <a:r>
              <a:rPr lang="en-US" altLang="zh-CN"/>
              <a:t>response to PUBREL</a:t>
            </a:r>
            <a:endParaRPr lang="en-US" altLang="zh-CN"/>
          </a:p>
          <a:p>
            <a:r>
              <a:rPr lang="en-US" altLang="zh-CN"/>
              <a:t>Remaining Length</a:t>
            </a:r>
            <a:endParaRPr lang="en-US" altLang="zh-CN"/>
          </a:p>
          <a:p>
            <a:pPr lvl="1"/>
            <a:r>
              <a:rPr lang="en-US" altLang="zh-CN"/>
              <a:t>2 bytes</a:t>
            </a:r>
            <a:endParaRPr lang="en-US" altLang="zh-CN"/>
          </a:p>
          <a:p>
            <a:pPr lvl="0"/>
            <a:r>
              <a:rPr lang="en-US" altLang="zh-CN"/>
              <a:t>Variable header</a:t>
            </a:r>
            <a:endParaRPr lang="en-US" altLang="zh-CN"/>
          </a:p>
          <a:p>
            <a:pPr lvl="1"/>
            <a:r>
              <a:rPr lang="en-US" altLang="zh-CN"/>
              <a:t>same packet identifier as the PUBREL</a:t>
            </a:r>
            <a:endParaRPr lang="en-US" altLang="zh-CN"/>
          </a:p>
          <a:p>
            <a:pPr lvl="0"/>
            <a:r>
              <a:rPr lang="en-US" altLang="zh-CN"/>
              <a:t>Payload x</a:t>
            </a:r>
            <a:endParaRPr lang="en-US" altLang="zh-CN"/>
          </a:p>
          <a:p>
            <a:pPr lvl="0"/>
            <a:r>
              <a:rPr lang="en-US" altLang="zh-CN"/>
              <a:t>Actions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  <a:p>
            <a:r>
              <a:rPr lang="en-US" altLang="zh-CN"/>
              <a:t>MQTT</a:t>
            </a:r>
            <a:r>
              <a:rPr lang="zh-CN" altLang="en-US"/>
              <a:t>控制报文格式</a:t>
            </a:r>
            <a:endParaRPr lang="zh-CN" altLang="en-US"/>
          </a:p>
          <a:p>
            <a:r>
              <a:rPr lang="en-US" altLang="zh-CN"/>
              <a:t>MQTT</a:t>
            </a:r>
            <a:r>
              <a:rPr lang="zh-CN" altLang="en-US"/>
              <a:t>控制报文</a:t>
            </a:r>
            <a:endParaRPr lang="zh-CN" altLang="en-US"/>
          </a:p>
          <a:p>
            <a:r>
              <a:rPr lang="zh-CN" altLang="en-US"/>
              <a:t>操作行为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网络链接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QoS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消息分发行为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主题名和主题过滤器</a:t>
            </a:r>
            <a:endParaRPr lang="zh-CN" altLang="en-US"/>
          </a:p>
          <a:p>
            <a:pPr lvl="0"/>
            <a:r>
              <a:rPr lang="zh-CN" altLang="en-US"/>
              <a:t>安全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MQTT----SUBSCRIBE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356360"/>
            <a:ext cx="8792210" cy="4509135"/>
          </a:xfrm>
        </p:spPr>
        <p:txBody>
          <a:bodyPr/>
          <a:p>
            <a:r>
              <a:rPr lang="en-US" altLang="zh-CN"/>
              <a:t>Remaining Length</a:t>
            </a:r>
            <a:endParaRPr lang="en-US" altLang="zh-CN"/>
          </a:p>
          <a:p>
            <a:pPr lvl="1"/>
            <a:r>
              <a:rPr lang="en-US" altLang="zh-CN"/>
              <a:t>variable header(2 bytes) + payload</a:t>
            </a:r>
            <a:endParaRPr lang="en-US" altLang="zh-CN"/>
          </a:p>
          <a:p>
            <a:pPr lvl="0"/>
            <a:r>
              <a:rPr lang="en-US" altLang="zh-CN"/>
              <a:t>Variable header</a:t>
            </a:r>
            <a:endParaRPr lang="en-US" altLang="zh-CN"/>
          </a:p>
          <a:p>
            <a:pPr lvl="1"/>
            <a:r>
              <a:rPr lang="en-US" altLang="zh-CN"/>
              <a:t>Packet Identifier</a:t>
            </a:r>
            <a:endParaRPr lang="en-US" altLang="zh-CN"/>
          </a:p>
          <a:p>
            <a:pPr lvl="0"/>
            <a:r>
              <a:rPr lang="en-US" altLang="zh-CN"/>
              <a:t>Payload</a:t>
            </a:r>
            <a:endParaRPr lang="en-US" altLang="zh-CN"/>
          </a:p>
          <a:p>
            <a:pPr lvl="1"/>
            <a:r>
              <a:rPr lang="en-US" altLang="zh-CN"/>
              <a:t>Topic Filters</a:t>
            </a:r>
            <a:r>
              <a:rPr lang="zh-CN" altLang="en-US"/>
              <a:t>列表</a:t>
            </a:r>
            <a:r>
              <a:rPr lang="en-US" altLang="zh-CN"/>
              <a:t>(UTF-8 STRINGS,</a:t>
            </a:r>
            <a:r>
              <a:rPr lang="zh-CN" altLang="en-US"/>
              <a:t>支持通配符</a:t>
            </a:r>
            <a:r>
              <a:rPr lang="en-US" altLang="zh-CN"/>
              <a:t>wildcard characters)</a:t>
            </a:r>
            <a:endParaRPr lang="en-US" altLang="zh-CN"/>
          </a:p>
          <a:p>
            <a:pPr lvl="1"/>
            <a:r>
              <a:rPr lang="en-US" altLang="zh-CN"/>
              <a:t>each filter is followed by a byte(maxium QoS)</a:t>
            </a:r>
            <a:endParaRPr lang="en-US" altLang="zh-CN"/>
          </a:p>
          <a:p>
            <a:pPr lvl="1"/>
            <a:r>
              <a:rPr lang="en-US" altLang="zh-CN"/>
              <a:t>at least one Topic Filter/QoS pair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829435" y="3793490"/>
          <a:ext cx="853249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05"/>
                <a:gridCol w="62420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 gridSpan="9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Topic Filter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byte1</a:t>
                      </a:r>
                      <a:endParaRPr lang="en-US" altLang="zh-CN"/>
                    </a:p>
                  </a:txBody>
                  <a:tcPr/>
                </a:tc>
                <a:tc gridSpan="8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Length MSB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byte2</a:t>
                      </a:r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Length LSB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bytes 3..N</a:t>
                      </a:r>
                      <a:endParaRPr lang="en-US" altLang="zh-CN"/>
                    </a:p>
                  </a:txBody>
                  <a:tcPr/>
                </a:tc>
                <a:tc gridSpan="8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Topic Filter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 gridSpan="9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Requested QoS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Reserved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QoS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 N+1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MQTT----SUBSCRIBE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838200" y="1733550"/>
          <a:ext cx="297878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710"/>
                <a:gridCol w="14890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Topic 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“a/b”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QoS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0x01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Topic 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“c/d”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QoS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0x02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5435" y="1309370"/>
            <a:ext cx="7333615" cy="50469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MQTT----SUBSCRIBE		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  <a:p>
            <a:pPr lvl="1"/>
            <a:r>
              <a:rPr lang="zh-CN" altLang="en-US"/>
              <a:t>当服务器收到</a:t>
            </a:r>
            <a:r>
              <a:rPr lang="en-US" altLang="zh-CN"/>
              <a:t>SUBSCRIBE</a:t>
            </a:r>
            <a:r>
              <a:rPr lang="zh-CN" altLang="en-US"/>
              <a:t>后，服务器必须回复和该</a:t>
            </a:r>
            <a:r>
              <a:rPr lang="en-US" altLang="zh-CN"/>
              <a:t>SUB</a:t>
            </a:r>
            <a:r>
              <a:rPr lang="zh-CN" altLang="en-US"/>
              <a:t>包相同</a:t>
            </a:r>
            <a:r>
              <a:rPr lang="en-US" altLang="zh-CN"/>
              <a:t>Id</a:t>
            </a:r>
            <a:r>
              <a:rPr lang="zh-CN" altLang="en-US"/>
              <a:t>的</a:t>
            </a:r>
            <a:r>
              <a:rPr lang="en-US" altLang="zh-CN"/>
              <a:t>SUBACK</a:t>
            </a:r>
            <a:endParaRPr lang="en-US" altLang="zh-CN"/>
          </a:p>
          <a:p>
            <a:pPr lvl="1"/>
            <a:r>
              <a:rPr lang="zh-CN" altLang="en-US"/>
              <a:t>允许在服务器返回</a:t>
            </a:r>
            <a:r>
              <a:rPr lang="en-US" altLang="zh-CN"/>
              <a:t>SUBACK</a:t>
            </a:r>
            <a:r>
              <a:rPr lang="zh-CN" altLang="en-US"/>
              <a:t>前，发送</a:t>
            </a:r>
            <a:r>
              <a:rPr lang="en-US" altLang="zh-CN"/>
              <a:t>PUBLISH</a:t>
            </a:r>
            <a:r>
              <a:rPr lang="zh-CN" altLang="en-US"/>
              <a:t>包</a:t>
            </a:r>
            <a:endParaRPr lang="zh-CN" altLang="en-US"/>
          </a:p>
          <a:p>
            <a:pPr lvl="1"/>
            <a:r>
              <a:rPr lang="zh-CN" altLang="en-US"/>
              <a:t>如果服务器接受到与之前</a:t>
            </a:r>
            <a:r>
              <a:rPr lang="en-US" altLang="zh-CN"/>
              <a:t>Topic Filter</a:t>
            </a:r>
            <a:r>
              <a:rPr lang="zh-CN" altLang="en-US"/>
              <a:t>一致的</a:t>
            </a:r>
            <a:r>
              <a:rPr lang="en-US" altLang="zh-CN"/>
              <a:t>SUB</a:t>
            </a:r>
            <a:r>
              <a:rPr lang="zh-CN" altLang="en-US"/>
              <a:t>包时，需要完全替换掉老的订阅信息</a:t>
            </a:r>
            <a:endParaRPr lang="zh-CN" altLang="en-US"/>
          </a:p>
          <a:p>
            <a:pPr lvl="1"/>
            <a:r>
              <a:rPr lang="zh-CN" altLang="en-US"/>
              <a:t>何为一致，</a:t>
            </a:r>
            <a:r>
              <a:rPr lang="en-US" altLang="zh-CN"/>
              <a:t>Filter</a:t>
            </a:r>
            <a:r>
              <a:rPr lang="zh-CN" altLang="en-US"/>
              <a:t>信息一致，但是</a:t>
            </a:r>
            <a:r>
              <a:rPr lang="en-US" altLang="zh-CN"/>
              <a:t>QoS</a:t>
            </a:r>
            <a:r>
              <a:rPr lang="zh-CN" altLang="en-US"/>
              <a:t>信息可以不一样</a:t>
            </a:r>
            <a:endParaRPr lang="zh-CN" altLang="en-US"/>
          </a:p>
          <a:p>
            <a:pPr lvl="1"/>
            <a:r>
              <a:rPr lang="zh-CN" altLang="en-US"/>
              <a:t>替换后发现有匹配的留存消息，立即发出，但不会中断已有的发布流</a:t>
            </a:r>
            <a:endParaRPr lang="zh-CN" altLang="en-US"/>
          </a:p>
          <a:p>
            <a:pPr lvl="1"/>
            <a:r>
              <a:rPr lang="en-US" altLang="zh-CN"/>
              <a:t>SUBACK</a:t>
            </a:r>
            <a:r>
              <a:rPr lang="zh-CN" altLang="en-US"/>
              <a:t>返回包必须包含每对</a:t>
            </a:r>
            <a:r>
              <a:rPr lang="en-US" altLang="zh-CN"/>
              <a:t>filter/QoS</a:t>
            </a:r>
            <a:r>
              <a:rPr lang="zh-CN" altLang="en-US"/>
              <a:t>的返回值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比如客户端请求订阅一个主题，</a:t>
            </a:r>
            <a:r>
              <a:rPr lang="en-US" altLang="zh-CN"/>
              <a:t>QoS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，如果服务器接收到一个符合订阅的</a:t>
            </a:r>
            <a:r>
              <a:rPr lang="en-US" altLang="zh-CN"/>
              <a:t>QoS0</a:t>
            </a:r>
            <a:r>
              <a:rPr lang="zh-CN" altLang="en-US"/>
              <a:t>的消息，会发送</a:t>
            </a:r>
            <a:r>
              <a:rPr lang="en-US" altLang="zh-CN"/>
              <a:t>QoS0</a:t>
            </a:r>
            <a:r>
              <a:rPr lang="zh-CN" altLang="en-US"/>
              <a:t>的消息，即最多一个消息拷贝。如果服务器接收一个符合订阅的</a:t>
            </a:r>
            <a:r>
              <a:rPr lang="en-US" altLang="zh-CN"/>
              <a:t>QoS2</a:t>
            </a:r>
            <a:r>
              <a:rPr lang="zh-CN" altLang="en-US"/>
              <a:t>的消息，会发送</a:t>
            </a:r>
            <a:r>
              <a:rPr lang="en-US" altLang="zh-CN"/>
              <a:t>QoS1</a:t>
            </a:r>
            <a:r>
              <a:rPr lang="zh-CN" altLang="en-US"/>
              <a:t>的消息，即可能客户端收到多个消息拷贝。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MQTT----SUBACK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517015"/>
            <a:ext cx="8792210" cy="4564380"/>
          </a:xfrm>
        </p:spPr>
        <p:txBody>
          <a:bodyPr>
            <a:normAutofit lnSpcReduction="10000"/>
          </a:bodyPr>
          <a:p>
            <a:r>
              <a:rPr lang="en-US" altLang="zh-CN"/>
              <a:t>remaining length </a:t>
            </a:r>
            <a:endParaRPr lang="en-US" altLang="zh-CN"/>
          </a:p>
          <a:p>
            <a:pPr lvl="1"/>
            <a:r>
              <a:rPr lang="en-US" altLang="zh-CN"/>
              <a:t>variable header(2 bytes) + payload</a:t>
            </a:r>
            <a:endParaRPr lang="en-US" altLang="zh-CN"/>
          </a:p>
          <a:p>
            <a:pPr lvl="0"/>
            <a:r>
              <a:rPr lang="en-US" altLang="zh-CN" sz="2000"/>
              <a:t>variable header</a:t>
            </a:r>
            <a:endParaRPr lang="en-US" altLang="zh-CN" sz="2000"/>
          </a:p>
          <a:p>
            <a:pPr lvl="1"/>
            <a:r>
              <a:rPr lang="en-US" altLang="zh-CN" sz="1400"/>
              <a:t>packet identifier(2 bytes)</a:t>
            </a:r>
            <a:endParaRPr lang="en-US" altLang="zh-CN" sz="1400"/>
          </a:p>
          <a:p>
            <a:pPr lvl="0"/>
            <a:r>
              <a:rPr lang="en-US" altLang="zh-CN" sz="2000"/>
              <a:t>Payload</a:t>
            </a:r>
            <a:endParaRPr lang="en-US" altLang="zh-CN" sz="2000"/>
          </a:p>
          <a:p>
            <a:pPr lvl="1"/>
            <a:r>
              <a:rPr lang="zh-CN" altLang="en-US" sz="1400"/>
              <a:t>顺序一致的返回值的列表</a:t>
            </a:r>
            <a:endParaRPr lang="zh-CN" altLang="en-US" sz="1400"/>
          </a:p>
          <a:p>
            <a:pPr lvl="1"/>
            <a:endParaRPr lang="zh-CN" altLang="en-US" sz="1400"/>
          </a:p>
          <a:p>
            <a:pPr lvl="1"/>
            <a:endParaRPr lang="zh-CN" altLang="en-US" sz="1400"/>
          </a:p>
          <a:p>
            <a:pPr lvl="1"/>
            <a:endParaRPr lang="zh-CN" altLang="en-US" sz="1400"/>
          </a:p>
          <a:p>
            <a:pPr lvl="1"/>
            <a:endParaRPr lang="zh-CN" altLang="en-US" sz="1400"/>
          </a:p>
          <a:p>
            <a:pPr lvl="1"/>
            <a:endParaRPr lang="zh-CN" altLang="en-US" sz="1400"/>
          </a:p>
          <a:p>
            <a:pPr lvl="1"/>
            <a:endParaRPr lang="zh-CN" altLang="en-US" sz="1400"/>
          </a:p>
          <a:p>
            <a:pPr lvl="1"/>
            <a:r>
              <a:rPr lang="zh-CN" altLang="en-US" sz="1400"/>
              <a:t>0x00 - Success - Maximum QoS 0 </a:t>
            </a:r>
            <a:endParaRPr lang="zh-CN" altLang="en-US" sz="1400"/>
          </a:p>
          <a:p>
            <a:pPr lvl="1"/>
            <a:r>
              <a:rPr lang="zh-CN" altLang="en-US" sz="1400"/>
              <a:t>0x01 - Success - Maximum QoS 1 </a:t>
            </a:r>
            <a:endParaRPr lang="zh-CN" altLang="en-US" sz="1400"/>
          </a:p>
          <a:p>
            <a:pPr lvl="1"/>
            <a:r>
              <a:rPr lang="zh-CN" altLang="en-US" sz="1400"/>
              <a:t>0x02 - Success - Maximum QoS 2 </a:t>
            </a:r>
            <a:endParaRPr lang="zh-CN" altLang="en-US" sz="1400"/>
          </a:p>
          <a:p>
            <a:pPr lvl="1"/>
            <a:r>
              <a:rPr lang="zh-CN" altLang="en-US" sz="1400"/>
              <a:t>0x80 - Failure </a:t>
            </a:r>
            <a:endParaRPr lang="zh-CN" altLang="en-US" sz="1400"/>
          </a:p>
          <a:p>
            <a:pPr lvl="0"/>
            <a:endParaRPr lang="en-US" altLang="zh-CN" sz="2000"/>
          </a:p>
          <a:p>
            <a:pPr lvl="0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830070" y="333629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Return Code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MQTT----UNSUBSCRIBE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Remaining Length</a:t>
            </a:r>
            <a:endParaRPr lang="en-US" altLang="zh-CN"/>
          </a:p>
          <a:p>
            <a:pPr lvl="1"/>
            <a:r>
              <a:rPr lang="en-US" altLang="zh-CN"/>
              <a:t>variable header(2 bytes) + payload</a:t>
            </a:r>
            <a:endParaRPr lang="en-US" altLang="zh-CN"/>
          </a:p>
          <a:p>
            <a:pPr lvl="0"/>
            <a:r>
              <a:rPr lang="en-US" altLang="zh-CN"/>
              <a:t>Variable header</a:t>
            </a:r>
            <a:endParaRPr lang="en-US" altLang="zh-CN"/>
          </a:p>
          <a:p>
            <a:pPr lvl="1"/>
            <a:r>
              <a:rPr lang="en-US" altLang="zh-CN"/>
              <a:t>packet identifier (2 bytes)</a:t>
            </a:r>
            <a:endParaRPr lang="en-US" altLang="zh-CN"/>
          </a:p>
          <a:p>
            <a:pPr lvl="0"/>
            <a:r>
              <a:rPr lang="en-US" altLang="zh-CN"/>
              <a:t>Payload</a:t>
            </a:r>
            <a:endParaRPr lang="en-US" altLang="zh-CN"/>
          </a:p>
          <a:p>
            <a:pPr lvl="1"/>
            <a:r>
              <a:rPr lang="en-US" altLang="zh-CN"/>
              <a:t>list of Topic Filters(UTF-8 STRINGS) </a:t>
            </a:r>
            <a:endParaRPr lang="en-US" altLang="zh-CN"/>
          </a:p>
          <a:p>
            <a:pPr lvl="1"/>
            <a:r>
              <a:rPr lang="en-US" altLang="zh-CN"/>
              <a:t>al least one Topic Filter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729105" y="4162425"/>
          <a:ext cx="306705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/>
                <a:gridCol w="15335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Topic Filter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“a/b”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Topic Filter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“c/d”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0" y="1733550"/>
            <a:ext cx="6938010" cy="37426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MQTT----UNSUBSCRIBE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  <a:p>
            <a:pPr lvl="1"/>
            <a:r>
              <a:rPr lang="en-US" altLang="zh-CN"/>
              <a:t>compared character-by-chaaracter</a:t>
            </a:r>
            <a:endParaRPr lang="en-US" altLang="zh-CN"/>
          </a:p>
          <a:p>
            <a:pPr lvl="1"/>
            <a:r>
              <a:rPr lang="zh-CN" altLang="en-US"/>
              <a:t>如果匹配服务测删除这个</a:t>
            </a:r>
            <a:r>
              <a:rPr lang="en-US" altLang="zh-CN"/>
              <a:t>filter</a:t>
            </a:r>
            <a:endParaRPr lang="en-US" altLang="zh-CN"/>
          </a:p>
          <a:p>
            <a:pPr lvl="1"/>
            <a:r>
              <a:rPr lang="zh-CN" altLang="en-US"/>
              <a:t>如果删除发生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服务器停止分发新的该订阅的消息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服务器需要完成</a:t>
            </a:r>
            <a:r>
              <a:rPr lang="en-US" altLang="zh-CN"/>
              <a:t>QoS1 2</a:t>
            </a:r>
            <a:r>
              <a:rPr lang="zh-CN" altLang="en-US"/>
              <a:t>的以发送消息</a:t>
            </a:r>
            <a:endParaRPr lang="zh-CN" altLang="en-US"/>
          </a:p>
          <a:p>
            <a:pPr lvl="1"/>
            <a:r>
              <a:rPr lang="zh-CN" altLang="en-US"/>
              <a:t>服务器需要回复</a:t>
            </a:r>
            <a:r>
              <a:rPr lang="en-US" altLang="zh-CN"/>
              <a:t>UNSUBACK</a:t>
            </a:r>
            <a:r>
              <a:rPr lang="zh-CN" altLang="en-US"/>
              <a:t>（一致的包</a:t>
            </a:r>
            <a:r>
              <a:rPr lang="en-US" altLang="zh-CN"/>
              <a:t>ID</a:t>
            </a:r>
            <a:r>
              <a:rPr lang="zh-CN" altLang="en-US"/>
              <a:t>），即便没有订阅被删除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MQTT----UNSUBACK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Remaining Length</a:t>
            </a:r>
            <a:endParaRPr lang="en-US" altLang="zh-CN"/>
          </a:p>
          <a:p>
            <a:pPr lvl="1"/>
            <a:r>
              <a:rPr lang="en-US" altLang="zh-CN"/>
              <a:t>variable header(2 bytes)</a:t>
            </a:r>
            <a:endParaRPr lang="en-US" altLang="zh-CN"/>
          </a:p>
          <a:p>
            <a:pPr lvl="0"/>
            <a:r>
              <a:rPr lang="en-US" altLang="zh-CN"/>
              <a:t>Variable header</a:t>
            </a:r>
            <a:endParaRPr lang="en-US" altLang="zh-CN"/>
          </a:p>
          <a:p>
            <a:pPr lvl="1"/>
            <a:r>
              <a:rPr lang="en-US" altLang="zh-CN"/>
              <a:t>Packet Identifier</a:t>
            </a:r>
            <a:endParaRPr lang="en-US" altLang="zh-CN"/>
          </a:p>
          <a:p>
            <a:pPr lvl="0"/>
            <a:r>
              <a:rPr lang="en-US" altLang="zh-CN"/>
              <a:t>Payload X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MQTT----PINGREQ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作用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在</a:t>
            </a:r>
            <a:r>
              <a:rPr lang="en-US" altLang="zh-CN"/>
              <a:t>Control Packets</a:t>
            </a:r>
            <a:r>
              <a:rPr lang="zh-CN" altLang="en-US"/>
              <a:t>不需要发送的时候，测试客户端和服务器是否正常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活跃网络，测试网络是否可用</a:t>
            </a:r>
            <a:endParaRPr lang="zh-CN" altLang="en-US"/>
          </a:p>
          <a:p>
            <a:pPr lvl="0"/>
            <a:r>
              <a:rPr lang="en-US" altLang="zh-CN"/>
              <a:t>Remaining Length 0x00</a:t>
            </a:r>
            <a:endParaRPr lang="en-US" altLang="zh-CN"/>
          </a:p>
          <a:p>
            <a:pPr lvl="0"/>
            <a:r>
              <a:rPr lang="en-US" altLang="zh-CN"/>
              <a:t>Variable header X</a:t>
            </a:r>
            <a:endParaRPr lang="en-US" altLang="zh-CN"/>
          </a:p>
          <a:p>
            <a:pPr lvl="0"/>
            <a:r>
              <a:rPr lang="en-US" altLang="zh-CN"/>
              <a:t>Payload X</a:t>
            </a:r>
            <a:endParaRPr lang="en-US" altLang="zh-CN"/>
          </a:p>
          <a:p>
            <a:pPr lvl="0"/>
            <a:r>
              <a:rPr lang="en-US" altLang="zh-CN"/>
              <a:t>Response</a:t>
            </a:r>
            <a:endParaRPr lang="en-US" altLang="zh-CN"/>
          </a:p>
          <a:p>
            <a:pPr lvl="1"/>
            <a:r>
              <a:rPr lang="zh-CN" altLang="en-US"/>
              <a:t>服务器必须发送</a:t>
            </a:r>
            <a:r>
              <a:rPr lang="en-US" altLang="zh-CN"/>
              <a:t>PINGRESP</a:t>
            </a:r>
            <a:r>
              <a:rPr lang="zh-CN" altLang="en-US"/>
              <a:t>响应</a:t>
            </a:r>
            <a:r>
              <a:rPr lang="en-US" altLang="zh-CN"/>
              <a:t>PINGREQ</a:t>
            </a:r>
            <a:r>
              <a:rPr lang="zh-CN" altLang="en-US"/>
              <a:t>包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MQTT----PINGRESP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lvl="0"/>
            <a:r>
              <a:rPr lang="en-US" altLang="zh-CN">
                <a:sym typeface="+mn-ea"/>
              </a:rPr>
              <a:t>Remaining Length 0x00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Variable header X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Payload X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MQTT----DISCONNECT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客户端与服务器连接的最后一个包</a:t>
            </a:r>
            <a:endParaRPr lang="zh-CN" altLang="en-US"/>
          </a:p>
          <a:p>
            <a:r>
              <a:rPr lang="en-US" altLang="zh-CN"/>
              <a:t>Remaining Length 0x00</a:t>
            </a:r>
            <a:endParaRPr lang="en-US" altLang="zh-CN"/>
          </a:p>
          <a:p>
            <a:r>
              <a:rPr lang="en-US" altLang="zh-CN"/>
              <a:t>Variable header X</a:t>
            </a:r>
            <a:endParaRPr lang="en-US" altLang="zh-CN"/>
          </a:p>
          <a:p>
            <a:r>
              <a:rPr lang="en-US" altLang="zh-CN"/>
              <a:t>Payload X</a:t>
            </a:r>
            <a:endParaRPr lang="en-US" altLang="zh-CN"/>
          </a:p>
          <a:p>
            <a:r>
              <a:rPr lang="en-US" altLang="zh-CN"/>
              <a:t>Response</a:t>
            </a:r>
            <a:endParaRPr lang="en-US" altLang="zh-CN"/>
          </a:p>
          <a:p>
            <a:pPr lvl="1"/>
            <a:r>
              <a:rPr lang="en-US" altLang="zh-CN"/>
              <a:t>Client</a:t>
            </a:r>
            <a:r>
              <a:rPr lang="zh-CN" altLang="en-US"/>
              <a:t>在发送</a:t>
            </a:r>
            <a:r>
              <a:rPr lang="en-US" altLang="zh-CN"/>
              <a:t>DISCONNECT</a:t>
            </a:r>
            <a:r>
              <a:rPr lang="zh-CN" altLang="en-US"/>
              <a:t>后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/>
              <a:t>关闭网络连接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不在网络连接上发送其他数据包</a:t>
            </a:r>
            <a:endParaRPr lang="zh-CN" altLang="en-US"/>
          </a:p>
          <a:p>
            <a:pPr lvl="1"/>
            <a:r>
              <a:rPr lang="en-US" altLang="zh-CN"/>
              <a:t>Server</a:t>
            </a:r>
            <a:r>
              <a:rPr lang="zh-CN" altLang="en-US"/>
              <a:t>在收到</a:t>
            </a:r>
            <a:r>
              <a:rPr lang="en-US" altLang="zh-CN"/>
              <a:t>DISCONNECT</a:t>
            </a:r>
            <a:r>
              <a:rPr lang="zh-CN" altLang="en-US"/>
              <a:t>后：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丢弃所有和该连接关联的</a:t>
            </a:r>
            <a:r>
              <a:rPr lang="en-US" altLang="zh-CN"/>
              <a:t>Will Message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/>
              <a:t>应该关闭网络连接，如果客户端没有这么做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2165"/>
          </a:xfrm>
        </p:spPr>
        <p:txBody>
          <a:bodyPr>
            <a:normAutofit lnSpcReduction="10000"/>
          </a:bodyPr>
          <a:p>
            <a:r>
              <a:rPr lang="en-US" altLang="zh-CN" sz="2000">
                <a:sym typeface="+mn-ea"/>
              </a:rPr>
              <a:t>MQ Telemetry Transport（消息队列遥感传输）</a:t>
            </a:r>
            <a:endParaRPr lang="en-US" altLang="zh-CN"/>
          </a:p>
          <a:p>
            <a:r>
              <a:rPr lang="en-US" altLang="zh-CN"/>
              <a:t>1999</a:t>
            </a:r>
            <a:r>
              <a:rPr lang="zh-CN" altLang="en-US"/>
              <a:t>年</a:t>
            </a:r>
            <a:r>
              <a:rPr lang="en-US" altLang="zh-CN"/>
              <a:t>IBM</a:t>
            </a:r>
            <a:r>
              <a:rPr lang="zh-CN" altLang="en-US"/>
              <a:t>的</a:t>
            </a:r>
            <a:r>
              <a:rPr lang="en-US" altLang="zh-CN"/>
              <a:t>Dr.Andy Stanford-Clark</a:t>
            </a:r>
            <a:r>
              <a:rPr lang="zh-CN" altLang="en-US"/>
              <a:t>发明</a:t>
            </a:r>
            <a:endParaRPr lang="zh-CN" altLang="en-US"/>
          </a:p>
          <a:p>
            <a:r>
              <a:rPr lang="en-US" altLang="zh-CN"/>
              <a:t>MQTT Version 3.1.1</a:t>
            </a:r>
            <a:r>
              <a:rPr lang="zh-CN" altLang="en-US"/>
              <a:t>成为</a:t>
            </a:r>
            <a:r>
              <a:rPr lang="en-US" altLang="zh-CN"/>
              <a:t>OASIS</a:t>
            </a:r>
            <a:r>
              <a:rPr lang="zh-CN" altLang="en-US"/>
              <a:t>标准</a:t>
            </a:r>
            <a:endParaRPr lang="zh-CN" altLang="en-US"/>
          </a:p>
          <a:p>
            <a:pPr lvl="0"/>
            <a:r>
              <a:rPr lang="zh-CN" altLang="en-US"/>
              <a:t>轻量、开放、简单的通信协议</a:t>
            </a:r>
            <a:endParaRPr lang="zh-CN" altLang="en-US"/>
          </a:p>
          <a:p>
            <a:pPr lvl="0"/>
            <a:r>
              <a:rPr lang="zh-CN" altLang="en-US"/>
              <a:t>最小化数据包、低带宽、少量能量消耗</a:t>
            </a:r>
            <a:endParaRPr lang="zh-CN" altLang="en-US"/>
          </a:p>
          <a:p>
            <a:pPr lvl="0"/>
            <a:r>
              <a:rPr lang="en-US" altLang="zh-CN"/>
              <a:t>M2M(machine to machine)\IoT(Internet of Things)</a:t>
            </a:r>
            <a:endParaRPr lang="en-US" altLang="zh-CN"/>
          </a:p>
          <a:p>
            <a:pPr lvl="0"/>
            <a:r>
              <a:rPr lang="zh-CN" altLang="en-US"/>
              <a:t>适用在网络带宽紧缺的情景下</a:t>
            </a:r>
            <a:endParaRPr lang="en-US" altLang="zh-CN"/>
          </a:p>
          <a:p>
            <a:pPr lvl="0"/>
            <a:r>
              <a:rPr lang="zh-CN" altLang="en-US"/>
              <a:t>基于有序的、不会丢失的、双向的网络协议，比如</a:t>
            </a:r>
            <a:r>
              <a:rPr lang="en-US" altLang="zh-CN"/>
              <a:t>TCP</a:t>
            </a:r>
            <a:endParaRPr lang="en-US" altLang="zh-CN"/>
          </a:p>
          <a:p>
            <a:pPr lvl="0"/>
            <a:r>
              <a:rPr lang="zh-CN" altLang="en-US"/>
              <a:t>发布</a:t>
            </a:r>
            <a:r>
              <a:rPr lang="en-US" altLang="zh-CN"/>
              <a:t>/</a:t>
            </a:r>
            <a:r>
              <a:rPr lang="zh-CN" altLang="en-US"/>
              <a:t>订阅的消息模式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</a:t>
            </a:r>
            <a:r>
              <a:rPr lang="zh-CN" altLang="en-US"/>
              <a:t>操作行为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374775"/>
            <a:ext cx="8792210" cy="4981575"/>
          </a:xfrm>
        </p:spPr>
        <p:txBody>
          <a:bodyPr/>
          <a:p>
            <a:r>
              <a:rPr lang="zh-CN" altLang="en-US"/>
              <a:t>支持的网络连接：</a:t>
            </a:r>
            <a:r>
              <a:rPr lang="en-US" altLang="zh-CN"/>
              <a:t>TCP/IP,TLS,WebSocket</a:t>
            </a:r>
            <a:endParaRPr lang="en-US" altLang="zh-CN"/>
          </a:p>
          <a:p>
            <a:r>
              <a:rPr lang="en-US" altLang="zh-CN"/>
              <a:t>IANA</a:t>
            </a:r>
            <a:r>
              <a:rPr lang="zh-CN" altLang="en-US"/>
              <a:t>注册</a:t>
            </a:r>
            <a:r>
              <a:rPr lang="en-US" altLang="zh-CN"/>
              <a:t>TCP</a:t>
            </a:r>
            <a:r>
              <a:rPr lang="zh-CN" altLang="en-US"/>
              <a:t>端口：</a:t>
            </a:r>
            <a:r>
              <a:rPr lang="en-US" altLang="zh-CN"/>
              <a:t>8883</a:t>
            </a:r>
            <a:r>
              <a:rPr lang="zh-CN" altLang="en-US"/>
              <a:t>（</a:t>
            </a:r>
            <a:r>
              <a:rPr lang="en-US" altLang="zh-CN"/>
              <a:t>TLS</a:t>
            </a:r>
            <a:r>
              <a:rPr lang="zh-CN" altLang="en-US"/>
              <a:t>通信）和</a:t>
            </a:r>
            <a:r>
              <a:rPr lang="en-US" altLang="zh-CN"/>
              <a:t>1883</a:t>
            </a:r>
            <a:r>
              <a:rPr lang="zh-CN" altLang="en-US"/>
              <a:t>（非</a:t>
            </a:r>
            <a:r>
              <a:rPr lang="en-US" altLang="zh-CN"/>
              <a:t>TLS</a:t>
            </a:r>
            <a:r>
              <a:rPr lang="zh-CN" altLang="en-US"/>
              <a:t>通信），服务名</a:t>
            </a:r>
            <a:r>
              <a:rPr lang="en-US" altLang="zh-CN"/>
              <a:t>:secure-mqtt</a:t>
            </a:r>
            <a:endParaRPr lang="en-US" altLang="zh-CN"/>
          </a:p>
          <a:p>
            <a:r>
              <a:rPr lang="en-US" altLang="zh-CN"/>
              <a:t>QoS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0 </a:t>
            </a:r>
            <a:r>
              <a:rPr lang="zh-CN" altLang="en-US"/>
              <a:t>依赖底层网络能力，接受者不会发送相应，发送者也不会重试，消息可能送达一次也可能没送达到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1 </a:t>
            </a:r>
            <a:r>
              <a:rPr lang="zh-CN" altLang="en-US"/>
              <a:t>确保至少送达一次，需要</a:t>
            </a:r>
            <a:r>
              <a:rPr lang="en-US" altLang="zh-CN"/>
              <a:t>PUBACK</a:t>
            </a:r>
            <a:r>
              <a:rPr lang="zh-CN" altLang="en-US"/>
              <a:t>报文确认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2 </a:t>
            </a:r>
            <a:r>
              <a:rPr lang="zh-CN" altLang="en-US"/>
              <a:t>消息丢失和重复都是不可被接受的，一旦发送了</a:t>
            </a:r>
            <a:r>
              <a:rPr lang="en-US" altLang="zh-CN"/>
              <a:t>PUBREL</a:t>
            </a:r>
            <a:r>
              <a:rPr lang="zh-CN" altLang="en-US"/>
              <a:t>，就不能重发这个</a:t>
            </a:r>
            <a:r>
              <a:rPr lang="en-US" altLang="zh-CN"/>
              <a:t>PUBLISH</a:t>
            </a:r>
            <a:r>
              <a:rPr lang="zh-CN" altLang="en-US"/>
              <a:t>报文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消息分发重试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CleanSession</a:t>
            </a:r>
            <a:r>
              <a:rPr lang="zh-CN" altLang="en-US"/>
              <a:t>的标志为</a:t>
            </a:r>
            <a:r>
              <a:rPr lang="en-US" altLang="zh-CN"/>
              <a:t>0</a:t>
            </a:r>
            <a:r>
              <a:rPr lang="zh-CN" altLang="en-US"/>
              <a:t>重连时，，客户端和服务器必须使用原始报文的标识符重发任何未确认的</a:t>
            </a:r>
            <a:r>
              <a:rPr lang="en-US" altLang="zh-CN"/>
              <a:t>PUBLISH(QoS &gt; 0)</a:t>
            </a:r>
            <a:r>
              <a:rPr lang="zh-CN" altLang="en-US"/>
              <a:t>报文和</a:t>
            </a:r>
            <a:r>
              <a:rPr lang="en-US" altLang="zh-CN"/>
              <a:t>PUBREL</a:t>
            </a:r>
            <a:r>
              <a:rPr lang="zh-CN" altLang="en-US"/>
              <a:t>，这是唯一要求客户端或服务器重发消息的情况。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某些陈旧</a:t>
            </a:r>
            <a:r>
              <a:rPr lang="en-US" altLang="zh-CN"/>
              <a:t>TCP</a:t>
            </a:r>
            <a:r>
              <a:rPr lang="zh-CN" altLang="en-US"/>
              <a:t>网络上的数据丢失问题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MQTT----</a:t>
            </a:r>
            <a:r>
              <a:rPr lang="zh-CN" altLang="en-US">
                <a:sym typeface="+mn-ea"/>
              </a:rPr>
              <a:t>操作行为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358900"/>
            <a:ext cx="8792210" cy="4997450"/>
          </a:xfrm>
        </p:spPr>
        <p:txBody>
          <a:bodyPr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主题名和主题过滤器</a:t>
            </a:r>
            <a:r>
              <a:rPr lang="en-US" altLang="zh-CN" sz="2000">
                <a:sym typeface="+mn-ea"/>
              </a:rPr>
              <a:t>Topic Names and Topic Filters</a:t>
            </a: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主题层级分隔符：</a:t>
            </a:r>
            <a:r>
              <a:rPr lang="en-US" altLang="zh-CN" sz="2000">
                <a:sym typeface="+mn-ea"/>
              </a:rPr>
              <a:t>'/'</a:t>
            </a: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多层通配符：</a:t>
            </a:r>
            <a:r>
              <a:rPr lang="en-US" altLang="zh-CN" sz="2000">
                <a:sym typeface="+mn-ea"/>
              </a:rPr>
              <a:t>'#'</a:t>
            </a:r>
            <a:r>
              <a:rPr lang="zh-CN" altLang="en-US" sz="2000">
                <a:sym typeface="+mn-ea"/>
              </a:rPr>
              <a:t>，表示父级和任意数量的子层级，是主题过滤器的最后一个字符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比如订阅主题</a:t>
            </a:r>
            <a:r>
              <a:rPr lang="en-US" altLang="zh-CN" sz="2000">
                <a:sym typeface="+mn-ea"/>
              </a:rPr>
              <a:t>”sport/tennis/player1/#”,</a:t>
            </a:r>
            <a:r>
              <a:rPr lang="zh-CN" altLang="en-US" sz="2000">
                <a:sym typeface="+mn-ea"/>
              </a:rPr>
              <a:t>则会收到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710">
                <a:sym typeface="+mn-ea"/>
              </a:rPr>
              <a:t>“sport/tennis/player1”</a:t>
            </a:r>
            <a:endParaRPr lang="en-US" altLang="zh-CN" sz="1710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710">
                <a:sym typeface="+mn-ea"/>
              </a:rPr>
              <a:t>“sport/tennis/player1/ranking”</a:t>
            </a:r>
            <a:endParaRPr lang="en-US" altLang="zh-CN" sz="1710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710">
                <a:sym typeface="+mn-ea"/>
              </a:rPr>
              <a:t>“sport/tennis/player1/score/wimbledon”</a:t>
            </a:r>
            <a:endParaRPr lang="en-US" altLang="zh-CN" sz="1710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710">
                <a:sym typeface="+mn-ea"/>
              </a:rPr>
              <a:t>“#”</a:t>
            </a:r>
            <a:r>
              <a:rPr lang="zh-CN" altLang="en-US" sz="1710">
                <a:sym typeface="+mn-ea"/>
              </a:rPr>
              <a:t>会受到所有消息</a:t>
            </a:r>
            <a:endParaRPr lang="zh-CN" altLang="en-US" sz="171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995">
                <a:sym typeface="+mn-ea"/>
              </a:rPr>
              <a:t>单层通配符：</a:t>
            </a:r>
            <a:r>
              <a:rPr lang="en-US" altLang="zh-CN" sz="1995">
                <a:sym typeface="+mn-ea"/>
              </a:rPr>
              <a:t>'+'</a:t>
            </a:r>
            <a:endParaRPr lang="en-US" altLang="zh-CN" sz="1995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710">
                <a:sym typeface="+mn-ea"/>
              </a:rPr>
              <a:t>“sport/tennis/+”</a:t>
            </a:r>
            <a:r>
              <a:rPr lang="zh-CN" altLang="en-US" sz="1710">
                <a:sym typeface="+mn-ea"/>
              </a:rPr>
              <a:t>匹配</a:t>
            </a:r>
            <a:r>
              <a:rPr lang="en-US" altLang="zh-CN" sz="1710">
                <a:sym typeface="+mn-ea"/>
              </a:rPr>
              <a:t>”</a:t>
            </a:r>
            <a:r>
              <a:rPr lang="zh-CN" altLang="en-US" sz="1710">
                <a:sym typeface="+mn-ea"/>
              </a:rPr>
              <a:t>sport/tennis/player1</a:t>
            </a:r>
            <a:r>
              <a:rPr lang="en-US" altLang="zh-CN" sz="1710">
                <a:sym typeface="+mn-ea"/>
              </a:rPr>
              <a:t>“</a:t>
            </a:r>
            <a:r>
              <a:rPr lang="zh-CN" altLang="en-US" sz="1710">
                <a:sym typeface="+mn-ea"/>
              </a:rPr>
              <a:t>不匹配</a:t>
            </a:r>
            <a:r>
              <a:rPr lang="en-US" altLang="zh-CN" sz="1710">
                <a:sym typeface="+mn-ea"/>
              </a:rPr>
              <a:t>”sport/tennis/player1/ranking”</a:t>
            </a:r>
            <a:endParaRPr lang="en-US" altLang="zh-CN" sz="1710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710">
                <a:sym typeface="+mn-ea"/>
              </a:rPr>
              <a:t>“sport/+”</a:t>
            </a:r>
            <a:r>
              <a:rPr lang="zh-CN" altLang="en-US" sz="1710">
                <a:sym typeface="+mn-ea"/>
              </a:rPr>
              <a:t>不匹配</a:t>
            </a:r>
            <a:r>
              <a:rPr lang="en-US" altLang="zh-CN" sz="1710">
                <a:sym typeface="+mn-ea"/>
              </a:rPr>
              <a:t>”sport”</a:t>
            </a:r>
            <a:r>
              <a:rPr lang="zh-CN" altLang="en-US" sz="1710">
                <a:sym typeface="+mn-ea"/>
              </a:rPr>
              <a:t>匹配</a:t>
            </a:r>
            <a:r>
              <a:rPr lang="en-US" altLang="zh-CN" sz="1710">
                <a:sym typeface="+mn-ea"/>
              </a:rPr>
              <a:t>”sport/”</a:t>
            </a:r>
            <a:endParaRPr lang="en-US" altLang="zh-CN" sz="171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995">
                <a:sym typeface="+mn-ea"/>
              </a:rPr>
              <a:t>$</a:t>
            </a:r>
            <a:r>
              <a:rPr lang="zh-CN" altLang="en-US" sz="1995">
                <a:sym typeface="+mn-ea"/>
              </a:rPr>
              <a:t>开头的主题，服务端留作他用</a:t>
            </a:r>
            <a:endParaRPr lang="zh-CN" altLang="en-US" sz="1995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710">
                <a:sym typeface="+mn-ea"/>
              </a:rPr>
              <a:t>'$SYS/'</a:t>
            </a:r>
            <a:r>
              <a:rPr lang="zh-CN" altLang="en-US" sz="1710">
                <a:sym typeface="+mn-ea"/>
              </a:rPr>
              <a:t>被广泛用作包含服务器特定信息或控制接口的主题前缀</a:t>
            </a:r>
            <a:endParaRPr lang="zh-CN" altLang="en-US" sz="1710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710">
                <a:sym typeface="+mn-ea"/>
              </a:rPr>
              <a:t>订阅</a:t>
            </a:r>
            <a:r>
              <a:rPr lang="en-US" altLang="zh-CN" sz="1710">
                <a:sym typeface="+mn-ea"/>
              </a:rPr>
              <a:t>”#”</a:t>
            </a:r>
            <a:r>
              <a:rPr lang="zh-CN" altLang="en-US" sz="1710">
                <a:sym typeface="+mn-ea"/>
              </a:rPr>
              <a:t>不会收到任何以</a:t>
            </a:r>
            <a:r>
              <a:rPr lang="en-US" altLang="zh-CN" sz="1710">
                <a:sym typeface="+mn-ea"/>
              </a:rPr>
              <a:t>“$”</a:t>
            </a:r>
            <a:r>
              <a:rPr lang="zh-CN" altLang="en-US" sz="1710">
                <a:sym typeface="+mn-ea"/>
              </a:rPr>
              <a:t>开头的主题消息</a:t>
            </a:r>
            <a:endParaRPr lang="zh-CN" altLang="en-US" sz="1710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710">
                <a:sym typeface="+mn-ea"/>
              </a:rPr>
              <a:t>如果客户端想同时接受以</a:t>
            </a:r>
            <a:r>
              <a:rPr lang="en-US" altLang="zh-CN" sz="1710">
                <a:sym typeface="+mn-ea"/>
              </a:rPr>
              <a:t>“$SYS/”</a:t>
            </a:r>
            <a:r>
              <a:rPr lang="zh-CN" altLang="en-US" sz="1710">
                <a:sym typeface="+mn-ea"/>
              </a:rPr>
              <a:t>的主题和不以</a:t>
            </a:r>
            <a:r>
              <a:rPr lang="en-US" altLang="zh-CN" sz="1710">
                <a:sym typeface="+mn-ea"/>
              </a:rPr>
              <a:t>$</a:t>
            </a:r>
            <a:r>
              <a:rPr lang="zh-CN" altLang="en-US" sz="1710">
                <a:sym typeface="+mn-ea"/>
              </a:rPr>
              <a:t>开头的主题消息，需要同时订阅</a:t>
            </a:r>
            <a:r>
              <a:rPr lang="en-US" altLang="zh-CN" sz="1710">
                <a:sym typeface="+mn-ea"/>
              </a:rPr>
              <a:t>”#”</a:t>
            </a:r>
            <a:r>
              <a:rPr lang="zh-CN" altLang="en-US" sz="1710">
                <a:sym typeface="+mn-ea"/>
              </a:rPr>
              <a:t>和</a:t>
            </a:r>
            <a:r>
              <a:rPr lang="en-US" altLang="zh-CN" sz="1710">
                <a:sym typeface="+mn-ea"/>
              </a:rPr>
              <a:t>”$SYS/#”</a:t>
            </a:r>
            <a:endParaRPr lang="en-US" altLang="zh-CN" sz="1710">
              <a:sym typeface="+mn-ea"/>
            </a:endParaRP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MQTT----</a:t>
            </a:r>
            <a:r>
              <a:rPr lang="zh-CN" altLang="en-US">
                <a:sym typeface="+mn-ea"/>
              </a:rPr>
              <a:t>操作行为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主题语义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主题名和主题过滤器至少包含一个字符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主题名和主题过滤器是区分大小写的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主题名和主题过滤器可以包含空格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主题名或主题过滤器以前置或后置斜杠</a:t>
            </a:r>
            <a:r>
              <a:rPr lang="en-US" altLang="zh-CN"/>
              <a:t>”/”</a:t>
            </a:r>
            <a:r>
              <a:rPr lang="zh-CN" altLang="en-US"/>
              <a:t>区分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可以只包含</a:t>
            </a:r>
            <a:r>
              <a:rPr lang="en-US" altLang="zh-CN"/>
              <a:t>”/”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</a:t>
            </a:r>
            <a:r>
              <a:rPr lang="zh-CN" altLang="en-US"/>
              <a:t>安全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p>
            <a:r>
              <a:rPr lang="zh-CN" altLang="en-US"/>
              <a:t>提供</a:t>
            </a:r>
            <a:r>
              <a:rPr lang="en-US" altLang="zh-CN"/>
              <a:t>TLS</a:t>
            </a:r>
            <a:r>
              <a:rPr lang="zh-CN" altLang="en-US"/>
              <a:t>，</a:t>
            </a:r>
            <a:r>
              <a:rPr lang="en-US" altLang="zh-CN"/>
              <a:t>TCP</a:t>
            </a:r>
            <a:r>
              <a:rPr lang="zh-CN" altLang="en-US"/>
              <a:t>端口</a:t>
            </a:r>
            <a:r>
              <a:rPr lang="en-US" altLang="zh-CN"/>
              <a:t>8883</a:t>
            </a:r>
            <a:endParaRPr lang="en-US" altLang="zh-CN"/>
          </a:p>
          <a:p>
            <a:r>
              <a:rPr lang="zh-CN" altLang="en-US"/>
              <a:t>解决方案提供者需要考虑很多风险。例如：</a:t>
            </a:r>
            <a:endParaRPr lang="zh-CN" altLang="en-US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/>
              <a:t>设备可能会被盗用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客户端和服务端的静态数据可能是可访问的（可能会被修改）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协议行为可能有副作用（如计时器攻击）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拒绝服务攻击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通信可能会被拦截、修改、重定向或者泄露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虚假控制报文注入</a:t>
            </a:r>
            <a:endParaRPr lang="zh-CN" altLang="en-US"/>
          </a:p>
          <a:p>
            <a:r>
              <a:rPr lang="zh-CN" altLang="en-US"/>
              <a:t>MQTT方案通常部署在不安全的通信环境中。在这种情况下，协议实现通常需要提供这些机制：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用户和设备身份认证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服务端资源访问授权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MQTT控制报文和内嵌应用数据的完整性校验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MQTT控制报文和内嵌应用数据的隐私控制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419225"/>
            <a:ext cx="8792210" cy="4936490"/>
          </a:xfrm>
        </p:spPr>
        <p:txBody>
          <a:bodyPr>
            <a:normAutofit lnSpcReduction="10000"/>
          </a:bodyPr>
          <a:p>
            <a:r>
              <a:rPr lang="zh-CN" altLang="en-US"/>
              <a:t>简介</a:t>
            </a:r>
            <a:endParaRPr lang="zh-CN" altLang="en-US"/>
          </a:p>
          <a:p>
            <a:r>
              <a:rPr lang="en-US" altLang="zh-CN"/>
              <a:t>SQL</a:t>
            </a:r>
            <a:r>
              <a:rPr lang="zh-CN" altLang="en-US"/>
              <a:t>语言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语法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数据定义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数据操作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查询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数据类型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函数和操作符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类型转换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索引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全文检索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并发控制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性能提升技巧</a:t>
            </a:r>
            <a:endParaRPr lang="zh-CN" altLang="en-US"/>
          </a:p>
          <a:p>
            <a:r>
              <a:rPr lang="zh-CN" altLang="en-US"/>
              <a:t>视图</a:t>
            </a:r>
            <a:endParaRPr lang="zh-CN" altLang="en-US"/>
          </a:p>
          <a:p>
            <a:r>
              <a:rPr lang="zh-CN" altLang="en-US"/>
              <a:t>事务</a:t>
            </a:r>
            <a:endParaRPr lang="zh-CN" altLang="en-US"/>
          </a:p>
          <a:p>
            <a:r>
              <a:rPr lang="zh-CN" altLang="en-US"/>
              <a:t>窗口函数</a:t>
            </a:r>
            <a:endParaRPr lang="zh-CN" altLang="en-US"/>
          </a:p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PostgreSQL----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p>
            <a:pPr lvl="0"/>
            <a:r>
              <a:rPr lang="zh-CN" altLang="en-US" sz="2000"/>
              <a:t>面向对象的数据库管理系统（</a:t>
            </a:r>
            <a:r>
              <a:rPr lang="en-US" altLang="zh-CN" sz="2000"/>
              <a:t>ORDBMS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zh-CN" altLang="en-US"/>
              <a:t>历史：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1986</a:t>
            </a:r>
            <a:r>
              <a:rPr lang="zh-CN" altLang="en-US"/>
              <a:t>年 </a:t>
            </a:r>
            <a:r>
              <a:rPr lang="en-US" altLang="zh-CN"/>
              <a:t>Michael Stonebraker </a:t>
            </a:r>
            <a:r>
              <a:rPr lang="zh-CN" altLang="en-US"/>
              <a:t>领导的</a:t>
            </a:r>
            <a:r>
              <a:rPr lang="en-US" altLang="zh-CN"/>
              <a:t>POSTGRES</a:t>
            </a:r>
            <a:r>
              <a:rPr lang="zh-CN" altLang="en-US"/>
              <a:t>项目（存储管理器）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1989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 发布版本</a:t>
            </a:r>
            <a:r>
              <a:rPr lang="en-US" altLang="zh-CN"/>
              <a:t>1</a:t>
            </a:r>
            <a:r>
              <a:rPr lang="zh-CN" altLang="en-US"/>
              <a:t>供外部的用户使用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1994</a:t>
            </a:r>
            <a:r>
              <a:rPr lang="zh-CN" altLang="en-US"/>
              <a:t>年 </a:t>
            </a:r>
            <a:r>
              <a:rPr lang="en-US" altLang="zh-CN"/>
              <a:t>Postgres95,</a:t>
            </a:r>
            <a:r>
              <a:rPr lang="zh-CN" altLang="en-US"/>
              <a:t>增加了</a:t>
            </a:r>
            <a:r>
              <a:rPr lang="en-US" altLang="zh-CN"/>
              <a:t>SQL</a:t>
            </a:r>
            <a:r>
              <a:rPr lang="zh-CN" altLang="en-US"/>
              <a:t>语言的解释器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1996</a:t>
            </a:r>
            <a:r>
              <a:rPr lang="zh-CN" altLang="en-US"/>
              <a:t>年 更名为</a:t>
            </a:r>
            <a:r>
              <a:rPr lang="en-US" altLang="zh-CN"/>
              <a:t>PostgreSQL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C/S</a:t>
            </a:r>
            <a:r>
              <a:rPr lang="zh-CN" altLang="en-US">
                <a:sym typeface="+mn-ea"/>
              </a:rPr>
              <a:t>模式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网络通信基于</a:t>
            </a:r>
            <a:r>
              <a:rPr lang="en-US" altLang="zh-CN" sz="2000"/>
              <a:t>TCP/IP</a:t>
            </a:r>
            <a:endParaRPr lang="en-US" altLang="zh-CN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r>
              <a:rPr lang="zh-CN" altLang="en-US"/>
              <a:t>语法</a:t>
            </a:r>
            <a:r>
              <a:rPr lang="en-US" altLang="zh-CN"/>
              <a:t>----</a:t>
            </a:r>
            <a:r>
              <a:rPr lang="zh-CN" altLang="en-US"/>
              <a:t>词法结构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3435"/>
          </a:xfrm>
        </p:spPr>
        <p:txBody>
          <a:bodyPr>
            <a:normAutofit lnSpcReduction="10000"/>
          </a:bodyPr>
          <a:p>
            <a:pPr>
              <a:lnSpc>
                <a:spcPct val="110000"/>
              </a:lnSpc>
            </a:pPr>
            <a:r>
              <a:rPr lang="en-US" altLang="zh-CN"/>
              <a:t>SQL</a:t>
            </a:r>
            <a:r>
              <a:rPr lang="zh-CN" altLang="en-US"/>
              <a:t>命令由一系列命令</a:t>
            </a:r>
            <a:r>
              <a:rPr lang="en-US" altLang="zh-CN"/>
              <a:t>(command)</a:t>
            </a:r>
            <a:r>
              <a:rPr lang="zh-CN" altLang="en-US"/>
              <a:t>组成，一条命令由一系列记号</a:t>
            </a:r>
            <a:r>
              <a:rPr lang="en-US" altLang="zh-CN"/>
              <a:t>(token)</a:t>
            </a:r>
            <a:r>
              <a:rPr lang="zh-CN" altLang="en-US"/>
              <a:t>构成，以分号</a:t>
            </a:r>
            <a:r>
              <a:rPr lang="en-US" altLang="zh-CN"/>
              <a:t>(;)</a:t>
            </a:r>
            <a:r>
              <a:rPr lang="zh-CN" altLang="en-US"/>
              <a:t>结尾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记号</a:t>
            </a:r>
            <a:r>
              <a:rPr lang="en-US" altLang="zh-CN"/>
              <a:t>(token)</a:t>
            </a:r>
            <a:r>
              <a:rPr lang="zh-CN" altLang="en-US"/>
              <a:t>：关键字（</a:t>
            </a:r>
            <a:r>
              <a:rPr lang="en-US" altLang="zh-CN"/>
              <a:t>key work)</a:t>
            </a:r>
            <a:r>
              <a:rPr lang="zh-CN" altLang="en-US"/>
              <a:t>、标识符</a:t>
            </a:r>
            <a:r>
              <a:rPr lang="en-US" altLang="zh-CN"/>
              <a:t>(identifier)</a:t>
            </a:r>
            <a:r>
              <a:rPr lang="zh-CN" altLang="en-US"/>
              <a:t>、字面量</a:t>
            </a:r>
            <a:r>
              <a:rPr lang="en-US" altLang="zh-CN"/>
              <a:t>(literal)</a:t>
            </a:r>
            <a:r>
              <a:rPr lang="zh-CN" altLang="en-US"/>
              <a:t>、特殊字符符号</a:t>
            </a:r>
            <a:r>
              <a:rPr lang="en-US" altLang="zh-CN"/>
              <a:t>(character symbol)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记号被空字符分割</a:t>
            </a:r>
            <a:r>
              <a:rPr lang="en-US" altLang="zh-CN"/>
              <a:t>(space,tab,newline)</a:t>
            </a:r>
            <a:r>
              <a:rPr lang="zh-CN" altLang="en-US"/>
              <a:t>，通常特殊字符符号与一些其他记号相连的时候不需要被空字符分割。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标识符和关键字由一个字母或下划线</a:t>
            </a:r>
            <a:r>
              <a:rPr lang="en-US" altLang="zh-CN"/>
              <a:t>(_)</a:t>
            </a:r>
            <a:r>
              <a:rPr lang="zh-CN" altLang="en-US"/>
              <a:t>开头，随后可以是字母、下划线、数字、美元符号</a:t>
            </a:r>
            <a:r>
              <a:rPr lang="en-US" altLang="zh-CN"/>
              <a:t>(</a:t>
            </a:r>
            <a:r>
              <a:rPr lang="zh-CN" altLang="en-US"/>
              <a:t>非</a:t>
            </a:r>
            <a:r>
              <a:rPr lang="en-US" altLang="zh-CN"/>
              <a:t>SQL</a:t>
            </a:r>
            <a:r>
              <a:rPr lang="zh-CN" altLang="en-US"/>
              <a:t>标准</a:t>
            </a:r>
            <a:r>
              <a:rPr lang="en-US" altLang="zh-CN"/>
              <a:t>)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标识符缺省最大为</a:t>
            </a:r>
            <a:r>
              <a:rPr lang="en-US" altLang="zh-CN"/>
              <a:t>63</a:t>
            </a:r>
            <a:r>
              <a:rPr lang="zh-CN" altLang="en-US"/>
              <a:t>字节，如果写更长会被截断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关键字和未被引号包围的标识符都是大小写无关，好的习惯是关键字大写，标识符小写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语法</a:t>
            </a:r>
            <a:r>
              <a:rPr lang="en-US" altLang="zh-CN">
                <a:sym typeface="+mn-ea"/>
              </a:rPr>
              <a:t>----</a:t>
            </a:r>
            <a:r>
              <a:rPr lang="zh-CN" altLang="en-US">
                <a:sym typeface="+mn-ea"/>
              </a:rPr>
              <a:t>常量</a:t>
            </a:r>
            <a:endParaRPr lang="zh-CN" altLang="en-US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字符串：单引号包围，字符串中嵌入单引号的方法是敲入两个连续的单引号</a:t>
            </a:r>
            <a:r>
              <a:rPr lang="en-US" altLang="zh-CN"/>
              <a:t>('Dianne''s horse'cha)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风格字符串转义支持，</a:t>
            </a:r>
            <a:r>
              <a:rPr lang="en-US" altLang="zh-CN">
                <a:sym typeface="+mn-ea"/>
              </a:rPr>
              <a:t>E'a\\b\n'</a:t>
            </a:r>
            <a:endParaRPr lang="en-US" altLang="zh-CN"/>
          </a:p>
          <a:p>
            <a:r>
              <a:rPr lang="zh-CN" altLang="en-US"/>
              <a:t>位串：</a:t>
            </a:r>
            <a:r>
              <a:rPr lang="en-US" altLang="zh-CN"/>
              <a:t>B'1001' X'1FF'</a:t>
            </a:r>
            <a:endParaRPr lang="en-US" altLang="zh-CN"/>
          </a:p>
          <a:p>
            <a:r>
              <a:rPr lang="zh-CN" altLang="en-US"/>
              <a:t>数值常量</a:t>
            </a:r>
            <a:endParaRPr lang="zh-CN" altLang="en-US"/>
          </a:p>
          <a:p>
            <a:pPr lvl="1"/>
            <a:r>
              <a:rPr lang="en-US" altLang="zh-CN"/>
              <a:t>42	3.5	4.	.001	5e2	1.925e-3</a:t>
            </a:r>
            <a:endParaRPr lang="en-US" altLang="zh-CN"/>
          </a:p>
          <a:p>
            <a:pPr lvl="1"/>
            <a:r>
              <a:rPr lang="zh-CN" altLang="en-US"/>
              <a:t>包含小数点或指数的常量总是被认为是</a:t>
            </a:r>
            <a:r>
              <a:rPr lang="en-US" altLang="zh-CN"/>
              <a:t>numeric</a:t>
            </a:r>
            <a:r>
              <a:rPr lang="zh-CN" altLang="en-US"/>
              <a:t>类型</a:t>
            </a:r>
            <a:endParaRPr lang="zh-CN" altLang="en-US"/>
          </a:p>
          <a:p>
            <a:pPr lvl="1"/>
            <a:r>
              <a:rPr lang="zh-CN" altLang="en-US"/>
              <a:t>类型转换 </a:t>
            </a:r>
            <a:r>
              <a:rPr lang="en-US" altLang="zh-CN"/>
              <a:t>REAL ‘1.23’ / 1.23::REAL / CAST( AS)</a:t>
            </a:r>
            <a:endParaRPr lang="zh-CN" altLang="en-US"/>
          </a:p>
          <a:p>
            <a:pPr lvl="0"/>
            <a:r>
              <a:rPr lang="zh-CN" altLang="en-US"/>
              <a:t>其它类型常量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语法</a:t>
            </a:r>
            <a:r>
              <a:rPr lang="en-US" altLang="zh-CN"/>
              <a:t>----</a:t>
            </a:r>
            <a:r>
              <a:rPr lang="zh-CN" altLang="en-US">
                <a:sym typeface="+mn-ea"/>
              </a:rPr>
              <a:t>词法结构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357630"/>
            <a:ext cx="8792210" cy="4998085"/>
          </a:xfrm>
        </p:spPr>
        <p:txBody>
          <a:bodyPr>
            <a:normAutofit/>
          </a:bodyPr>
          <a:p>
            <a:r>
              <a:rPr lang="zh-CN" altLang="en-US"/>
              <a:t>算数运算符：</a:t>
            </a:r>
            <a:endParaRPr lang="zh-CN" altLang="en-US"/>
          </a:p>
          <a:p>
            <a:pPr lvl="1"/>
            <a:r>
              <a:rPr lang="en-US" altLang="zh-CN"/>
              <a:t>+ 		- 		* 		/ 		% 	^ </a:t>
            </a:r>
            <a:endParaRPr lang="en-US" altLang="zh-CN"/>
          </a:p>
          <a:p>
            <a:pPr lvl="1"/>
            <a:r>
              <a:rPr lang="en-US" altLang="zh-CN"/>
              <a:t>|/(</a:t>
            </a:r>
            <a:r>
              <a:rPr lang="zh-CN" altLang="en-US"/>
              <a:t>平方根</a:t>
            </a:r>
            <a:r>
              <a:rPr lang="en-US" altLang="zh-CN"/>
              <a:t>)		||/(</a:t>
            </a:r>
            <a:r>
              <a:rPr lang="zh-CN" altLang="en-US"/>
              <a:t>立方根</a:t>
            </a:r>
            <a:r>
              <a:rPr lang="en-US" altLang="zh-CN"/>
              <a:t>)		!</a:t>
            </a:r>
            <a:r>
              <a:rPr lang="zh-CN" altLang="en-US"/>
              <a:t>（阶乘）</a:t>
            </a:r>
            <a:r>
              <a:rPr lang="en-US" altLang="zh-CN"/>
              <a:t>		!!</a:t>
            </a:r>
            <a:r>
              <a:rPr lang="zh-CN" altLang="en-US"/>
              <a:t>（阶乘，前置操作符）</a:t>
            </a:r>
            <a:endParaRPr lang="zh-CN" altLang="en-US"/>
          </a:p>
          <a:p>
            <a:r>
              <a:rPr lang="zh-CN" altLang="en-US"/>
              <a:t>比较运算符：</a:t>
            </a:r>
            <a:endParaRPr lang="zh-CN" altLang="en-US"/>
          </a:p>
          <a:p>
            <a:pPr lvl="1"/>
            <a:r>
              <a:rPr lang="en-US" altLang="zh-CN"/>
              <a:t>=		!=	&lt;&gt;	&gt;	&lt;	&gt;=	&lt;=</a:t>
            </a:r>
            <a:endParaRPr lang="en-US" altLang="zh-CN"/>
          </a:p>
          <a:p>
            <a:pPr lvl="0"/>
            <a:r>
              <a:rPr lang="zh-CN" altLang="en-US" sz="2000"/>
              <a:t>逻辑运算符</a:t>
            </a:r>
            <a:endParaRPr lang="zh-CN" altLang="en-US" sz="2000"/>
          </a:p>
          <a:p>
            <a:pPr lvl="1"/>
            <a:r>
              <a:rPr lang="en-US" altLang="zh-CN" sz="1400"/>
              <a:t>AND		NOT(NOT EXISTS,NOT BETWEEN,NOT IN)		OR</a:t>
            </a:r>
            <a:endParaRPr lang="en-US" altLang="zh-CN" sz="1400"/>
          </a:p>
          <a:p>
            <a:pPr lvl="0"/>
            <a:r>
              <a:rPr lang="zh-CN" altLang="en-US" sz="2000"/>
              <a:t>位串运算符</a:t>
            </a:r>
            <a:endParaRPr lang="zh-CN" altLang="en-US" sz="2000"/>
          </a:p>
          <a:p>
            <a:pPr lvl="1"/>
            <a:r>
              <a:rPr lang="en-US" altLang="zh-CN" sz="1400"/>
              <a:t>&amp;		|	~	&lt;&lt;	&gt;&gt;	#(XOR)</a:t>
            </a:r>
            <a:endParaRPr lang="zh-CN" altLang="en-US" sz="1400"/>
          </a:p>
          <a:p>
            <a:endParaRPr lang="en-US" altLang="zh-CN"/>
          </a:p>
          <a:p>
            <a:r>
              <a:rPr lang="zh-CN" altLang="en-US"/>
              <a:t>特殊字符符号</a:t>
            </a:r>
            <a:endParaRPr lang="zh-CN" altLang="en-US"/>
          </a:p>
          <a:p>
            <a:r>
              <a:rPr lang="en-US" altLang="zh-CN"/>
              <a:t>$	()	[]	,	;	:	*	.</a:t>
            </a:r>
            <a:endParaRPr lang="en-US" altLang="zh-CN"/>
          </a:p>
          <a:p>
            <a:r>
              <a:rPr lang="zh-CN" altLang="en-US"/>
              <a:t>注释</a:t>
            </a:r>
            <a:endParaRPr lang="zh-CN" altLang="en-US"/>
          </a:p>
          <a:p>
            <a:pPr lvl="1"/>
            <a:r>
              <a:rPr lang="en-US" altLang="zh-CN"/>
              <a:t>--		/*</a:t>
            </a:r>
            <a:r>
              <a:rPr lang="zh-CN" altLang="en-US"/>
              <a:t>多行注释</a:t>
            </a:r>
            <a:r>
              <a:rPr lang="en-US" altLang="zh-CN"/>
              <a:t>*/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语法</a:t>
            </a:r>
            <a:r>
              <a:rPr lang="en-US" altLang="zh-CN"/>
              <a:t>----</a:t>
            </a:r>
            <a:r>
              <a:rPr lang="zh-CN" altLang="en-US"/>
              <a:t>值表达式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2165"/>
          </a:xfrm>
        </p:spPr>
        <p:txBody>
          <a:bodyPr/>
          <a:p>
            <a:r>
              <a:rPr lang="zh-CN" altLang="en-US" sz="2000">
                <a:sym typeface="+mn-ea"/>
              </a:rPr>
              <a:t>值表达式</a:t>
            </a:r>
            <a:r>
              <a:rPr lang="en-US" altLang="zh-CN" sz="2000">
                <a:sym typeface="+mn-ea"/>
              </a:rPr>
              <a:t>(value expressions)</a:t>
            </a:r>
            <a:r>
              <a:rPr lang="zh-CN" altLang="en-US" sz="2000">
                <a:sym typeface="+mn-ea"/>
              </a:rPr>
              <a:t>：</a:t>
            </a:r>
            <a:endParaRPr lang="zh-CN" altLang="en-US" sz="2000"/>
          </a:p>
          <a:p>
            <a:pPr lvl="1"/>
            <a:r>
              <a:rPr lang="zh-CN" altLang="en-US" sz="1600">
                <a:sym typeface="+mn-ea"/>
              </a:rPr>
              <a:t>一个常量或字面量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一个字段引用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一个位置参数引用</a:t>
            </a:r>
            <a:r>
              <a:rPr lang="en-US" altLang="zh-CN" sz="1600">
                <a:sym typeface="+mn-ea"/>
              </a:rPr>
              <a:t>		</a:t>
            </a:r>
            <a:r>
              <a:rPr lang="zh-CN" altLang="en-US">
                <a:sym typeface="+mn-ea"/>
              </a:rPr>
              <a:t>一个下标表达式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一个字段选择表达式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一个操作符调用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一个函数调用</a:t>
            </a:r>
            <a:r>
              <a:rPr lang="en-US" altLang="zh-CN" sz="1600">
                <a:sym typeface="+mn-ea"/>
              </a:rPr>
              <a:t>		</a:t>
            </a:r>
            <a:r>
              <a:rPr lang="zh-CN" altLang="en-US">
                <a:sym typeface="+mn-ea"/>
              </a:rPr>
              <a:t>一个聚合表达式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一个窗口函数调用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一个类型转换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一个排序规则表达式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>
                <a:sym typeface="+mn-ea"/>
              </a:rPr>
              <a:t>一个标量子查询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一个数组构造器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一个行构造器</a:t>
            </a: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一个在圆括弧里面的值表达式</a:t>
            </a:r>
            <a:endParaRPr lang="zh-CN" altLang="en-US" sz="1600">
              <a:sym typeface="+mn-ea"/>
            </a:endParaRPr>
          </a:p>
          <a:p>
            <a:r>
              <a:rPr lang="zh-CN" altLang="en-US"/>
              <a:t>字段引用</a:t>
            </a:r>
            <a:r>
              <a:rPr lang="en-US" altLang="zh-CN"/>
              <a:t>(Column References)</a:t>
            </a:r>
            <a:endParaRPr lang="en-US" altLang="zh-CN"/>
          </a:p>
          <a:p>
            <a:pPr lvl="1"/>
            <a:r>
              <a:rPr lang="zh-CN" altLang="en-US"/>
              <a:t>表名</a:t>
            </a:r>
            <a:r>
              <a:rPr lang="en-US" altLang="zh-CN"/>
              <a:t>.</a:t>
            </a:r>
            <a:r>
              <a:rPr lang="zh-CN" altLang="en-US"/>
              <a:t>字段名</a:t>
            </a:r>
            <a:endParaRPr lang="zh-CN" altLang="en-US"/>
          </a:p>
          <a:p>
            <a:pPr lvl="0"/>
            <a:r>
              <a:rPr lang="zh-CN" altLang="en-US"/>
              <a:t>位置参数</a:t>
            </a:r>
            <a:r>
              <a:rPr lang="en-US" altLang="zh-CN"/>
              <a:t>(Positional Parameters)</a:t>
            </a:r>
            <a:endParaRPr lang="en-US" altLang="zh-CN"/>
          </a:p>
          <a:p>
            <a:pPr lvl="1"/>
            <a:r>
              <a:rPr lang="zh-CN" altLang="en-US"/>
              <a:t>标识从外部传入</a:t>
            </a:r>
            <a:r>
              <a:rPr lang="en-US" altLang="zh-CN"/>
              <a:t>SQL</a:t>
            </a:r>
            <a:r>
              <a:rPr lang="zh-CN" altLang="en-US"/>
              <a:t>语句的参数</a:t>
            </a:r>
            <a:endParaRPr lang="zh-CN" altLang="en-US"/>
          </a:p>
          <a:p>
            <a:pPr lvl="0"/>
            <a:r>
              <a:rPr lang="zh-CN" altLang="en-US"/>
              <a:t>下标</a:t>
            </a:r>
            <a:r>
              <a:rPr lang="en-US" altLang="zh-CN"/>
              <a:t>(Subscripts)</a:t>
            </a:r>
            <a:endParaRPr lang="en-US" altLang="zh-CN"/>
          </a:p>
          <a:p>
            <a:pPr lvl="1"/>
            <a:r>
              <a:rPr lang="zh-CN" altLang="en-US"/>
              <a:t>提取数组中的元素</a:t>
            </a:r>
            <a:endParaRPr lang="zh-CN" altLang="en-US"/>
          </a:p>
          <a:p>
            <a:pPr lvl="1"/>
            <a:r>
              <a:rPr lang="zh-CN" altLang="en-US"/>
              <a:t>mytable.arraycolumn[4]</a:t>
            </a:r>
            <a:endParaRPr lang="zh-CN" altLang="en-US"/>
          </a:p>
          <a:p>
            <a:pPr lvl="1"/>
            <a:r>
              <a:rPr lang="zh-CN" altLang="en-US"/>
              <a:t>mytable.two_d_column[17][34]</a:t>
            </a:r>
            <a:endParaRPr lang="zh-CN" altLang="en-US"/>
          </a:p>
          <a:p>
            <a:pPr lvl="1"/>
            <a:r>
              <a:rPr lang="zh-CN" altLang="en-US"/>
              <a:t>$1[10:42]</a:t>
            </a:r>
            <a:endParaRPr lang="zh-CN" altLang="en-US"/>
          </a:p>
          <a:p>
            <a:pPr lvl="1"/>
            <a:r>
              <a:rPr lang="zh-CN" altLang="en-US"/>
              <a:t>(arrayfunction(a,b))[42]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MQTT——</a:t>
            </a:r>
            <a:r>
              <a:rPr lang="zh-CN" altLang="en-US"/>
              <a:t>应用场景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卫星网络通信</a:t>
            </a:r>
            <a:endParaRPr lang="zh-CN" altLang="en-US"/>
          </a:p>
          <a:p>
            <a:r>
              <a:rPr lang="zh-CN" altLang="en-US"/>
              <a:t>医疗系统</a:t>
            </a:r>
            <a:endParaRPr lang="zh-CN" altLang="en-US"/>
          </a:p>
          <a:p>
            <a:r>
              <a:rPr lang="zh-CN" altLang="en-US"/>
              <a:t>智能家居</a:t>
            </a:r>
            <a:endParaRPr lang="zh-CN" altLang="en-US"/>
          </a:p>
          <a:p>
            <a:r>
              <a:rPr lang="zh-CN" altLang="en-US"/>
              <a:t>移动应用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语法</a:t>
            </a:r>
            <a:r>
              <a:rPr lang="en-US" altLang="zh-CN">
                <a:sym typeface="+mn-ea"/>
              </a:rPr>
              <a:t>----</a:t>
            </a:r>
            <a:r>
              <a:rPr lang="zh-CN" altLang="en-US">
                <a:sym typeface="+mn-ea"/>
              </a:rPr>
              <a:t>值表达式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字段选择</a:t>
            </a:r>
            <a:r>
              <a:rPr lang="en-US" altLang="zh-CN"/>
              <a:t>(Field Selection)</a:t>
            </a:r>
            <a:endParaRPr lang="en-US" altLang="zh-CN"/>
          </a:p>
          <a:p>
            <a:pPr lvl="1"/>
            <a:r>
              <a:rPr lang="zh-CN" altLang="en-US"/>
              <a:t>从复合类型</a:t>
            </a:r>
            <a:r>
              <a:rPr lang="en-US" altLang="zh-CN"/>
              <a:t>(</a:t>
            </a:r>
            <a:r>
              <a:rPr lang="zh-CN" altLang="en-US"/>
              <a:t>行类型</a:t>
            </a:r>
            <a:r>
              <a:rPr lang="en-US" altLang="zh-CN"/>
              <a:t>)</a:t>
            </a:r>
            <a:r>
              <a:rPr lang="zh-CN" altLang="en-US"/>
              <a:t>中抽取一个指定的字段</a:t>
            </a:r>
            <a:endParaRPr lang="zh-CN" altLang="en-US"/>
          </a:p>
          <a:p>
            <a:pPr lvl="1"/>
            <a:r>
              <a:rPr lang="en-US" altLang="zh-CN"/>
              <a:t>mytable.mycolumn</a:t>
            </a:r>
            <a:endParaRPr lang="en-US" altLang="zh-CN"/>
          </a:p>
          <a:p>
            <a:pPr lvl="1"/>
            <a:r>
              <a:rPr lang="en-US" altLang="zh-CN"/>
              <a:t>$1.somecolumn</a:t>
            </a:r>
            <a:endParaRPr lang="en-US" altLang="zh-CN"/>
          </a:p>
          <a:p>
            <a:pPr lvl="1"/>
            <a:r>
              <a:rPr lang="en-US" altLang="zh-CN"/>
              <a:t>(rowfunction(a,b)).col3</a:t>
            </a:r>
            <a:endParaRPr lang="en-US" altLang="zh-CN"/>
          </a:p>
          <a:p>
            <a:pPr lvl="0"/>
            <a:r>
              <a:rPr lang="zh-CN" altLang="en-US"/>
              <a:t>操作符调用</a:t>
            </a:r>
            <a:r>
              <a:rPr lang="en-US" altLang="zh-CN"/>
              <a:t>(Operator Invocations)</a:t>
            </a:r>
            <a:endParaRPr lang="en-US" altLang="zh-CN"/>
          </a:p>
          <a:p>
            <a:pPr lvl="1"/>
            <a:r>
              <a:rPr lang="zh-CN" altLang="en-US"/>
              <a:t>expression operator expression (双目中缀操作符)</a:t>
            </a:r>
            <a:endParaRPr lang="zh-CN" altLang="en-US"/>
          </a:p>
          <a:p>
            <a:pPr lvl="1"/>
            <a:r>
              <a:rPr lang="zh-CN" altLang="en-US"/>
              <a:t>operator expression (单目前缀操作符)</a:t>
            </a:r>
            <a:endParaRPr lang="zh-CN" altLang="en-US"/>
          </a:p>
          <a:p>
            <a:pPr lvl="1"/>
            <a:r>
              <a:rPr lang="zh-CN" altLang="en-US"/>
              <a:t>expression operator (单目后缀操作符)</a:t>
            </a:r>
            <a:endParaRPr lang="zh-CN" altLang="en-US"/>
          </a:p>
          <a:p>
            <a:pPr lvl="0"/>
            <a:r>
              <a:rPr lang="zh-CN" altLang="en-US"/>
              <a:t>函数调用</a:t>
            </a:r>
            <a:r>
              <a:rPr lang="en-US" altLang="zh-CN"/>
              <a:t>(Function Calls)</a:t>
            </a:r>
            <a:endParaRPr lang="en-US" altLang="zh-CN"/>
          </a:p>
          <a:p>
            <a:pPr lvl="1"/>
            <a:r>
              <a:rPr lang="en-US" altLang="zh-CN"/>
              <a:t>function_name ([expression [, expression ... ]])</a:t>
            </a:r>
            <a:endParaRPr lang="en-US" altLang="zh-CN"/>
          </a:p>
          <a:p>
            <a:pPr lvl="0"/>
            <a:r>
              <a:rPr lang="zh-CN" altLang="en-US"/>
              <a:t>聚合表达式</a:t>
            </a:r>
            <a:r>
              <a:rPr lang="en-US" altLang="zh-CN"/>
              <a:t>(Aggregate Expressions)</a:t>
            </a:r>
            <a:endParaRPr lang="en-US" altLang="zh-CN"/>
          </a:p>
          <a:p>
            <a:pPr lvl="1"/>
            <a:r>
              <a:rPr lang="zh-CN" altLang="en-US"/>
              <a:t>对查询选出的行的处理，把多个输入缩减为一个输出值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语法</a:t>
            </a:r>
            <a:r>
              <a:rPr lang="en-US" altLang="zh-CN">
                <a:sym typeface="+mn-ea"/>
              </a:rPr>
              <a:t>----</a:t>
            </a:r>
            <a:r>
              <a:rPr lang="zh-CN" altLang="en-US">
                <a:sym typeface="+mn-ea"/>
              </a:rPr>
              <a:t>值表达式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窗口调用函数</a:t>
            </a:r>
            <a:endParaRPr lang="zh-CN" altLang="en-US"/>
          </a:p>
          <a:p>
            <a:r>
              <a:rPr lang="zh-CN" altLang="en-US"/>
              <a:t>类型转换</a:t>
            </a:r>
            <a:endParaRPr lang="zh-CN" altLang="en-US"/>
          </a:p>
          <a:p>
            <a:pPr lvl="1"/>
            <a:r>
              <a:rPr lang="en-US" altLang="zh-CN" sz="1400"/>
              <a:t>CAST (expression AS type)</a:t>
            </a:r>
            <a:endParaRPr lang="en-US" altLang="zh-CN" sz="1400"/>
          </a:p>
          <a:p>
            <a:pPr lvl="1"/>
            <a:r>
              <a:rPr lang="en-US" altLang="zh-CN" sz="1400"/>
              <a:t>expression :: type</a:t>
            </a:r>
            <a:endParaRPr lang="en-US" altLang="zh-CN" sz="1400"/>
          </a:p>
          <a:p>
            <a:r>
              <a:rPr lang="zh-CN" altLang="en-US"/>
              <a:t>排序规则表达式</a:t>
            </a:r>
            <a:endParaRPr lang="zh-CN" altLang="en-US"/>
          </a:p>
          <a:p>
            <a:pPr lvl="1"/>
            <a:r>
              <a:rPr lang="en-US" altLang="zh-CN"/>
              <a:t>expr	COLLATE collation</a:t>
            </a:r>
            <a:endParaRPr lang="en-US" altLang="zh-CN"/>
          </a:p>
          <a:p>
            <a:pPr lvl="0"/>
            <a:r>
              <a:rPr lang="zh-CN" altLang="en-US"/>
              <a:t>标量子查询</a:t>
            </a:r>
            <a:endParaRPr lang="zh-CN" altLang="en-US"/>
          </a:p>
          <a:p>
            <a:pPr lvl="1"/>
            <a:r>
              <a:rPr lang="zh-CN" altLang="en-US"/>
              <a:t>圆括号中只返回一行一列的</a:t>
            </a:r>
            <a:r>
              <a:rPr lang="en-US" altLang="zh-CN"/>
              <a:t>SELECT</a:t>
            </a:r>
            <a:r>
              <a:rPr lang="zh-CN" altLang="en-US"/>
              <a:t>查询，不返回会被认为</a:t>
            </a:r>
            <a:r>
              <a:rPr lang="en-US" altLang="zh-CN"/>
              <a:t>NULL</a:t>
            </a:r>
            <a:endParaRPr lang="en-US" altLang="zh-CN"/>
          </a:p>
          <a:p>
            <a:pPr lvl="0"/>
            <a:r>
              <a:rPr lang="zh-CN" altLang="en-US"/>
              <a:t>数组构造器</a:t>
            </a:r>
            <a:endParaRPr lang="zh-CN" altLang="en-US"/>
          </a:p>
          <a:p>
            <a:pPr lvl="1"/>
            <a:r>
              <a:rPr lang="en-US" altLang="zh-CN"/>
              <a:t>ARRAY[[1,2],[3,4]];</a:t>
            </a:r>
            <a:endParaRPr lang="en-US" altLang="zh-CN"/>
          </a:p>
          <a:p>
            <a:pPr lvl="1"/>
            <a:r>
              <a:rPr lang="en-US" altLang="zh-CN"/>
              <a:t>’{{9,10},{11,12}}’::int[]</a:t>
            </a:r>
            <a:endParaRPr lang="en-US" altLang="zh-CN"/>
          </a:p>
          <a:p>
            <a:pPr lvl="1"/>
            <a:r>
              <a:rPr lang="en-US" altLang="zh-CN"/>
              <a:t>ARRAY(subquery):subquery</a:t>
            </a:r>
            <a:r>
              <a:rPr lang="zh-CN" altLang="en-US"/>
              <a:t>返回一个单独字段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语法</a:t>
            </a:r>
            <a:r>
              <a:rPr lang="en-US" altLang="zh-CN">
                <a:sym typeface="+mn-ea"/>
              </a:rPr>
              <a:t>----</a:t>
            </a:r>
            <a:r>
              <a:rPr lang="zh-CN" altLang="en-US">
                <a:sym typeface="+mn-ea"/>
              </a:rPr>
              <a:t>值表达式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行构造器</a:t>
            </a:r>
            <a:endParaRPr lang="zh-CN" altLang="en-US"/>
          </a:p>
          <a:p>
            <a:r>
              <a:rPr lang="zh-CN" altLang="en-US"/>
              <a:t>表达式计算规则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r>
              <a:rPr lang="zh-CN" altLang="en-US"/>
              <a:t>语法</a:t>
            </a:r>
            <a:r>
              <a:rPr lang="en-US" altLang="zh-CN"/>
              <a:t>----</a:t>
            </a:r>
            <a:r>
              <a:rPr lang="zh-CN" altLang="en-US"/>
              <a:t>调用函数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242060"/>
            <a:ext cx="8792210" cy="5113655"/>
          </a:xfrm>
        </p:spPr>
        <p:txBody>
          <a:bodyPr/>
          <a:p>
            <a:r>
              <a:rPr lang="zh-CN" altLang="en-US"/>
              <a:t>命名参数：位置表示法，名称表示法，混合表示法</a:t>
            </a:r>
            <a:endParaRPr lang="zh-CN" altLang="en-US"/>
          </a:p>
          <a:p>
            <a:pPr lvl="1"/>
            <a:r>
              <a:rPr lang="en-US" altLang="zh-CN"/>
              <a:t>CREATE FUNCTION concat_lower_or_upper(a text,b text,uppercase boolean DEFAULT false)</a:t>
            </a:r>
            <a:endParaRPr lang="en-US" altLang="zh-CN"/>
          </a:p>
          <a:p>
            <a:pPr lvl="1"/>
            <a:r>
              <a:rPr lang="en-US" altLang="zh-CN"/>
              <a:t>RETURNS text</a:t>
            </a:r>
            <a:endParaRPr lang="en-US" altLang="zh-CN"/>
          </a:p>
          <a:p>
            <a:pPr lvl="1"/>
            <a:r>
              <a:rPr lang="en-US" altLang="zh-CN"/>
              <a:t>AS</a:t>
            </a:r>
            <a:endParaRPr lang="en-US" altLang="zh-CN"/>
          </a:p>
          <a:p>
            <a:pPr lvl="1"/>
            <a:r>
              <a:rPr lang="en-US" altLang="zh-CN"/>
              <a:t>$$</a:t>
            </a:r>
            <a:endParaRPr lang="en-US" altLang="zh-CN"/>
          </a:p>
          <a:p>
            <a:pPr lvl="1"/>
            <a:r>
              <a:rPr lang="en-US" altLang="zh-CN"/>
              <a:t>	SELECT CASE</a:t>
            </a:r>
            <a:endParaRPr lang="en-US" altLang="zh-CN"/>
          </a:p>
          <a:p>
            <a:pPr lvl="1"/>
            <a:r>
              <a:rPr lang="en-US" altLang="zh-CN"/>
              <a:t>		WHEN $3 THEN UPPER($1 || ' ' || $2)</a:t>
            </a:r>
            <a:endParaRPr lang="en-US" altLang="zh-CN"/>
          </a:p>
          <a:p>
            <a:pPr lvl="1"/>
            <a:r>
              <a:rPr lang="en-US" altLang="zh-CN"/>
              <a:t>		ELSE LOWER($1 || ' ' || $2)</a:t>
            </a:r>
            <a:endParaRPr lang="en-US" altLang="zh-CN"/>
          </a:p>
          <a:p>
            <a:pPr lvl="1"/>
            <a:r>
              <a:rPr lang="en-US" altLang="zh-CN"/>
              <a:t>		END;</a:t>
            </a:r>
            <a:endParaRPr lang="en-US" altLang="zh-CN"/>
          </a:p>
          <a:p>
            <a:pPr lvl="1"/>
            <a:r>
              <a:rPr lang="en-US" altLang="zh-CN"/>
              <a:t>$$</a:t>
            </a:r>
            <a:endParaRPr lang="en-US" altLang="zh-CN"/>
          </a:p>
          <a:p>
            <a:pPr lvl="1"/>
            <a:r>
              <a:rPr lang="en-US" altLang="zh-CN"/>
              <a:t>LANGUAGE SQL IMMUTABLE STRICT;</a:t>
            </a:r>
            <a:endParaRPr lang="en-US" altLang="zh-CN"/>
          </a:p>
          <a:p>
            <a:pPr lvl="0"/>
            <a:r>
              <a:rPr lang="zh-CN" altLang="en-US"/>
              <a:t>位置表示法</a:t>
            </a:r>
            <a:endParaRPr lang="zh-CN" altLang="en-US"/>
          </a:p>
          <a:p>
            <a:pPr lvl="1"/>
            <a:r>
              <a:rPr lang="en-US" altLang="zh-CN"/>
              <a:t>concat_lower_or_upper('Hello','World',true)</a:t>
            </a:r>
            <a:endParaRPr lang="en-US" altLang="zh-CN"/>
          </a:p>
          <a:p>
            <a:pPr lvl="0"/>
            <a:r>
              <a:rPr lang="zh-CN" altLang="en-US"/>
              <a:t>名称表示法</a:t>
            </a:r>
            <a:endParaRPr lang="zh-CN" altLang="en-US"/>
          </a:p>
          <a:p>
            <a:pPr lvl="1"/>
            <a:r>
              <a:rPr lang="en-US" altLang="zh-CN"/>
              <a:t>concate_lower_or_upper(a := 'Hello',b := 'World')</a:t>
            </a:r>
            <a:endParaRPr lang="en-US" altLang="zh-CN"/>
          </a:p>
          <a:p>
            <a:pPr lvl="0"/>
            <a:r>
              <a:rPr lang="zh-CN" altLang="en-US"/>
              <a:t>混合表示法</a:t>
            </a:r>
            <a:r>
              <a:rPr lang="en-US" altLang="zh-CN"/>
              <a:t>:</a:t>
            </a:r>
            <a:r>
              <a:rPr lang="zh-CN" altLang="en-US"/>
              <a:t>命名参数不可以在位置参数前面</a:t>
            </a:r>
            <a:endParaRPr lang="zh-CN" altLang="en-US"/>
          </a:p>
          <a:p>
            <a:pPr lvl="1"/>
            <a:r>
              <a:rPr lang="en-US" altLang="zh-CN"/>
              <a:t>concate_lower_or_upper('Hello','World',uppercase := true)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数据库定义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创建数据库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数据库名：开头必须是字母，限制</a:t>
            </a:r>
            <a:r>
              <a:rPr lang="en-US" altLang="zh-CN">
                <a:sym typeface="+mn-ea"/>
              </a:rPr>
              <a:t>63</a:t>
            </a:r>
            <a:r>
              <a:rPr lang="zh-CN" altLang="en-US">
                <a:sym typeface="+mn-ea"/>
              </a:rPr>
              <a:t>字节以内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SQL</a:t>
            </a:r>
            <a:r>
              <a:rPr lang="zh-CN" altLang="en-US"/>
              <a:t>语句：</a:t>
            </a:r>
            <a:r>
              <a:rPr lang="en-US" altLang="zh-CN"/>
              <a:t>CREATE DATABASE mydatabase;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PostgreSQL</a:t>
            </a:r>
            <a:r>
              <a:rPr lang="zh-CN" altLang="en-US"/>
              <a:t>命令：</a:t>
            </a:r>
            <a:r>
              <a:rPr lang="en-US" altLang="zh-CN"/>
              <a:t>createdb -h localhost -p 5432 -U muyang database_name</a:t>
            </a:r>
            <a:endParaRPr lang="en-US" altLang="zh-CN"/>
          </a:p>
          <a:p>
            <a:pPr lvl="0"/>
            <a:r>
              <a:rPr lang="zh-CN" altLang="en-US"/>
              <a:t>选择数据库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PostgreSQL</a:t>
            </a:r>
            <a:r>
              <a:rPr lang="zh-CN" altLang="en-US"/>
              <a:t>命令：</a:t>
            </a:r>
            <a:r>
              <a:rPr lang="en-US" altLang="zh-CN"/>
              <a:t>psql -h localhost -p 5432 -U muyang database_name</a:t>
            </a:r>
            <a:endParaRPr lang="en-US" altLang="zh-CN"/>
          </a:p>
          <a:p>
            <a:pPr lvl="0"/>
            <a:r>
              <a:rPr lang="zh-CN" altLang="en-US"/>
              <a:t>删除数据库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SQL</a:t>
            </a:r>
            <a:r>
              <a:rPr lang="zh-CN" altLang="en-US"/>
              <a:t>语句：</a:t>
            </a:r>
            <a:r>
              <a:rPr lang="en-US" altLang="zh-CN"/>
              <a:t>DROP DATABASE [IF EXISTS] database_name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ym typeface="+mn-ea"/>
              </a:rPr>
              <a:t>PostgreSQL命令：dropdb -h localhost -p 5432 -U muyang database_name</a:t>
            </a:r>
            <a:endParaRPr lang="en-US" altLang="zh-CN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数据定义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创建表</a:t>
            </a:r>
            <a:endParaRPr lang="zh-CN" altLang="en-US"/>
          </a:p>
          <a:p>
            <a:pPr lvl="1"/>
            <a:r>
              <a:rPr lang="zh-CN" altLang="en-US"/>
              <a:t>CREATE TABLE table_name(</a:t>
            </a:r>
            <a:endParaRPr lang="zh-CN" altLang="en-US"/>
          </a:p>
          <a:p>
            <a:pPr lvl="1"/>
            <a:r>
              <a:rPr lang="zh-CN" altLang="en-US"/>
              <a:t>   column1 datatype,</a:t>
            </a:r>
            <a:endParaRPr lang="zh-CN" altLang="en-US"/>
          </a:p>
          <a:p>
            <a:pPr lvl="1"/>
            <a:r>
              <a:rPr lang="zh-CN" altLang="en-US"/>
              <a:t>   column2 datatype,</a:t>
            </a:r>
            <a:endParaRPr lang="zh-CN" altLang="en-US"/>
          </a:p>
          <a:p>
            <a:pPr lvl="1"/>
            <a:r>
              <a:rPr lang="zh-CN" altLang="en-US"/>
              <a:t>   column3 datatype,</a:t>
            </a:r>
            <a:endParaRPr lang="zh-CN" altLang="en-US"/>
          </a:p>
          <a:p>
            <a:pPr lvl="1"/>
            <a:r>
              <a:rPr lang="zh-CN" altLang="en-US"/>
              <a:t>   .....</a:t>
            </a:r>
            <a:endParaRPr lang="zh-CN" altLang="en-US"/>
          </a:p>
          <a:p>
            <a:pPr lvl="1"/>
            <a:r>
              <a:rPr lang="zh-CN" altLang="en-US"/>
              <a:t>   columnN datatype,</a:t>
            </a:r>
            <a:endParaRPr lang="zh-CN" altLang="en-US"/>
          </a:p>
          <a:p>
            <a:pPr lvl="1"/>
            <a:r>
              <a:rPr lang="zh-CN" altLang="en-US"/>
              <a:t>   PRIMARY KEY( one or more columns )</a:t>
            </a:r>
            <a:endParaRPr lang="zh-CN" altLang="en-US"/>
          </a:p>
          <a:p>
            <a:pPr lvl="1"/>
            <a:r>
              <a:rPr lang="zh-CN" altLang="en-US"/>
              <a:t>);</a:t>
            </a:r>
            <a:endParaRPr lang="zh-CN" altLang="en-US"/>
          </a:p>
          <a:p>
            <a:pPr lvl="0"/>
            <a:r>
              <a:rPr lang="zh-CN" altLang="en-US"/>
              <a:t>删除表</a:t>
            </a:r>
            <a:endParaRPr lang="zh-CN" altLang="en-US"/>
          </a:p>
          <a:p>
            <a:pPr lvl="1"/>
            <a:r>
              <a:rPr lang="en-US" altLang="zh-CN"/>
              <a:t>DROP TABLE table_name;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数据定义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374140"/>
            <a:ext cx="9754235" cy="4982845"/>
          </a:xfrm>
        </p:spPr>
        <p:txBody>
          <a:bodyPr>
            <a:normAutofit lnSpcReduction="10000"/>
          </a:bodyPr>
          <a:p>
            <a:r>
              <a:rPr lang="zh-CN" altLang="en-US"/>
              <a:t>缺省值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CREATE TABLE products(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	product_no integer SERIAL(DEFAULT nextval('products_product_no_seq')),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	name text,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	price numeric DEFAULT 9.99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);</a:t>
            </a:r>
            <a:endParaRPr lang="zh-CN" altLang="en-US"/>
          </a:p>
          <a:p>
            <a:pPr lvl="0"/>
            <a:r>
              <a:rPr lang="zh-CN" altLang="en-US"/>
              <a:t>约束 </a:t>
            </a:r>
            <a:r>
              <a:rPr lang="en-US" altLang="zh-CN"/>
              <a:t>: </a:t>
            </a:r>
            <a:r>
              <a:rPr lang="zh-CN" altLang="en-US"/>
              <a:t>字段约束、表约束</a:t>
            </a:r>
            <a:endParaRPr lang="zh-CN" altLang="en-US"/>
          </a:p>
          <a:p>
            <a:pPr lvl="1"/>
            <a:r>
              <a:rPr lang="zh-CN" altLang="en-US"/>
              <a:t>检查约束（结果为真或者</a:t>
            </a:r>
            <a:r>
              <a:rPr lang="en-US" altLang="zh-CN"/>
              <a:t>NULL</a:t>
            </a:r>
            <a:r>
              <a:rPr lang="zh-CN" altLang="en-US"/>
              <a:t>满足）</a:t>
            </a:r>
            <a:r>
              <a:rPr lang="en-US" altLang="zh-CN"/>
              <a:t>	price numeric [CONSTRAINT positive_price] CHECK(price &gt; 0)</a:t>
            </a:r>
            <a:endParaRPr lang="en-US" altLang="zh-CN"/>
          </a:p>
          <a:p>
            <a:pPr marL="457200" lvl="1"/>
            <a:r>
              <a:rPr lang="zh-CN" altLang="en-US"/>
              <a:t>非空约束 </a:t>
            </a:r>
            <a:r>
              <a:rPr lang="en-US" altLang="zh-CN"/>
              <a:t>(only</a:t>
            </a:r>
            <a:r>
              <a:rPr lang="zh-CN" altLang="en-US"/>
              <a:t>字段约束</a:t>
            </a:r>
            <a:r>
              <a:rPr lang="en-US" altLang="zh-CN"/>
              <a:t>)	</a:t>
            </a:r>
            <a:r>
              <a:rPr lang="en-US" altLang="zh-CN">
                <a:sym typeface="+mn-ea"/>
              </a:rPr>
              <a:t>NOT NULL,NULL(</a:t>
            </a:r>
            <a:r>
              <a:rPr lang="zh-CN" altLang="en-US">
                <a:sym typeface="+mn-ea"/>
              </a:rPr>
              <a:t>非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标准，没啥用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 lvl="1"/>
            <a:r>
              <a:rPr lang="zh-CN" altLang="en-US"/>
              <a:t>唯一约束：</a:t>
            </a:r>
            <a:r>
              <a:rPr lang="en-US" altLang="zh-CN"/>
              <a:t>UNIQUE	UNIQUE(columnName,columnName...)</a:t>
            </a:r>
            <a:r>
              <a:rPr lang="zh-CN" altLang="en-US"/>
              <a:t>（表明特定的字段组合必须是唯一的）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会自动在一个列或者一组列上创建一个唯一</a:t>
            </a:r>
            <a:r>
              <a:rPr lang="en-US" altLang="zh-CN"/>
              <a:t>btree</a:t>
            </a:r>
            <a:r>
              <a:rPr lang="zh-CN" altLang="en-US"/>
              <a:t>索引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如果为多个</a:t>
            </a:r>
            <a:r>
              <a:rPr lang="en-US" altLang="zh-CN"/>
              <a:t>NULL</a:t>
            </a:r>
            <a:r>
              <a:rPr lang="zh-CN" altLang="en-US"/>
              <a:t>也可以</a:t>
            </a:r>
            <a:endParaRPr lang="zh-CN" altLang="en-US"/>
          </a:p>
          <a:p>
            <a:pPr lvl="1"/>
            <a:r>
              <a:rPr lang="zh-CN" altLang="en-US"/>
              <a:t>主键</a:t>
            </a:r>
            <a:r>
              <a:rPr lang="en-US" altLang="zh-CN"/>
              <a:t>		</a:t>
            </a:r>
            <a:r>
              <a:rPr lang="zh-CN" altLang="en-US"/>
              <a:t>唯一约束</a:t>
            </a:r>
            <a:r>
              <a:rPr lang="en-US" altLang="zh-CN"/>
              <a:t>+</a:t>
            </a:r>
            <a:r>
              <a:rPr lang="zh-CN" altLang="en-US"/>
              <a:t>非空约束</a:t>
            </a:r>
            <a:r>
              <a:rPr lang="en-US" altLang="zh-CN"/>
              <a:t>	id integer PRIMARY KEY 	PRIMARY KEY(a,c)</a:t>
            </a:r>
            <a:endParaRPr lang="en-US" altLang="zh-CN"/>
          </a:p>
          <a:p>
            <a:pPr marL="0" lvl="1"/>
            <a:r>
              <a:rPr lang="en-US" altLang="zh-CN"/>
              <a:t>	</a:t>
            </a:r>
            <a:r>
              <a:rPr lang="zh-CN" altLang="en-US">
                <a:sym typeface="+mn-ea"/>
              </a:rPr>
              <a:t>会自动在一个列或者一组列上创建一个唯一</a:t>
            </a:r>
            <a:r>
              <a:rPr lang="en-US" altLang="zh-CN">
                <a:sym typeface="+mn-ea"/>
              </a:rPr>
              <a:t>btree</a:t>
            </a:r>
            <a:r>
              <a:rPr lang="zh-CN" altLang="en-US">
                <a:sym typeface="+mn-ea"/>
              </a:rPr>
              <a:t>索引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一张</a:t>
            </a:r>
            <a:r>
              <a:rPr lang="en-US" altLang="zh-CN">
                <a:sym typeface="+mn-ea"/>
              </a:rPr>
              <a:t>table</a:t>
            </a:r>
            <a:r>
              <a:rPr lang="zh-CN" altLang="en-US">
                <a:sym typeface="+mn-ea"/>
              </a:rPr>
              <a:t>仅允许一个主键</a:t>
            </a:r>
            <a:endParaRPr lang="zh-CN" altLang="en-US">
              <a:sym typeface="+mn-ea"/>
            </a:endParaRPr>
          </a:p>
          <a:p>
            <a:pPr marL="0" lvl="1"/>
            <a:r>
              <a:rPr lang="zh-CN" altLang="en-US">
                <a:sym typeface="+mn-ea"/>
              </a:rPr>
              <a:t>         排除约束（Exclusion Constraints）</a:t>
            </a:r>
            <a:endParaRPr lang="zh-CN" altLang="en-US">
              <a:sym typeface="+mn-ea"/>
            </a:endParaRPr>
          </a:p>
          <a:p>
            <a:pPr marL="0" lvl="1"/>
            <a:r>
              <a:rPr lang="en-US" altLang="zh-CN">
                <a:sym typeface="+mn-ea"/>
              </a:rPr>
              <a:t>	EXCLUDE USING gist(name WITH =,age WITH &lt;&gt;)</a:t>
            </a:r>
            <a:endParaRPr lang="en-US" altLang="zh-CN">
              <a:sym typeface="+mn-ea"/>
            </a:endParaRPr>
          </a:p>
          <a:p>
            <a:pPr marL="0" lvl="1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		</a:t>
            </a:r>
            <a:endParaRPr lang="en-US" altLang="zh-CN"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数据定义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347470"/>
            <a:ext cx="9754235" cy="5009515"/>
          </a:xfrm>
        </p:spPr>
        <p:txBody>
          <a:bodyPr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外键</a:t>
            </a:r>
            <a:r>
              <a:rPr lang="en-US" altLang="zh-CN" sz="2000">
                <a:sym typeface="+mn-ea"/>
              </a:rPr>
              <a:t>	</a:t>
            </a:r>
            <a:endParaRPr lang="en-US" altLang="zh-CN" sz="2000"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product_id integer REFERENCES products [(product_id)]</a:t>
            </a:r>
            <a:endParaRPr lang="en-US" altLang="zh-CN" sz="2000"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FOREIGN KEY (b,c) REFERENCES other_table(c1,c2)</a:t>
            </a:r>
            <a:endParaRPr lang="en-US" altLang="zh-CN" sz="2000"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主键和外键可以重叠</a:t>
            </a:r>
            <a:endParaRPr lang="zh-CN" altLang="en-US" sz="2000"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zh-CN" altLang="en-US" sz="2000"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被引用表的数据删除了怎么办？</a:t>
            </a:r>
            <a:endParaRPr lang="zh-CN" altLang="en-US" sz="2000">
              <a:sym typeface="+mn-ea"/>
            </a:endParaRPr>
          </a:p>
          <a:p>
            <a:pPr marL="1257300" lvl="3" indent="-342900">
              <a:buFont typeface="Arial" panose="020B0604020202020204" pitchFamily="34" charset="0"/>
              <a:buChar char="•"/>
            </a:pPr>
            <a:r>
              <a:rPr lang="zh-CN" altLang="en-US" sz="1665">
                <a:sym typeface="+mn-ea"/>
              </a:rPr>
              <a:t>不允许删除一个被引用的数据</a:t>
            </a:r>
            <a:endParaRPr lang="zh-CN" altLang="en-US" sz="1665">
              <a:sym typeface="+mn-ea"/>
            </a:endParaRPr>
          </a:p>
          <a:p>
            <a:pPr marL="1257300" lvl="3" indent="-342900">
              <a:buFont typeface="Arial" panose="020B0604020202020204" pitchFamily="34" charset="0"/>
              <a:buChar char="•"/>
            </a:pPr>
            <a:r>
              <a:rPr lang="zh-CN" altLang="en-US" sz="1665">
                <a:sym typeface="+mn-ea"/>
              </a:rPr>
              <a:t>同时也删除引用数据</a:t>
            </a:r>
            <a:endParaRPr lang="zh-CN" altLang="en-US" sz="1665">
              <a:sym typeface="+mn-ea"/>
            </a:endParaRPr>
          </a:p>
          <a:p>
            <a:pPr marL="914400" lvl="3">
              <a:buFont typeface="Arial" panose="020B0604020202020204" pitchFamily="34" charset="0"/>
            </a:pPr>
            <a:endParaRPr lang="zh-CN" altLang="en-US" sz="1665">
              <a:sym typeface="+mn-ea"/>
            </a:endParaRPr>
          </a:p>
          <a:p>
            <a:pPr marL="914400" lvl="3">
              <a:buFont typeface="Arial" panose="020B0604020202020204" pitchFamily="34" charset="0"/>
            </a:pPr>
            <a:r>
              <a:rPr lang="en-US" altLang="zh-CN" sz="1665">
                <a:sym typeface="+mn-ea"/>
              </a:rPr>
              <a:t>NO ACTION </a:t>
            </a:r>
            <a:r>
              <a:rPr lang="zh-CN" altLang="en-US" sz="1660">
                <a:sym typeface="+mn-ea"/>
              </a:rPr>
              <a:t>未声明为缺省行为</a:t>
            </a:r>
            <a:r>
              <a:rPr lang="en-US" altLang="zh-CN" sz="1660">
                <a:sym typeface="+mn-ea"/>
              </a:rPr>
              <a:t>,</a:t>
            </a:r>
            <a:r>
              <a:rPr lang="zh-CN" altLang="en-US" sz="1660">
                <a:sym typeface="+mn-ea"/>
              </a:rPr>
              <a:t>约束检查推迟到事物的晚些时候</a:t>
            </a:r>
            <a:endParaRPr lang="zh-CN" altLang="en-US" sz="1660">
              <a:sym typeface="+mn-ea"/>
            </a:endParaRPr>
          </a:p>
          <a:p>
            <a:pPr marL="914400" lvl="3">
              <a:buFont typeface="Arial" panose="020B0604020202020204" pitchFamily="34" charset="0"/>
            </a:pPr>
            <a:r>
              <a:rPr lang="en-US" altLang="zh-CN" sz="1665">
                <a:sym typeface="+mn-ea"/>
              </a:rPr>
              <a:t>RESTRICT </a:t>
            </a:r>
            <a:r>
              <a:rPr lang="zh-CN" altLang="en-US" sz="1665">
                <a:sym typeface="+mn-ea"/>
              </a:rPr>
              <a:t>禁止删除被引用的行</a:t>
            </a:r>
            <a:endParaRPr lang="zh-CN" altLang="en-US" sz="1665">
              <a:sym typeface="+mn-ea"/>
            </a:endParaRPr>
          </a:p>
          <a:p>
            <a:pPr marL="914400" lvl="3">
              <a:buFont typeface="Arial" panose="020B0604020202020204" pitchFamily="34" charset="0"/>
            </a:pPr>
            <a:r>
              <a:rPr lang="en-US" altLang="zh-CN" sz="1665">
                <a:sym typeface="+mn-ea"/>
              </a:rPr>
              <a:t>CASCADE </a:t>
            </a:r>
            <a:r>
              <a:rPr lang="zh-CN" altLang="en-US" sz="1665">
                <a:sym typeface="+mn-ea"/>
              </a:rPr>
              <a:t>删除一个被引用的行的时候，所有引用它的行也会被删除</a:t>
            </a:r>
            <a:endParaRPr lang="zh-CN" altLang="en-US" sz="1665">
              <a:sym typeface="+mn-ea"/>
            </a:endParaRPr>
          </a:p>
          <a:p>
            <a:pPr marL="914400" lvl="3">
              <a:buFont typeface="Arial" panose="020B0604020202020204" pitchFamily="34" charset="0"/>
            </a:pPr>
            <a:r>
              <a:rPr lang="zh-CN" altLang="en-US" sz="1665">
                <a:sym typeface="+mn-ea"/>
              </a:rPr>
              <a:t>外键必须要么引用一个主键，要么引用一个唯一约束 ，外键不会自动创建一个索引</a:t>
            </a:r>
            <a:endParaRPr lang="zh-CN" altLang="en-US" sz="1665">
              <a:sym typeface="+mn-ea"/>
            </a:endParaRP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SQL----</a:t>
            </a:r>
            <a:r>
              <a:rPr lang="zh-CN" altLang="en-US">
                <a:sym typeface="+mn-ea"/>
              </a:rPr>
              <a:t>数据定义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9754235" cy="413194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系统字段，系统隐含定义的字段，不能用于用户定义的字段名</a:t>
            </a:r>
            <a:endParaRPr lang="zh-CN" altLang="en-US"/>
          </a:p>
          <a:p>
            <a:pPr lvl="1"/>
            <a:r>
              <a:rPr lang="en-US" altLang="zh-CN"/>
              <a:t>oid		</a:t>
            </a:r>
            <a:r>
              <a:rPr lang="zh-CN" altLang="en-US"/>
              <a:t>类型</a:t>
            </a:r>
            <a:r>
              <a:rPr lang="en-US" altLang="zh-CN"/>
              <a:t>oid,</a:t>
            </a:r>
            <a:r>
              <a:rPr lang="zh-CN" altLang="en-US"/>
              <a:t>行对象标识符，创建表时使用</a:t>
            </a:r>
            <a:r>
              <a:rPr lang="en-US" altLang="zh-CN"/>
              <a:t>WITH OIDS</a:t>
            </a:r>
            <a:r>
              <a:rPr lang="zh-CN" altLang="en-US"/>
              <a:t>，或是配置参数</a:t>
            </a:r>
            <a:r>
              <a:rPr lang="en-US" altLang="zh-CN"/>
              <a:t>default_with_ods</a:t>
            </a:r>
            <a:r>
              <a:rPr lang="zh-CN" altLang="en-US"/>
              <a:t>为</a:t>
            </a:r>
            <a:r>
              <a:rPr lang="en-US" altLang="zh-CN"/>
              <a:t>true</a:t>
            </a:r>
            <a:endParaRPr lang="en-US" altLang="zh-CN"/>
          </a:p>
          <a:p>
            <a:pPr lvl="1"/>
            <a:r>
              <a:rPr lang="en-US" altLang="zh-CN"/>
              <a:t>tableoid	</a:t>
            </a:r>
            <a:r>
              <a:rPr lang="zh-CN" altLang="en-US"/>
              <a:t>包含本行的表的</a:t>
            </a:r>
            <a:r>
              <a:rPr lang="en-US" altLang="zh-CN"/>
              <a:t>OID</a:t>
            </a:r>
            <a:endParaRPr lang="en-US" altLang="zh-CN"/>
          </a:p>
          <a:p>
            <a:pPr lvl="1"/>
            <a:r>
              <a:rPr lang="en-US" altLang="zh-CN"/>
              <a:t>xmin		</a:t>
            </a:r>
            <a:r>
              <a:rPr lang="zh-CN" altLang="en-US"/>
              <a:t>插入该行版本的事务标识</a:t>
            </a:r>
            <a:endParaRPr lang="zh-CN" altLang="en-US"/>
          </a:p>
          <a:p>
            <a:pPr lvl="1"/>
            <a:r>
              <a:rPr lang="en-US" altLang="zh-CN"/>
              <a:t>cmin		</a:t>
            </a:r>
            <a:r>
              <a:rPr lang="zh-CN" altLang="en-US"/>
              <a:t>插入事务内部的命令标识</a:t>
            </a:r>
            <a:endParaRPr lang="zh-CN" altLang="en-US"/>
          </a:p>
          <a:p>
            <a:pPr lvl="1"/>
            <a:r>
              <a:rPr lang="en-US" altLang="zh-CN"/>
              <a:t>xmax		</a:t>
            </a:r>
            <a:r>
              <a:rPr lang="zh-CN" altLang="en-US"/>
              <a:t>删除事务的标识</a:t>
            </a:r>
            <a:endParaRPr lang="zh-CN" altLang="en-US"/>
          </a:p>
          <a:p>
            <a:pPr lvl="1"/>
            <a:r>
              <a:rPr lang="en-US" altLang="zh-CN"/>
              <a:t>cmax		</a:t>
            </a:r>
            <a:r>
              <a:rPr lang="zh-CN" altLang="en-US"/>
              <a:t>删除事务内部的命令标识符</a:t>
            </a:r>
            <a:endParaRPr lang="zh-CN" altLang="en-US"/>
          </a:p>
          <a:p>
            <a:pPr lvl="1"/>
            <a:r>
              <a:rPr lang="en-US" altLang="zh-CN"/>
              <a:t>ctid		</a:t>
            </a:r>
            <a:r>
              <a:rPr lang="zh-CN" altLang="en-US"/>
              <a:t>一个行版本在它所处的表内的物理位置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数据定义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10029825" cy="4131945"/>
          </a:xfrm>
        </p:spPr>
        <p:txBody>
          <a:bodyPr/>
          <a:p>
            <a:pPr lvl="1"/>
            <a:r>
              <a:rPr lang="en-US" altLang="zh-CN" sz="2000">
                <a:sym typeface="+mn-ea"/>
              </a:rPr>
              <a:t>CREATE TABLE products(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	id serial,</a:t>
            </a:r>
            <a:endParaRPr lang="en-US" altLang="zh-CN" sz="2000">
              <a:sym typeface="+mn-ea"/>
            </a:endParaRPr>
          </a:p>
          <a:p>
            <a:pPr marL="0" lvl="2"/>
            <a:r>
              <a:rPr lang="en-US" altLang="zh-CN" sz="2000">
                <a:sym typeface="+mn-ea"/>
              </a:rPr>
              <a:t>	company_id int REFERENCES company (id) ON DELETE CASCADE,</a:t>
            </a:r>
            <a:endParaRPr lang="zh-CN" altLang="en-US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	name text NOT NULL,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	price numeric DEFAULT 9.99,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);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</a:t>
            </a:r>
            <a:r>
              <a:rPr lang="zh-CN" altLang="en-US"/>
              <a:t>术语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3435"/>
          </a:xfrm>
        </p:spPr>
        <p:txBody>
          <a:bodyPr>
            <a:normAutofit lnSpcReduction="10000"/>
          </a:bodyPr>
          <a:p>
            <a:r>
              <a:rPr lang="en-US" altLang="zh-CN"/>
              <a:t>Network Connection: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连接客户端与服务器</a:t>
            </a: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需要提供一种有序的、不会丢失的、字节流的双向连接</a:t>
            </a:r>
            <a:endParaRPr lang="zh-CN" altLang="en-US" sz="1400"/>
          </a:p>
          <a:p>
            <a:r>
              <a:rPr lang="en-US" altLang="zh-CN"/>
              <a:t>Application Message</a:t>
            </a:r>
            <a:endParaRPr lang="en-US" altLang="zh-CN"/>
          </a:p>
          <a:p>
            <a:pPr lvl="1"/>
            <a:r>
              <a:rPr lang="zh-CN" altLang="en-US"/>
              <a:t>被</a:t>
            </a:r>
            <a:r>
              <a:rPr lang="en-US" altLang="zh-CN"/>
              <a:t>MQTT</a:t>
            </a:r>
            <a:r>
              <a:rPr lang="zh-CN" altLang="en-US"/>
              <a:t>协议所承载</a:t>
            </a:r>
            <a:endParaRPr lang="zh-CN" altLang="en-US"/>
          </a:p>
          <a:p>
            <a:pPr lvl="1"/>
            <a:r>
              <a:rPr lang="zh-CN" altLang="en-US"/>
              <a:t>包括了</a:t>
            </a:r>
            <a:r>
              <a:rPr lang="en-US" altLang="zh-CN"/>
              <a:t>QoS</a:t>
            </a:r>
            <a:r>
              <a:rPr lang="zh-CN" altLang="en-US"/>
              <a:t>和主题名称</a:t>
            </a:r>
            <a:endParaRPr lang="zh-CN" altLang="en-US"/>
          </a:p>
          <a:p>
            <a:r>
              <a:rPr lang="en-US" altLang="zh-CN"/>
              <a:t>Client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发布其他客户端感兴趣的消息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订阅并接收自身感兴趣的消息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取消订阅一种消息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与服务器断开连接</a:t>
            </a:r>
            <a:endParaRPr lang="en-US" altLang="zh-CN"/>
          </a:p>
          <a:p>
            <a:r>
              <a:rPr lang="en-US" altLang="zh-CN"/>
              <a:t>Server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接受客户端的连接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接受客户端推送的消息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处理来自客户端的订阅和取消订阅请求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推送消息给订阅这个消息的客户端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模式</a:t>
            </a:r>
            <a:r>
              <a:rPr lang="en-US" altLang="zh-CN"/>
              <a:t>(Schema)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p>
            <a:pPr lvl="0"/>
            <a:r>
              <a:rPr lang="zh-CN" altLang="en-US" sz="2000">
                <a:sym typeface="+mn-ea"/>
              </a:rPr>
              <a:t>缺省时，表都自动放到</a:t>
            </a:r>
            <a:r>
              <a:rPr lang="en-US" altLang="zh-CN" sz="2000">
                <a:sym typeface="+mn-ea"/>
              </a:rPr>
              <a:t>”public”</a:t>
            </a:r>
            <a:r>
              <a:rPr lang="zh-CN" altLang="en-US" sz="2000">
                <a:sym typeface="+mn-ea"/>
              </a:rPr>
              <a:t>模式中</a:t>
            </a:r>
            <a:endParaRPr lang="zh-CN" altLang="en-US" sz="2000">
              <a:sym typeface="+mn-ea"/>
            </a:endParaRPr>
          </a:p>
          <a:p>
            <a:pPr lvl="0"/>
            <a:r>
              <a:rPr lang="zh-CN" altLang="en-US" sz="2000">
                <a:sym typeface="+mn-ea"/>
              </a:rPr>
              <a:t>设置模式搜索路径</a:t>
            </a:r>
            <a:endParaRPr lang="zh-CN" altLang="en-US" sz="2000">
              <a:sym typeface="+mn-ea"/>
            </a:endParaRPr>
          </a:p>
          <a:p>
            <a:pPr lvl="0"/>
            <a:r>
              <a:rPr lang="zh-CN" altLang="en-US" sz="2000">
                <a:sym typeface="+mn-ea"/>
              </a:rPr>
              <a:t>创建模式</a:t>
            </a:r>
            <a:endParaRPr lang="zh-CN" altLang="en-US" sz="2000"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980">
                <a:sym typeface="+mn-ea"/>
              </a:rPr>
              <a:t>CREATE SCHEMA schema_name;</a:t>
            </a:r>
            <a:endParaRPr lang="en-US" altLang="zh-CN" sz="980">
              <a:sym typeface="+mn-ea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CN" sz="980">
                <a:sym typeface="+mn-ea"/>
              </a:rPr>
              <a:t>CREATE SCHEMA myschema.mytable(...);</a:t>
            </a:r>
            <a:endParaRPr lang="en-US" altLang="zh-CN" sz="980">
              <a:sym typeface="+mn-ea"/>
            </a:endParaRPr>
          </a:p>
          <a:p>
            <a:pPr lvl="0"/>
            <a:r>
              <a:rPr lang="zh-CN" altLang="en-US" sz="2000">
                <a:sym typeface="+mn-ea"/>
              </a:rPr>
              <a:t>删除模式</a:t>
            </a:r>
            <a:endParaRPr lang="zh-CN" altLang="en-US" sz="2000">
              <a:sym typeface="+mn-ea"/>
            </a:endParaRPr>
          </a:p>
          <a:p>
            <a:pPr marL="628650" lvl="1" indent="-171450" algn="l"/>
            <a:r>
              <a:rPr lang="en-US" altLang="zh-CN" sz="980">
                <a:sym typeface="+mn-ea"/>
              </a:rPr>
              <a:t>DROP SCHEMA schema_name [CASCADE];</a:t>
            </a:r>
            <a:endParaRPr lang="en-US" altLang="zh-CN" sz="980">
              <a:sym typeface="+mn-ea"/>
            </a:endParaRPr>
          </a:p>
          <a:p>
            <a:pPr marL="628650" lvl="1" indent="-171450" algn="l"/>
            <a:r>
              <a:rPr lang="en-US" altLang="zh-CN" sz="980">
                <a:sym typeface="+mn-ea"/>
              </a:rPr>
              <a:t>CASCADE</a:t>
            </a:r>
            <a:r>
              <a:rPr lang="zh-CN" altLang="en-US" sz="980">
                <a:sym typeface="+mn-ea"/>
              </a:rPr>
              <a:t>关键字，表示删除模式后同时删除包含的对象</a:t>
            </a:r>
            <a:endParaRPr lang="zh-CN" altLang="en-US" sz="98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pg_catalog</a:t>
            </a:r>
            <a:r>
              <a:rPr lang="zh-CN" altLang="en-US" sz="2000">
                <a:sym typeface="+mn-ea"/>
              </a:rPr>
              <a:t>模式，系统模式，包含系统表内置的所有数据类型、函数、操作符</a:t>
            </a:r>
            <a:endParaRPr lang="zh-CN" altLang="en-US" sz="2000">
              <a:sym typeface="+mn-ea"/>
            </a:endParaRPr>
          </a:p>
          <a:p>
            <a:pPr lvl="0"/>
            <a:r>
              <a:rPr lang="zh-CN" altLang="en-US" sz="2000"/>
              <a:t>作用</a:t>
            </a:r>
            <a:endParaRPr lang="en-US" altLang="zh-CN" sz="980"/>
          </a:p>
          <a:p>
            <a:pPr marL="742950" lvl="1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zh-CN" altLang="en-US" sz="980">
                <a:sym typeface="+mn-ea"/>
              </a:rPr>
              <a:t>权限控制，</a:t>
            </a:r>
            <a:r>
              <a:rPr lang="en-US" altLang="zh-CN" sz="980">
                <a:sym typeface="+mn-ea"/>
              </a:rPr>
              <a:t>可以为每个用户创建一个模式，名字和用户名相同，撤销他们对public模式的访问</a:t>
            </a:r>
            <a:r>
              <a:rPr lang="zh-CN" altLang="en-US" sz="980">
                <a:sym typeface="+mn-ea"/>
              </a:rPr>
              <a:t>。</a:t>
            </a:r>
            <a:endParaRPr lang="zh-CN" altLang="en-US" sz="980">
              <a:sym typeface="+mn-ea"/>
            </a:endParaRPr>
          </a:p>
          <a:p>
            <a:pPr marL="742950" lvl="1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zh-CN" altLang="en-US" sz="980"/>
              <a:t>在逻辑层级上组织数据库，使其更便于管理</a:t>
            </a:r>
            <a:endParaRPr lang="zh-CN" altLang="en-US" sz="980"/>
          </a:p>
          <a:p>
            <a:pPr marL="742950" lvl="1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zh-CN" altLang="en-US" sz="980"/>
              <a:t>第三方应用使用模式，避免出现对象命名的冲突</a:t>
            </a:r>
            <a:endParaRPr lang="zh-CN" altLang="en-US" sz="98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数据定义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9194165" cy="4417695"/>
          </a:xfrm>
        </p:spPr>
        <p:txBody>
          <a:bodyPr/>
          <a:p>
            <a:r>
              <a:rPr lang="zh-CN" altLang="en-US"/>
              <a:t>继承</a:t>
            </a:r>
            <a:endParaRPr lang="zh-CN" altLang="en-US"/>
          </a:p>
          <a:p>
            <a:pPr lvl="1"/>
            <a:r>
              <a:rPr lang="en-US" altLang="zh-CN" sz="1400"/>
              <a:t>CREATE TABLE cities(			CREATE TABLE capitals(</a:t>
            </a:r>
            <a:endParaRPr lang="en-US" altLang="zh-CN" sz="1400"/>
          </a:p>
          <a:p>
            <a:pPr lvl="1"/>
            <a:r>
              <a:rPr lang="en-US" altLang="zh-CN" sz="1400"/>
              <a:t>	name 	text,				state	char(2)</a:t>
            </a:r>
            <a:endParaRPr lang="en-US" altLang="zh-CN" sz="1400"/>
          </a:p>
          <a:p>
            <a:pPr lvl="1"/>
            <a:r>
              <a:rPr lang="en-US" altLang="zh-CN" sz="1400"/>
              <a:t>	population	float,			) INHERITS (citites);</a:t>
            </a:r>
            <a:endParaRPr lang="en-US" altLang="zh-CN" sz="1400"/>
          </a:p>
          <a:p>
            <a:pPr lvl="1"/>
            <a:r>
              <a:rPr lang="en-US" altLang="zh-CN" sz="1400"/>
              <a:t>	altitude	int</a:t>
            </a:r>
            <a:endParaRPr lang="en-US" altLang="zh-CN" sz="1400"/>
          </a:p>
          <a:p>
            <a:pPr lvl="1"/>
            <a:r>
              <a:rPr lang="en-US" altLang="zh-CN" sz="1400"/>
              <a:t>);</a:t>
            </a:r>
            <a:endParaRPr lang="en-US" altLang="zh-CN" sz="1400"/>
          </a:p>
          <a:p>
            <a:pPr lvl="1"/>
            <a:r>
              <a:rPr lang="zh-CN" altLang="en-US" sz="1400"/>
              <a:t>支持多重继承</a:t>
            </a:r>
            <a:r>
              <a:rPr lang="en-US" altLang="zh-CN" sz="1400"/>
              <a:t>,</a:t>
            </a:r>
            <a:r>
              <a:rPr lang="zh-CN" altLang="en-US" sz="1400"/>
              <a:t>继承所有父表的检查约束和非空约束，（唯一、主键、外键约束）则不会被继承</a:t>
            </a:r>
            <a:endParaRPr lang="zh-CN" altLang="en-US" sz="1400"/>
          </a:p>
          <a:p>
            <a:pPr lvl="1"/>
            <a:r>
              <a:rPr lang="en-US" altLang="zh-CN" sz="1400"/>
              <a:t>CASCADE</a:t>
            </a:r>
            <a:r>
              <a:rPr lang="zh-CN" altLang="en-US" sz="1400"/>
              <a:t>选项可以删除父表及其所有的后代</a:t>
            </a:r>
            <a:endParaRPr lang="zh-CN" altLang="en-US" sz="1400"/>
          </a:p>
          <a:p>
            <a:pPr lvl="1"/>
            <a:r>
              <a:rPr lang="zh-CN" altLang="en-US" sz="1400"/>
              <a:t>一个查询既可以引用一个表</a:t>
            </a:r>
            <a:r>
              <a:rPr lang="en-US" altLang="zh-CN" sz="1400"/>
              <a:t>(ONLY)</a:t>
            </a:r>
            <a:r>
              <a:rPr lang="zh-CN" altLang="en-US" sz="1400"/>
              <a:t>中的所有行</a:t>
            </a:r>
            <a:r>
              <a:rPr lang="en-US" altLang="zh-CN" sz="1400"/>
              <a:t>,</a:t>
            </a:r>
            <a:r>
              <a:rPr lang="zh-CN" altLang="en-US" sz="1400"/>
              <a:t>也可以引用一个表及其所有后代表的行（缺省</a:t>
            </a:r>
            <a:r>
              <a:rPr lang="en-US" altLang="zh-CN" sz="1400"/>
              <a:t>,tablename*</a:t>
            </a:r>
            <a:r>
              <a:rPr lang="zh-CN" altLang="en-US" sz="1400"/>
              <a:t>）</a:t>
            </a:r>
            <a:endParaRPr lang="zh-CN" altLang="en-US" sz="1400"/>
          </a:p>
          <a:p>
            <a:pPr lvl="1"/>
            <a:endParaRPr lang="zh-CN" altLang="en-US" sz="1400"/>
          </a:p>
          <a:p>
            <a:pPr lvl="0"/>
            <a:r>
              <a:rPr lang="zh-CN" altLang="en-US" sz="2000"/>
              <a:t>通过</a:t>
            </a:r>
            <a:r>
              <a:rPr lang="en-US" altLang="zh-CN" sz="2000"/>
              <a:t>tableoid</a:t>
            </a:r>
            <a:r>
              <a:rPr lang="zh-CN" altLang="en-US" sz="2000"/>
              <a:t>系统字段，知道数据的来源表是谁。与</a:t>
            </a:r>
            <a:r>
              <a:rPr lang="en-US" altLang="zh-CN" sz="2000"/>
              <a:t>pg_class</a:t>
            </a:r>
            <a:r>
              <a:rPr lang="zh-CN" altLang="en-US" sz="2000"/>
              <a:t>连接，可以知道实际的表名</a:t>
            </a:r>
            <a:endParaRPr lang="zh-CN" altLang="en-US" sz="2000"/>
          </a:p>
          <a:p>
            <a:pPr lvl="1"/>
            <a:r>
              <a:rPr lang="en-US" altLang="zh-CN" sz="1400"/>
              <a:t>	SELECT p.relname,c.name,c.altitude</a:t>
            </a:r>
            <a:endParaRPr lang="en-US" altLang="zh-CN" sz="1400"/>
          </a:p>
          <a:p>
            <a:pPr lvl="1"/>
            <a:r>
              <a:rPr lang="en-US" altLang="zh-CN" sz="1400"/>
              <a:t>		FROM cities c,pg_class p</a:t>
            </a:r>
            <a:endParaRPr lang="en-US" altLang="zh-CN" sz="1400"/>
          </a:p>
          <a:p>
            <a:pPr lvl="1"/>
            <a:r>
              <a:rPr lang="en-US" altLang="zh-CN" sz="1400"/>
              <a:t>		WHERE c.altitude &gt; 500 AND c.tableoid = p.oid;</a:t>
            </a:r>
            <a:endParaRPr lang="en-US" altLang="zh-CN" sz="1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9565" y="161925"/>
            <a:ext cx="10324465" cy="108013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PostgreSQL----</a:t>
            </a:r>
            <a:r>
              <a:rPr lang="zh-CN" altLang="en-US">
                <a:sym typeface="+mn-ea"/>
              </a:rPr>
              <a:t>继承</a:t>
            </a:r>
            <a:r>
              <a:rPr lang="en-US" altLang="zh-CN">
                <a:sym typeface="+mn-ea"/>
              </a:rPr>
              <a:t>(Inheritance)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CREATE TABLE cities(</a:t>
            </a:r>
            <a:endParaRPr lang="en-US" altLang="zh-CN"/>
          </a:p>
          <a:p>
            <a:pPr lvl="1"/>
            <a:r>
              <a:rPr lang="en-US" altLang="zh-CN"/>
              <a:t>name		text,</a:t>
            </a:r>
            <a:endParaRPr lang="en-US" altLang="zh-CN"/>
          </a:p>
          <a:p>
            <a:pPr lvl="1"/>
            <a:r>
              <a:rPr lang="en-US" altLang="zh-CN"/>
              <a:t>population	real,</a:t>
            </a:r>
            <a:endParaRPr lang="en-US" altLang="zh-CN"/>
          </a:p>
          <a:p>
            <a:pPr lvl="1"/>
            <a:r>
              <a:rPr lang="en-US" altLang="zh-CN"/>
              <a:t>altitude	int</a:t>
            </a:r>
            <a:endParaRPr lang="en-US" altLang="zh-CN"/>
          </a:p>
          <a:p>
            <a:pPr lvl="1"/>
            <a:r>
              <a:rPr lang="en-US" altLang="zh-CN"/>
              <a:t>);</a:t>
            </a:r>
            <a:endParaRPr lang="en-US" altLang="zh-CN"/>
          </a:p>
          <a:p>
            <a:pPr lvl="0"/>
            <a:r>
              <a:rPr lang="en-US" altLang="zh-CN"/>
              <a:t>CREATE TABLE cpitals(</a:t>
            </a:r>
            <a:endParaRPr lang="en-US" altLang="zh-CN"/>
          </a:p>
          <a:p>
            <a:pPr lvl="1"/>
            <a:r>
              <a:rPr lang="en-US" altLang="zh-CN"/>
              <a:t>state 		char(2)</a:t>
            </a:r>
            <a:endParaRPr lang="en-US" altLang="zh-CN"/>
          </a:p>
          <a:p>
            <a:pPr lvl="1"/>
            <a:r>
              <a:rPr lang="en-US" altLang="zh-CN"/>
              <a:t>) INHERITS(cities);</a:t>
            </a:r>
            <a:endParaRPr lang="en-US" altLang="zh-CN"/>
          </a:p>
          <a:p>
            <a:pPr lvl="0"/>
            <a:r>
              <a:rPr lang="en-US" altLang="zh-CN"/>
              <a:t>ONLY(SELECT,UPDATE,DELETE)</a:t>
            </a:r>
            <a:endParaRPr lang="en-US" altLang="zh-CN"/>
          </a:p>
          <a:p>
            <a:pPr lvl="1"/>
            <a:r>
              <a:rPr lang="zh-CN" altLang="en-US" sz="2000">
                <a:sym typeface="+mn-ea"/>
              </a:rPr>
              <a:t>支持多重继承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继承所有父表的检查约束和非空约束，（唯一、主键、外键约束）则不会被继承</a:t>
            </a:r>
            <a:endParaRPr lang="zh-CN" altLang="en-US" sz="2000">
              <a:sym typeface="+mn-ea"/>
            </a:endParaRPr>
          </a:p>
          <a:p>
            <a:pPr lvl="0" algn="l"/>
            <a:r>
              <a:rPr lang="zh-CN" altLang="en-US" sz="2000">
                <a:sym typeface="+mn-ea"/>
              </a:rPr>
              <a:t>CASCADE选项可以删除父表及其所有的后代</a:t>
            </a:r>
            <a:endParaRPr lang="zh-CN" altLang="en-US"/>
          </a:p>
          <a:p>
            <a:pPr lvl="0"/>
            <a:r>
              <a:rPr lang="zh-CN" altLang="en-US"/>
              <a:t>没有集成唯一约束或者外键，制约了其实用性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数据定义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分区</a:t>
            </a:r>
            <a:r>
              <a:rPr lang="en-US" altLang="zh-CN"/>
              <a:t>(partitioning)</a:t>
            </a:r>
            <a:endParaRPr lang="en-US" altLang="zh-CN"/>
          </a:p>
          <a:p>
            <a:pPr lvl="1"/>
            <a:r>
              <a:rPr lang="zh-CN" altLang="en-US"/>
              <a:t>当表的大小超过了数据库服务器的物理内存大小时</a:t>
            </a:r>
            <a:endParaRPr lang="zh-CN" altLang="en-US"/>
          </a:p>
          <a:p>
            <a:pPr lvl="1"/>
            <a:r>
              <a:rPr lang="zh-CN" altLang="en-US"/>
              <a:t>把逻辑上的一个大表分割成物理上的几块，好处：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访问；率较高的行位于一个单独分区或少数几个分区上，可以减少索引体积，并且使得搞使用率部分的索引存放在内存中，会使查询性能得到大幅提升。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更新一个分区的大部分记录时，连续扫描分区，而不是使用索引离散的访问整个表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需要大量加载或删除的记录位于单独分区上，可以直接读取或删除那个分区获得巨大的性能提升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少用的数据可以移动到慢速存储介质上</a:t>
            </a:r>
            <a:endParaRPr lang="zh-CN" altLang="en-US"/>
          </a:p>
          <a:p>
            <a:pPr lvl="1"/>
            <a:r>
              <a:rPr lang="zh-CN" altLang="en-US"/>
              <a:t>范围分区：不同范围不重叠，通过时间范围分区等</a:t>
            </a:r>
            <a:endParaRPr lang="zh-CN" altLang="en-US"/>
          </a:p>
          <a:p>
            <a:pPr lvl="1"/>
            <a:r>
              <a:rPr lang="zh-CN" altLang="en-US"/>
              <a:t>列表分区：列出每个分区里应该出现哪些关键字</a:t>
            </a:r>
            <a:endParaRPr lang="zh-CN" altLang="en-US"/>
          </a:p>
          <a:p>
            <a:pPr lvl="0"/>
            <a:r>
              <a:rPr lang="zh-CN" altLang="en-US"/>
              <a:t>外部数据</a:t>
            </a:r>
            <a:endParaRPr lang="zh-CN" altLang="en-US"/>
          </a:p>
          <a:p>
            <a:pPr lvl="1"/>
            <a:r>
              <a:rPr lang="zh-CN" altLang="en-US"/>
              <a:t>实现了</a:t>
            </a:r>
            <a:r>
              <a:rPr lang="en-US" altLang="zh-CN"/>
              <a:t>SQL/MED</a:t>
            </a:r>
            <a:r>
              <a:rPr lang="zh-CN" altLang="en-US"/>
              <a:t>规范的一部分，允许使用规则的</a:t>
            </a:r>
            <a:r>
              <a:rPr lang="en-US" altLang="zh-CN"/>
              <a:t>SQL</a:t>
            </a:r>
            <a:r>
              <a:rPr lang="zh-CN" altLang="en-US"/>
              <a:t>查询访问驻留在</a:t>
            </a:r>
            <a:r>
              <a:rPr lang="en-US" altLang="zh-CN"/>
              <a:t>PostgreSQL</a:t>
            </a:r>
            <a:r>
              <a:rPr lang="zh-CN" altLang="en-US"/>
              <a:t>外部的数据</a:t>
            </a:r>
            <a:endParaRPr lang="zh-CN" altLang="en-US"/>
          </a:p>
          <a:p>
            <a:pPr lvl="1"/>
            <a:r>
              <a:rPr lang="zh-CN" altLang="en-US"/>
              <a:t>数据封装器，外部服务器对象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SQL----</a:t>
            </a:r>
            <a:r>
              <a:rPr lang="zh-CN" altLang="en-US">
                <a:sym typeface="+mn-ea"/>
              </a:rPr>
              <a:t>数据定义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其他数据库对象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视图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函数和操作符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数据类型和域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触发器和重写规则</a:t>
            </a:r>
            <a:endParaRPr lang="zh-CN" altLang="en-US"/>
          </a:p>
          <a:p>
            <a:pPr lvl="0"/>
            <a:r>
              <a:rPr lang="zh-CN" altLang="en-US"/>
              <a:t>依赖性跟踪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RESTRICT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CASCADE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内置类型</a:t>
            </a:r>
            <a:endParaRPr lang="zh-CN" altLang="en-US"/>
          </a:p>
          <a:p>
            <a:r>
              <a:rPr lang="en-US" altLang="zh-CN"/>
              <a:t>CREATE TYPE </a:t>
            </a:r>
            <a:r>
              <a:rPr lang="zh-CN" altLang="en-US"/>
              <a:t>自定义类型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SQL</a:t>
            </a:r>
            <a:r>
              <a:rPr lang="zh-CN" altLang="en-US"/>
              <a:t>规范声明：</a:t>
            </a:r>
            <a:r>
              <a:rPr lang="en-US" altLang="zh-CN"/>
              <a:t>bigint,bit,bit varying,boolean,char,character varying,character,varchar,date,double precision,integer,interval,numeric,decimal,real,smallint,time,timestamp,xml</a:t>
            </a:r>
            <a:endParaRPr lang="en-US" altLang="zh-CN"/>
          </a:p>
          <a:p>
            <a:r>
              <a:rPr lang="zh-CN" altLang="en-US"/>
              <a:t>由其输入和输出函数决定其外部表现形式，有些输出函数的结果会丢失原始输入的精度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数值类型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730375" y="2055495"/>
          <a:ext cx="8531860" cy="420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1480185"/>
                <a:gridCol w="2181860"/>
                <a:gridCol w="27368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存储长度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范围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smallint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integer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bigint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decimal</a:t>
                      </a:r>
                      <a:endParaRPr lang="en-US" altLang="zh-CN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可变长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用户指定精度，精确，但是速度慢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小数点前</a:t>
                      </a:r>
                      <a:r>
                        <a:rPr lang="en-US" altLang="zh-CN"/>
                        <a:t>131072</a:t>
                      </a:r>
                      <a:r>
                        <a:rPr lang="zh-CN" altLang="en-US"/>
                        <a:t>位</a:t>
                      </a:r>
                      <a:r>
                        <a:rPr lang="en-US" altLang="zh-CN"/>
                        <a:t>,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/>
                        <a:t>小数点后</a:t>
                      </a:r>
                      <a:r>
                        <a:rPr lang="en-US" altLang="zh-CN"/>
                        <a:t>16383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numeric</a:t>
                      </a:r>
                      <a:endParaRPr lang="en-US" altLang="zh-CN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可变精度，不精确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r>
                        <a:rPr lang="zh-CN" altLang="en-US"/>
                        <a:t>位十进制数字精度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 precision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r>
                        <a:rPr lang="zh-CN" altLang="en-US"/>
                        <a:t>位十进制数字精度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smallserial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自增的小范围整数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serial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自增整数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bigserial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自增的大范围整数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SQL----</a:t>
            </a:r>
            <a:r>
              <a:rPr lang="zh-CN" altLang="en-US">
                <a:sym typeface="+mn-ea"/>
              </a:rPr>
              <a:t>数据类型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3435"/>
          </a:xfrm>
        </p:spPr>
        <p:txBody>
          <a:bodyPr/>
          <a:p>
            <a:r>
              <a:rPr lang="en-US" altLang="zh-CN"/>
              <a:t>numeric,decimal</a:t>
            </a:r>
            <a:endParaRPr lang="en-US" altLang="zh-CN"/>
          </a:p>
          <a:p>
            <a:pPr lvl="1"/>
            <a:r>
              <a:rPr lang="zh-CN" altLang="en-US"/>
              <a:t>标度</a:t>
            </a:r>
            <a:r>
              <a:rPr lang="en-US" altLang="zh-CN"/>
              <a:t>(scale)</a:t>
            </a:r>
            <a:r>
              <a:rPr lang="zh-CN" altLang="en-US"/>
              <a:t>小数部分的位数</a:t>
            </a:r>
            <a:r>
              <a:rPr lang="en-US" altLang="zh-CN"/>
              <a:t>+</a:t>
            </a:r>
            <a:r>
              <a:rPr lang="zh-CN" altLang="en-US"/>
              <a:t>精度</a:t>
            </a:r>
            <a:r>
              <a:rPr lang="en-US" altLang="zh-CN"/>
              <a:t>(precision)</a:t>
            </a:r>
            <a:r>
              <a:rPr lang="zh-CN" altLang="en-US"/>
              <a:t>全部数位的数目，</a:t>
            </a:r>
            <a:r>
              <a:rPr lang="en-US" altLang="zh-CN"/>
              <a:t>23.5141</a:t>
            </a:r>
            <a:r>
              <a:rPr lang="zh-CN" altLang="en-US"/>
              <a:t>的精度为</a:t>
            </a:r>
            <a:r>
              <a:rPr lang="en-US" altLang="zh-CN"/>
              <a:t>6</a:t>
            </a:r>
            <a:r>
              <a:rPr lang="zh-CN" altLang="en-US"/>
              <a:t>，标度为</a:t>
            </a:r>
            <a:r>
              <a:rPr lang="en-US" altLang="zh-CN"/>
              <a:t>4</a:t>
            </a:r>
            <a:endParaRPr lang="en-US" altLang="zh-CN"/>
          </a:p>
          <a:p>
            <a:pPr lvl="1"/>
            <a:r>
              <a:rPr lang="zh-CN" altLang="en-US"/>
              <a:t>声明：</a:t>
            </a:r>
            <a:endParaRPr lang="zh-CN" altLang="en-US"/>
          </a:p>
          <a:p>
            <a:pPr lvl="1"/>
            <a:r>
              <a:rPr lang="en-US" altLang="zh-CN"/>
              <a:t>	NUMERIC(</a:t>
            </a:r>
            <a:r>
              <a:rPr lang="zh-CN" altLang="en-US"/>
              <a:t>最大精度，最大标度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	NUMERIC(</a:t>
            </a:r>
            <a:r>
              <a:rPr lang="zh-CN" altLang="en-US"/>
              <a:t>最大精度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	NUMERIC</a:t>
            </a:r>
            <a:r>
              <a:rPr lang="zh-CN" altLang="en-US"/>
              <a:t>，创建一个没有限制的</a:t>
            </a:r>
            <a:r>
              <a:rPr lang="en-US" altLang="zh-CN"/>
              <a:t>NUMBERIC</a:t>
            </a:r>
            <a:endParaRPr lang="en-US" altLang="zh-CN"/>
          </a:p>
          <a:p>
            <a:pPr lvl="1"/>
            <a:r>
              <a:rPr lang="en-US" altLang="zh-CN"/>
              <a:t>	4</a:t>
            </a:r>
            <a:r>
              <a:rPr lang="zh-CN" altLang="en-US"/>
              <a:t>个十进制为两个字节，整个数据上加三到八个字节额外开销</a:t>
            </a:r>
            <a:endParaRPr lang="zh-CN" altLang="en-US"/>
          </a:p>
          <a:p>
            <a:pPr lvl="1"/>
            <a:r>
              <a:rPr lang="en-US" altLang="zh-CN"/>
              <a:t>	NaN</a:t>
            </a:r>
            <a:r>
              <a:rPr lang="zh-CN" altLang="en-US"/>
              <a:t>表示不是一个数字，</a:t>
            </a:r>
            <a:r>
              <a:rPr lang="en-US" altLang="zh-CN"/>
              <a:t>x = 'NaN'</a:t>
            </a:r>
            <a:endParaRPr lang="en-US" altLang="zh-CN"/>
          </a:p>
          <a:p>
            <a:pPr lvl="0"/>
            <a:r>
              <a:rPr lang="en-US" altLang="zh-CN"/>
              <a:t>real,double precision</a:t>
            </a:r>
            <a:endParaRPr lang="en-US" altLang="zh-CN"/>
          </a:p>
          <a:p>
            <a:pPr lvl="1"/>
            <a:r>
              <a:rPr lang="zh-CN" altLang="en-US"/>
              <a:t>不精确的，变精度的，一些值是以近似值存储的</a:t>
            </a:r>
            <a:endParaRPr lang="zh-CN" altLang="en-US"/>
          </a:p>
          <a:p>
            <a:pPr lvl="1"/>
            <a:r>
              <a:rPr lang="zh-CN" altLang="en-US"/>
              <a:t>两个浮点数进行相等性比较是不可靠的</a:t>
            </a:r>
            <a:endParaRPr lang="zh-CN" altLang="en-US"/>
          </a:p>
          <a:p>
            <a:pPr lvl="1"/>
            <a:r>
              <a:rPr lang="en-US" altLang="zh-CN"/>
              <a:t>Infinity,-Infinity,NaN,</a:t>
            </a:r>
            <a:r>
              <a:rPr lang="zh-CN" altLang="en-US"/>
              <a:t>需要单引号包围</a:t>
            </a:r>
            <a:endParaRPr lang="zh-CN" altLang="en-US"/>
          </a:p>
          <a:p>
            <a:pPr lvl="1"/>
            <a:r>
              <a:rPr lang="en-US" altLang="zh-CN"/>
              <a:t>real</a:t>
            </a:r>
            <a:r>
              <a:rPr lang="zh-CN" altLang="en-US"/>
              <a:t>：</a:t>
            </a:r>
            <a:r>
              <a:rPr lang="en-US" altLang="zh-CN"/>
              <a:t>float(1) - float(24)</a:t>
            </a:r>
            <a:endParaRPr lang="en-US" altLang="zh-CN"/>
          </a:p>
          <a:p>
            <a:pPr lvl="1"/>
            <a:r>
              <a:rPr lang="en-US" altLang="zh-CN"/>
              <a:t>double precision : float(25) - float(53)</a:t>
            </a:r>
            <a:endParaRPr lang="en-US" altLang="zh-CN"/>
          </a:p>
          <a:p>
            <a:pPr lvl="1"/>
            <a:r>
              <a:rPr lang="en-US" altLang="zh-CN"/>
              <a:t>float</a:t>
            </a:r>
            <a:r>
              <a:rPr lang="zh-CN" altLang="en-US"/>
              <a:t>会被认为是</a:t>
            </a:r>
            <a:r>
              <a:rPr lang="en-US" altLang="zh-CN"/>
              <a:t>double precision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SQL----</a:t>
            </a:r>
            <a:r>
              <a:rPr lang="zh-CN" altLang="en-US">
                <a:sym typeface="+mn-ea"/>
              </a:rPr>
              <a:t>数据类型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smallserial,serial,bigserial</a:t>
            </a:r>
            <a:endParaRPr lang="en-US" altLang="zh-CN"/>
          </a:p>
          <a:p>
            <a:pPr lvl="1"/>
            <a:r>
              <a:rPr lang="zh-CN" altLang="en-US"/>
              <a:t>自增的序列发生器，</a:t>
            </a:r>
            <a:r>
              <a:rPr lang="en-US" altLang="zh-CN"/>
              <a:t>AUTO_INCREMENT</a:t>
            </a:r>
            <a:endParaRPr lang="en-US" altLang="zh-CN"/>
          </a:p>
          <a:p>
            <a:pPr lvl="0"/>
            <a:r>
              <a:rPr lang="zh-CN" altLang="en-US"/>
              <a:t>字符类型</a:t>
            </a:r>
            <a:endParaRPr lang="zh-CN" altLang="en-US"/>
          </a:p>
          <a:p>
            <a:pPr lvl="1"/>
            <a:r>
              <a:rPr lang="en-US" altLang="zh-CN"/>
              <a:t>varchar(n) </a:t>
            </a:r>
            <a:r>
              <a:rPr lang="zh-CN" altLang="en-US"/>
              <a:t>： 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变长，有长度限制</a:t>
            </a:r>
            <a:endParaRPr lang="zh-CN" altLang="en-US"/>
          </a:p>
          <a:p>
            <a:pPr lvl="1"/>
            <a:r>
              <a:rPr lang="en-US" altLang="zh-CN"/>
              <a:t>	varchar(n),char(n)</a:t>
            </a:r>
            <a:r>
              <a:rPr lang="zh-CN" altLang="en-US"/>
              <a:t>存储</a:t>
            </a:r>
            <a:r>
              <a:rPr lang="en-US" altLang="zh-CN"/>
              <a:t>n</a:t>
            </a:r>
            <a:r>
              <a:rPr lang="zh-CN" altLang="en-US"/>
              <a:t>个字符的字符串</a:t>
            </a:r>
            <a:r>
              <a:rPr lang="en-US" altLang="zh-CN"/>
              <a:t>	char=char(1) 	varchar = </a:t>
            </a:r>
            <a:r>
              <a:rPr lang="zh-CN" altLang="en-US"/>
              <a:t>任意长度字符串</a:t>
            </a:r>
            <a:endParaRPr lang="zh-CN" altLang="en-US"/>
          </a:p>
          <a:p>
            <a:pPr lvl="1"/>
            <a:r>
              <a:rPr lang="en-US" altLang="zh-CN"/>
              <a:t>	126</a:t>
            </a:r>
            <a:r>
              <a:rPr lang="zh-CN" altLang="en-US"/>
              <a:t>字节以内的字符串，</a:t>
            </a:r>
            <a:r>
              <a:rPr lang="en-US" altLang="zh-CN"/>
              <a:t>1</a:t>
            </a:r>
            <a:r>
              <a:rPr lang="zh-CN" altLang="en-US"/>
              <a:t>个字节</a:t>
            </a:r>
            <a:r>
              <a:rPr lang="en-US" altLang="zh-CN"/>
              <a:t>+</a:t>
            </a:r>
            <a:r>
              <a:rPr lang="zh-CN" altLang="en-US"/>
              <a:t>实际字符串</a:t>
            </a:r>
            <a:endParaRPr lang="zh-CN" altLang="en-US"/>
          </a:p>
          <a:p>
            <a:pPr lvl="1"/>
            <a:r>
              <a:rPr lang="en-US" altLang="zh-CN"/>
              <a:t>	</a:t>
            </a:r>
            <a:endParaRPr lang="en-US" altLang="zh-CN"/>
          </a:p>
          <a:p>
            <a:pPr lvl="1"/>
            <a:r>
              <a:rPr lang="en-US" altLang="zh-CN"/>
              <a:t>char(n)</a:t>
            </a:r>
            <a:r>
              <a:rPr lang="zh-CN" altLang="en-US"/>
              <a:t>：定长，不足补空白</a:t>
            </a:r>
            <a:endParaRPr lang="zh-CN" altLang="en-US"/>
          </a:p>
          <a:p>
            <a:pPr lvl="1"/>
            <a:r>
              <a:rPr lang="en-US" altLang="zh-CN"/>
              <a:t>text</a:t>
            </a:r>
            <a:r>
              <a:rPr lang="zh-CN" altLang="en-US"/>
              <a:t>：变长，无长度限制</a:t>
            </a:r>
            <a:endParaRPr lang="zh-CN" altLang="en-US"/>
          </a:p>
          <a:p>
            <a:pPr lvl="1"/>
            <a:r>
              <a:rPr lang="zh-CN" altLang="en-US"/>
              <a:t>长度非常长的字符串使用</a:t>
            </a:r>
            <a:r>
              <a:rPr lang="en-US" altLang="zh-CN"/>
              <a:t>text</a:t>
            </a:r>
            <a:r>
              <a:rPr lang="zh-CN" altLang="en-US"/>
              <a:t>或没有长度声明的</a:t>
            </a:r>
            <a:r>
              <a:rPr lang="en-US" altLang="zh-CN"/>
              <a:t>varchar</a:t>
            </a:r>
            <a:endParaRPr lang="en-US" altLang="zh-CN"/>
          </a:p>
          <a:p>
            <a:pPr lvl="1"/>
            <a:r>
              <a:rPr lang="en-US" altLang="zh-CN"/>
              <a:t>postgresql</a:t>
            </a:r>
            <a:r>
              <a:rPr lang="zh-CN" altLang="en-US"/>
              <a:t>中</a:t>
            </a:r>
            <a:r>
              <a:rPr lang="en-US" altLang="zh-CN"/>
              <a:t>char</a:t>
            </a:r>
            <a:r>
              <a:rPr lang="zh-CN" altLang="en-US"/>
              <a:t>没有性能优势，所以大多数情况下应使用</a:t>
            </a:r>
            <a:r>
              <a:rPr lang="en-US" altLang="zh-CN"/>
              <a:t>text</a:t>
            </a:r>
            <a:r>
              <a:rPr lang="zh-CN" altLang="en-US"/>
              <a:t>或</a:t>
            </a:r>
            <a:r>
              <a:rPr lang="en-US" altLang="zh-CN"/>
              <a:t>varcahrd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SQL----</a:t>
            </a:r>
            <a:r>
              <a:rPr lang="zh-CN" altLang="en-US">
                <a:sym typeface="+mn-ea"/>
              </a:rPr>
              <a:t>数据类型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二进制数据类型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存储字节零值，以及其他</a:t>
            </a:r>
            <a:r>
              <a:rPr lang="en-US" altLang="zh-CN"/>
              <a:t>”</a:t>
            </a:r>
            <a:r>
              <a:rPr lang="zh-CN" altLang="en-US"/>
              <a:t>不可打印的</a:t>
            </a:r>
            <a:r>
              <a:rPr lang="en-US" altLang="zh-CN"/>
              <a:t>”</a:t>
            </a:r>
            <a:r>
              <a:rPr lang="zh-CN" altLang="en-US"/>
              <a:t>字节（</a:t>
            </a:r>
            <a:r>
              <a:rPr lang="en-US" altLang="zh-CN"/>
              <a:t>32</a:t>
            </a:r>
            <a:r>
              <a:rPr lang="zh-CN" altLang="en-US"/>
              <a:t>到</a:t>
            </a:r>
            <a:r>
              <a:rPr lang="en-US" altLang="zh-CN"/>
              <a:t>126</a:t>
            </a:r>
            <a:r>
              <a:rPr lang="zh-CN" altLang="en-US"/>
              <a:t>范围之外的字节）</a:t>
            </a:r>
            <a:endParaRPr lang="zh-CN" altLang="en-US"/>
          </a:p>
          <a:p>
            <a:r>
              <a:rPr lang="zh-CN" altLang="en-US"/>
              <a:t>默认使用</a:t>
            </a:r>
            <a:r>
              <a:rPr lang="en-US" altLang="zh-CN"/>
              <a:t>hex</a:t>
            </a:r>
            <a:r>
              <a:rPr lang="zh-CN" altLang="en-US"/>
              <a:t>格式编码，还有</a:t>
            </a:r>
            <a:r>
              <a:rPr lang="en-US" altLang="zh-CN"/>
              <a:t>escape</a:t>
            </a:r>
            <a:r>
              <a:rPr lang="zh-CN" altLang="en-US"/>
              <a:t>格式</a:t>
            </a:r>
            <a:endParaRPr lang="zh-CN" altLang="en-US"/>
          </a:p>
          <a:p>
            <a:pPr lvl="1"/>
            <a:r>
              <a:rPr lang="en-US" altLang="zh-CN" sz="1400"/>
              <a:t>hex</a:t>
            </a:r>
            <a:r>
              <a:rPr lang="zh-CN" altLang="en-US" sz="1400"/>
              <a:t>格式将二进制数据编码为每字节</a:t>
            </a:r>
            <a:r>
              <a:rPr lang="en-US" altLang="zh-CN" sz="1400"/>
              <a:t>2</a:t>
            </a:r>
            <a:r>
              <a:rPr lang="zh-CN" altLang="en-US" sz="1400"/>
              <a:t>位</a:t>
            </a:r>
            <a:r>
              <a:rPr lang="en-US" altLang="zh-CN" sz="1400"/>
              <a:t>16</a:t>
            </a:r>
            <a:r>
              <a:rPr lang="zh-CN" altLang="en-US" sz="1400"/>
              <a:t>进制数字</a:t>
            </a:r>
            <a:endParaRPr lang="zh-CN" altLang="en-US" sz="1400"/>
          </a:p>
          <a:p>
            <a:pPr lvl="1"/>
            <a:r>
              <a:rPr lang="en-US" altLang="zh-CN" sz="1400"/>
              <a:t>escape</a:t>
            </a:r>
            <a:r>
              <a:rPr lang="zh-CN" altLang="en-US" sz="1400"/>
              <a:t>格式用</a:t>
            </a:r>
            <a:r>
              <a:rPr lang="en-US" altLang="zh-CN" sz="1400"/>
              <a:t>ASCII</a:t>
            </a:r>
            <a:r>
              <a:rPr lang="zh-CN" altLang="en-US" sz="1400"/>
              <a:t>字符序列标识二进制串</a:t>
            </a:r>
            <a:endParaRPr lang="zh-CN" altLang="en-US" sz="1400"/>
          </a:p>
          <a:p>
            <a:r>
              <a:rPr lang="en-US" altLang="zh-CN"/>
              <a:t>BLOB</a:t>
            </a:r>
            <a:r>
              <a:rPr lang="zh-CN" altLang="en-US"/>
              <a:t>（</a:t>
            </a:r>
            <a:r>
              <a:rPr lang="en-US" altLang="zh-CN"/>
              <a:t>binary large object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599565" y="210121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存储空间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或</a:t>
                      </a: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二进制字符串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变长的二进制字符串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MQTT----</a:t>
            </a:r>
            <a:r>
              <a:rPr lang="zh-CN" altLang="en-US">
                <a:sym typeface="+mn-ea"/>
              </a:rPr>
              <a:t>术语</a:t>
            </a:r>
            <a:endParaRPr lang="zh-CN" altLang="en-US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242695"/>
            <a:ext cx="8792210" cy="5113020"/>
          </a:xfrm>
        </p:spPr>
        <p:txBody>
          <a:bodyPr>
            <a:normAutofit lnSpcReduction="10000"/>
          </a:bodyPr>
          <a:p>
            <a:pPr lvl="0"/>
            <a:r>
              <a:rPr lang="en-US" altLang="zh-CN"/>
              <a:t>Session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一种客户端和服务器之间的状态交互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一些</a:t>
            </a:r>
            <a:r>
              <a:rPr lang="en-US" altLang="zh-CN"/>
              <a:t>session</a:t>
            </a:r>
            <a:r>
              <a:rPr lang="zh-CN" altLang="en-US"/>
              <a:t>与连接的声明周期相同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另一些会跨客户端和服务器之间的多条连接</a:t>
            </a:r>
            <a:endParaRPr lang="zh-CN" altLang="en-US"/>
          </a:p>
          <a:p>
            <a:pPr lvl="0"/>
            <a:r>
              <a:rPr lang="en-US" altLang="zh-CN"/>
              <a:t>Topic Name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为了匹配订阅客户端的消息标签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服务器发送消息拷贝给匹配的客户端</a:t>
            </a:r>
            <a:endParaRPr lang="zh-CN" altLang="en-US"/>
          </a:p>
          <a:p>
            <a:pPr lvl="0"/>
            <a:r>
              <a:rPr lang="en-US" altLang="zh-CN"/>
              <a:t>Topic Filter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一个包含在订阅请求种的表达式，表明感兴趣的一个或多个主题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应该支持通配符字符</a:t>
            </a:r>
            <a:endParaRPr lang="zh-CN" altLang="en-US"/>
          </a:p>
          <a:p>
            <a:pPr lvl="0"/>
            <a:r>
              <a:rPr lang="en-US" altLang="zh-CN"/>
              <a:t>Subscription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包含一个</a:t>
            </a:r>
            <a:r>
              <a:rPr lang="en-US" altLang="zh-CN"/>
              <a:t>Topic Filter </a:t>
            </a:r>
            <a:r>
              <a:rPr lang="zh-CN" altLang="en-US"/>
              <a:t>和 </a:t>
            </a:r>
            <a:r>
              <a:rPr lang="en-US" altLang="zh-CN"/>
              <a:t>QoS</a:t>
            </a:r>
            <a:r>
              <a:rPr lang="zh-CN" altLang="en-US"/>
              <a:t>最大值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关联到一个</a:t>
            </a:r>
            <a:r>
              <a:rPr lang="en-US" altLang="zh-CN"/>
              <a:t>session</a:t>
            </a:r>
            <a:r>
              <a:rPr lang="zh-CN" altLang="en-US"/>
              <a:t>，一个</a:t>
            </a:r>
            <a:r>
              <a:rPr lang="en-US" altLang="zh-CN"/>
              <a:t>session</a:t>
            </a:r>
            <a:r>
              <a:rPr lang="zh-CN" altLang="en-US"/>
              <a:t>可以包含多个订阅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在一个</a:t>
            </a:r>
            <a:r>
              <a:rPr lang="en-US" altLang="zh-CN"/>
              <a:t>session</a:t>
            </a:r>
            <a:r>
              <a:rPr lang="zh-CN" altLang="en-US"/>
              <a:t>中任意订阅种只能拥有一个不同</a:t>
            </a:r>
            <a:r>
              <a:rPr lang="en-US" altLang="zh-CN"/>
              <a:t>Topic Filter</a:t>
            </a:r>
            <a:endParaRPr lang="en-US" altLang="zh-CN"/>
          </a:p>
          <a:p>
            <a:pPr lvl="0"/>
            <a:r>
              <a:rPr lang="en-US" altLang="zh-CN"/>
              <a:t>MQTT Control Packet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跨连接传输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定义了</a:t>
            </a:r>
            <a:r>
              <a:rPr lang="en-US" altLang="zh-CN"/>
              <a:t>14</a:t>
            </a:r>
            <a:r>
              <a:rPr lang="zh-CN" altLang="en-US"/>
              <a:t>种不同类型的</a:t>
            </a:r>
            <a:r>
              <a:rPr lang="en-US" altLang="zh-CN"/>
              <a:t>control packet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publish</a:t>
            </a:r>
            <a:r>
              <a:rPr lang="zh-CN" altLang="en-US"/>
              <a:t>用于传输消息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SQL----</a:t>
            </a:r>
            <a:r>
              <a:rPr lang="zh-CN" altLang="en-US">
                <a:sym typeface="+mn-ea"/>
              </a:rPr>
              <a:t>数据类型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456055"/>
            <a:ext cx="8792210" cy="4409440"/>
          </a:xfrm>
        </p:spPr>
        <p:txBody>
          <a:bodyPr/>
          <a:p>
            <a:r>
              <a:rPr lang="zh-CN" altLang="en-US"/>
              <a:t>日期</a:t>
            </a:r>
            <a:r>
              <a:rPr lang="en-US" altLang="zh-CN"/>
              <a:t>/</a:t>
            </a:r>
            <a:r>
              <a:rPr lang="zh-CN" altLang="en-US"/>
              <a:t>时间类型 按照公历计算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63830" y="1812925"/>
          <a:ext cx="11711940" cy="416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990"/>
                <a:gridCol w="1228090"/>
                <a:gridCol w="2622550"/>
                <a:gridCol w="1901825"/>
                <a:gridCol w="1755775"/>
                <a:gridCol w="1870710"/>
              </a:tblGrid>
              <a:tr h="5346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存储空间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最低值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最高值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分辨率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timestamp[(p)] without time zone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日期和时间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无时区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4713 BC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294276 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微秒</a:t>
                      </a:r>
                      <a:r>
                        <a:rPr lang="en-US" altLang="zh-CN"/>
                        <a:t>/14digits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timestamp[(p)] with time zone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日期和时间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有时区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4713 BC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294276 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微秒</a:t>
                      </a:r>
                      <a:r>
                        <a:rPr lang="en-US" altLang="zh-CN"/>
                        <a:t>/14digits</a:t>
                      </a:r>
                      <a:endParaRPr lang="en-US" altLang="zh-CN"/>
                    </a:p>
                  </a:txBody>
                  <a:tcPr/>
                </a:tc>
              </a:tr>
              <a:tr h="534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日期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4713 BC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5874897 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天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time[(p)] [without time zone]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一日内的时间（无时区）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00:00:00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24:00:00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微秒</a:t>
                      </a:r>
                      <a:r>
                        <a:rPr lang="en-US" altLang="zh-CN" sz="1800">
                          <a:sym typeface="+mn-ea"/>
                        </a:rPr>
                        <a:t>/14digits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time[(p)] with time zone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一日内的时间（有时区）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00:00:00+1459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24:00:00-1459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微秒</a:t>
                      </a:r>
                      <a:r>
                        <a:rPr lang="en-US" altLang="zh-CN" sz="1800">
                          <a:sym typeface="+mn-ea"/>
                        </a:rPr>
                        <a:t>/14digits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34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interval [fields] [(p)]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时间间隔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-178000000 yrs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178000000 yrs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微秒</a:t>
                      </a:r>
                      <a:r>
                        <a:rPr lang="en-US" altLang="zh-CN" sz="1800">
                          <a:sym typeface="+mn-ea"/>
                        </a:rPr>
                        <a:t>/14digits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SQL----</a:t>
            </a:r>
            <a:r>
              <a:rPr lang="zh-CN" altLang="en-US">
                <a:sym typeface="+mn-ea"/>
              </a:rPr>
              <a:t>数据类型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6985" y="1363345"/>
            <a:ext cx="12179300" cy="4993005"/>
          </a:xfrm>
        </p:spPr>
        <p:txBody>
          <a:bodyPr/>
          <a:p>
            <a:r>
              <a:rPr lang="en-US" altLang="zh-CN"/>
              <a:t>timestamp = timestamp without time zone</a:t>
            </a:r>
            <a:endParaRPr lang="en-US" altLang="zh-CN"/>
          </a:p>
          <a:p>
            <a:r>
              <a:rPr lang="en-US" altLang="zh-CN"/>
              <a:t>timestampz = timestamp with time zone</a:t>
            </a:r>
            <a:endParaRPr lang="en-US" altLang="zh-CN"/>
          </a:p>
          <a:p>
            <a:r>
              <a:rPr lang="en-US" altLang="zh-CN"/>
              <a:t>timestamp(p):p</a:t>
            </a:r>
            <a:r>
              <a:rPr lang="zh-CN" altLang="en-US"/>
              <a:t>为秒域小数部分的位数，</a:t>
            </a:r>
            <a:r>
              <a:rPr lang="en-US" altLang="zh-CN"/>
              <a:t>0-6</a:t>
            </a:r>
            <a:endParaRPr lang="en-US" altLang="zh-CN"/>
          </a:p>
          <a:p>
            <a:r>
              <a:rPr lang="en-US" altLang="zh-CN"/>
              <a:t>timestamp</a:t>
            </a:r>
            <a:r>
              <a:rPr lang="zh-CN" altLang="en-US"/>
              <a:t>以</a:t>
            </a:r>
            <a:r>
              <a:rPr lang="en-US" altLang="zh-CN"/>
              <a:t>2000-01-01</a:t>
            </a:r>
            <a:r>
              <a:rPr lang="zh-CN" altLang="en-US"/>
              <a:t>午夜之前或之后的秒数存储的</a:t>
            </a:r>
            <a:endParaRPr lang="zh-CN" altLang="en-US"/>
          </a:p>
          <a:p>
            <a:r>
              <a:rPr lang="en-US" altLang="zh-CN"/>
              <a:t>time </a:t>
            </a:r>
            <a:r>
              <a:rPr lang="zh-CN" altLang="en-US"/>
              <a:t>整数存储，那么</a:t>
            </a:r>
            <a:r>
              <a:rPr lang="en-US" altLang="zh-CN"/>
              <a:t>p</a:t>
            </a:r>
            <a:r>
              <a:rPr lang="zh-CN" altLang="en-US"/>
              <a:t>允许的范围是</a:t>
            </a:r>
            <a:r>
              <a:rPr lang="en-US" altLang="zh-CN"/>
              <a:t>0-6</a:t>
            </a:r>
            <a:r>
              <a:rPr lang="zh-CN" altLang="en-US"/>
              <a:t>，使用浮点数存储，这个范围是</a:t>
            </a:r>
            <a:r>
              <a:rPr lang="en-US" altLang="zh-CN"/>
              <a:t>0-10</a:t>
            </a:r>
            <a:endParaRPr lang="en-US" altLang="zh-CN"/>
          </a:p>
          <a:p>
            <a:r>
              <a:rPr lang="en-US" altLang="zh-CN"/>
              <a:t>interval</a:t>
            </a:r>
            <a:r>
              <a:rPr lang="zh-CN" altLang="en-US"/>
              <a:t>：</a:t>
            </a:r>
            <a:r>
              <a:rPr lang="en-US" altLang="zh-CN"/>
              <a:t>field</a:t>
            </a:r>
            <a:r>
              <a:rPr lang="zh-CN" altLang="en-US"/>
              <a:t>，限制存储的字段值</a:t>
            </a:r>
            <a:endParaRPr lang="zh-CN" altLang="en-US"/>
          </a:p>
          <a:p>
            <a:pPr lvl="1"/>
            <a:r>
              <a:rPr lang="en-US" altLang="zh-CN"/>
              <a:t>YEAR		MONTH		DAY		HOUR		MINUTE		SECOND	</a:t>
            </a:r>
            <a:endParaRPr lang="en-US" altLang="zh-CN"/>
          </a:p>
          <a:p>
            <a:pPr lvl="1"/>
            <a:r>
              <a:rPr lang="en-US" altLang="zh-CN"/>
              <a:t>YEAR TO MONTH	DAY TO HOUR	DAY TO MINUTE	DAY TO SECOND	HOUR TO SECOND	MINUTE TO SECOND</a:t>
            </a:r>
            <a:endParaRPr lang="en-US" altLang="zh-CN"/>
          </a:p>
          <a:p>
            <a:pPr lvl="1"/>
            <a:r>
              <a:rPr lang="zh-CN" altLang="en-US"/>
              <a:t>如果同时指定了</a:t>
            </a:r>
            <a:r>
              <a:rPr lang="en-US" altLang="zh-CN"/>
              <a:t>fields</a:t>
            </a:r>
            <a:r>
              <a:rPr lang="zh-CN" altLang="en-US"/>
              <a:t>和</a:t>
            </a:r>
            <a:r>
              <a:rPr lang="en-US" altLang="zh-CN"/>
              <a:t>p</a:t>
            </a:r>
            <a:r>
              <a:rPr lang="zh-CN" altLang="en-US"/>
              <a:t>，</a:t>
            </a:r>
            <a:r>
              <a:rPr lang="en-US" altLang="zh-CN"/>
              <a:t>fields</a:t>
            </a:r>
            <a:r>
              <a:rPr lang="zh-CN" altLang="en-US"/>
              <a:t>必须包含</a:t>
            </a:r>
            <a:r>
              <a:rPr lang="en-US" altLang="zh-CN"/>
              <a:t>SECOND,</a:t>
            </a:r>
            <a:r>
              <a:rPr lang="zh-CN" altLang="en-US"/>
              <a:t>精度仅对秒有效</a:t>
            </a:r>
            <a:endParaRPr lang="zh-CN" altLang="en-US"/>
          </a:p>
          <a:p>
            <a:pPr lvl="0"/>
            <a:r>
              <a:rPr lang="zh-CN" altLang="en-US"/>
              <a:t>大多数情况下，</a:t>
            </a:r>
            <a:r>
              <a:rPr lang="en-US" altLang="zh-CN"/>
              <a:t>date,time,timestamp,timestampz</a:t>
            </a:r>
            <a:r>
              <a:rPr lang="zh-CN" altLang="en-US"/>
              <a:t>足够提供应用的日期</a:t>
            </a:r>
            <a:r>
              <a:rPr lang="en-US" altLang="zh-CN"/>
              <a:t>/</a:t>
            </a:r>
            <a:r>
              <a:rPr lang="zh-CN" altLang="en-US"/>
              <a:t>时间系统</a:t>
            </a:r>
            <a:endParaRPr lang="zh-CN" altLang="en-US"/>
          </a:p>
          <a:p>
            <a:pPr lvl="0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SQL----</a:t>
            </a:r>
            <a:r>
              <a:rPr lang="zh-CN" altLang="en-US">
                <a:sym typeface="+mn-ea"/>
              </a:rPr>
              <a:t>数据类型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380365" y="1440180"/>
            <a:ext cx="11315700" cy="4915535"/>
          </a:xfrm>
        </p:spPr>
        <p:txBody>
          <a:bodyPr>
            <a:normAutofit/>
          </a:bodyPr>
          <a:p>
            <a:pPr lvl="0"/>
            <a:r>
              <a:rPr lang="zh-CN" altLang="en-US" sz="2000">
                <a:sym typeface="+mn-ea"/>
              </a:rPr>
              <a:t>日期</a:t>
            </a:r>
            <a:r>
              <a:rPr lang="en-US" altLang="zh-CN" sz="2000">
                <a:sym typeface="+mn-ea"/>
              </a:rPr>
              <a:t>/</a:t>
            </a:r>
            <a:r>
              <a:rPr lang="zh-CN" altLang="en-US" sz="2000">
                <a:sym typeface="+mn-ea"/>
              </a:rPr>
              <a:t>时间输入，需要由单引号包围，非时区时间，会自动忽略时区</a:t>
            </a:r>
            <a:endParaRPr lang="en-US" altLang="zh-CN" sz="2000">
              <a:sym typeface="+mn-ea"/>
            </a:endParaRPr>
          </a:p>
          <a:p>
            <a:pPr lvl="1">
              <a:lnSpc>
                <a:spcPct val="70000"/>
              </a:lnSpc>
            </a:pPr>
            <a:r>
              <a:rPr lang="en-US" altLang="zh-CN" sz="1600">
                <a:sym typeface="+mn-ea"/>
              </a:rPr>
              <a:t>1991-01-08T04:05:06.789-8:00 	ISO 8601</a:t>
            </a:r>
            <a:r>
              <a:rPr lang="zh-CN" altLang="en-US" sz="1600">
                <a:sym typeface="+mn-ea"/>
              </a:rPr>
              <a:t>格式（建议格式）</a:t>
            </a:r>
            <a:endParaRPr lang="zh-CN" altLang="en-US" sz="1600">
              <a:sym typeface="+mn-ea"/>
            </a:endParaRPr>
          </a:p>
          <a:p>
            <a:pPr lvl="1">
              <a:lnSpc>
                <a:spcPct val="70000"/>
              </a:lnSpc>
            </a:pPr>
            <a:r>
              <a:rPr lang="en-US" altLang="zh-CN" sz="1600">
                <a:sym typeface="+mn-ea"/>
              </a:rPr>
              <a:t>20004-10-19 10:23:54+02	SQL</a:t>
            </a:r>
            <a:r>
              <a:rPr lang="zh-CN" altLang="en-US" sz="1600">
                <a:sym typeface="+mn-ea"/>
              </a:rPr>
              <a:t>标准</a:t>
            </a:r>
            <a:endParaRPr lang="zh-CN" altLang="en-US" sz="1600">
              <a:sym typeface="+mn-ea"/>
            </a:endParaRPr>
          </a:p>
          <a:p>
            <a:pPr lvl="1">
              <a:lnSpc>
                <a:spcPct val="70000"/>
              </a:lnSpc>
            </a:pPr>
            <a:r>
              <a:rPr lang="en-US" altLang="zh-CN" sz="1600">
                <a:sym typeface="+mn-ea"/>
              </a:rPr>
              <a:t>04:05:06.789		</a:t>
            </a:r>
            <a:r>
              <a:rPr lang="en-US" altLang="zh-CN" sz="1800">
                <a:sym typeface="+mn-ea"/>
              </a:rPr>
              <a:t>04:05 AM	04:05:06-8	04:05:06-08:00</a:t>
            </a:r>
            <a:endParaRPr lang="en-US" altLang="zh-CN" sz="1800">
              <a:sym typeface="+mn-ea"/>
            </a:endParaRPr>
          </a:p>
          <a:p>
            <a:pPr lvl="1">
              <a:lnSpc>
                <a:spcPct val="70000"/>
              </a:lnSpc>
            </a:pPr>
            <a:r>
              <a:rPr lang="en-US" altLang="zh-CN" sz="1800">
                <a:sym typeface="+mn-ea"/>
              </a:rPr>
              <a:t>04:05:06 PST	2003-04-12 04:05:06 America/New_York</a:t>
            </a:r>
            <a:endParaRPr lang="en-US" altLang="zh-CN" sz="1800">
              <a:sym typeface="+mn-ea"/>
            </a:endParaRPr>
          </a:p>
          <a:p>
            <a:pPr lvl="1">
              <a:lnSpc>
                <a:spcPct val="70000"/>
              </a:lnSpc>
            </a:pPr>
            <a:r>
              <a:rPr lang="en-US" altLang="zh-CN" sz="1800">
                <a:sym typeface="+mn-ea"/>
              </a:rPr>
              <a:t>timestamp with time zone</a:t>
            </a:r>
            <a:r>
              <a:rPr lang="zh-CN" altLang="en-US" sz="1800">
                <a:sym typeface="+mn-ea"/>
              </a:rPr>
              <a:t>，存储的数值为</a:t>
            </a:r>
            <a:r>
              <a:rPr lang="en-US" altLang="zh-CN" sz="1800">
                <a:sym typeface="+mn-ea"/>
              </a:rPr>
              <a:t>UTC/GMT</a:t>
            </a:r>
            <a:r>
              <a:rPr lang="zh-CN" altLang="en-US" sz="1800">
                <a:sym typeface="+mn-ea"/>
              </a:rPr>
              <a:t>，默认认为是系统的</a:t>
            </a:r>
            <a:r>
              <a:rPr lang="en-US" altLang="zh-CN" sz="1800">
                <a:sym typeface="+mn-ea"/>
              </a:rPr>
              <a:t>TimeZone</a:t>
            </a:r>
            <a:r>
              <a:rPr lang="zh-CN" altLang="en-US" sz="1800">
                <a:sym typeface="+mn-ea"/>
              </a:rPr>
              <a:t>参数中的时区，输出时用时区偏移后的时间</a:t>
            </a:r>
            <a:endParaRPr lang="zh-CN" altLang="en-US" sz="1800">
              <a:sym typeface="+mn-ea"/>
            </a:endParaRPr>
          </a:p>
          <a:p>
            <a:pPr lvl="0">
              <a:lnSpc>
                <a:spcPct val="70000"/>
              </a:lnSpc>
            </a:pPr>
            <a:r>
              <a:rPr lang="zh-CN" altLang="en-US"/>
              <a:t>常用特殊值</a:t>
            </a:r>
            <a:endParaRPr lang="zh-CN" altLang="en-US"/>
          </a:p>
          <a:p>
            <a:pPr lvl="0">
              <a:lnSpc>
                <a:spcPct val="70000"/>
              </a:lnSpc>
            </a:pPr>
            <a:endParaRPr lang="zh-CN" altLang="en-US"/>
          </a:p>
          <a:p>
            <a:pPr lvl="0">
              <a:lnSpc>
                <a:spcPct val="70000"/>
              </a:lnSpc>
            </a:pPr>
            <a:endParaRPr lang="zh-CN" altLang="en-US"/>
          </a:p>
          <a:p>
            <a:pPr lvl="0">
              <a:lnSpc>
                <a:spcPct val="70000"/>
              </a:lnSpc>
            </a:pPr>
            <a:endParaRPr lang="zh-CN" altLang="en-US"/>
          </a:p>
          <a:p>
            <a:pPr lvl="0">
              <a:lnSpc>
                <a:spcPct val="70000"/>
              </a:lnSpc>
            </a:pPr>
            <a:endParaRPr lang="zh-CN" altLang="en-US"/>
          </a:p>
          <a:p>
            <a:pPr lvl="0">
              <a:lnSpc>
                <a:spcPct val="70000"/>
              </a:lnSpc>
            </a:pPr>
            <a:endParaRPr lang="zh-CN" altLang="en-US"/>
          </a:p>
          <a:p>
            <a:pPr lvl="0">
              <a:lnSpc>
                <a:spcPct val="70000"/>
              </a:lnSpc>
            </a:pPr>
            <a:endParaRPr lang="zh-CN" altLang="en-US"/>
          </a:p>
          <a:p>
            <a:pPr lvl="0">
              <a:lnSpc>
                <a:spcPct val="70000"/>
              </a:lnSpc>
            </a:pPr>
            <a:r>
              <a:rPr lang="zh-CN" altLang="en-US"/>
              <a:t>常用获取时间的函</a:t>
            </a:r>
            <a:endParaRPr lang="zh-CN" altLang="en-US"/>
          </a:p>
          <a:p>
            <a:pPr lvl="1">
              <a:lnSpc>
                <a:spcPct val="70000"/>
              </a:lnSpc>
            </a:pPr>
            <a:r>
              <a:rPr lang="en-US" altLang="zh-CN">
                <a:sym typeface="+mn-ea"/>
              </a:rPr>
              <a:t>CURRENT_DATE,CURRENT_TIME(p),CURRENT_TIMESTAMP(p),LOCALTIME(p),LOCALTIMESTAMP(p)</a:t>
            </a:r>
            <a:endParaRPr lang="zh-CN" altLang="en-US"/>
          </a:p>
          <a:p>
            <a:pPr lvl="0">
              <a:lnSpc>
                <a:spcPct val="70000"/>
              </a:lnSpc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599565" y="3595370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输入字符串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适用类型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date,time,timestamp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当前事务的开始时间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today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date,timestamp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今日午夜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tomorrow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date,timestamp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明日午夜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yesterday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date,timestamp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昨日午夜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SQL----</a:t>
            </a:r>
            <a:r>
              <a:rPr lang="zh-CN" altLang="en-US">
                <a:sym typeface="+mn-ea"/>
              </a:rPr>
              <a:t>数据类型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388110"/>
            <a:ext cx="9171940" cy="4967605"/>
          </a:xfrm>
        </p:spPr>
        <p:txBody>
          <a:bodyPr/>
          <a:p>
            <a:r>
              <a:rPr lang="zh-CN" altLang="en-US"/>
              <a:t>日期</a:t>
            </a:r>
            <a:r>
              <a:rPr lang="en-US" altLang="zh-CN"/>
              <a:t>/</a:t>
            </a:r>
            <a:r>
              <a:rPr lang="zh-CN" altLang="en-US"/>
              <a:t>时间输出风格</a:t>
            </a:r>
            <a:endParaRPr lang="zh-CN" altLang="en-US"/>
          </a:p>
          <a:p>
            <a:r>
              <a:rPr lang="en-US" altLang="zh-CN"/>
              <a:t>SQL</a:t>
            </a:r>
            <a:r>
              <a:rPr lang="zh-CN" altLang="en-US"/>
              <a:t>标准要求使用</a:t>
            </a:r>
            <a:r>
              <a:rPr lang="en-US" altLang="zh-CN"/>
              <a:t>ISO 8601</a:t>
            </a:r>
            <a:r>
              <a:rPr lang="zh-CN" altLang="en-US"/>
              <a:t>格式：</a:t>
            </a:r>
            <a:r>
              <a:rPr lang="en-US" altLang="zh-CN"/>
              <a:t>1997-12-17 07:37:16-08(T</a:t>
            </a:r>
            <a:r>
              <a:rPr lang="zh-CN" altLang="en-US"/>
              <a:t>被空格替换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时区是大小写无关的</a:t>
            </a:r>
            <a:endParaRPr lang="zh-CN" altLang="en-US"/>
          </a:p>
          <a:p>
            <a:r>
              <a:rPr lang="zh-CN" altLang="en-US"/>
              <a:t>时间间隔类型</a:t>
            </a:r>
            <a:endParaRPr lang="en-US" altLang="zh-CN"/>
          </a:p>
          <a:p>
            <a:r>
              <a:rPr lang="en-US" altLang="zh-CN"/>
              <a:t>interval</a:t>
            </a:r>
            <a:r>
              <a:rPr lang="zh-CN" altLang="en-US"/>
              <a:t>输入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829435" y="3647440"/>
          <a:ext cx="85337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示例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SQL</a:t>
                      </a:r>
                      <a:r>
                        <a:rPr lang="zh-CN" altLang="en-US"/>
                        <a:t>标准格式</a:t>
                      </a:r>
                      <a:r>
                        <a:rPr lang="en-US" altLang="zh-CN"/>
                        <a:t>:</a:t>
                      </a:r>
                      <a:r>
                        <a:rPr lang="zh-CN" altLang="en-US"/>
                        <a:t>一年两个月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 4:05:06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SQL</a:t>
                      </a:r>
                      <a:r>
                        <a:rPr lang="zh-CN" altLang="en-US"/>
                        <a:t>标准格式</a:t>
                      </a:r>
                      <a:r>
                        <a:rPr lang="en-US" altLang="zh-CN"/>
                        <a:t>:3</a:t>
                      </a:r>
                      <a:r>
                        <a:rPr lang="zh-CN" altLang="en-US"/>
                        <a:t>天</a:t>
                      </a:r>
                      <a:r>
                        <a:rPr lang="en-US" altLang="zh-CN"/>
                        <a:t>4</a:t>
                      </a:r>
                      <a:r>
                        <a:rPr lang="zh-CN" altLang="en-US"/>
                        <a:t>小时</a:t>
                      </a:r>
                      <a:r>
                        <a:rPr lang="en-US" altLang="zh-CN"/>
                        <a:t>5</a:t>
                      </a:r>
                      <a:r>
                        <a:rPr lang="zh-CN" altLang="en-US"/>
                        <a:t>分</a:t>
                      </a:r>
                      <a:r>
                        <a:rPr lang="en-US" altLang="zh-CN"/>
                        <a:t>6</a:t>
                      </a:r>
                      <a:r>
                        <a:rPr lang="zh-CN" altLang="en-US"/>
                        <a:t>秒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 year 2 months 3 days 4 hours 5 minutes 6 seconds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传统</a:t>
                      </a:r>
                      <a:r>
                        <a:rPr lang="en-US" altLang="zh-CN"/>
                        <a:t>Postgres</a:t>
                      </a:r>
                      <a:r>
                        <a:rPr lang="zh-CN" altLang="en-US"/>
                        <a:t>格式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P1Y2M3DT4H5M6S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ISO 8601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P0001-02-03T04:05:06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ISO 8601 </a:t>
                      </a:r>
                      <a:r>
                        <a:rPr lang="zh-CN" altLang="en-US"/>
                        <a:t>缩写格式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SQL----</a:t>
            </a:r>
            <a:r>
              <a:rPr lang="zh-CN" altLang="en-US">
                <a:sym typeface="+mn-ea"/>
              </a:rPr>
              <a:t>数据类型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interval </a:t>
            </a:r>
            <a:r>
              <a:rPr lang="zh-CN" altLang="en-US"/>
              <a:t>输出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838200" y="2476500"/>
          <a:ext cx="10515600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660"/>
                <a:gridCol w="2771775"/>
                <a:gridCol w="2628900"/>
                <a:gridCol w="2628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格式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年</a:t>
                      </a:r>
                      <a:r>
                        <a:rPr lang="en-US" altLang="zh-CN"/>
                        <a:t>-</a:t>
                      </a:r>
                      <a:r>
                        <a:rPr lang="zh-CN" altLang="en-US"/>
                        <a:t>月间隔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天</a:t>
                      </a:r>
                      <a:r>
                        <a:rPr lang="en-US" altLang="zh-CN"/>
                        <a:t>-</a:t>
                      </a:r>
                      <a:r>
                        <a:rPr lang="zh-CN" altLang="en-US"/>
                        <a:t>时间间隔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混合间隔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sql_standard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 4:05:06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-1-2 +3 -4:05:06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postgres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 year 2 mons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 days 04:05:06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 year -2 mons +3 days -04:05:06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postgres_verbose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 1 year 2 mons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 3 days 4 hours 5 mins 6 secs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@ 1 year 2 mons -3 days 4 hours 5 mins 6 secs ago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iso_8601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P1Y2M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P3DT4H5M6S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P-1Y-2M3DT-4H-5M-6S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SQL----</a:t>
            </a:r>
            <a:r>
              <a:rPr lang="zh-CN" altLang="en-US">
                <a:sym typeface="+mn-ea"/>
              </a:rPr>
              <a:t>数据类型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584960"/>
            <a:ext cx="8792210" cy="4771390"/>
          </a:xfrm>
        </p:spPr>
        <p:txBody>
          <a:bodyPr/>
          <a:p>
            <a:r>
              <a:rPr lang="zh-CN" altLang="en-US"/>
              <a:t>布尔类型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1"/>
            <a:endParaRPr lang="zh-CN" altLang="en-US" sz="1400"/>
          </a:p>
          <a:p>
            <a:pPr lvl="1"/>
            <a:r>
              <a:rPr lang="zh-CN" altLang="en-US" sz="1400"/>
              <a:t>有效字面量：</a:t>
            </a:r>
            <a:endParaRPr lang="zh-CN" altLang="en-US" sz="1400"/>
          </a:p>
          <a:p>
            <a:pPr lvl="1"/>
            <a:r>
              <a:rPr lang="en-US" altLang="zh-CN" sz="1400"/>
              <a:t>	TRUE		FALSE</a:t>
            </a:r>
            <a:endParaRPr lang="en-US" altLang="zh-CN" sz="1400"/>
          </a:p>
          <a:p>
            <a:pPr lvl="1"/>
            <a:r>
              <a:rPr lang="en-US" altLang="zh-CN" sz="1400"/>
              <a:t>	‘t’		</a:t>
            </a:r>
            <a:r>
              <a:rPr lang="en-US" altLang="zh-CN">
                <a:sym typeface="+mn-ea"/>
              </a:rPr>
              <a:t>‘f’</a:t>
            </a:r>
            <a:endParaRPr lang="en-US" altLang="zh-CN" sz="1400"/>
          </a:p>
          <a:p>
            <a:pPr lvl="1"/>
            <a:r>
              <a:rPr lang="en-US" altLang="zh-CN" sz="1400"/>
              <a:t>	'true'		</a:t>
            </a:r>
            <a:r>
              <a:rPr lang="en-US" altLang="zh-CN">
                <a:sym typeface="+mn-ea"/>
              </a:rPr>
              <a:t>‘false’</a:t>
            </a:r>
            <a:endParaRPr lang="en-US" altLang="zh-CN" sz="1400"/>
          </a:p>
          <a:p>
            <a:pPr lvl="1"/>
            <a:r>
              <a:rPr lang="en-US" altLang="zh-CN" sz="1400"/>
              <a:t>	'y</a:t>
            </a:r>
            <a:r>
              <a:rPr lang="en-US" altLang="zh-CN">
                <a:sym typeface="+mn-ea"/>
              </a:rPr>
              <a:t>'		‘n’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	‘yes’		'no'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	‘on’		'off'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	‘1’		'0'</a:t>
            </a:r>
            <a:endParaRPr lang="en-US" altLang="zh-CN">
              <a:sym typeface="+mn-ea"/>
            </a:endParaRPr>
          </a:p>
          <a:p>
            <a:pPr lvl="0"/>
            <a:r>
              <a:rPr lang="zh-CN" altLang="en-US"/>
              <a:t>枚举</a:t>
            </a:r>
            <a:endParaRPr lang="zh-CN" altLang="en-US"/>
          </a:p>
          <a:p>
            <a:pPr lvl="1"/>
            <a:r>
              <a:rPr lang="zh-CN" altLang="en-US"/>
              <a:t>一个枚举值占</a:t>
            </a:r>
            <a:r>
              <a:rPr lang="en-US" altLang="zh-CN"/>
              <a:t>4B</a:t>
            </a:r>
            <a:r>
              <a:rPr lang="zh-CN" altLang="en-US"/>
              <a:t>，一个枚举的文本标签长度缺省</a:t>
            </a:r>
            <a:r>
              <a:rPr lang="en-US" altLang="zh-CN"/>
              <a:t>63B</a:t>
            </a:r>
            <a:r>
              <a:rPr lang="zh-CN" altLang="en-US"/>
              <a:t>，大小写敏感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729740" y="204152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存储格式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boolean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true/false/NULL(</a:t>
                      </a:r>
                      <a:r>
                        <a:rPr lang="zh-CN" altLang="en-US"/>
                        <a:t>未知</a:t>
                      </a:r>
                      <a:r>
                        <a:rPr lang="en-US" altLang="zh-CN"/>
                        <a:t>c)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SQL----</a:t>
            </a:r>
            <a:r>
              <a:rPr lang="zh-CN" altLang="en-US">
                <a:sym typeface="+mn-ea"/>
              </a:rPr>
              <a:t>数据类型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519555"/>
            <a:ext cx="8792210" cy="4708525"/>
          </a:xfrm>
        </p:spPr>
        <p:txBody>
          <a:bodyPr/>
          <a:p>
            <a:r>
              <a:rPr lang="zh-CN" altLang="en-US"/>
              <a:t>几何类型（略）</a:t>
            </a:r>
            <a:endParaRPr lang="zh-CN" altLang="en-US"/>
          </a:p>
          <a:p>
            <a:r>
              <a:rPr lang="zh-CN" altLang="en-US"/>
              <a:t>网络地址，提供输入错误检查和特殊的操作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位串类型 </a:t>
            </a:r>
            <a:r>
              <a:rPr lang="en-US" altLang="zh-CN"/>
              <a:t>BIT(n) BIT VARING(n)</a:t>
            </a:r>
            <a:endParaRPr lang="en-US" altLang="zh-CN"/>
          </a:p>
          <a:p>
            <a:r>
              <a:rPr lang="zh-CN" altLang="en-US"/>
              <a:t>文本搜索类型：</a:t>
            </a:r>
            <a:r>
              <a:rPr lang="en-US" altLang="zh-CN"/>
              <a:t>tsvector,tsquery</a:t>
            </a:r>
            <a:endParaRPr lang="en-US" altLang="zh-CN"/>
          </a:p>
          <a:p>
            <a:r>
              <a:rPr lang="en-US" altLang="zh-CN"/>
              <a:t>UUID </a:t>
            </a:r>
            <a:r>
              <a:rPr lang="zh-CN" altLang="en-US"/>
              <a:t>类型，存储</a:t>
            </a:r>
            <a:r>
              <a:rPr lang="en-US" altLang="zh-CN"/>
              <a:t>RFC 4122,ISO/IEF 9834-8:2005,128</a:t>
            </a:r>
            <a:r>
              <a:rPr lang="zh-CN" altLang="en-US"/>
              <a:t>位标识符，不可能在已知使用相同算法的模块中和其他方式差生的标识符相同</a:t>
            </a:r>
            <a:endParaRPr lang="zh-CN" altLang="en-US"/>
          </a:p>
          <a:p>
            <a:r>
              <a:rPr lang="zh-CN" altLang="en-US"/>
              <a:t>a0eebc99-9c0b-4ef8-bb6d-6bb9bd380a11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829435" y="2370455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存储空间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cidr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r>
                        <a:rPr lang="zh-CN" altLang="en-US"/>
                        <a:t>或</a:t>
                      </a:r>
                      <a:r>
                        <a:rPr lang="en-US" altLang="zh-CN"/>
                        <a:t>19B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IPv4</a:t>
                      </a:r>
                      <a:r>
                        <a:rPr lang="zh-CN" altLang="en-US"/>
                        <a:t>或</a:t>
                      </a:r>
                      <a:r>
                        <a:rPr lang="en-US" altLang="zh-CN"/>
                        <a:t>IPv6</a:t>
                      </a:r>
                      <a:r>
                        <a:rPr lang="zh-CN" altLang="en-US"/>
                        <a:t>网络地址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r>
                        <a:rPr lang="zh-CN" altLang="en-US"/>
                        <a:t>或</a:t>
                      </a:r>
                      <a:r>
                        <a:rPr lang="en-US" altLang="zh-CN"/>
                        <a:t>19B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IPv4</a:t>
                      </a:r>
                      <a:r>
                        <a:rPr lang="zh-CN" altLang="en-US"/>
                        <a:t>或</a:t>
                      </a:r>
                      <a:r>
                        <a:rPr lang="en-US" altLang="zh-CN"/>
                        <a:t>IPv6 </a:t>
                      </a:r>
                      <a:r>
                        <a:rPr lang="zh-CN" altLang="en-US"/>
                        <a:t>主机地址和网络地址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macaddr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 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MAC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SQL----</a:t>
            </a:r>
            <a:r>
              <a:rPr lang="zh-CN" altLang="en-US">
                <a:sym typeface="+mn-ea"/>
              </a:rPr>
              <a:t>数据类型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/>
              <a:t>JSON</a:t>
            </a:r>
            <a:r>
              <a:rPr lang="zh-CN" altLang="en-US"/>
              <a:t>类型</a:t>
            </a:r>
            <a:r>
              <a:rPr lang="en-US" altLang="zh-CN"/>
              <a:t>:json,jsonb</a:t>
            </a:r>
            <a:endParaRPr lang="en-US" altLang="zh-CN"/>
          </a:p>
          <a:p>
            <a:r>
              <a:rPr lang="en-US" altLang="zh-CN"/>
              <a:t>Arrays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zh-CN" altLang="en-US"/>
              <a:t>符合类型</a:t>
            </a:r>
            <a:endParaRPr lang="zh-CN" altLang="en-US"/>
          </a:p>
          <a:p>
            <a:r>
              <a:rPr lang="zh-CN" altLang="en-US"/>
              <a:t>范围类型</a:t>
            </a:r>
            <a:endParaRPr lang="zh-CN" altLang="en-US"/>
          </a:p>
          <a:p>
            <a:r>
              <a:rPr lang="zh-CN" altLang="en-US"/>
              <a:t>对象标识符类型</a:t>
            </a:r>
            <a:endParaRPr lang="zh-CN" altLang="en-US"/>
          </a:p>
          <a:p>
            <a:r>
              <a:rPr lang="en-US" altLang="zh-CN"/>
              <a:t>pg_lsn</a:t>
            </a:r>
            <a:endParaRPr lang="en-US" altLang="zh-CN"/>
          </a:p>
          <a:p>
            <a:r>
              <a:rPr lang="zh-CN" altLang="en-US"/>
              <a:t>伪类型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数据操作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341630" y="1393825"/>
            <a:ext cx="11482070" cy="4963160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修改表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	</a:t>
            </a:r>
            <a:r>
              <a:rPr lang="zh-CN" altLang="en-US" sz="1600">
                <a:latin typeface="Consolas" panose="020B0609020204030204" charset="0"/>
                <a:sym typeface="+mn-ea"/>
              </a:rPr>
              <a:t>重命名表</a:t>
            </a:r>
            <a:endParaRPr lang="zh-CN" altLang="en-US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		ALTER TABLE table_name RENAME TO new_table_name;</a:t>
            </a:r>
            <a:endParaRPr lang="en-US" altLang="zh-CN" sz="1400">
              <a:sym typeface="+mn-ea"/>
            </a:endParaRPr>
          </a:p>
          <a:p>
            <a:pPr marL="0" algn="l">
              <a:lnSpc>
                <a:spcPct val="50000"/>
              </a:lnSpc>
              <a:buNone/>
            </a:pPr>
            <a:r>
              <a:rPr lang="en-US" altLang="zh-CN"/>
              <a:t>	</a:t>
            </a:r>
            <a:r>
              <a:rPr lang="zh-CN" altLang="en-US" sz="1600"/>
              <a:t>增加/删除字段</a:t>
            </a:r>
            <a:endParaRPr lang="zh-CN" altLang="en-US" sz="1600"/>
          </a:p>
          <a:p>
            <a:pPr marL="0" indent="0">
              <a:lnSpc>
                <a:spcPct val="50000"/>
              </a:lnSpc>
              <a:buNone/>
            </a:pPr>
            <a:r>
              <a:rPr lang="en-US" altLang="zh-CN"/>
              <a:t>		</a:t>
            </a:r>
            <a:r>
              <a:rPr lang="en-US" altLang="zh-CN" sz="1600"/>
              <a:t>ALTER TABLE table_name ADD column_name datatype [constraints];</a:t>
            </a:r>
            <a:endParaRPr lang="en-US" altLang="zh-CN" sz="1600"/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/>
              <a:t>		ALTER TABLE table_name DROP COLUMN column_name [CASCADE];</a:t>
            </a:r>
            <a:endParaRPr lang="en-US" altLang="zh-CN" sz="1600"/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修改一个字段</a:t>
            </a:r>
            <a:endParaRPr lang="zh-CN" altLang="en-US" sz="1600"/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/>
              <a:t>		</a:t>
            </a:r>
            <a:r>
              <a:rPr lang="en-US" altLang="zh-CN" sz="1600">
                <a:sym typeface="+mn-ea"/>
              </a:rPr>
              <a:t>ALTER TABLE table_name MODIFY COLUMN column_name datatype;</a:t>
            </a:r>
            <a:endParaRPr lang="en-US" altLang="zh-CN" sz="1600">
              <a:sym typeface="+mn-ea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修改一个字段数据类型</a:t>
            </a:r>
            <a:endParaRPr lang="zh-CN" altLang="en-US" sz="1600">
              <a:sym typeface="+mn-ea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/>
              <a:t>		ALTER TABLE table_name ALTER COLUMN column_name TYPE datatype;</a:t>
            </a:r>
            <a:endParaRPr lang="en-US" altLang="zh-CN" sz="1600"/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修改一个字段名字</a:t>
            </a:r>
            <a:endParaRPr lang="zh-CN" altLang="en-US" sz="1600"/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/>
              <a:t>		ALTER TABLE table_name RENAME COLUMN column_name TO new_column_name;</a:t>
            </a:r>
            <a:endParaRPr lang="en-US" altLang="zh-CN" sz="1600"/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/>
              <a:t>	</a:t>
            </a:r>
            <a:r>
              <a:rPr lang="zh-CN" altLang="en-US" sz="1600"/>
              <a:t>改变一个字段的缺省值</a:t>
            </a:r>
            <a:endParaRPr lang="zh-CN" altLang="en-US" sz="1600"/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/>
              <a:t>		ALTER TABLE table_name ALTER COLUMN column_name SET DEFAULT value;</a:t>
            </a:r>
            <a:endParaRPr lang="en-US" altLang="zh-CN" sz="1600"/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/>
              <a:t>		ALTER TABLE table_name ALTER COLUMN column_name DROP DEFAULT;	</a:t>
            </a:r>
            <a:endParaRPr lang="en-US" altLang="zh-CN" sz="1600"/>
          </a:p>
          <a:p>
            <a:pPr marL="0" indent="0">
              <a:lnSpc>
                <a:spcPct val="70000"/>
              </a:lnSpc>
              <a:buNone/>
            </a:pPr>
            <a:r>
              <a:rPr lang="en-US" altLang="zh-CN"/>
              <a:t>	</a:t>
            </a:r>
            <a:r>
              <a:rPr lang="zh-CN" altLang="en-US" sz="1600"/>
              <a:t>增加/删除约束</a:t>
            </a:r>
            <a:endParaRPr lang="zh-CN" altLang="en-US" sz="1800"/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/>
              <a:t>		ALTER TABLE table_name ADD CONSTRAINT constraint_name ...;  </a:t>
            </a:r>
            <a:endParaRPr lang="en-US" altLang="zh-CN" sz="1800"/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/>
              <a:t>		ALTER TABLE table_name DROP CONSTRAINT constraint_name;</a:t>
            </a:r>
            <a:endParaRPr lang="zh-CN" altLang="en-US"/>
          </a:p>
          <a:p>
            <a:endParaRPr lang="en-US" altLang="zh-CN"/>
          </a:p>
          <a:p>
            <a:pPr lvl="0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SQL----</a:t>
            </a:r>
            <a:r>
              <a:rPr lang="zh-CN" altLang="en-US">
                <a:sym typeface="+mn-ea"/>
              </a:rPr>
              <a:t>数据操作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 sz="2000">
                <a:sym typeface="+mn-ea"/>
              </a:rPr>
              <a:t>权限</a:t>
            </a:r>
            <a:endParaRPr lang="zh-CN" altLang="en-US" sz="2000"/>
          </a:p>
          <a:p>
            <a:pPr lvl="1"/>
            <a:r>
              <a:rPr lang="en-US" altLang="zh-CN" sz="2000">
                <a:sym typeface="+mn-ea"/>
              </a:rPr>
              <a:t>GRANT ALL ON table_name TO user_name;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REVOKE ALL ON table_name FROM PUBLIC;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</a:t>
            </a:r>
            <a:r>
              <a:rPr lang="zh-CN" altLang="en-US"/>
              <a:t>数据表示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Bits</a:t>
            </a:r>
            <a:endParaRPr lang="en-US" altLang="zh-CN"/>
          </a:p>
          <a:p>
            <a:pPr lvl="1"/>
            <a:r>
              <a:rPr lang="zh-CN" altLang="en-US"/>
              <a:t>一个字节中包含</a:t>
            </a:r>
            <a:r>
              <a:rPr lang="en-US" altLang="zh-CN"/>
              <a:t>0-7</a:t>
            </a:r>
            <a:r>
              <a:rPr lang="zh-CN" altLang="en-US"/>
              <a:t>编号的</a:t>
            </a:r>
            <a:r>
              <a:rPr lang="en-US" altLang="zh-CN"/>
              <a:t>bits</a:t>
            </a:r>
            <a:endParaRPr lang="en-US" altLang="zh-CN"/>
          </a:p>
          <a:p>
            <a:pPr lvl="1"/>
            <a:r>
              <a:rPr lang="zh-CN" altLang="en-US"/>
              <a:t>编号</a:t>
            </a:r>
            <a:r>
              <a:rPr lang="en-US" altLang="zh-CN"/>
              <a:t>7</a:t>
            </a:r>
            <a:r>
              <a:rPr lang="zh-CN" altLang="en-US"/>
              <a:t>代表高位，编号</a:t>
            </a:r>
            <a:r>
              <a:rPr lang="en-US" altLang="zh-CN"/>
              <a:t>0</a:t>
            </a:r>
            <a:r>
              <a:rPr lang="zh-CN" altLang="en-US"/>
              <a:t>表示最低位</a:t>
            </a:r>
            <a:endParaRPr lang="zh-CN" altLang="en-US"/>
          </a:p>
          <a:p>
            <a:pPr lvl="0"/>
            <a:r>
              <a:rPr lang="en-US" altLang="zh-CN"/>
              <a:t>Integer data values</a:t>
            </a:r>
            <a:endParaRPr lang="en-US" altLang="zh-CN"/>
          </a:p>
          <a:p>
            <a:pPr lvl="1"/>
            <a:r>
              <a:rPr lang="en-US" altLang="zh-CN"/>
              <a:t>16 bits</a:t>
            </a:r>
            <a:endParaRPr lang="en-US" altLang="zh-CN"/>
          </a:p>
          <a:p>
            <a:pPr lvl="1"/>
            <a:r>
              <a:rPr lang="en-US" altLang="zh-CN"/>
              <a:t>big-endian order,</a:t>
            </a:r>
            <a:r>
              <a:rPr lang="zh-CN" altLang="en-US"/>
              <a:t>高位字节先于地位字节</a:t>
            </a:r>
            <a:endParaRPr lang="zh-CN" altLang="en-US"/>
          </a:p>
          <a:p>
            <a:pPr lvl="1"/>
            <a:r>
              <a:rPr lang="en-US" altLang="zh-CN"/>
              <a:t>Most Significant Byte(MSB) ,followed by Least Significant Byte(LSB)</a:t>
            </a:r>
            <a:endParaRPr lang="en-US" altLang="zh-CN"/>
          </a:p>
          <a:p>
            <a:pPr lvl="0"/>
            <a:r>
              <a:rPr lang="en-US" altLang="zh-CN" sz="2000"/>
              <a:t>UTF-8 encoded strings</a:t>
            </a: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/>
              <a:t>Control Packets </a:t>
            </a:r>
            <a:r>
              <a:rPr lang="zh-CN" altLang="en-US" sz="1400"/>
              <a:t>中的文字域是被</a:t>
            </a:r>
            <a:r>
              <a:rPr lang="en-US" altLang="zh-CN" sz="1400"/>
              <a:t>UTF-8</a:t>
            </a:r>
            <a:r>
              <a:rPr lang="zh-CN" altLang="en-US" sz="1400"/>
              <a:t>编码的</a:t>
            </a: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每个字符串都有两字节的前缀，表示字符串的字节数，所以限制</a:t>
            </a:r>
            <a:r>
              <a:rPr lang="en-US" altLang="zh-CN" sz="1400"/>
              <a:t>UTF-8</a:t>
            </a:r>
            <a:r>
              <a:rPr lang="zh-CN" altLang="en-US" sz="1400"/>
              <a:t>编码的字符串不能超过</a:t>
            </a:r>
            <a:r>
              <a:rPr lang="en-US" altLang="zh-CN" sz="1400"/>
              <a:t>65535</a:t>
            </a:r>
            <a:r>
              <a:rPr lang="zh-CN" altLang="en-US" sz="1400"/>
              <a:t>字节，除非有特殊说明</a:t>
            </a:r>
            <a:endParaRPr lang="zh-CN" altLang="en-US" sz="1400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数据操作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插入数据</a:t>
            </a:r>
            <a:endParaRPr lang="zh-CN" altLang="en-US"/>
          </a:p>
          <a:p>
            <a:pPr lvl="1"/>
            <a:r>
              <a:rPr lang="zh-CN" altLang="en-US"/>
              <a:t>INSERT INTO </a:t>
            </a:r>
            <a:r>
              <a:rPr lang="en-US" altLang="zh-CN"/>
              <a:t>table_name </a:t>
            </a:r>
            <a:r>
              <a:rPr lang="zh-CN" altLang="en-US"/>
              <a:t>VALUES (1, ’Cheese’, 9.99);</a:t>
            </a:r>
            <a:endParaRPr lang="zh-CN" altLang="en-US"/>
          </a:p>
          <a:p>
            <a:pPr lvl="1"/>
            <a:r>
              <a:rPr lang="zh-CN" altLang="en-US"/>
              <a:t>INSERT INTO products (product_no, name, price) VALUES (1, ’Cheese’, </a:t>
            </a:r>
            <a:r>
              <a:rPr lang="en-US" altLang="zh-CN"/>
              <a:t>DEFAULT</a:t>
            </a:r>
            <a:r>
              <a:rPr lang="zh-CN" altLang="en-US"/>
              <a:t>)</a:t>
            </a:r>
            <a:r>
              <a:rPr lang="en-US" altLang="zh-CN"/>
              <a:t>,(2,'Bread',1.99)</a:t>
            </a:r>
            <a:r>
              <a:rPr lang="zh-CN" altLang="en-US"/>
              <a:t>;</a:t>
            </a:r>
            <a:endParaRPr lang="zh-CN" altLang="en-US"/>
          </a:p>
          <a:p>
            <a:pPr marL="0" lvl="1"/>
            <a:r>
              <a:rPr lang="en-US" altLang="zh-CN">
                <a:sym typeface="+mn-ea"/>
              </a:rPr>
              <a:t>         COPY </a:t>
            </a:r>
            <a:r>
              <a:rPr lang="zh-CN" altLang="en-US">
                <a:sym typeface="+mn-ea"/>
              </a:rPr>
              <a:t>{TableName} </a:t>
            </a:r>
            <a:r>
              <a:rPr lang="en-US" altLang="zh-CN">
                <a:sym typeface="+mn-ea"/>
              </a:rPr>
              <a:t>FROM </a:t>
            </a:r>
            <a:r>
              <a:rPr lang="zh-CN" altLang="en-US">
                <a:sym typeface="+mn-ea"/>
              </a:rPr>
              <a:t>'{file path}';(大量插入数据，性能好)，</a:t>
            </a:r>
            <a:endParaRPr lang="zh-CN" altLang="en-US"/>
          </a:p>
          <a:p>
            <a:pPr lvl="0"/>
            <a:r>
              <a:rPr lang="zh-CN" altLang="en-US"/>
              <a:t>更新数据</a:t>
            </a:r>
            <a:endParaRPr lang="zh-CN" altLang="en-US"/>
          </a:p>
          <a:p>
            <a:pPr lvl="1"/>
            <a:r>
              <a:rPr lang="zh-CN" altLang="en-US"/>
              <a:t>UPDATE products SET price = 10 WHERE price = 5;</a:t>
            </a:r>
            <a:endParaRPr lang="zh-CN" altLang="en-US"/>
          </a:p>
          <a:p>
            <a:pPr lvl="1"/>
            <a:r>
              <a:rPr lang="zh-CN" altLang="en-US"/>
              <a:t>UPDATE mytable SET a = 5, b = 3, c = 1 WHERE a &gt; 0;</a:t>
            </a:r>
            <a:endParaRPr lang="zh-CN" altLang="en-US"/>
          </a:p>
          <a:p>
            <a:pPr lvl="0"/>
            <a:r>
              <a:rPr lang="zh-CN" altLang="en-US"/>
              <a:t>删除数据</a:t>
            </a:r>
            <a:endParaRPr lang="zh-CN" altLang="en-US"/>
          </a:p>
          <a:p>
            <a:pPr lvl="1"/>
            <a:r>
              <a:rPr lang="zh-CN" altLang="en-US"/>
              <a:t>DELETE FROM products WHERE price = 10;</a:t>
            </a:r>
            <a:endParaRPr lang="zh-CN" altLang="en-US"/>
          </a:p>
          <a:p>
            <a:pPr lvl="0"/>
            <a:r>
              <a:rPr lang="zh-CN" altLang="en-US"/>
              <a:t>删除表的完整数据</a:t>
            </a:r>
            <a:endParaRPr lang="zh-CN" altLang="en-US"/>
          </a:p>
          <a:p>
            <a:pPr lvl="1"/>
            <a:r>
              <a:rPr lang="en-US" altLang="zh-CN"/>
              <a:t>TRUNCATE TABLE table_name;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SQL</a:t>
            </a:r>
            <a:r>
              <a:rPr lang="zh-CN" altLang="en-US">
                <a:sym typeface="+mn-ea"/>
              </a:rPr>
              <a:t>查询</a:t>
            </a:r>
            <a:r>
              <a:rPr lang="en-US" altLang="zh-CN"/>
              <a:t>----</a:t>
            </a:r>
            <a:r>
              <a:rPr lang="en-US" altLang="zh-CN">
                <a:sym typeface="+mn-ea"/>
              </a:rPr>
              <a:t>FROM</a:t>
            </a:r>
            <a:r>
              <a:rPr lang="zh-CN" altLang="en-US">
                <a:sym typeface="+mn-ea"/>
              </a:rPr>
              <a:t>子句</a:t>
            </a:r>
            <a:endParaRPr lang="zh-CN" altLang="en-US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471170" y="1733550"/>
            <a:ext cx="11389995" cy="4622165"/>
          </a:xfrm>
        </p:spPr>
        <p:txBody>
          <a:bodyPr/>
          <a:p>
            <a:r>
              <a:rPr lang="en-US" altLang="zh-CN"/>
              <a:t>T1 CROSS JOIN T2</a:t>
            </a:r>
            <a:r>
              <a:rPr lang="zh-CN" altLang="en-US"/>
              <a:t>：</a:t>
            </a:r>
            <a:r>
              <a:rPr lang="en-US" altLang="zh-CN"/>
              <a:t>T1</a:t>
            </a:r>
            <a:r>
              <a:rPr lang="zh-CN" altLang="en-US"/>
              <a:t>和</a:t>
            </a:r>
            <a:r>
              <a:rPr lang="en-US" altLang="zh-CN"/>
              <a:t>T2</a:t>
            </a:r>
            <a:r>
              <a:rPr lang="zh-CN" altLang="en-US"/>
              <a:t>行的笛卡儿积</a:t>
            </a:r>
            <a:endParaRPr lang="zh-CN" altLang="en-US"/>
          </a:p>
          <a:p>
            <a:r>
              <a:rPr lang="zh-CN" altLang="en-US"/>
              <a:t>T1 { [INNER] | { LEFT | RIGHT | FULL } [OUTER] } JOIN T2 ON boolean_expression</a:t>
            </a:r>
            <a:endParaRPr lang="zh-CN" altLang="en-US"/>
          </a:p>
          <a:p>
            <a:r>
              <a:rPr lang="zh-CN" altLang="en-US"/>
              <a:t>T1 { [INNER] | { LEFT | RIGHT | FULL } [OUTER] } JOIN T2 USING ( join column list )</a:t>
            </a:r>
            <a:endParaRPr lang="zh-CN" altLang="en-US"/>
          </a:p>
          <a:p>
            <a:r>
              <a:rPr lang="zh-CN" altLang="en-US"/>
              <a:t>T1 NATURAL { [INNER] | { LEFT | RIGHT | FULL } [OUTER] } JOIN T2</a:t>
            </a:r>
            <a:endParaRPr lang="zh-CN" altLang="en-US"/>
          </a:p>
          <a:p>
            <a:r>
              <a:rPr lang="en-US" altLang="zh-CN"/>
              <a:t>INNER JOIN</a:t>
            </a:r>
            <a:r>
              <a:rPr lang="zh-CN" altLang="en-US"/>
              <a:t>：</a:t>
            </a:r>
            <a:r>
              <a:rPr lang="en-US" altLang="zh-CN"/>
              <a:t>T1</a:t>
            </a:r>
            <a:r>
              <a:rPr lang="zh-CN" altLang="en-US"/>
              <a:t>中的每一行</a:t>
            </a:r>
            <a:r>
              <a:rPr lang="en-US" altLang="zh-CN"/>
              <a:t>R1</a:t>
            </a:r>
            <a:r>
              <a:rPr lang="zh-CN" altLang="en-US"/>
              <a:t>，能在</a:t>
            </a:r>
            <a:r>
              <a:rPr lang="en-US" altLang="zh-CN"/>
              <a:t>T2</a:t>
            </a:r>
            <a:r>
              <a:rPr lang="zh-CN" altLang="en-US"/>
              <a:t>中找到一个或多个满足条件的行，满足条件的每一行都在连接表中生成一行</a:t>
            </a:r>
            <a:endParaRPr lang="zh-CN" altLang="en-US"/>
          </a:p>
          <a:p>
            <a:r>
              <a:rPr lang="en-US" altLang="zh-CN"/>
              <a:t>LEFT OUTER JOIN</a:t>
            </a:r>
            <a:r>
              <a:rPr lang="zh-CN" altLang="en-US"/>
              <a:t>：首先一次内连接，每一个</a:t>
            </a:r>
            <a:r>
              <a:rPr lang="en-US" altLang="zh-CN"/>
              <a:t>T1</a:t>
            </a:r>
            <a:r>
              <a:rPr lang="zh-CN" altLang="en-US"/>
              <a:t>中无法匹配的行生成一行</a:t>
            </a:r>
            <a:endParaRPr lang="zh-CN" altLang="en-US"/>
          </a:p>
          <a:p>
            <a:r>
              <a:rPr lang="en-US" altLang="zh-CN"/>
              <a:t>RIGHT OUTER JOIN</a:t>
            </a:r>
            <a:r>
              <a:rPr lang="zh-CN" altLang="en-US"/>
              <a:t>：首先一次内连接，每一个</a:t>
            </a:r>
            <a:r>
              <a:rPr lang="en-US" altLang="zh-CN"/>
              <a:t>T2</a:t>
            </a:r>
            <a:r>
              <a:rPr lang="zh-CN" altLang="en-US"/>
              <a:t>中无法匹配的行生成一行</a:t>
            </a:r>
            <a:endParaRPr lang="zh-CN" altLang="en-US"/>
          </a:p>
          <a:p>
            <a:r>
              <a:rPr lang="en-US" altLang="zh-CN"/>
              <a:t>FULL OUTER JOIN</a:t>
            </a:r>
            <a:r>
              <a:rPr lang="zh-CN" altLang="en-US"/>
              <a:t>：首先一次内链接，每一个在</a:t>
            </a:r>
            <a:r>
              <a:rPr lang="en-US" altLang="zh-CN"/>
              <a:t>T1</a:t>
            </a:r>
            <a:r>
              <a:rPr lang="zh-CN" altLang="en-US"/>
              <a:t>和</a:t>
            </a:r>
            <a:r>
              <a:rPr lang="en-US" altLang="zh-CN"/>
              <a:t>T2</a:t>
            </a:r>
            <a:r>
              <a:rPr lang="zh-CN" altLang="en-US"/>
              <a:t>中找不到匹配的行生成一行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----FROM</a:t>
            </a:r>
            <a:r>
              <a:rPr lang="zh-CN" altLang="en-US">
                <a:sym typeface="+mn-ea"/>
              </a:rPr>
              <a:t>子句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ON </a:t>
            </a:r>
            <a:r>
              <a:rPr lang="zh-CN" altLang="en-US"/>
              <a:t>子句，接受布尔表达式，如果为真，则</a:t>
            </a:r>
            <a:r>
              <a:rPr lang="en-US" altLang="zh-CN"/>
              <a:t>T1</a:t>
            </a:r>
            <a:r>
              <a:rPr lang="zh-CN" altLang="en-US"/>
              <a:t>和</a:t>
            </a:r>
            <a:r>
              <a:rPr lang="en-US" altLang="zh-CN"/>
              <a:t>T2</a:t>
            </a:r>
            <a:r>
              <a:rPr lang="zh-CN" altLang="en-US"/>
              <a:t>的行匹配成功</a:t>
            </a:r>
            <a:endParaRPr lang="zh-CN" altLang="en-US"/>
          </a:p>
          <a:p>
            <a:r>
              <a:rPr lang="en-US" altLang="zh-CN"/>
              <a:t>USING </a:t>
            </a:r>
            <a:r>
              <a:rPr lang="zh-CN" altLang="en-US"/>
              <a:t>子句，一个逗号分隔的共享字段名的列表，并生成一个包括每个字段相等比较的连接条件</a:t>
            </a:r>
            <a:endParaRPr lang="zh-CN" altLang="en-US"/>
          </a:p>
          <a:p>
            <a:r>
              <a:rPr lang="en-US" altLang="zh-CN"/>
              <a:t>NATURAL </a:t>
            </a:r>
            <a:r>
              <a:rPr lang="zh-CN" altLang="en-US"/>
              <a:t>是</a:t>
            </a:r>
            <a:r>
              <a:rPr lang="en-US" altLang="zh-CN"/>
              <a:t>USING</a:t>
            </a:r>
            <a:r>
              <a:rPr lang="zh-CN" altLang="en-US"/>
              <a:t>的缩写，自动形成两个表中同名字段组成的</a:t>
            </a:r>
            <a:r>
              <a:rPr lang="en-US" altLang="zh-CN"/>
              <a:t>USING</a:t>
            </a:r>
            <a:r>
              <a:rPr lang="zh-CN" altLang="en-US"/>
              <a:t>列表，没有同名字段，</a:t>
            </a:r>
            <a:r>
              <a:rPr lang="en-US" altLang="zh-CN"/>
              <a:t>NATURAL</a:t>
            </a:r>
            <a:r>
              <a:rPr lang="zh-CN" altLang="en-US"/>
              <a:t>行为类似</a:t>
            </a:r>
            <a:r>
              <a:rPr lang="en-US" altLang="zh-CN"/>
              <a:t>CROSS JOIN</a:t>
            </a:r>
            <a:endParaRPr lang="en-US" altLang="zh-CN"/>
          </a:p>
          <a:p>
            <a:r>
              <a:rPr lang="en-US" altLang="zh-CN"/>
              <a:t>SELECT * FROM t1 LEFT JOIN t2 ON t1.num = t2.num WHERE t2.value = ’xxx’;</a:t>
            </a:r>
            <a:endParaRPr lang="en-US" altLang="zh-CN"/>
          </a:p>
          <a:p>
            <a:pPr lvl="1"/>
            <a:r>
              <a:rPr lang="en-US" altLang="zh-CN"/>
              <a:t>ON</a:t>
            </a:r>
            <a:r>
              <a:rPr lang="zh-CN" altLang="en-US"/>
              <a:t>字句是先于连接处理的，</a:t>
            </a:r>
            <a:r>
              <a:rPr lang="en-US" altLang="zh-CN"/>
              <a:t>WHERE</a:t>
            </a:r>
            <a:r>
              <a:rPr lang="zh-CN" altLang="en-US"/>
              <a:t>子句是后于连接处理的，对与外连接有影响</a:t>
            </a:r>
            <a:endParaRPr lang="zh-CN" altLang="en-US"/>
          </a:p>
          <a:p>
            <a:pPr lvl="0"/>
            <a:r>
              <a:rPr lang="zh-CN" altLang="en-US"/>
              <a:t>别名：</a:t>
            </a:r>
            <a:r>
              <a:rPr lang="en-US" altLang="zh-CN"/>
              <a:t>FROM table_</a:t>
            </a:r>
            <a:r>
              <a:rPr lang="en-US" altLang="zh-CN">
                <a:sym typeface="+mn-ea"/>
              </a:rPr>
              <a:t>name </a:t>
            </a:r>
            <a:r>
              <a:rPr lang="en-US" altLang="zh-CN"/>
              <a:t>AS alias	FROM table_name alias</a:t>
            </a:r>
            <a:endParaRPr lang="en-US" altLang="zh-CN"/>
          </a:p>
          <a:p>
            <a:pPr lvl="1"/>
            <a:r>
              <a:rPr lang="zh-CN" altLang="en-US"/>
              <a:t>对于自连接是必备的，需要使用子查询的结果时</a:t>
            </a:r>
            <a:endParaRPr lang="zh-CN" altLang="en-US"/>
          </a:p>
          <a:p>
            <a:pPr lvl="1"/>
            <a:r>
              <a:rPr lang="zh-CN" altLang="en-US"/>
              <a:t>字段别名：</a:t>
            </a:r>
            <a:r>
              <a:rPr lang="en-US" altLang="zh-CN"/>
              <a:t>FROM table_name AS alias (column1[,column2[,...]])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----FROM</a:t>
            </a:r>
            <a:r>
              <a:rPr lang="zh-CN" altLang="en-US">
                <a:sym typeface="+mn-ea"/>
              </a:rPr>
              <a:t>子句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181735" y="1733550"/>
            <a:ext cx="10857865" cy="4131945"/>
          </a:xfrm>
        </p:spPr>
        <p:txBody>
          <a:bodyPr/>
          <a:p>
            <a:r>
              <a:rPr lang="zh-CN" altLang="en-US"/>
              <a:t>子查询</a:t>
            </a:r>
            <a:r>
              <a:rPr lang="en-US" altLang="zh-CN"/>
              <a:t>(subquery)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1600">
                <a:sym typeface="+mn-ea"/>
              </a:rPr>
              <a:t>select city from weather where temp_lo = (select max(temp_lo) from weather);</a:t>
            </a:r>
            <a:endParaRPr lang="en-US" altLang="zh-CN" sz="1600">
              <a:sym typeface="+mn-ea"/>
            </a:endParaRPr>
          </a:p>
          <a:p>
            <a:r>
              <a:rPr lang="zh-CN" altLang="en-US"/>
              <a:t>表函数</a:t>
            </a:r>
            <a:r>
              <a:rPr lang="en-US" altLang="zh-CN"/>
              <a:t>(table functions)</a:t>
            </a:r>
            <a:endParaRPr lang="en-US" altLang="zh-CN"/>
          </a:p>
          <a:p>
            <a:pPr lvl="1"/>
            <a:r>
              <a:rPr lang="zh-CN" altLang="en-US"/>
              <a:t>生成一个行集合的函数</a:t>
            </a:r>
            <a:endParaRPr lang="zh-CN" altLang="en-US"/>
          </a:p>
          <a:p>
            <a:pPr lvl="0"/>
            <a:r>
              <a:rPr lang="en-US" altLang="zh-CN"/>
              <a:t>LATERAL </a:t>
            </a:r>
            <a:r>
              <a:rPr lang="zh-CN" altLang="en-US"/>
              <a:t>子查询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r>
              <a:rPr lang="zh-CN" altLang="en-US"/>
              <a:t>查询</a:t>
            </a:r>
            <a:r>
              <a:rPr lang="en-US" altLang="zh-CN"/>
              <a:t>----WHERE</a:t>
            </a:r>
            <a:r>
              <a:rPr lang="zh-CN" altLang="en-US"/>
              <a:t>子句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10400665" cy="4131945"/>
          </a:xfrm>
        </p:spPr>
        <p:txBody>
          <a:bodyPr/>
          <a:p>
            <a:r>
              <a:rPr lang="en-US" altLang="zh-CN"/>
              <a:t>WHERE search_condition</a:t>
            </a:r>
            <a:endParaRPr lang="en-US" altLang="zh-CN"/>
          </a:p>
          <a:p>
            <a:pPr lvl="1"/>
            <a:r>
              <a:rPr lang="en-US" altLang="zh-CN"/>
              <a:t>search_condition </a:t>
            </a:r>
            <a:r>
              <a:rPr lang="zh-CN" altLang="en-US"/>
              <a:t>返回为</a:t>
            </a:r>
            <a:r>
              <a:rPr lang="en-US" altLang="zh-CN"/>
              <a:t>bool</a:t>
            </a:r>
            <a:r>
              <a:rPr lang="zh-CN" altLang="en-US"/>
              <a:t>的值表达式</a:t>
            </a:r>
            <a:endParaRPr lang="zh-CN" altLang="en-US"/>
          </a:p>
          <a:p>
            <a:pPr lvl="1"/>
            <a:r>
              <a:rPr lang="zh-CN" altLang="en-US"/>
              <a:t>得到</a:t>
            </a:r>
            <a:r>
              <a:rPr lang="en-US" altLang="zh-CN"/>
              <a:t>FROM</a:t>
            </a:r>
            <a:r>
              <a:rPr lang="zh-CN" altLang="en-US"/>
              <a:t>子句处理过的行之后，如果结果为真，保留在输出行中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SELECT ... FROM fdt WHERE c1 &gt; 5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SELECT ... FROM fdt WHERE c1 IN (1, 2, 3)</a:t>
            </a:r>
            <a:r>
              <a:rPr lang="en-US" altLang="zh-CN"/>
              <a:t>;</a:t>
            </a:r>
            <a:endParaRPr lang="en-US" altLang="zh-CN"/>
          </a:p>
          <a:p>
            <a:pPr marL="0" lvl="1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SELECT ... FROM fdt WHERE c1 </a:t>
            </a:r>
            <a:r>
              <a:rPr lang="en-US" altLang="zh-CN">
                <a:sym typeface="+mn-ea"/>
              </a:rPr>
              <a:t>NOT </a:t>
            </a:r>
            <a:r>
              <a:rPr lang="zh-CN" altLang="en-US">
                <a:sym typeface="+mn-ea"/>
              </a:rPr>
              <a:t>IN (1, 2, 3)</a:t>
            </a:r>
            <a:r>
              <a:rPr lang="en-US" altLang="zh-CN">
                <a:sym typeface="+mn-ea"/>
              </a:rPr>
              <a:t>;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/>
              <a:t>SELECT ... FROM fdt WHERE c1 IN (SELECT c1 FROM t2)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SELECT ... FROM fdt WHERE c1 IN (SELECT c3 FROM t2 WHERE c2 = fdt.c1 + 10)</a:t>
            </a:r>
            <a:endParaRPr lang="zh-CN" altLang="en-US"/>
          </a:p>
          <a:p>
            <a:pPr marL="0" lvl="1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SELECT ... FROM fdt WHERE c1 BETWEEN </a:t>
            </a:r>
            <a:r>
              <a:rPr lang="en-US" altLang="zh-CN">
                <a:sym typeface="+mn-ea"/>
              </a:rPr>
              <a:t>25 AND 27;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SELECT ... FROM fdt WHERE c1 BETWEEN (SELECT c3 FROM t2 WHERE c2 = fdt.c1 + 10) AND 100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SELECT ... FROM fdt WHERE EXISTS (SELECT c1 FROM t2 WHERE c2 &gt; fdt.c1)</a:t>
            </a:r>
            <a:endParaRPr lang="zh-CN" altLang="en-US"/>
          </a:p>
          <a:p>
            <a:pPr lvl="1"/>
            <a:r>
              <a:rPr lang="en-US" altLang="zh-CN"/>
              <a:t>	WHERE c1 IS NOT NULL;</a:t>
            </a:r>
            <a:endParaRPr lang="en-US" altLang="zh-CN"/>
          </a:p>
          <a:p>
            <a:pPr lvl="1"/>
            <a:r>
              <a:rPr lang="en-US" altLang="zh-CN"/>
              <a:t>	WHERE c1 LIKE ‘Pa%’;	%</a:t>
            </a:r>
            <a:r>
              <a:rPr lang="zh-CN" altLang="en-US"/>
              <a:t>表示零个、一个或多个数字或字符，</a:t>
            </a:r>
            <a:r>
              <a:rPr lang="en-US" altLang="zh-CN"/>
              <a:t>_</a:t>
            </a:r>
            <a:r>
              <a:rPr lang="zh-CN" altLang="en-US"/>
              <a:t>表示一个数字或字符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9565" y="161925"/>
            <a:ext cx="9560560" cy="1080135"/>
          </a:xfrm>
        </p:spPr>
        <p:txBody>
          <a:bodyPr>
            <a:normAutofit/>
          </a:bodyPr>
          <a:p>
            <a:r>
              <a:rPr lang="en-US" altLang="zh-CN"/>
              <a:t>SQL</a:t>
            </a:r>
            <a:r>
              <a:rPr lang="zh-CN" altLang="en-US"/>
              <a:t>查询</a:t>
            </a:r>
            <a:r>
              <a:rPr lang="en-US" altLang="zh-CN"/>
              <a:t>----GROUP BY &amp; HAVING</a:t>
            </a:r>
            <a:r>
              <a:rPr lang="zh-CN" altLang="en-US"/>
              <a:t>子句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560570"/>
          </a:xfrm>
        </p:spPr>
        <p:txBody>
          <a:bodyPr/>
          <a:p>
            <a:r>
              <a:rPr lang="zh-CN" altLang="en-US"/>
              <a:t>通过了</a:t>
            </a:r>
            <a:r>
              <a:rPr lang="en-US" altLang="zh-CN"/>
              <a:t>WHERE</a:t>
            </a:r>
            <a:r>
              <a:rPr lang="zh-CN" altLang="en-US"/>
              <a:t>的过滤器之后，继续用</a:t>
            </a:r>
            <a:r>
              <a:rPr lang="en-US" altLang="zh-CN"/>
              <a:t>GROUP BY</a:t>
            </a:r>
            <a:r>
              <a:rPr lang="zh-CN" altLang="en-US"/>
              <a:t>子句进行分组，然后用</a:t>
            </a:r>
            <a:r>
              <a:rPr lang="en-US" altLang="zh-CN"/>
              <a:t>HAVING</a:t>
            </a:r>
            <a:r>
              <a:rPr lang="zh-CN" altLang="en-US"/>
              <a:t>子句选取一些分组</a:t>
            </a:r>
            <a:endParaRPr lang="zh-CN" altLang="en-US"/>
          </a:p>
          <a:p>
            <a:r>
              <a:rPr lang="zh-CN" altLang="en-US"/>
              <a:t>定义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SELECT select_list</a:t>
            </a:r>
            <a:endParaRPr lang="en-US" altLang="zh-CN"/>
          </a:p>
          <a:p>
            <a:pPr lvl="1"/>
            <a:r>
              <a:rPr lang="en-US" altLang="zh-CN"/>
              <a:t>	FROM...</a:t>
            </a:r>
            <a:endParaRPr lang="en-US" altLang="zh-CN"/>
          </a:p>
          <a:p>
            <a:pPr lvl="1"/>
            <a:r>
              <a:rPr lang="en-US" altLang="zh-CN"/>
              <a:t>	[WHERE ...]</a:t>
            </a:r>
            <a:endParaRPr lang="en-US" altLang="zh-CN"/>
          </a:p>
          <a:p>
            <a:pPr lvl="1"/>
            <a:r>
              <a:rPr lang="en-US" altLang="zh-CN"/>
              <a:t>	GROUP BY grouping_column_reference [, grouping_column_reference]... [HAVING...]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	SELECT id,class,name,age FROM student GROUP BY class HAVING age&lt;18;</a:t>
            </a:r>
            <a:endParaRPr lang="en-US" altLang="zh-CN"/>
          </a:p>
          <a:p>
            <a:pPr lvl="0"/>
            <a:r>
              <a:rPr lang="en-US" altLang="zh-CN"/>
              <a:t>GROUP BY </a:t>
            </a:r>
            <a:r>
              <a:rPr lang="zh-CN" altLang="en-US"/>
              <a:t>将所有列出的字段值相等的行合并为一组，选择列表只能引用存在于</a:t>
            </a:r>
            <a:r>
              <a:rPr lang="en-US" altLang="zh-CN"/>
              <a:t>GROUP BY</a:t>
            </a:r>
            <a:r>
              <a:rPr lang="zh-CN" altLang="en-US"/>
              <a:t>子句中出现的列，除非是用在聚合表达式中的</a:t>
            </a:r>
            <a:endParaRPr lang="zh-CN" altLang="en-US"/>
          </a:p>
          <a:p>
            <a:pPr lvl="0"/>
            <a:r>
              <a:rPr lang="en-US" altLang="zh-CN" sz="2000">
                <a:sym typeface="+mn-ea"/>
              </a:rPr>
              <a:t>Aggregate Function(</a:t>
            </a:r>
            <a:r>
              <a:rPr lang="zh-CN" altLang="en-US" sz="2000">
                <a:sym typeface="+mn-ea"/>
              </a:rPr>
              <a:t>聚合函数</a:t>
            </a:r>
            <a:r>
              <a:rPr lang="en-US" altLang="zh-CN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single result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count()	sum()	avg()	max()	min()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r>
              <a:rPr lang="zh-CN" altLang="en-US"/>
              <a:t>查询</a:t>
            </a:r>
            <a:r>
              <a:rPr lang="en-US" altLang="zh-CN"/>
              <a:t>----ORDER BY</a:t>
            </a:r>
            <a:r>
              <a:rPr lang="zh-CN" altLang="en-US"/>
              <a:t>子句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447800" y="1733550"/>
            <a:ext cx="10334625" cy="4131945"/>
          </a:xfrm>
        </p:spPr>
        <p:txBody>
          <a:bodyPr/>
          <a:p>
            <a:r>
              <a:rPr lang="zh-CN" altLang="en-US" sz="1600"/>
              <a:t>根据一个或多个列中的数据进行排序</a:t>
            </a:r>
            <a:endParaRPr lang="zh-CN" altLang="en-US" sz="1600"/>
          </a:p>
          <a:p>
            <a:r>
              <a:rPr lang="en-US" altLang="zh-CN" sz="1600"/>
              <a:t>SELECT column-list FROM table_name [ORDER BY column1,column2,... columnN] [ASC|DESC];</a:t>
            </a:r>
            <a:endParaRPr lang="en-US" altLang="zh-CN" sz="1600"/>
          </a:p>
          <a:p>
            <a:pPr lvl="1"/>
            <a:r>
              <a:rPr lang="en-US" altLang="zh-CN" sz="1120"/>
              <a:t>SELECT id,name,age, from student ORDER BY age DESC;</a:t>
            </a:r>
            <a:endParaRPr lang="en-US" altLang="zh-CN" sz="1120"/>
          </a:p>
          <a:p>
            <a:r>
              <a:rPr lang="en-US" altLang="zh-CN" sz="1600"/>
              <a:t>ASC</a:t>
            </a:r>
            <a:r>
              <a:rPr lang="zh-CN" altLang="en-US" sz="1600"/>
              <a:t>升序，</a:t>
            </a:r>
            <a:r>
              <a:rPr lang="en-US" altLang="zh-CN" sz="1600"/>
              <a:t>DESC</a:t>
            </a:r>
            <a:r>
              <a:rPr lang="zh-CN" altLang="en-US" sz="1600"/>
              <a:t>降序</a:t>
            </a:r>
            <a:endParaRPr lang="en-US" altLang="zh-CN" sz="1400">
              <a:sym typeface="+mn-ea"/>
            </a:endParaRPr>
          </a:p>
          <a:p>
            <a:r>
              <a:rPr lang="en-US" altLang="zh-CN" sz="1600">
                <a:sym typeface="+mn-ea"/>
              </a:rPr>
              <a:t>NULL FIRST(DESC),NULL LAST(ASC)</a:t>
            </a:r>
            <a:endParaRPr lang="en-US" altLang="zh-CN" sz="160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r>
              <a:rPr lang="zh-CN" altLang="en-US"/>
              <a:t>查询</a:t>
            </a:r>
            <a:r>
              <a:rPr lang="en-US" altLang="zh-CN"/>
              <a:t>----LIMIT</a:t>
            </a:r>
            <a:r>
              <a:rPr lang="zh-CN" altLang="en-US"/>
              <a:t>子句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10178415" cy="4131945"/>
          </a:xfrm>
        </p:spPr>
        <p:txBody>
          <a:bodyPr>
            <a:normAutofit lnSpcReduction="20000"/>
          </a:bodyPr>
          <a:p>
            <a:r>
              <a:rPr lang="en-US" altLang="zh-CN"/>
              <a:t>SELECT ... FROM ... WHERE ... [LIMIT num_of_rows [OFFSET] begin_rows]</a:t>
            </a:r>
            <a:endParaRPr lang="en-US" altLang="zh-CN"/>
          </a:p>
          <a:p>
            <a:r>
              <a:rPr lang="en-US" altLang="zh-CN" sz="2000">
                <a:latin typeface="Consolas" panose="020B0609020204030204" charset="0"/>
                <a:sym typeface="+mn-ea"/>
              </a:rPr>
              <a:t>限制查询语句返回的数据量，取出查询结果中的一部分数据行</a:t>
            </a:r>
            <a:endParaRPr lang="en-US" altLang="zh-CN" sz="2000">
              <a:latin typeface="Consolas" panose="020B0609020204030204" charset="0"/>
              <a:sym typeface="+mn-ea"/>
            </a:endParaRPr>
          </a:p>
          <a:p>
            <a:r>
              <a:rPr lang="en-US" altLang="zh-CN" sz="2000">
                <a:latin typeface="Consolas" panose="020B0609020204030204" charset="0"/>
              </a:rPr>
              <a:t>LIMIT 表示</a:t>
            </a:r>
            <a:r>
              <a:rPr lang="en-US" altLang="zh-CN" sz="2000">
                <a:latin typeface="Consolas" panose="020B0609020204030204" charset="0"/>
                <a:sym typeface="+mn-ea"/>
              </a:rPr>
              <a:t>取出不多于该数字的行</a:t>
            </a:r>
            <a:endParaRPr lang="en-US" altLang="zh-CN" sz="2000">
              <a:latin typeface="Consolas" panose="020B0609020204030204" charset="0"/>
            </a:endParaRPr>
          </a:p>
          <a:p>
            <a:r>
              <a:rPr lang="en-US" altLang="zh-CN"/>
              <a:t>OFFSET </a:t>
            </a:r>
            <a:r>
              <a:rPr lang="zh-CN" altLang="en-US"/>
              <a:t>表示忽略多少行</a:t>
            </a:r>
            <a:endParaRPr lang="zh-CN" altLang="en-US"/>
          </a:p>
          <a:p>
            <a:pPr marL="342900" lvl="1" indent="-342900" algn="l"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en-US" altLang="zh-CN" sz="2000">
                <a:latin typeface="Consolas" panose="020B0609020204030204" charset="0"/>
                <a:sym typeface="+mn-ea"/>
              </a:rPr>
              <a:t>先忽略OFFSET 后 计算返回的LIMIT</a:t>
            </a:r>
            <a:endParaRPr lang="en-US" altLang="zh-CN" sz="2000">
              <a:latin typeface="Consolas" panose="020B0609020204030204" charset="0"/>
              <a:sym typeface="+mn-ea"/>
            </a:endParaRPr>
          </a:p>
          <a:p>
            <a:pPr marL="342900" lvl="1" indent="-342900" algn="l"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en-US" altLang="zh-CN" sz="2000">
                <a:latin typeface="Consolas" panose="020B0609020204030204" charset="0"/>
                <a:sym typeface="+mn-ea"/>
              </a:rPr>
              <a:t>LIMIT和ORDER BY一般一起使用</a:t>
            </a:r>
            <a:endParaRPr lang="en-US" altLang="zh-CN" sz="2000">
              <a:latin typeface="Consolas" panose="020B0609020204030204" charset="0"/>
              <a:sym typeface="+mn-ea"/>
            </a:endParaRPr>
          </a:p>
          <a:p>
            <a:pPr marL="342900" lvl="1" indent="-342900" algn="l"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en-US" altLang="zh-CN" sz="2000">
                <a:latin typeface="Consolas" panose="020B0609020204030204" charset="0"/>
                <a:sym typeface="+mn-ea"/>
              </a:rPr>
              <a:t>OFFSET子句忽略的行仍然需要在服务器内部计算你，因此一个很大的OFFSET可能不够有效率</a:t>
            </a:r>
            <a:endParaRPr lang="en-US" altLang="zh-CN" sz="2000">
              <a:latin typeface="Consolas" panose="020B0609020204030204" charset="0"/>
            </a:endParaRPr>
          </a:p>
          <a:p>
            <a:pPr lvl="1"/>
            <a:endParaRPr lang="zh-CN" altLang="en-US" sz="200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r>
              <a:rPr lang="zh-CN" altLang="en-US"/>
              <a:t>查询</a:t>
            </a:r>
            <a:r>
              <a:rPr lang="en-US" altLang="zh-CN"/>
              <a:t>----</a:t>
            </a:r>
            <a:r>
              <a:rPr lang="zh-CN" altLang="en-US"/>
              <a:t>选择列表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* </a:t>
            </a:r>
            <a:r>
              <a:rPr lang="zh-CN" altLang="en-US"/>
              <a:t>所有字段</a:t>
            </a:r>
            <a:endParaRPr lang="zh-CN" altLang="en-US"/>
          </a:p>
          <a:p>
            <a:r>
              <a:rPr lang="en-US" altLang="zh-CN"/>
              <a:t>SELECT a,b,c FROM ...</a:t>
            </a:r>
            <a:endParaRPr lang="en-US" altLang="zh-CN"/>
          </a:p>
          <a:p>
            <a:r>
              <a:rPr lang="en-US" altLang="zh-CN"/>
              <a:t>DISTINCT </a:t>
            </a:r>
            <a:r>
              <a:rPr lang="zh-CN" altLang="en-US"/>
              <a:t>删除重复行，如果两行至少有一个字段值不同，我们认为这两行是独立的，</a:t>
            </a:r>
            <a:r>
              <a:rPr lang="en-US" altLang="zh-CN"/>
              <a:t>NULL</a:t>
            </a:r>
            <a:r>
              <a:rPr lang="zh-CN" altLang="en-US"/>
              <a:t>被认为是相同的</a:t>
            </a:r>
            <a:endParaRPr lang="zh-CN" altLang="en-US"/>
          </a:p>
          <a:p>
            <a:pPr lvl="1"/>
            <a:r>
              <a:rPr lang="en-US" altLang="zh-CN"/>
              <a:t>SELECT DISTINCT ON (expression[,expression ...]) select_list ...</a:t>
            </a:r>
            <a:endParaRPr lang="en-US" altLang="zh-CN"/>
          </a:p>
          <a:p>
            <a:pPr lvl="1"/>
            <a:r>
              <a:rPr lang="en-US" altLang="zh-CN"/>
              <a:t>expression</a:t>
            </a:r>
            <a:r>
              <a:rPr lang="zh-CN" altLang="en-US"/>
              <a:t>为每一行计算，如果计算出的值相同，那么认为这些行是重复的</a:t>
            </a:r>
            <a:endParaRPr lang="zh-CN" altLang="en-US"/>
          </a:p>
          <a:p>
            <a:pPr lvl="1"/>
            <a:r>
              <a:rPr lang="zh-CN" altLang="en-US"/>
              <a:t>非</a:t>
            </a:r>
            <a:r>
              <a:rPr lang="en-US" altLang="zh-CN"/>
              <a:t>SQL</a:t>
            </a:r>
            <a:r>
              <a:rPr lang="zh-CN" altLang="en-US"/>
              <a:t>标准，可以在</a:t>
            </a:r>
            <a:r>
              <a:rPr lang="en-US" altLang="zh-CN"/>
              <a:t>GROUP BY</a:t>
            </a:r>
            <a:r>
              <a:rPr lang="zh-CN" altLang="en-US"/>
              <a:t>或者</a:t>
            </a:r>
            <a:r>
              <a:rPr lang="en-US" altLang="zh-CN"/>
              <a:t>FROM</a:t>
            </a:r>
            <a:r>
              <a:rPr lang="zh-CN" altLang="en-US"/>
              <a:t>子查询可以达到目的，但是更为方便</a:t>
            </a:r>
            <a:r>
              <a:rPr lang="en-US" altLang="zh-CN"/>
              <a:t>ren'w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r>
              <a:rPr lang="zh-CN" altLang="en-US"/>
              <a:t>查询</a:t>
            </a:r>
            <a:r>
              <a:rPr lang="en-US" altLang="zh-CN"/>
              <a:t>----</a:t>
            </a:r>
            <a:r>
              <a:rPr lang="zh-CN" altLang="en-US"/>
              <a:t>组合查询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2165"/>
          </a:xfrm>
        </p:spPr>
        <p:txBody>
          <a:bodyPr/>
          <a:p>
            <a:r>
              <a:rPr lang="zh-CN" altLang="en-US"/>
              <a:t>对两个查询结果进行集合操作（并、交、差）</a:t>
            </a:r>
            <a:endParaRPr lang="zh-CN" altLang="en-US"/>
          </a:p>
          <a:p>
            <a:pPr lvl="0"/>
            <a:r>
              <a:rPr lang="zh-CN" altLang="en-US" sz="2000"/>
              <a:t>两个查询结果必须是兼容的，返回同样数量的列，对应的列有兼容的数据结构</a:t>
            </a:r>
            <a:endParaRPr lang="zh-CN" altLang="en-US" sz="2000"/>
          </a:p>
          <a:p>
            <a:pPr lvl="1"/>
            <a:r>
              <a:rPr lang="en-US" altLang="zh-CN"/>
              <a:t>query1 UNION [ALL] query2</a:t>
            </a:r>
            <a:endParaRPr lang="en-US" altLang="zh-CN"/>
          </a:p>
          <a:p>
            <a:pPr lvl="1"/>
            <a:r>
              <a:rPr lang="en-US" altLang="zh-CN"/>
              <a:t>query1 INTERSECT [ALL] query2</a:t>
            </a:r>
            <a:endParaRPr lang="en-US" altLang="zh-CN"/>
          </a:p>
          <a:p>
            <a:pPr lvl="1"/>
            <a:r>
              <a:rPr lang="en-US" altLang="zh-CN"/>
              <a:t>query1 EXCEPT [ALL] query2</a:t>
            </a:r>
            <a:endParaRPr lang="en-US" altLang="zh-CN"/>
          </a:p>
          <a:p>
            <a:pPr lvl="0"/>
            <a:r>
              <a:rPr lang="en-US" altLang="zh-CN"/>
              <a:t>ALL</a:t>
            </a:r>
            <a:r>
              <a:rPr lang="zh-CN" altLang="en-US"/>
              <a:t>显示重复的行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MQTT----</a:t>
            </a:r>
            <a:r>
              <a:rPr lang="zh-CN" altLang="en-US"/>
              <a:t>控制报文格式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结构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Fixed header , </a:t>
            </a:r>
            <a:r>
              <a:rPr lang="zh-CN" altLang="en-US"/>
              <a:t>所有需要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Variable header,</a:t>
            </a:r>
            <a:r>
              <a:rPr lang="zh-CN" altLang="en-US"/>
              <a:t>部分需要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Payload,</a:t>
            </a:r>
            <a:r>
              <a:rPr lang="zh-CN" altLang="en-US"/>
              <a:t>部分需要</a:t>
            </a:r>
            <a:endParaRPr lang="en-US" altLang="zh-CN"/>
          </a:p>
          <a:p>
            <a:pPr lvl="0"/>
            <a:r>
              <a:rPr lang="en-US" altLang="zh-CN"/>
              <a:t>Fixed header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830070" y="3227705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byte1</a:t>
                      </a:r>
                      <a:endParaRPr lang="en-US" altLang="zh-CN"/>
                    </a:p>
                  </a:txBody>
                  <a:tcPr/>
                </a:tc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MQTT</a:t>
                      </a:r>
                      <a:r>
                        <a:rPr lang="zh-CN" altLang="en-US"/>
                        <a:t>协议类型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Flags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byte2...</a:t>
                      </a:r>
                      <a:endParaRPr lang="en-US" altLang="zh-CN"/>
                    </a:p>
                  </a:txBody>
                  <a:tcPr/>
                </a:tc>
                <a:tc gridSpan="8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剩余长度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查询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Values </a:t>
            </a:r>
            <a:r>
              <a:rPr lang="zh-CN" altLang="en-US"/>
              <a:t>列表</a:t>
            </a:r>
            <a:endParaRPr lang="zh-CN" altLang="en-US"/>
          </a:p>
          <a:p>
            <a:pPr lvl="1"/>
            <a:r>
              <a:rPr lang="zh-CN" altLang="en-US"/>
              <a:t>查询中生成</a:t>
            </a:r>
            <a:r>
              <a:rPr lang="en-US" altLang="zh-CN"/>
              <a:t>”</a:t>
            </a:r>
            <a:r>
              <a:rPr lang="zh-CN" altLang="en-US"/>
              <a:t>常数表</a:t>
            </a:r>
            <a:r>
              <a:rPr lang="en-US" altLang="zh-CN"/>
              <a:t>”</a:t>
            </a:r>
            <a:r>
              <a:rPr lang="zh-CN" altLang="en-US"/>
              <a:t>，不会在磁盘中世纪创建这个表</a:t>
            </a:r>
            <a:endParaRPr lang="zh-CN" altLang="en-US"/>
          </a:p>
          <a:p>
            <a:pPr lvl="1"/>
            <a:r>
              <a:rPr lang="en-US" altLang="zh-CN"/>
              <a:t>VALUES (expression [, ...])[,...]</a:t>
            </a:r>
            <a:endParaRPr lang="en-US" altLang="zh-CN"/>
          </a:p>
          <a:p>
            <a:pPr lvl="1"/>
            <a:r>
              <a:rPr lang="zh-CN" altLang="en-US"/>
              <a:t>等价：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SELECT 1 AS column1, ’one’ AS column2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UNION ALL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SELECT 2, ’two’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UNION ALL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SELECT 3, ’three’;</a:t>
            </a:r>
            <a:endParaRPr lang="zh-CN" altLang="en-US"/>
          </a:p>
          <a:p>
            <a:pPr lvl="1"/>
            <a:r>
              <a:rPr lang="zh-CN" altLang="en-US"/>
              <a:t>SELECT * FROM (VALUES (1, ’one’), (2, ’two’), (3, ’three’)) AS t (num,letter);</a:t>
            </a:r>
            <a:endParaRPr lang="zh-CN" altLang="en-US"/>
          </a:p>
          <a:p>
            <a:pPr lvl="1"/>
            <a:r>
              <a:rPr lang="zh-CN" altLang="en-US"/>
              <a:t>通常用作</a:t>
            </a:r>
            <a:r>
              <a:rPr lang="en-US" altLang="zh-CN"/>
              <a:t>INSERT</a:t>
            </a:r>
            <a:r>
              <a:rPr lang="zh-CN" altLang="en-US"/>
              <a:t>命令的数据源或者子查询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查询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3435"/>
          </a:xfrm>
        </p:spPr>
        <p:txBody>
          <a:bodyPr>
            <a:normAutofit lnSpcReduction="20000"/>
          </a:bodyPr>
          <a:p>
            <a:r>
              <a:rPr lang="en-US" altLang="zh-CN"/>
              <a:t>with </a:t>
            </a:r>
            <a:r>
              <a:rPr lang="zh-CN" altLang="en-US"/>
              <a:t>查询 （通用表表达式）</a:t>
            </a:r>
            <a:endParaRPr lang="zh-CN" altLang="en-US"/>
          </a:p>
          <a:p>
            <a:pPr lvl="1"/>
            <a:r>
              <a:rPr lang="zh-CN" altLang="en-US"/>
              <a:t>将复杂的查询分解为更简单的部分</a:t>
            </a:r>
            <a:endParaRPr lang="zh-CN" altLang="en-US"/>
          </a:p>
          <a:p>
            <a:pPr lvl="1"/>
            <a:r>
              <a:rPr lang="en-US" altLang="zh-CN"/>
              <a:t>WITH regional_sales AS (</a:t>
            </a:r>
            <a:endParaRPr lang="en-US" altLang="zh-CN"/>
          </a:p>
          <a:p>
            <a:pPr lvl="1"/>
            <a:r>
              <a:rPr lang="en-US" altLang="zh-CN"/>
              <a:t>		SELECT region, SUM(amount) AS total_sales</a:t>
            </a:r>
            <a:endParaRPr lang="en-US" altLang="zh-CN"/>
          </a:p>
          <a:p>
            <a:pPr lvl="1"/>
            <a:r>
              <a:rPr lang="en-US" altLang="zh-CN"/>
              <a:t>		FROM orders</a:t>
            </a:r>
            <a:endParaRPr lang="en-US" altLang="zh-CN"/>
          </a:p>
          <a:p>
            <a:pPr lvl="1"/>
            <a:r>
              <a:rPr lang="en-US" altLang="zh-CN"/>
              <a:t>		GROUP BY region</a:t>
            </a:r>
            <a:endParaRPr lang="en-US" altLang="zh-CN"/>
          </a:p>
          <a:p>
            <a:pPr lvl="1"/>
            <a:r>
              <a:rPr lang="en-US" altLang="zh-CN"/>
              <a:t>	), top_regions AS (</a:t>
            </a:r>
            <a:endParaRPr lang="en-US" altLang="zh-CN"/>
          </a:p>
          <a:p>
            <a:pPr lvl="1"/>
            <a:r>
              <a:rPr lang="en-US" altLang="zh-CN"/>
              <a:t>		SELECT region</a:t>
            </a:r>
            <a:endParaRPr lang="en-US" altLang="zh-CN"/>
          </a:p>
          <a:p>
            <a:pPr lvl="1"/>
            <a:r>
              <a:rPr lang="en-US" altLang="zh-CN"/>
              <a:t>		FROM regional_sales</a:t>
            </a:r>
            <a:endParaRPr lang="en-US" altLang="zh-CN"/>
          </a:p>
          <a:p>
            <a:pPr lvl="1"/>
            <a:r>
              <a:rPr lang="en-US" altLang="zh-CN"/>
              <a:t>		WHERE total_sales &gt; (SELECT SUM(total_sales)/10 FROM regional_sales)</a:t>
            </a:r>
            <a:endParaRPr lang="en-US" altLang="zh-CN"/>
          </a:p>
          <a:p>
            <a:pPr lvl="1"/>
            <a:r>
              <a:rPr lang="en-US" altLang="zh-CN"/>
              <a:t>	)</a:t>
            </a:r>
            <a:endParaRPr lang="en-US" altLang="zh-CN"/>
          </a:p>
          <a:p>
            <a:pPr lvl="1"/>
            <a:r>
              <a:rPr lang="en-US" altLang="zh-CN"/>
              <a:t>SELECT region,</a:t>
            </a:r>
            <a:endParaRPr lang="en-US" altLang="zh-CN"/>
          </a:p>
          <a:p>
            <a:pPr lvl="1"/>
            <a:r>
              <a:rPr lang="en-US" altLang="zh-CN"/>
              <a:t>	product,</a:t>
            </a:r>
            <a:endParaRPr lang="en-US" altLang="zh-CN"/>
          </a:p>
          <a:p>
            <a:pPr lvl="1"/>
            <a:r>
              <a:rPr lang="en-US" altLang="zh-CN"/>
              <a:t>	SUM(quantity) AS product_units,</a:t>
            </a:r>
            <a:endParaRPr lang="en-US" altLang="zh-CN"/>
          </a:p>
          <a:p>
            <a:pPr lvl="1"/>
            <a:r>
              <a:rPr lang="en-US" altLang="zh-CN"/>
              <a:t>	SUM(amount) AS product_sales</a:t>
            </a:r>
            <a:endParaRPr lang="en-US" altLang="zh-CN"/>
          </a:p>
          <a:p>
            <a:pPr lvl="1"/>
            <a:r>
              <a:rPr lang="en-US" altLang="zh-CN"/>
              <a:t>FROM orders</a:t>
            </a:r>
            <a:endParaRPr lang="en-US" altLang="zh-CN"/>
          </a:p>
          <a:p>
            <a:pPr lvl="1"/>
            <a:r>
              <a:rPr lang="en-US" altLang="zh-CN"/>
              <a:t>WHERE region IN (SELECT region FROM top_regions)</a:t>
            </a:r>
            <a:endParaRPr lang="en-US" altLang="zh-CN"/>
          </a:p>
          <a:p>
            <a:pPr lvl="1"/>
            <a:r>
              <a:rPr lang="en-US" altLang="zh-CN"/>
              <a:t>GROUP BY region, product;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查询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0" lvl="0" indent="0">
              <a:lnSpc>
                <a:spcPct val="50000"/>
              </a:lnSpc>
              <a:buNone/>
            </a:pPr>
            <a:r>
              <a:rPr lang="en-US" altLang="zh-CN" sz="1800"/>
              <a:t>WITH moved_rows AS (</a:t>
            </a:r>
            <a:endParaRPr lang="en-US" altLang="zh-CN" sz="1800"/>
          </a:p>
          <a:p>
            <a:pPr marL="0" lvl="0" indent="0">
              <a:lnSpc>
                <a:spcPct val="50000"/>
              </a:lnSpc>
              <a:buNone/>
            </a:pPr>
            <a:r>
              <a:rPr lang="en-US" altLang="zh-CN" sz="1800"/>
              <a:t>	DELETE FROM products</a:t>
            </a:r>
            <a:endParaRPr lang="en-US" altLang="zh-CN" sz="1800"/>
          </a:p>
          <a:p>
            <a:pPr marL="0" lvl="0" indent="0">
              <a:lnSpc>
                <a:spcPct val="50000"/>
              </a:lnSpc>
              <a:buNone/>
            </a:pPr>
            <a:r>
              <a:rPr lang="en-US" altLang="zh-CN" sz="1800"/>
              <a:t>	WHERE</a:t>
            </a:r>
            <a:endParaRPr lang="en-US" altLang="zh-CN" sz="1800"/>
          </a:p>
          <a:p>
            <a:pPr marL="0" lvl="0" indent="0">
              <a:lnSpc>
                <a:spcPct val="50000"/>
              </a:lnSpc>
              <a:buNone/>
            </a:pPr>
            <a:r>
              <a:rPr lang="en-US" altLang="zh-CN" sz="1800"/>
              <a:t>	"date" &gt;= ’2010-10-01’ AND</a:t>
            </a:r>
            <a:endParaRPr lang="en-US" altLang="zh-CN" sz="1800"/>
          </a:p>
          <a:p>
            <a:pPr marL="0" lvl="0" indent="0">
              <a:lnSpc>
                <a:spcPct val="50000"/>
              </a:lnSpc>
              <a:buNone/>
            </a:pPr>
            <a:r>
              <a:rPr lang="en-US" altLang="zh-CN" sz="1800"/>
              <a:t>	"date" &lt; ’2010-11-01’</a:t>
            </a:r>
            <a:endParaRPr lang="en-US" altLang="zh-CN" sz="1800"/>
          </a:p>
          <a:p>
            <a:pPr marL="0" lvl="0" indent="0">
              <a:lnSpc>
                <a:spcPct val="50000"/>
              </a:lnSpc>
              <a:buNone/>
            </a:pPr>
            <a:r>
              <a:rPr lang="en-US" altLang="zh-CN" sz="1800"/>
              <a:t>	RETURNING *</a:t>
            </a:r>
            <a:endParaRPr lang="en-US" altLang="zh-CN" sz="1800"/>
          </a:p>
          <a:p>
            <a:pPr marL="0" lvl="0" indent="0">
              <a:lnSpc>
                <a:spcPct val="50000"/>
              </a:lnSpc>
              <a:buNone/>
            </a:pPr>
            <a:r>
              <a:rPr lang="en-US" altLang="zh-CN" sz="1800"/>
              <a:t>)</a:t>
            </a:r>
            <a:endParaRPr lang="en-US" altLang="zh-CN" sz="1800"/>
          </a:p>
          <a:p>
            <a:pPr marL="0" lvl="0" indent="0">
              <a:lnSpc>
                <a:spcPct val="50000"/>
              </a:lnSpc>
              <a:buNone/>
            </a:pPr>
            <a:r>
              <a:rPr lang="en-US" altLang="zh-CN" sz="1800"/>
              <a:t>INSERT INTO products_log</a:t>
            </a:r>
            <a:endParaRPr lang="en-US" altLang="zh-CN" sz="1800"/>
          </a:p>
          <a:p>
            <a:pPr marL="0" lvl="0" indent="0">
              <a:lnSpc>
                <a:spcPct val="50000"/>
              </a:lnSpc>
              <a:buNone/>
            </a:pPr>
            <a:r>
              <a:rPr lang="en-US" altLang="zh-CN" sz="1800"/>
              <a:t>SELECT * FROM moved_rows;</a:t>
            </a:r>
            <a:endParaRPr lang="zh-CN" altLang="en-US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PostgreSQL----</a:t>
            </a:r>
            <a:r>
              <a:rPr lang="zh-CN" altLang="en-US"/>
              <a:t>视图</a:t>
            </a:r>
            <a:r>
              <a:rPr lang="en-US" altLang="zh-CN"/>
              <a:t>(View)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496695"/>
            <a:ext cx="8792210" cy="4859020"/>
          </a:xfrm>
        </p:spPr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虚拟表，伪表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作用</a:t>
            </a:r>
            <a:endParaRPr lang="zh-CN" altLang="en-US">
              <a:sym typeface="+mn-ea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CN" sz="1000">
                <a:sym typeface="+mn-ea"/>
              </a:rPr>
              <a:t>一种对表结构的封装，使得开发可以使用一致性接口</a:t>
            </a:r>
            <a:endParaRPr lang="en-US" altLang="zh-CN" sz="1000">
              <a:sym typeface="+mn-ea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CN" sz="1000">
                <a:sym typeface="+mn-ea"/>
              </a:rPr>
              <a:t>限制访问，使用户看到表的有限数据，而不是完整的表数据</a:t>
            </a:r>
            <a:endParaRPr lang="en-US" altLang="zh-CN" sz="1000">
              <a:sym typeface="+mn-ea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CN" sz="1000">
                <a:sym typeface="+mn-ea"/>
              </a:rPr>
              <a:t>总结各种表中的数据可用于生成报告</a:t>
            </a:r>
            <a:endParaRPr lang="en-US" altLang="zh-CN" sz="1000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生成视图</a:t>
            </a:r>
            <a:endParaRPr lang="zh-CN" altLang="en-US">
              <a:sym typeface="+mn-ea"/>
            </a:endParaRPr>
          </a:p>
          <a:p>
            <a:pPr lvl="2">
              <a:buFont typeface="Arial" panose="020B0604020202020204" pitchFamily="34" charset="0"/>
            </a:pPr>
            <a:r>
              <a:rPr lang="en-US" altLang="zh-CN" sz="1000">
                <a:sym typeface="+mn-ea"/>
              </a:rPr>
              <a:t>CREATE [TEMP | TEMPORARY] VIEW view_name AS</a:t>
            </a:r>
            <a:endParaRPr lang="en-US" altLang="zh-CN" sz="1000">
              <a:sym typeface="+mn-ea"/>
            </a:endParaRPr>
          </a:p>
          <a:p>
            <a:pPr lvl="2">
              <a:buFont typeface="Arial" panose="020B0604020202020204" pitchFamily="34" charset="0"/>
            </a:pPr>
            <a:r>
              <a:rPr lang="en-US" altLang="zh-CN" sz="1000"/>
              <a:t>SELECT column1,column2.... FROM table_name [WHERE CONDITIONS];</a:t>
            </a:r>
            <a:endParaRPr lang="en-US" altLang="zh-CN" sz="1000"/>
          </a:p>
          <a:p>
            <a:pPr marL="0" lvl="1">
              <a:buFont typeface="Arial" panose="020B0604020202020204" pitchFamily="34" charset="0"/>
            </a:pPr>
            <a:r>
              <a:rPr lang="en-US" altLang="zh-CN" sz="1000">
                <a:sym typeface="+mn-ea"/>
              </a:rPr>
              <a:t>	temp/temporary</a:t>
            </a:r>
            <a:r>
              <a:rPr lang="zh-CN" altLang="en-US" sz="1000">
                <a:sym typeface="+mn-ea"/>
              </a:rPr>
              <a:t>关键字，视图将被创建在临时空间，会话结束就会被丢弃</a:t>
            </a:r>
            <a:endParaRPr lang="zh-CN" altLang="en-US" sz="1000">
              <a:sym typeface="+mn-e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Consolas" panose="020B0609020204030204" charset="0"/>
                <a:sym typeface="+mn-ea"/>
              </a:rPr>
              <a:t>查看视图</a:t>
            </a:r>
            <a:endParaRPr lang="zh-CN" altLang="en-US" sz="1800">
              <a:latin typeface="Consolas" panose="020B0609020204030204" charset="0"/>
              <a:sym typeface="+mn-ea"/>
            </a:endParaRPr>
          </a:p>
          <a:p>
            <a:pPr marL="457200" lvl="2">
              <a:buFont typeface="Arial" panose="020B0604020202020204" pitchFamily="34" charset="0"/>
            </a:pPr>
            <a:r>
              <a:rPr lang="en-US" altLang="zh-CN" sz="900">
                <a:sym typeface="+mn-ea"/>
              </a:rPr>
              <a:t>	SELECT * FROM view_name;</a:t>
            </a:r>
            <a:endParaRPr lang="en-US" altLang="zh-CN" sz="900">
              <a:sym typeface="+mn-ea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Consolas" panose="020B0609020204030204" charset="0"/>
              </a:rPr>
              <a:t> 删除视图</a:t>
            </a:r>
            <a:endParaRPr lang="zh-CN" altLang="en-US" sz="2000">
              <a:latin typeface="Consolas" panose="020B0609020204030204" charset="0"/>
            </a:endParaRPr>
          </a:p>
          <a:p>
            <a:pPr marL="457200" lvl="2" algn="l">
              <a:buFont typeface="Arial" panose="020B0604020202020204" pitchFamily="34" charset="0"/>
            </a:pPr>
            <a:r>
              <a:rPr lang="en-US" altLang="zh-CN">
                <a:sym typeface="+mn-ea"/>
              </a:rPr>
              <a:t>	</a:t>
            </a:r>
            <a:r>
              <a:rPr lang="en-US" altLang="zh-CN" sz="900">
                <a:sym typeface="+mn-ea"/>
              </a:rPr>
              <a:t>DROP VIEW view_name;</a:t>
            </a:r>
            <a:endParaRPr lang="en-US" altLang="zh-CN" sz="9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PostgreSQL----</a:t>
            </a:r>
            <a:r>
              <a:rPr lang="zh-CN" altLang="en-US"/>
              <a:t>触发器</a:t>
            </a:r>
            <a:r>
              <a:rPr lang="en-US" altLang="zh-CN"/>
              <a:t>(trigger)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9754235" cy="4623435"/>
          </a:xfrm>
        </p:spPr>
        <p:txBody>
          <a:bodyPr/>
          <a:p>
            <a:r>
              <a:rPr lang="zh-CN" altLang="en-US"/>
              <a:t>数据库自动执行，指定的数据库事件发生时调用的回掉函数</a:t>
            </a:r>
            <a:endParaRPr lang="zh-CN" altLang="en-US"/>
          </a:p>
          <a:p>
            <a:r>
              <a:rPr lang="zh-CN" altLang="en-US"/>
              <a:t>语法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CREATE TRIGGER trigger_name [BEFORE|AFTER|INSTEAD OF] event_name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ON table_name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[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	-- Trigger logic...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];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event_name : INSERT,DELETE,UPDATE,TRUNCATE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0"/>
            <a:r>
              <a:rPr lang="zh-CN" altLang="en-US" sz="2000">
                <a:sym typeface="+mn-ea"/>
              </a:rPr>
              <a:t>列出触发器</a:t>
            </a:r>
            <a:endParaRPr lang="zh-CN" altLang="en-US" sz="20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SELECT * FROM pg_trigger;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SELECT tgname FROM pg_trigger,pg_class WHERE tgtrlid=pg_class.oid AND relname='company';</a:t>
            </a:r>
            <a:endParaRPr lang="en-US" altLang="zh-CN" sz="1400">
              <a:sym typeface="+mn-ea"/>
            </a:endParaRPr>
          </a:p>
          <a:p>
            <a:pPr lvl="0"/>
            <a:r>
              <a:rPr lang="zh-CN" altLang="en-US" sz="2000">
                <a:sym typeface="+mn-ea"/>
              </a:rPr>
              <a:t>删除触发器</a:t>
            </a:r>
            <a:endParaRPr lang="zh-CN" altLang="en-US" sz="20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DROP TRIGGER trigger_name;</a:t>
            </a:r>
            <a:endParaRPr lang="en-US" altLang="zh-CN" sz="1400">
              <a:sym typeface="+mn-ea"/>
            </a:endParaRPr>
          </a:p>
          <a:p>
            <a:pPr lvl="1"/>
            <a:endParaRPr lang="zh-CN" altLang="en-US"/>
          </a:p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PostgreSQL----</a:t>
            </a:r>
            <a:r>
              <a:rPr lang="zh-CN" altLang="en-US"/>
              <a:t>事务</a:t>
            </a:r>
            <a:r>
              <a:rPr lang="en-US" altLang="zh-CN"/>
              <a:t>(T</a:t>
            </a:r>
            <a:r>
              <a:rPr lang="en-US" altLang="zh-CN">
                <a:sym typeface="+mn-ea"/>
              </a:rPr>
              <a:t>ransaction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445895"/>
            <a:ext cx="8792210" cy="4707255"/>
          </a:xfrm>
        </p:spPr>
        <p:txBody>
          <a:bodyPr>
            <a:normAutofit lnSpcReduction="10000"/>
          </a:bodyPr>
          <a:p>
            <a:pPr marL="342900" lvl="1" indent="-342900" algn="l">
              <a:lnSpc>
                <a:spcPct val="10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2000">
                <a:latin typeface="Consolas" panose="020B0609020204030204" charset="0"/>
                <a:sym typeface="+mn-ea"/>
              </a:rPr>
              <a:t>四个标准属性</a:t>
            </a:r>
            <a:r>
              <a:rPr lang="en-US" altLang="zh-CN" sz="2000">
                <a:latin typeface="Consolas" panose="020B0609020204030204" charset="0"/>
                <a:sym typeface="+mn-ea"/>
              </a:rPr>
              <a:t>ACID</a:t>
            </a:r>
            <a:endParaRPr lang="en-US" altLang="zh-CN" sz="2000">
              <a:latin typeface="Consolas" panose="020B0609020204030204" charset="0"/>
              <a:sym typeface="+mn-ea"/>
            </a:endParaRPr>
          </a:p>
          <a:p>
            <a:pPr marL="800100" lvl="2" indent="-342900" algn="l">
              <a:lnSpc>
                <a:spcPct val="10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1710">
                <a:latin typeface="Consolas" panose="020B0609020204030204" charset="0"/>
                <a:sym typeface="+mn-ea"/>
              </a:rPr>
              <a:t>原子性: 确保工作单位内的所有操作都成功完成，否则，该事务所被中止在故障点，和以前的操作将回滚到以前的状态。</a:t>
            </a:r>
            <a:endParaRPr lang="zh-CN" altLang="en-US" sz="1710">
              <a:latin typeface="Consolas" panose="020B0609020204030204" charset="0"/>
              <a:sym typeface="+mn-ea"/>
            </a:endParaRPr>
          </a:p>
          <a:p>
            <a:pPr marL="800100" lvl="2" indent="-342900" algn="l">
              <a:lnSpc>
                <a:spcPct val="10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1710">
                <a:latin typeface="Consolas" panose="020B0609020204030204" charset="0"/>
                <a:sym typeface="+mn-ea"/>
              </a:rPr>
              <a:t>一致性: 确保数据库正确地改变状态后成功提交的事务。</a:t>
            </a:r>
            <a:endParaRPr lang="zh-CN" altLang="en-US" sz="1710">
              <a:latin typeface="Consolas" panose="020B0609020204030204" charset="0"/>
              <a:sym typeface="+mn-ea"/>
            </a:endParaRPr>
          </a:p>
          <a:p>
            <a:pPr marL="800100" lvl="2" indent="-342900" algn="l">
              <a:lnSpc>
                <a:spcPct val="10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1710">
                <a:latin typeface="Consolas" panose="020B0609020204030204" charset="0"/>
                <a:sym typeface="+mn-ea"/>
              </a:rPr>
              <a:t>隔离性: 使事务操作相互独立的和透明的。</a:t>
            </a:r>
            <a:endParaRPr lang="zh-CN" altLang="en-US" sz="1710">
              <a:latin typeface="Consolas" panose="020B0609020204030204" charset="0"/>
              <a:sym typeface="+mn-ea"/>
            </a:endParaRPr>
          </a:p>
          <a:p>
            <a:pPr marL="800100" lvl="2" indent="-342900" algn="l">
              <a:lnSpc>
                <a:spcPct val="10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1710">
                <a:latin typeface="Consolas" panose="020B0609020204030204" charset="0"/>
                <a:sym typeface="+mn-ea"/>
              </a:rPr>
              <a:t>持久性: 确保已提交事务的结果或效果在系统发生故障的情况下仍然存在。</a:t>
            </a:r>
            <a:endParaRPr lang="zh-CN" altLang="en-US" sz="1710">
              <a:latin typeface="Consolas" panose="020B0609020204030204" charset="0"/>
              <a:sym typeface="+mn-ea"/>
            </a:endParaRPr>
          </a:p>
          <a:p>
            <a:pPr marL="342900" lvl="1" indent="-342900" algn="l">
              <a:lnSpc>
                <a:spcPct val="10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342900" lvl="1" indent="-342900" algn="l">
              <a:lnSpc>
                <a:spcPct val="100000"/>
              </a:lnSpc>
              <a:spcBef>
                <a:spcPts val="1000"/>
              </a:spcBef>
              <a:buFont typeface="Wingdings" panose="05000000000000000000" charset="0"/>
              <a:buChar char="l"/>
            </a:pPr>
            <a:r>
              <a:rPr lang="zh-CN" altLang="en-US" sz="2000">
                <a:latin typeface="Consolas" panose="020B0609020204030204" charset="0"/>
                <a:sym typeface="+mn-ea"/>
              </a:rPr>
              <a:t>PostgreSQL，对每一个SQL语句，都会在前后插入BEGIN,COMMIT，使其成为一个事务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ym typeface="+mn-ea"/>
              </a:rPr>
              <a:t>将一组</a:t>
            </a:r>
            <a:r>
              <a:rPr lang="en-US" altLang="zh-CN" sz="2000">
                <a:sym typeface="+mn-ea"/>
              </a:rPr>
              <a:t>SQL</a:t>
            </a:r>
            <a:r>
              <a:rPr lang="zh-CN" altLang="en-US" sz="2000">
                <a:sym typeface="+mn-ea"/>
              </a:rPr>
              <a:t>语句，包装成一个整体，可以称为事务块</a:t>
            </a:r>
            <a:r>
              <a:rPr lang="en-US" altLang="zh-CN" sz="2000">
                <a:sym typeface="+mn-ea"/>
              </a:rPr>
              <a:t>(Transaction block)</a:t>
            </a:r>
            <a:endParaRPr lang="en-US" altLang="zh-CN" sz="2000"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ym typeface="+mn-ea"/>
              </a:rPr>
              <a:t>全部执行或者全部不执行</a:t>
            </a:r>
            <a:endParaRPr lang="zh-CN" altLang="en-US" sz="2000"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ym typeface="+mn-ea"/>
              </a:rPr>
              <a:t>原子性，直到事务完成，其对数据库改变都不会其他事务发现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en-US" altLang="zh-CN" sz="2000"/>
          </a:p>
          <a:p>
            <a:endParaRPr lang="en-US" altLang="zh-CN" sz="2000">
              <a:sym typeface="+mn-ea"/>
            </a:endParaRP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PostgreSQL----</a:t>
            </a:r>
            <a:r>
              <a:rPr lang="zh-CN" altLang="en-US">
                <a:sym typeface="+mn-ea"/>
              </a:rPr>
              <a:t>事务</a:t>
            </a:r>
            <a:r>
              <a:rPr lang="en-US" altLang="zh-CN">
                <a:sym typeface="+mn-ea"/>
              </a:rPr>
              <a:t>(Transaction)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10006965" cy="4131945"/>
          </a:xfrm>
        </p:spPr>
        <p:txBody>
          <a:bodyPr/>
          <a:p>
            <a:pPr marL="0" indent="0">
              <a:buNone/>
            </a:pPr>
            <a:r>
              <a:rPr lang="en-US" altLang="zh-CN"/>
              <a:t>{BEGIN TRANSACTION|BEGIN};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UPDATE accounts SET balance = balance - 100.00 WHERE name = 'Alice';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SAVEPOINT my_savepoint;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UPDATE accounts SET balance = balance + 100.00 WHERE name = ’Bob’;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-- oops ... forget that and use Wally's account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ROLLBACK TO my_savepoint;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UPDATE accounts SET balance = balance + 100.00 WHERE name = ’Wally’;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{END TRANSACTION|COMMIT};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ROLLBACK; </a:t>
            </a:r>
            <a:r>
              <a:rPr lang="zh-CN" altLang="en-US"/>
              <a:t>用于撤销事务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PostgreSQL----</a:t>
            </a:r>
            <a:r>
              <a:rPr lang="zh-CN" altLang="en-US"/>
              <a:t>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LOCK [TABLE] table_name [IN lock_mode];</a:t>
            </a:r>
            <a:endParaRPr lang="en-US" altLang="zh-CN"/>
          </a:p>
          <a:p>
            <a:r>
              <a:rPr lang="en-US" altLang="zh-CN"/>
              <a:t>UNLOCK TABLE</a:t>
            </a:r>
            <a:endParaRPr lang="en-US" altLang="zh-CN"/>
          </a:p>
          <a:p>
            <a:r>
              <a:rPr lang="en-US" altLang="zh-CN"/>
              <a:t>TABLE</a:t>
            </a:r>
            <a:r>
              <a:rPr lang="zh-CN" altLang="en-US"/>
              <a:t>表示只有该表被锁定，不包括其派生表</a:t>
            </a:r>
            <a:endParaRPr lang="zh-CN" altLang="en-US"/>
          </a:p>
          <a:p>
            <a:r>
              <a:rPr lang="en-US" altLang="zh-CN"/>
              <a:t>lock_mode : </a:t>
            </a:r>
            <a:r>
              <a:rPr lang="zh-CN" altLang="en-US"/>
              <a:t>默认</a:t>
            </a:r>
            <a:r>
              <a:rPr lang="en-US" altLang="zh-CN"/>
              <a:t>ACCESS EXCLUSIVE</a:t>
            </a:r>
            <a:r>
              <a:rPr lang="zh-CN" altLang="en-US"/>
              <a:t>，最严格</a:t>
            </a:r>
            <a:endParaRPr lang="zh-CN" altLang="en-US"/>
          </a:p>
          <a:p>
            <a:pPr lvl="1"/>
            <a:r>
              <a:rPr lang="en-US" altLang="zh-CN"/>
              <a:t>ACCESS SHARE,ROW SHARE,ROW EXCLUSIVE,SHARE UPDATE,EXCLUSIVE,SHARE,SHARE ROW EXCLUSIVE,EXCLUSIVE,ACESS EXCLUSIVE</a:t>
            </a:r>
            <a:endParaRPr lang="en-US" altLang="zh-CN"/>
          </a:p>
          <a:p>
            <a:pPr lvl="0"/>
            <a:r>
              <a:rPr lang="zh-CN" altLang="en-US"/>
              <a:t>没有手动</a:t>
            </a:r>
            <a:r>
              <a:rPr lang="en-US" altLang="zh-CN"/>
              <a:t>UNLOCK</a:t>
            </a:r>
            <a:r>
              <a:rPr lang="zh-CN" altLang="en-US"/>
              <a:t>的锁总在事务被提交或回滚时释放</a:t>
            </a:r>
            <a:endParaRPr lang="zh-CN" altLang="en-US"/>
          </a:p>
          <a:p>
            <a:pPr lvl="0"/>
            <a:r>
              <a:rPr lang="zh-CN" altLang="en-US"/>
              <a:t>死锁：</a:t>
            </a:r>
            <a:r>
              <a:rPr lang="en-US" altLang="zh-CN"/>
              <a:t>PostgreSQL</a:t>
            </a:r>
            <a:r>
              <a:rPr lang="zh-CN" altLang="en-US"/>
              <a:t>可以检测到它们，用</a:t>
            </a:r>
            <a:r>
              <a:rPr lang="en-US" altLang="zh-CN"/>
              <a:t>ROLLBACK</a:t>
            </a:r>
            <a:r>
              <a:rPr lang="zh-CN" altLang="en-US"/>
              <a:t>结束。将锁定对象以相同的顺序设计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SQL----</a:t>
            </a:r>
            <a:r>
              <a:rPr lang="zh-CN" altLang="en-US"/>
              <a:t>索引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10041890" cy="4131945"/>
          </a:xfrm>
        </p:spPr>
        <p:txBody>
          <a:bodyPr>
            <a:normAutofit lnSpcReduction="20000"/>
          </a:bodyPr>
          <a:p>
            <a:r>
              <a:rPr lang="zh-CN" altLang="en-US"/>
              <a:t>提高数据库查询或者取回特定的行的速度</a:t>
            </a:r>
            <a:r>
              <a:rPr lang="en-US" altLang="zh-CN"/>
              <a:t>(SELECT,WHERE)</a:t>
            </a:r>
            <a:endParaRPr lang="en-US" altLang="zh-CN"/>
          </a:p>
          <a:p>
            <a:r>
              <a:rPr lang="zh-CN" altLang="en-US"/>
              <a:t>但是也会增加数据库的负荷</a:t>
            </a:r>
            <a:r>
              <a:rPr lang="en-US" altLang="zh-CN"/>
              <a:t>(UPDATE,INSERT)</a:t>
            </a:r>
            <a:endParaRPr lang="en-US" altLang="zh-CN"/>
          </a:p>
          <a:p>
            <a:r>
              <a:rPr lang="zh-CN" altLang="en-US" sz="2000">
                <a:sym typeface="+mn-ea"/>
              </a:rPr>
              <a:t>索引类型</a:t>
            </a:r>
            <a:r>
              <a:rPr lang="en-US" altLang="zh-CN" sz="2000">
                <a:sym typeface="+mn-ea"/>
              </a:rPr>
              <a:t>:</a:t>
            </a:r>
            <a:r>
              <a:rPr lang="zh-CN" altLang="en-US" sz="2000">
                <a:sym typeface="+mn-ea"/>
              </a:rPr>
              <a:t>缺省是</a:t>
            </a:r>
            <a:r>
              <a:rPr lang="en-US" altLang="zh-CN" sz="2000">
                <a:sym typeface="+mn-ea"/>
              </a:rPr>
              <a:t>B-tree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B-tree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BETWEEN IN,IS NULL,IS NOT NULL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LIKE,~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Hash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=</a:t>
            </a:r>
            <a:r>
              <a:rPr lang="zh-CN" altLang="en-US" sz="2000">
                <a:sym typeface="+mn-ea"/>
              </a:rPr>
              <a:t>操作符</a:t>
            </a:r>
            <a:endParaRPr lang="zh-CN" altLang="en-US" sz="2000"/>
          </a:p>
          <a:p>
            <a:pPr lvl="1"/>
            <a:r>
              <a:rPr lang="zh-CN" altLang="en-US" sz="2000">
                <a:sym typeface="+mn-ea"/>
              </a:rPr>
              <a:t>没有记录</a:t>
            </a:r>
            <a:r>
              <a:rPr lang="en-US" altLang="zh-CN" sz="2000">
                <a:sym typeface="+mn-ea"/>
              </a:rPr>
              <a:t>WAL</a:t>
            </a:r>
            <a:r>
              <a:rPr lang="zh-CN" altLang="en-US" sz="2000">
                <a:sym typeface="+mn-ea"/>
              </a:rPr>
              <a:t>日志，不推荐使用</a:t>
            </a:r>
            <a:r>
              <a:rPr lang="en-US" altLang="zh-CN" sz="2000">
                <a:sym typeface="+mn-ea"/>
              </a:rPr>
              <a:t>Hash</a:t>
            </a:r>
            <a:r>
              <a:rPr lang="zh-CN" altLang="en-US" sz="2000">
                <a:sym typeface="+mn-ea"/>
              </a:rPr>
              <a:t>索引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GiST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SP-GiST</a:t>
            </a:r>
            <a:endParaRPr lang="en-US" altLang="zh-CN" sz="2000"/>
          </a:p>
          <a:p>
            <a:pPr lvl="1"/>
            <a:r>
              <a:rPr lang="zh-CN" altLang="en-US" sz="2000">
                <a:sym typeface="+mn-ea"/>
              </a:rPr>
              <a:t>索引架构，可以在架构上实现很多不同的索引策略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GIN</a:t>
            </a:r>
            <a:endParaRPr lang="en-US" altLang="zh-CN" sz="2000"/>
          </a:p>
          <a:p>
            <a:pPr lvl="1"/>
            <a:r>
              <a:rPr lang="zh-CN" altLang="en-US" sz="2000">
                <a:sym typeface="+mn-ea"/>
              </a:rPr>
              <a:t>反转索引，处理包含多个键的值（比如数组），支持用户定义的索引策略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SQL----</a:t>
            </a:r>
            <a:r>
              <a:rPr lang="zh-CN" altLang="en-US">
                <a:sym typeface="+mn-ea"/>
              </a:rPr>
              <a:t>索引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单列索引</a:t>
            </a:r>
            <a:endParaRPr lang="zh-CN" altLang="en-US"/>
          </a:p>
          <a:p>
            <a:r>
              <a:rPr lang="zh-CN" altLang="en-US"/>
              <a:t>多列索引</a:t>
            </a:r>
            <a:endParaRPr lang="zh-CN" altLang="en-US"/>
          </a:p>
          <a:p>
            <a:r>
              <a:rPr lang="zh-CN" altLang="en-US"/>
              <a:t>唯一索引</a:t>
            </a:r>
            <a:endParaRPr lang="zh-CN" altLang="en-US"/>
          </a:p>
          <a:p>
            <a:r>
              <a:rPr lang="zh-CN" altLang="en-US"/>
              <a:t>部分索引</a:t>
            </a:r>
            <a:endParaRPr lang="zh-CN" altLang="en-US"/>
          </a:p>
          <a:p>
            <a:pPr lvl="1"/>
            <a:r>
              <a:rPr lang="zh-CN" altLang="en-US"/>
              <a:t>建在一个表的子表，是由条件表达式定义的（部分索引的谓词），包含的条目只有那些满足谓词的表行</a:t>
            </a:r>
            <a:endParaRPr lang="zh-CN" altLang="en-US"/>
          </a:p>
          <a:p>
            <a:pPr lvl="1"/>
            <a:r>
              <a:rPr lang="en-US" altLang="zh-CN"/>
              <a:t>CREATE INDEX index_name ON table_name (conditional_expression);</a:t>
            </a:r>
            <a:endParaRPr lang="zh-CN" altLang="en-US"/>
          </a:p>
          <a:p>
            <a:r>
              <a:rPr lang="zh-CN" altLang="en-US"/>
              <a:t>隐索引</a:t>
            </a:r>
            <a:endParaRPr lang="zh-CN" altLang="en-US"/>
          </a:p>
          <a:p>
            <a:pPr lvl="1"/>
            <a:r>
              <a:rPr lang="zh-CN" altLang="en-US"/>
              <a:t>由数据库创建一个对象时，会自动创建索引。自动创建主键约束和唯一约束。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2016-12-14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Mu,Yang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MH" val="20151103105125"/>
  <p:tag name="MH_LIBRARY" val="GRAPHIC"/>
  <p:tag name="MH_ORDER" val="Rectangle 4"/>
</p:tagLst>
</file>

<file path=ppt/tags/tag10.xml><?xml version="1.0" encoding="utf-8"?>
<p:tagLst xmlns:p="http://schemas.openxmlformats.org/presentationml/2006/main">
  <p:tag name="KSO_WM_TEMPLATE_CATEGORY" val="custom"/>
  <p:tag name="KSO_WM_TEMPLATE_INDEX" val="160197"/>
  <p:tag name="KSO_WM_TAG_VERSION" val="1.0"/>
  <p:tag name="KSO_WM_SLIDE_ID" val="custom16019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7"/>
  <p:tag name="KSO_WM_UNIT_TYPE" val="a"/>
  <p:tag name="KSO_WM_UNIT_INDEX" val="1"/>
  <p:tag name="KSO_WM_UNIT_ID" val="custom160197_30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" val="THANK YOU VERY MUCH"/>
</p:tagLst>
</file>

<file path=ppt/tags/tag12.xml><?xml version="1.0" encoding="utf-8"?>
<p:tagLst xmlns:p="http://schemas.openxmlformats.org/presentationml/2006/main">
  <p:tag name="MH" val="20151103105125"/>
  <p:tag name="MH_LIBRARY" val="GRAPHIC"/>
  <p:tag name="KSO_WM_TEMPLATE_CATEGORY" val="custom"/>
  <p:tag name="KSO_WM_TEMPLATE_INDEX" val="160197"/>
  <p:tag name="KSO_WM_TAG_VERSION" val="1.0"/>
  <p:tag name="KSO_WM_SLIDE_ID" val="custom160197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MH" val="20151103105125"/>
  <p:tag name="MH_LIBRARY" val="GRAPHIC"/>
  <p:tag name="MH_ORDER" val="Rectangle 2"/>
</p:tagLst>
</file>

<file path=ppt/tags/tag3.xml><?xml version="1.0" encoding="utf-8"?>
<p:tagLst xmlns:p="http://schemas.openxmlformats.org/presentationml/2006/main">
  <p:tag name="MH" val="20151103105125"/>
  <p:tag name="MH_LIBRARY" val="GRAPHIC"/>
  <p:tag name="MH_ORDER" val="Rectangle 3"/>
</p:tagLst>
</file>

<file path=ppt/tags/tag4.xml><?xml version="1.0" encoding="utf-8"?>
<p:tagLst xmlns:p="http://schemas.openxmlformats.org/presentationml/2006/main">
  <p:tag name="MH" val="20151103105125"/>
  <p:tag name="MH_LIBRARY" val="GRAPHIC"/>
  <p:tag name="MH_ORDER" val="Rectangle 5"/>
</p:tagLst>
</file>

<file path=ppt/tags/tag5.xml><?xml version="1.0" encoding="utf-8"?>
<p:tagLst xmlns:p="http://schemas.openxmlformats.org/presentationml/2006/main">
  <p:tag name="MH" val="20151103105125"/>
  <p:tag name="MH_LIBRARY" val="GRAPHIC"/>
  <p:tag name="MH_ORDER" val="Right Triangle 6"/>
</p:tagLst>
</file>

<file path=ppt/tags/tag6.xml><?xml version="1.0" encoding="utf-8"?>
<p:tagLst xmlns:p="http://schemas.openxmlformats.org/presentationml/2006/main">
  <p:tag name="MH" val="20151103105125"/>
  <p:tag name="MH_LIBRARY" val="GRAPHIC"/>
  <p:tag name="MH_ORDER" val="Right Triangle 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7"/>
  <p:tag name="KSO_WM_UNIT_TYPE" val="a"/>
  <p:tag name="KSO_WM_UNIT_INDEX" val="1"/>
  <p:tag name="KSO_WM_UNIT_ID" val="custom160197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7"/>
  <p:tag name="KSO_WM_UNIT_TYPE" val="b"/>
  <p:tag name="KSO_WM_UNIT_INDEX" val="1"/>
  <p:tag name="KSO_WM_UNIT_ID" val="custom160197_1*b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p="http://schemas.openxmlformats.org/presentationml/2006/main">
  <p:tag name="KSO_WM_TEMPLATE_THUMBS_INDEX" val="1、3、8、13、18、21、23、24、25"/>
  <p:tag name="KSO_WM_TEMPLATE_CATEGORY" val="custom"/>
  <p:tag name="KSO_WM_TEMPLATE_INDEX" val="160197"/>
  <p:tag name="KSO_WM_TAG_VERSION" val="1.0"/>
  <p:tag name="KSO_WM_SLIDE_ID" val="custom16019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向天歌稻壳儿模板23XIN - 副本">
  <a:themeElements>
    <a:clrScheme name="自定义 7">
      <a:dk1>
        <a:srgbClr val="3B3B3B"/>
      </a:dk1>
      <a:lt1>
        <a:srgbClr val="FFFFFF"/>
      </a:lt1>
      <a:dk2>
        <a:srgbClr val="3B3B3B"/>
      </a:dk2>
      <a:lt2>
        <a:srgbClr val="FFFFFF"/>
      </a:lt2>
      <a:accent1>
        <a:srgbClr val="F68F7C"/>
      </a:accent1>
      <a:accent2>
        <a:srgbClr val="DBAB77"/>
      </a:accent2>
      <a:accent3>
        <a:srgbClr val="673365"/>
      </a:accent3>
      <a:accent4>
        <a:srgbClr val="A15963"/>
      </a:accent4>
      <a:accent5>
        <a:srgbClr val="D93F60"/>
      </a:accent5>
      <a:accent6>
        <a:srgbClr val="9CC34C"/>
      </a:accent6>
      <a:hlink>
        <a:srgbClr val="7F7FB7"/>
      </a:hlink>
      <a:folHlink>
        <a:srgbClr val="BABD9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43538</Words>
  <Application>WPS 演示</Application>
  <PresentationFormat>宽屏</PresentationFormat>
  <Paragraphs>4310</Paragraphs>
  <Slides>144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144</vt:i4>
      </vt:variant>
    </vt:vector>
  </HeadingPairs>
  <TitlesOfParts>
    <vt:vector size="156" baseType="lpstr">
      <vt:lpstr>Arial</vt:lpstr>
      <vt:lpstr>宋体</vt:lpstr>
      <vt:lpstr>Wingdings</vt:lpstr>
      <vt:lpstr>Wingdings</vt:lpstr>
      <vt:lpstr>Consolas</vt:lpstr>
      <vt:lpstr>Arial Black</vt:lpstr>
      <vt:lpstr>华文细黑</vt:lpstr>
      <vt:lpstr>Arial Narrow</vt:lpstr>
      <vt:lpstr>微软雅黑</vt:lpstr>
      <vt:lpstr>Calibri</vt:lpstr>
      <vt:lpstr>黑体</vt:lpstr>
      <vt:lpstr>1_向天歌稻壳儿模板23XIN - 副本</vt:lpstr>
      <vt:lpstr>前后端技术学习心得</vt:lpstr>
      <vt:lpstr>总览</vt:lpstr>
      <vt:lpstr>MQTT</vt:lpstr>
      <vt:lpstr>MQTT----简介</vt:lpstr>
      <vt:lpstr>MQTT——应用场景</vt:lpstr>
      <vt:lpstr>MQTT----术语</vt:lpstr>
      <vt:lpstr>MQTT----术语</vt:lpstr>
      <vt:lpstr>MQTT----数据表示</vt:lpstr>
      <vt:lpstr>MQTT----控制报文格式</vt:lpstr>
      <vt:lpstr>MQTT----控制报文类型</vt:lpstr>
      <vt:lpstr>MQTT----Flags</vt:lpstr>
      <vt:lpstr>MQTT----Remaining Length</vt:lpstr>
      <vt:lpstr>MQTT----Variable Header</vt:lpstr>
      <vt:lpstr>MQTT----Variable Header</vt:lpstr>
      <vt:lpstr>MQTT----Payload</vt:lpstr>
      <vt:lpstr>MQTT----CONNECT</vt:lpstr>
      <vt:lpstr>MQTT----CONNECT</vt:lpstr>
      <vt:lpstr>MQTT----CONNECT</vt:lpstr>
      <vt:lpstr>MQTT----CONNECT</vt:lpstr>
      <vt:lpstr>MQTT----CONNECT</vt:lpstr>
      <vt:lpstr>MQTT----CONNACK</vt:lpstr>
      <vt:lpstr>MQTT----CONNACK</vt:lpstr>
      <vt:lpstr>MQTT----PUBLISH</vt:lpstr>
      <vt:lpstr>MQTT----PUBLISH</vt:lpstr>
      <vt:lpstr>MQTT----PUBLISH</vt:lpstr>
      <vt:lpstr>MQTT----PUBACK</vt:lpstr>
      <vt:lpstr>MQTT----PUBREC</vt:lpstr>
      <vt:lpstr>MQTT----PUBREL</vt:lpstr>
      <vt:lpstr>MQTT----PUBCOMP</vt:lpstr>
      <vt:lpstr>MQTT----SUBSCRIBE</vt:lpstr>
      <vt:lpstr>MQTT----SUBSCRIBE</vt:lpstr>
      <vt:lpstr>MQTT----SUBSCRIBE		</vt:lpstr>
      <vt:lpstr>MQTT----SUBACK</vt:lpstr>
      <vt:lpstr>MQTT----UNSUBSCRIBE</vt:lpstr>
      <vt:lpstr>MQTT----UNSUBSCRIBE</vt:lpstr>
      <vt:lpstr>MQTT----UNSUBACK</vt:lpstr>
      <vt:lpstr>MQTT----PINGREQ</vt:lpstr>
      <vt:lpstr>MQTT----PINGRESP</vt:lpstr>
      <vt:lpstr>MQTT----DISCONNECT</vt:lpstr>
      <vt:lpstr>MQTT----操作行为</vt:lpstr>
      <vt:lpstr>MQTT----操作行为</vt:lpstr>
      <vt:lpstr>MQTT----操作行为</vt:lpstr>
      <vt:lpstr>MQTT----安全</vt:lpstr>
      <vt:lpstr>PostgreSQL</vt:lpstr>
      <vt:lpstr>PostgreSQL----简介</vt:lpstr>
      <vt:lpstr>SQL语法----词法结构</vt:lpstr>
      <vt:lpstr>SQL语法----常量</vt:lpstr>
      <vt:lpstr>SQL语法----词法结构</vt:lpstr>
      <vt:lpstr>SQL语法----值表达式</vt:lpstr>
      <vt:lpstr>SQL语法----值表达式</vt:lpstr>
      <vt:lpstr>SQL语法----值表达式</vt:lpstr>
      <vt:lpstr>SQL语法----值表达式</vt:lpstr>
      <vt:lpstr>SQL语法----调用函数</vt:lpstr>
      <vt:lpstr>SQL----数据库定义</vt:lpstr>
      <vt:lpstr>SQL----数据定义</vt:lpstr>
      <vt:lpstr>SQL----数据定义</vt:lpstr>
      <vt:lpstr>SQL----数据定义</vt:lpstr>
      <vt:lpstr>SQL----数据定义</vt:lpstr>
      <vt:lpstr>SQL----数据定义</vt:lpstr>
      <vt:lpstr>SQL----模式(Schema)</vt:lpstr>
      <vt:lpstr>SQL----数据定义</vt:lpstr>
      <vt:lpstr>PostgreSQL----继承(Inheritance)</vt:lpstr>
      <vt:lpstr>SQL----数据定义</vt:lpstr>
      <vt:lpstr>SQL----数据定义</vt:lpstr>
      <vt:lpstr>SQL----数据类型</vt:lpstr>
      <vt:lpstr>SQL----数据类型</vt:lpstr>
      <vt:lpstr>SQL----数据类型</vt:lpstr>
      <vt:lpstr>SQL----数据类型</vt:lpstr>
      <vt:lpstr>SQL----数据类型</vt:lpstr>
      <vt:lpstr>SQL----数据类型</vt:lpstr>
      <vt:lpstr>SQL----数据类型</vt:lpstr>
      <vt:lpstr>SQL----数据类型</vt:lpstr>
      <vt:lpstr>SQL----数据类型</vt:lpstr>
      <vt:lpstr>SQL----数据类型</vt:lpstr>
      <vt:lpstr>SQL----数据类型</vt:lpstr>
      <vt:lpstr>SQL----数据类型</vt:lpstr>
      <vt:lpstr>SQL----数据类型</vt:lpstr>
      <vt:lpstr>SQL----数据操作</vt:lpstr>
      <vt:lpstr>SQL----数据操作</vt:lpstr>
      <vt:lpstr>SQL----数据操作</vt:lpstr>
      <vt:lpstr>SQL查询----FROM子句</vt:lpstr>
      <vt:lpstr>SQL查询----FROM子句</vt:lpstr>
      <vt:lpstr>SQL查询----FROM子句</vt:lpstr>
      <vt:lpstr>SQL查询----WHERE子句</vt:lpstr>
      <vt:lpstr>SQL查询----GROUP BY &amp; HAVING子句</vt:lpstr>
      <vt:lpstr>SQL查询----ORDER BY子句</vt:lpstr>
      <vt:lpstr>SQL查询----LIMIT子句</vt:lpstr>
      <vt:lpstr>SQL查询----选择列表</vt:lpstr>
      <vt:lpstr>SQL查询----组合查询</vt:lpstr>
      <vt:lpstr>SQL----查询</vt:lpstr>
      <vt:lpstr>SQL----查询</vt:lpstr>
      <vt:lpstr>SQL----查询</vt:lpstr>
      <vt:lpstr>PostgreSQL----视图(View)</vt:lpstr>
      <vt:lpstr>PostgreSQL----触发器(trigger)</vt:lpstr>
      <vt:lpstr>PostgreSQL----事务(Transaction)</vt:lpstr>
      <vt:lpstr>PostgreSQL----事务(Transaction)</vt:lpstr>
      <vt:lpstr>PostgreSQL----锁</vt:lpstr>
      <vt:lpstr>SQL----索引</vt:lpstr>
      <vt:lpstr>SQL----索引</vt:lpstr>
      <vt:lpstr>SQL----索引类型</vt:lpstr>
      <vt:lpstr>SQL----索引类型</vt:lpstr>
      <vt:lpstr>SQL----函数</vt:lpstr>
      <vt:lpstr>SQL----函数</vt:lpstr>
      <vt:lpstr>PostgreSQL----窗口函数(Window Functions)</vt:lpstr>
      <vt:lpstr>SQL----备份和恢复</vt:lpstr>
      <vt:lpstr>SQL----权限</vt:lpstr>
      <vt:lpstr>SQL----并发控制</vt:lpstr>
      <vt:lpstr>SQL----表空间</vt:lpstr>
      <vt:lpstr>SQL Language</vt:lpstr>
      <vt:lpstr>SQL Language</vt:lpstr>
      <vt:lpstr>SQL Language</vt:lpstr>
      <vt:lpstr>Server Administration</vt:lpstr>
      <vt:lpstr>PostgreSQL----What's more</vt:lpstr>
      <vt:lpstr>ES6---简介</vt:lpstr>
      <vt:lpstr>ES6---简介</vt:lpstr>
      <vt:lpstr>ES6---let  &amp; const</vt:lpstr>
      <vt:lpstr>ES6----解构(Destructuring)</vt:lpstr>
      <vt:lpstr>ES6----函数</vt:lpstr>
      <vt:lpstr>ES6----函数</vt:lpstr>
      <vt:lpstr>ES6----对象</vt:lpstr>
      <vt:lpstr>ES6----Symbol</vt:lpstr>
      <vt:lpstr>ES6----Set</vt:lpstr>
      <vt:lpstr>ES6----Set</vt:lpstr>
      <vt:lpstr>ES6----Map</vt:lpstr>
      <vt:lpstr>ES6----Map</vt:lpstr>
      <vt:lpstr>ES6----Proxy</vt:lpstr>
      <vt:lpstr>ES6----Proxy</vt:lpstr>
      <vt:lpstr>ES6----Reflect</vt:lpstr>
      <vt:lpstr>ES6----Generator</vt:lpstr>
      <vt:lpstr>ES6----Promise</vt:lpstr>
      <vt:lpstr>ES6----Promise</vt:lpstr>
      <vt:lpstr>ES6----Class</vt:lpstr>
      <vt:lpstr>ES6----Class</vt:lpstr>
      <vt:lpstr>ES6----Class</vt:lpstr>
      <vt:lpstr>ES6----Class</vt:lpstr>
      <vt:lpstr>ES6----Class</vt:lpstr>
      <vt:lpstr>ES6----Module</vt:lpstr>
      <vt:lpstr>ES6----Module</vt:lpstr>
      <vt:lpstr>Node.js</vt:lpstr>
      <vt:lpstr>NPM</vt:lpstr>
      <vt:lpstr>Node.js</vt:lpstr>
      <vt:lpstr>http server</vt:lpstr>
      <vt:lpstr>Express</vt:lpstr>
      <vt:lpstr>THANK YOU VERY MUCH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HinaKaze</dc:creator>
  <cp:lastModifiedBy>HinaKaze</cp:lastModifiedBy>
  <cp:revision>275</cp:revision>
  <dcterms:created xsi:type="dcterms:W3CDTF">2016-11-23T03:17:00Z</dcterms:created>
  <dcterms:modified xsi:type="dcterms:W3CDTF">2016-12-15T01:40:10Z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