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6" r:id="rId3"/>
    <p:sldId id="257" r:id="rId5"/>
    <p:sldId id="258" r:id="rId6"/>
    <p:sldId id="440" r:id="rId7"/>
    <p:sldId id="482" r:id="rId8"/>
    <p:sldId id="519" r:id="rId9"/>
    <p:sldId id="296" r:id="rId10"/>
    <p:sldId id="411" r:id="rId11"/>
    <p:sldId id="308" r:id="rId12"/>
    <p:sldId id="520" r:id="rId13"/>
    <p:sldId id="307" r:id="rId14"/>
    <p:sldId id="309" r:id="rId15"/>
    <p:sldId id="311" r:id="rId16"/>
    <p:sldId id="355" r:id="rId17"/>
    <p:sldId id="379" r:id="rId18"/>
    <p:sldId id="312" r:id="rId19"/>
    <p:sldId id="313" r:id="rId20"/>
    <p:sldId id="314" r:id="rId21"/>
    <p:sldId id="326" r:id="rId22"/>
    <p:sldId id="327" r:id="rId23"/>
    <p:sldId id="339" r:id="rId24"/>
    <p:sldId id="340" r:id="rId25"/>
    <p:sldId id="341" r:id="rId26"/>
    <p:sldId id="352" r:id="rId27"/>
    <p:sldId id="310" r:id="rId28"/>
    <p:sldId id="518" r:id="rId29"/>
    <p:sldId id="294" r:id="rId30"/>
    <p:sldId id="353" r:id="rId31"/>
    <p:sldId id="378" r:id="rId32"/>
    <p:sldId id="354" r:id="rId33"/>
    <p:sldId id="285" r:id="rId34"/>
    <p:sldId id="445" r:id="rId35"/>
    <p:sldId id="286" r:id="rId36"/>
    <p:sldId id="480" r:id="rId37"/>
    <p:sldId id="288" r:id="rId38"/>
    <p:sldId id="443" r:id="rId39"/>
    <p:sldId id="287" r:id="rId40"/>
    <p:sldId id="479" r:id="rId41"/>
    <p:sldId id="325" r:id="rId42"/>
    <p:sldId id="483" r:id="rId43"/>
    <p:sldId id="284" r:id="rId4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0df56c30-621f-4e35-a1b1-362eeacea95b}">
          <p14:sldIdLst>
            <p14:sldId id="256"/>
            <p14:sldId id="257"/>
          </p14:sldIdLst>
        </p14:section>
        <p14:section name="Go简介" id="{10288633-6baa-4f44-bef4-46c49ecdeec9}">
          <p14:sldIdLst>
            <p14:sldId id="258"/>
            <p14:sldId id="440"/>
            <p14:sldId id="482"/>
          </p14:sldIdLst>
        </p14:section>
        <p14:section name="语言符号（记法元素）" id="{fde7d5fc-a50a-437b-a32a-939fc6681a8f}">
          <p14:sldIdLst>
            <p14:sldId id="519"/>
            <p14:sldId id="296"/>
            <p14:sldId id="411"/>
            <p14:sldId id="308"/>
            <p14:sldId id="520"/>
            <p14:sldId id="307"/>
            <p14:sldId id="309"/>
            <p14:sldId id="311"/>
            <p14:sldId id="379"/>
            <p14:sldId id="312"/>
            <p14:sldId id="313"/>
            <p14:sldId id="314"/>
            <p14:sldId id="326"/>
            <p14:sldId id="327"/>
            <p14:sldId id="339"/>
            <p14:sldId id="340"/>
            <p14:sldId id="352"/>
            <p14:sldId id="310"/>
            <p14:sldId id="518"/>
            <p14:sldId id="294"/>
            <p14:sldId id="353"/>
            <p14:sldId id="378"/>
            <p14:sldId id="354"/>
            <p14:sldId id="355"/>
            <p14:sldId id="341"/>
          </p14:sldIdLst>
        </p14:section>
        <p14:section name="Go开发环境" id="{2bdf937b-33a5-417c-9b62-fdaad85892f3}">
          <p14:sldIdLst>
            <p14:sldId id="285"/>
          </p14:sldIdLst>
        </p14:section>
        <p14:section name="Go常用框架" id="{62fe69fe-5aed-429e-9c8d-1edfb2d0d19d}">
          <p14:sldIdLst>
            <p14:sldId id="445"/>
            <p14:sldId id="286"/>
          </p14:sldIdLst>
        </p14:section>
        <p14:section name="Go性能分析" id="{070fb925-1f25-4dae-b424-c5d24ab714af}">
          <p14:sldIdLst>
            <p14:sldId id="480"/>
            <p14:sldId id="288"/>
          </p14:sldIdLst>
        </p14:section>
        <p14:section name="Go应用场景" id="{0f5f2f7d-e4df-4f5f-b83b-97c9f7b47f90}">
          <p14:sldIdLst>
            <p14:sldId id="443"/>
            <p14:sldId id="287"/>
            <p14:sldId id="479"/>
            <p14:sldId id="325"/>
            <p14:sldId id="483"/>
          </p14:sldIdLst>
        </p14:section>
        <p14:section name="End" id="{8fbfd7d9-c07a-4773-9dc9-3b12eaf4b7ca}">
          <p14:sldIdLst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3A9BFD-BC63-417C-8CA2-53E22274D420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36666"/>
          <a:stretch>
            <a:fillRect/>
          </a:stretch>
        </p:blipFill>
        <p:spPr>
          <a:xfrm>
            <a:off x="-636" y="0"/>
            <a:ext cx="12192001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85090" y="1478280"/>
            <a:ext cx="12192000" cy="390144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5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>
                    <a:alpha val="74000"/>
                  </a:srgbClr>
                </a:solidFill>
                <a:effectLst>
                  <a:outerShdw blurRad="152400" dist="38100" dir="2700000" algn="tl" rotWithShape="0">
                    <a:srgbClr val="00B0F0"/>
                  </a:outerShdw>
                </a:effectLst>
              </a:rPr>
              <a:t>I O T A</a:t>
            </a:r>
            <a:endParaRPr lang="en-US" altLang="zh-CN" sz="25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>
                  <a:alpha val="74000"/>
                </a:srgbClr>
              </a:solidFill>
              <a:effectLst>
                <a:outerShdw blurRad="152400" dist="38100" dir="2700000" algn="tl" rotWithShape="0">
                  <a:srgbClr val="00B0F0"/>
                </a:outerShdw>
              </a:effectLst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-1" y="2775489"/>
            <a:ext cx="12192001" cy="1277856"/>
          </a:xfrm>
          <a:prstGeom prst="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37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20775" y="2775585"/>
            <a:ext cx="10120630" cy="1278890"/>
          </a:xfrm>
        </p:spPr>
        <p:txBody>
          <a:bodyPr anchor="t" anchorCtr="0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08462" y="5322595"/>
            <a:ext cx="6375077" cy="550986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791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99565" y="161925"/>
            <a:ext cx="8792845" cy="1080135"/>
          </a:xfrm>
        </p:spPr>
        <p:txBody>
          <a:bodyPr anchor="ctr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1733550"/>
            <a:ext cx="8792210" cy="4131945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charset="0"/>
              <a:buChar char="l"/>
              <a:defRPr sz="2000">
                <a:latin typeface="Consolas" panose="020B060902020403020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type</a:t>
            </a:r>
            <a:endParaRPr lang="en-US" altLang="zh-CN" smtClean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310063" y="0"/>
            <a:ext cx="595312" cy="2438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3208338" y="2263775"/>
            <a:ext cx="898366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4000" dirty="0">
              <a:solidFill>
                <a:srgbClr val="FFFFFF"/>
              </a:solidFill>
              <a:latin typeface="Arial Black" panose="020B0A040201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3178176"/>
            <a:ext cx="4325938" cy="581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2344739" y="3759200"/>
            <a:ext cx="877887" cy="3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直角三角形 9"/>
          <p:cNvSpPr/>
          <p:nvPr userDrawn="1">
            <p:custDataLst>
              <p:tags r:id="rId6"/>
            </p:custDataLst>
          </p:nvPr>
        </p:nvSpPr>
        <p:spPr>
          <a:xfrm flipV="1">
            <a:off x="4325939" y="3178176"/>
            <a:ext cx="579437" cy="58102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直角三角形 10"/>
          <p:cNvSpPr/>
          <p:nvPr userDrawn="1">
            <p:custDataLst>
              <p:tags r:id="rId7"/>
            </p:custDataLst>
          </p:nvPr>
        </p:nvSpPr>
        <p:spPr>
          <a:xfrm flipH="1">
            <a:off x="2344738" y="2263775"/>
            <a:ext cx="863600" cy="9144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7600" y="2264400"/>
            <a:ext cx="8985600" cy="914400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" y="1155700"/>
            <a:ext cx="12192001" cy="570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12192001" cy="12573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olang.org/doc/go1.5#c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21410" y="2775585"/>
            <a:ext cx="10120630" cy="1269365"/>
          </a:xfrm>
        </p:spPr>
        <p:txBody>
          <a:bodyPr anchor="b" anchorCtr="0">
            <a:noAutofit/>
          </a:bodyPr>
          <a:lstStyle/>
          <a:p>
            <a:r>
              <a:rPr lang="en-US" altLang="zh-CN" sz="6000" dirty="0"/>
              <a:t>Go</a:t>
            </a:r>
            <a:r>
              <a:rPr lang="zh-CN" altLang="en-US" sz="6000" dirty="0"/>
              <a:t>语言</a:t>
            </a:r>
            <a:r>
              <a:rPr lang="en-US" altLang="zh-CN" sz="6000" dirty="0"/>
              <a:t>——</a:t>
            </a:r>
            <a:r>
              <a:rPr lang="zh-CN" altLang="en-US" sz="6000" dirty="0"/>
              <a:t>学习心得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+mn-lt"/>
              </a:rPr>
              <a:t>Mu,Yang</a:t>
            </a:r>
            <a:endParaRPr lang="en-US" dirty="0"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复合类型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/>
          <a:p>
            <a:r>
              <a:rPr lang="zh-CN" altLang="en-US"/>
              <a:t>Array（数组）、Struct（结构体）、Function（函数）、Interface（接口）、Slice（切片）、Map（字典）、Channel（通道）以及Pointer（指针）。</a:t>
            </a:r>
            <a:endParaRPr lang="zh-CN" altLang="en-US"/>
          </a:p>
          <a:p>
            <a:r>
              <a:rPr lang="zh-CN" altLang="en-US"/>
              <a:t>用户定义复合类型</a:t>
            </a:r>
            <a:endParaRPr lang="zh-CN" altLang="en-US"/>
          </a:p>
          <a:p>
            <a:pPr lvl="1"/>
            <a:r>
              <a:rPr lang="zh-CN" altLang="en-US"/>
              <a:t>type Book struct {</a:t>
            </a:r>
            <a:endParaRPr lang="zh-CN" altLang="en-US"/>
          </a:p>
          <a:p>
            <a:pPr lvl="1"/>
            <a:r>
              <a:rPr lang="zh-CN" altLang="en-US"/>
              <a:t>     Name string</a:t>
            </a:r>
            <a:endParaRPr lang="zh-CN" altLang="en-US"/>
          </a:p>
          <a:p>
            <a:pPr lvl="1"/>
            <a:r>
              <a:rPr lang="zh-CN" altLang="en-US"/>
              <a:t>     ISBN string</a:t>
            </a:r>
            <a:endParaRPr lang="zh-CN" altLang="en-US"/>
          </a:p>
          <a:p>
            <a:pPr lvl="1"/>
            <a:r>
              <a:rPr lang="zh-CN" altLang="en-US"/>
              <a:t>     Press string</a:t>
            </a:r>
            <a:endParaRPr lang="zh-CN" altLang="en-US"/>
          </a:p>
          <a:p>
            <a:pPr lvl="1"/>
            <a:r>
              <a:rPr lang="zh-CN" altLang="en-US"/>
              <a:t>     TotalPages uint16</a:t>
            </a:r>
            <a:endParaRPr lang="zh-CN" altLang="en-US"/>
          </a:p>
          <a:p>
            <a:pPr lvl="1"/>
            <a:r>
              <a:rPr lang="zh-CN" altLang="en-US"/>
              <a:t>}</a:t>
            </a:r>
            <a:endParaRPr lang="zh-CN" altLang="en-US"/>
          </a:p>
          <a:p>
            <a:pPr lvl="0"/>
            <a:r>
              <a:rPr lang="zh-CN" altLang="en-US"/>
              <a:t>静态类型和动态类型</a:t>
            </a:r>
            <a:endParaRPr lang="zh-CN" altLang="en-US"/>
          </a:p>
          <a:p>
            <a:pPr lvl="1"/>
            <a:r>
              <a:rPr lang="en-US" altLang="zh-CN"/>
              <a:t>interface</a:t>
            </a:r>
            <a:r>
              <a:rPr lang="zh-CN" altLang="en-US"/>
              <a:t>：除了拥有静态类型之外，还拥有动态类型，这个动态类型代表了在运行时与该变量绑定在一起的值的实际类型。</a:t>
            </a:r>
            <a:endParaRPr lang="zh-CN" altLang="en-US"/>
          </a:p>
          <a:p>
            <a:pPr lvl="0"/>
            <a:r>
              <a:rPr lang="zh-CN" altLang="en-US"/>
              <a:t>潜在类型</a:t>
            </a:r>
            <a:endParaRPr lang="zh-CN" altLang="en-US"/>
          </a:p>
          <a:p>
            <a:pPr lvl="1"/>
            <a:r>
              <a:rPr lang="en-US" altLang="zh-CN"/>
              <a:t>type MyString string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变量</a:t>
            </a:r>
            <a:r>
              <a:rPr lang="en-US" altLang="zh-CN"/>
              <a:t>/</a:t>
            </a:r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5074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/>
              <a:t>变量声明</a:t>
            </a:r>
            <a:r>
              <a:rPr lang="en-US" altLang="zh-CN"/>
              <a:t>/</a:t>
            </a:r>
            <a:r>
              <a:rPr lang="zh-CN" altLang="en-US"/>
              <a:t>赋值：</a:t>
            </a:r>
            <a:endParaRPr lang="zh-CN" altLang="en-US"/>
          </a:p>
          <a:p>
            <a:pPr marL="0" lvl="1" algn="l">
              <a:buFont typeface="Wingdings" panose="05000000000000000000" charset="0"/>
              <a:buNone/>
            </a:pPr>
            <a:r>
              <a:rPr lang="en-US" altLang="zh-CN"/>
              <a:t>	var v Type</a:t>
            </a:r>
            <a:endParaRPr lang="en-US" altLang="zh-CN"/>
          </a:p>
          <a:p>
            <a:pPr marL="0" lvl="1">
              <a:buFont typeface="Wingdings" panose="05000000000000000000" charset="0"/>
            </a:pPr>
            <a:r>
              <a:rPr lang="en-US" altLang="zh-CN">
                <a:sym typeface="+mn-ea"/>
              </a:rPr>
              <a:t>	var v Type = value</a:t>
            </a:r>
            <a:endParaRPr lang="en-US" altLang="zh-CN">
              <a:sym typeface="+mn-ea"/>
            </a:endParaRPr>
          </a:p>
          <a:p>
            <a:pPr marL="0" lvl="1">
              <a:buFont typeface="Wingdings" panose="05000000000000000000" charset="0"/>
            </a:pPr>
            <a:r>
              <a:rPr lang="en-US" altLang="zh-CN">
                <a:sym typeface="+mn-ea"/>
              </a:rPr>
              <a:t>	var v = value</a:t>
            </a:r>
            <a:endParaRPr lang="en-US" altLang="zh-CN">
              <a:sym typeface="+mn-ea"/>
            </a:endParaRPr>
          </a:p>
          <a:p>
            <a:pPr marL="0" lvl="1">
              <a:buFont typeface="Wingdings" panose="05000000000000000000" charset="0"/>
            </a:pPr>
            <a:r>
              <a:rPr lang="en-US" altLang="zh-CN">
                <a:sym typeface="+mn-ea"/>
              </a:rPr>
              <a:t>	</a:t>
            </a:r>
            <a:r>
              <a:rPr lang="en-US" altLang="zh-CN"/>
              <a:t>var v1,v2,v3 </a:t>
            </a:r>
            <a:r>
              <a:rPr lang="en-US" altLang="zh-CN">
                <a:sym typeface="+mn-ea"/>
              </a:rPr>
              <a:t>Type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	var v1,v2,v3 </a:t>
            </a:r>
            <a:r>
              <a:rPr lang="en-US" altLang="zh-CN">
                <a:sym typeface="+mn-ea"/>
              </a:rPr>
              <a:t>Type </a:t>
            </a:r>
            <a:r>
              <a:rPr lang="en-US" altLang="zh-CN"/>
              <a:t>= 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1,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2,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3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	var v1,v2,v3= 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1,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2,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3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	v1,v2,v3:= value1,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2,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3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	i,j = j,i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	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	Tips</a:t>
            </a:r>
            <a:r>
              <a:rPr lang="zh-CN" altLang="en-US"/>
              <a:t>：</a:t>
            </a:r>
            <a:r>
              <a:rPr lang="en-US" altLang="zh-CN"/>
              <a:t>:=</a:t>
            </a:r>
            <a:r>
              <a:rPr lang="zh-CN" altLang="en-US"/>
              <a:t>为简短声明，编译器根据初始化的值自动推断相应的类型，但是不能定义在函数外部使用。</a:t>
            </a:r>
            <a:endParaRPr lang="zh-CN" altLang="en-US"/>
          </a:p>
          <a:p>
            <a:pPr lvl="0">
              <a:buClrTx/>
              <a:buFont typeface="Wingdings" panose="05000000000000000000" charset="0"/>
              <a:buChar char="l"/>
            </a:pPr>
            <a:r>
              <a:rPr lang="zh-CN" altLang="en-US"/>
              <a:t>常量声明</a:t>
            </a:r>
            <a:r>
              <a:rPr lang="en-US" altLang="zh-CN"/>
              <a:t>+</a:t>
            </a:r>
            <a:r>
              <a:rPr lang="zh-CN" altLang="en-US"/>
              <a:t>赋值：</a:t>
            </a:r>
            <a:endParaRPr lang="zh-CN" altLang="en-US"/>
          </a:p>
          <a:p>
            <a:pPr lvl="2">
              <a:buClrTx/>
              <a:buFont typeface="Wingdings" panose="05000000000000000000" charset="0"/>
            </a:pPr>
            <a:r>
              <a:rPr lang="en-US" altLang="zh-CN" sz="1400"/>
              <a:t>const cname = value</a:t>
            </a:r>
            <a:endParaRPr lang="en-US" altLang="zh-CN" sz="1400"/>
          </a:p>
          <a:p>
            <a:pPr lvl="2">
              <a:buClrTx/>
              <a:buFont typeface="Wingdings" panose="05000000000000000000" charset="0"/>
            </a:pPr>
            <a:r>
              <a:rPr lang="en-US" altLang="zh-CN" sz="1400"/>
              <a:t>const cname type  = value</a:t>
            </a:r>
            <a:endParaRPr lang="en-US" altLang="zh-CN" sz="1400"/>
          </a:p>
          <a:p>
            <a:pPr lvl="2">
              <a:buClrTx/>
              <a:buFont typeface="Wingdings" panose="05000000000000000000" charset="0"/>
            </a:pPr>
            <a:endParaRPr lang="en-US" altLang="zh-CN"/>
          </a:p>
          <a:p>
            <a:pPr lvl="2">
              <a:buClrTx/>
              <a:buFont typeface="Wingdings" panose="05000000000000000000" charset="0"/>
            </a:pPr>
            <a:r>
              <a:rPr lang="en-US" altLang="zh-CN">
                <a:sym typeface="+mn-ea"/>
              </a:rPr>
              <a:t>Tips</a:t>
            </a:r>
            <a:r>
              <a:rPr lang="zh-CN" altLang="en-US">
                <a:sym typeface="+mn-ea"/>
              </a:rPr>
              <a:t>：声明但未使用的变量会在编译阶段报错。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80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Go</a:t>
            </a:r>
            <a:r>
              <a:rPr lang="zh-CN" altLang="en-US"/>
              <a:t>中声明多个常量、变量、导入多个包时，可以使用分组的方式进行声明</a:t>
            </a:r>
            <a:endParaRPr lang="zh-CN" altLang="en-US"/>
          </a:p>
          <a:p>
            <a:pPr lvl="1"/>
            <a:r>
              <a:rPr lang="en-US" altLang="zh-CN"/>
              <a:t>import</a:t>
            </a:r>
            <a:r>
              <a:rPr lang="zh-CN" altLang="en-US"/>
              <a:t>（</a:t>
            </a:r>
            <a:endParaRPr lang="zh-CN" altLang="en-US"/>
          </a:p>
          <a:p>
            <a:pPr lvl="1"/>
            <a:r>
              <a:rPr lang="en-US" altLang="zh-CN"/>
              <a:t>	“fmt”</a:t>
            </a:r>
            <a:endParaRPr lang="en-US" altLang="zh-CN"/>
          </a:p>
          <a:p>
            <a:pPr lvl="1"/>
            <a:r>
              <a:rPr lang="en-US" altLang="zh-CN"/>
              <a:t>	“os”</a:t>
            </a:r>
            <a:endParaRPr lang="en-US" altLang="zh-CN"/>
          </a:p>
          <a:p>
            <a:pPr lvl="1"/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const(</a:t>
            </a:r>
            <a:endParaRPr lang="en-US" altLang="zh-CN"/>
          </a:p>
          <a:p>
            <a:pPr lvl="1"/>
            <a:r>
              <a:rPr lang="en-US" altLang="zh-CN"/>
              <a:t>	s = “string”</a:t>
            </a:r>
            <a:endParaRPr lang="en-US" altLang="zh-CN"/>
          </a:p>
          <a:p>
            <a:pPr lvl="1"/>
            <a:r>
              <a:rPr lang="en-US" altLang="zh-CN"/>
              <a:t>	pi = 3.1415</a:t>
            </a:r>
            <a:endParaRPr lang="en-US" altLang="zh-CN"/>
          </a:p>
          <a:p>
            <a:pPr lvl="1"/>
            <a:r>
              <a:rPr lang="en-US" altLang="zh-CN"/>
              <a:t>	pi2</a:t>
            </a:r>
            <a:endParaRPr lang="en-US" altLang="zh-CN"/>
          </a:p>
          <a:p>
            <a:pPr lvl="1"/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var(</a:t>
            </a:r>
            <a:endParaRPr lang="en-US" altLang="zh-CN"/>
          </a:p>
          <a:p>
            <a:pPr lvl="1"/>
            <a:r>
              <a:rPr lang="en-US" altLang="zh-CN"/>
              <a:t>	i int</a:t>
            </a:r>
            <a:endParaRPr lang="en-US" altLang="zh-CN"/>
          </a:p>
          <a:p>
            <a:pPr lvl="1"/>
            <a:r>
              <a:rPr lang="en-US" altLang="zh-CN"/>
              <a:t>	pi float32 = 3.1415</a:t>
            </a:r>
            <a:endParaRPr lang="en-US" altLang="zh-CN"/>
          </a:p>
          <a:p>
            <a:pPr lvl="1"/>
            <a:r>
              <a:rPr lang="en-US" altLang="zh-CN"/>
              <a:t>)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iota</a:t>
            </a:r>
            <a:r>
              <a:rPr lang="zh-CN" altLang="en-US"/>
              <a:t>枚举：为分组中</a:t>
            </a:r>
            <a:r>
              <a:rPr lang="en-US" altLang="zh-CN"/>
              <a:t>iota++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const(</a:t>
            </a:r>
            <a:endParaRPr lang="en-US" altLang="zh-CN"/>
          </a:p>
          <a:p>
            <a:pPr lvl="2">
              <a:buFont typeface="Arial" panose="020B0604020202020204" pitchFamily="34" charset="0"/>
            </a:pPr>
            <a:r>
              <a:rPr lang="en-US" altLang="zh-CN"/>
              <a:t>a = 1+iota*2</a:t>
            </a:r>
            <a:endParaRPr lang="en-US" altLang="zh-CN"/>
          </a:p>
          <a:p>
            <a:pPr lvl="2">
              <a:buFont typeface="Arial" panose="020B0604020202020204" pitchFamily="34" charset="0"/>
            </a:pPr>
            <a:r>
              <a:rPr lang="en-US" altLang="zh-CN"/>
              <a:t>b</a:t>
            </a:r>
            <a:endParaRPr lang="en-US" altLang="zh-CN"/>
          </a:p>
          <a:p>
            <a:pPr lvl="2">
              <a:buFont typeface="Arial" panose="020B0604020202020204" pitchFamily="34" charset="0"/>
            </a:pPr>
            <a:r>
              <a:rPr lang="en-US" altLang="zh-CN"/>
              <a:t>c = “iota”</a:t>
            </a:r>
            <a:endParaRPr lang="en-US" altLang="zh-CN"/>
          </a:p>
          <a:p>
            <a:pPr lvl="2">
              <a:buFont typeface="Arial" panose="020B0604020202020204" pitchFamily="34" charset="0"/>
            </a:pPr>
            <a:r>
              <a:rPr lang="en-US" altLang="zh-CN"/>
              <a:t>d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)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Go——array&amp;slice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464945" y="1242060"/>
            <a:ext cx="10708640" cy="561848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>
            <a:normAutofit/>
          </a:bodyPr>
          <a:p>
            <a:r>
              <a:rPr lang="en-US" altLang="zh-CN"/>
              <a:t>array 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var a [2]int = [2]int{1,2}	a := [2]int{1,2}	a := [...]int{1,2,3,4}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a2 := [2][3]int{[3]int{1,2,3},[3]int{3,2,1}}	a2 := [2][3]int{{1,2,3},{3,2,1}}</a:t>
            </a:r>
            <a:endParaRPr lang="en-US" altLang="zh-CN"/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en-US" altLang="zh-CN"/>
              <a:t>slice:</a:t>
            </a:r>
            <a:r>
              <a:rPr lang="zh-CN" altLang="en-US"/>
              <a:t>引用类型，指向一个</a:t>
            </a:r>
            <a:r>
              <a:rPr lang="en-US" altLang="zh-CN"/>
              <a:t>array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var s []int  = make([]int,n)</a:t>
            </a:r>
            <a:endParaRPr lang="en-US" altLang="zh-CN"/>
          </a:p>
          <a:p>
            <a:pPr lvl="1">
              <a:buFont typeface="Wingdings" panose="05000000000000000000" charset="0"/>
            </a:pPr>
            <a:r>
              <a:rPr lang="en-US" altLang="zh-CN"/>
              <a:t>s := []int{v1,v2,v3}				</a:t>
            </a:r>
            <a:endParaRPr lang="en-US" altLang="zh-CN"/>
          </a:p>
          <a:p>
            <a:pPr marL="457200" lvl="1">
              <a:buFont typeface="Wingdings" panose="05000000000000000000" charset="0"/>
            </a:pPr>
            <a:r>
              <a:rPr lang="en-US" altLang="zh-CN">
                <a:sym typeface="+mn-ea"/>
              </a:rPr>
              <a:t>type slice struct{</a:t>
            </a:r>
            <a:endParaRPr lang="en-US" altLang="zh-CN">
              <a:sym typeface="+mn-ea"/>
            </a:endParaRPr>
          </a:p>
          <a:p>
            <a:pPr marL="457200" lvl="1">
              <a:buFont typeface="Wingdings" panose="05000000000000000000" charset="0"/>
            </a:pPr>
            <a:r>
              <a:rPr lang="en-US" altLang="zh-CN"/>
              <a:t>	headP *int //slice</a:t>
            </a:r>
            <a:r>
              <a:rPr lang="zh-CN" altLang="en-US"/>
              <a:t>开始的位置</a:t>
            </a:r>
            <a:endParaRPr lang="zh-CN" altLang="en-US"/>
          </a:p>
          <a:p>
            <a:pPr lvl="1">
              <a:buFont typeface="Wingdings" panose="05000000000000000000" charset="0"/>
            </a:pPr>
            <a:r>
              <a:rPr lang="en-US" altLang="zh-CN"/>
              <a:t>	len int //slice</a:t>
            </a:r>
            <a:r>
              <a:rPr lang="zh-CN" altLang="en-US"/>
              <a:t>长度</a:t>
            </a:r>
            <a:endParaRPr lang="zh-CN" altLang="en-US"/>
          </a:p>
          <a:p>
            <a:pPr lvl="1">
              <a:buFont typeface="Wingdings" panose="05000000000000000000" charset="0"/>
            </a:pPr>
            <a:r>
              <a:rPr lang="en-US" altLang="zh-CN"/>
              <a:t>	cap int //</a:t>
            </a:r>
            <a:r>
              <a:rPr lang="zh-CN" altLang="en-US"/>
              <a:t>容量，</a:t>
            </a:r>
            <a:r>
              <a:rPr lang="en-US" altLang="zh-CN"/>
              <a:t>slice</a:t>
            </a:r>
            <a:r>
              <a:rPr lang="zh-CN" altLang="en-US"/>
              <a:t>的开始位置到数组最后位置的长度</a:t>
            </a:r>
            <a:endParaRPr lang="zh-CN" altLang="en-US"/>
          </a:p>
          <a:p>
            <a:pPr lvl="1">
              <a:buFont typeface="Arial" panose="020B0604020202020204" pitchFamily="34" charset="0"/>
            </a:pPr>
            <a:r>
              <a:rPr lang="en-US" altLang="zh-CN"/>
              <a:t>}</a:t>
            </a:r>
            <a:endParaRPr lang="en-US" altLang="zh-CN"/>
          </a:p>
          <a:p>
            <a:pPr lvl="1">
              <a:buFont typeface="Arial" panose="020B0604020202020204" pitchFamily="34" charset="0"/>
            </a:pPr>
            <a:r>
              <a:rPr lang="en-US" altLang="zh-CN" sz="1400"/>
              <a:t>copy(dst,src []Type)int </a:t>
            </a:r>
            <a:r>
              <a:rPr lang="zh-CN" altLang="en-US" sz="1400"/>
              <a:t>：</a:t>
            </a:r>
            <a:r>
              <a:rPr lang="en-US" altLang="zh-CN" sz="1400"/>
              <a:t>dst</a:t>
            </a:r>
            <a:r>
              <a:rPr lang="zh-CN" altLang="en-US" sz="1400"/>
              <a:t>必须初始化完成，长度根据需要初始化</a:t>
            </a:r>
            <a:endParaRPr lang="zh-CN" altLang="en-US" sz="1400"/>
          </a:p>
          <a:p>
            <a:pPr lvl="1">
              <a:buFont typeface="Arial" panose="020B0604020202020204" pitchFamily="34" charset="0"/>
            </a:pPr>
            <a:r>
              <a:rPr lang="en-US" altLang="zh-CN" sz="1400"/>
              <a:t>append(slice []Type,elems ...Type)[]Type</a:t>
            </a:r>
            <a:endParaRPr lang="en-US" altLang="zh-CN" sz="1400"/>
          </a:p>
          <a:p>
            <a:pPr lvl="1">
              <a:buFont typeface="Arial" panose="020B0604020202020204" pitchFamily="34" charset="0"/>
            </a:pPr>
            <a:r>
              <a:rPr lang="en-US" altLang="zh-CN" sz="1400"/>
              <a:t>len(slice []Type)int</a:t>
            </a:r>
            <a:endParaRPr lang="en-US" altLang="zh-CN" sz="1400"/>
          </a:p>
          <a:p>
            <a:pPr lvl="1">
              <a:buFont typeface="Arial" panose="020B0604020202020204" pitchFamily="34" charset="0"/>
            </a:pPr>
            <a:r>
              <a:rPr lang="en-US" altLang="zh-CN" sz="1400"/>
              <a:t>cap(slice []Type)int</a:t>
            </a:r>
            <a:endParaRPr lang="en-US" altLang="zh-CN" sz="1400"/>
          </a:p>
          <a:p>
            <a:pPr lvl="0"/>
            <a:r>
              <a:rPr lang="zh-CN" altLang="en-US" sz="2000"/>
              <a:t>切片操作</a:t>
            </a:r>
            <a:endParaRPr lang="zh-CN" altLang="en-US" sz="2000"/>
          </a:p>
          <a:p>
            <a:pPr lvl="1">
              <a:buFont typeface="Wingdings" panose="05000000000000000000" charset="0"/>
            </a:pPr>
            <a:r>
              <a:rPr lang="en-US" altLang="zh-CN">
                <a:sym typeface="+mn-ea"/>
              </a:rPr>
              <a:t>s[:j] == s[0:j]	s[i:] == s[i:len(s)]	s[i:j]:</a:t>
            </a:r>
            <a:r>
              <a:rPr lang="zh-CN" altLang="en-US">
                <a:sym typeface="+mn-ea"/>
              </a:rPr>
              <a:t>包含</a:t>
            </a:r>
            <a:r>
              <a:rPr lang="en-US" altLang="zh-CN">
                <a:sym typeface="+mn-ea"/>
              </a:rPr>
              <a:t>index</a:t>
            </a:r>
            <a:r>
              <a:rPr lang="zh-CN" altLang="en-US">
                <a:sym typeface="+mn-ea"/>
              </a:rPr>
              <a:t>区间为</a:t>
            </a:r>
            <a:r>
              <a:rPr lang="en-US" altLang="zh-CN">
                <a:sym typeface="+mn-ea"/>
              </a:rPr>
              <a:t>[i,j)s</a:t>
            </a:r>
            <a:r>
              <a:rPr lang="zh-CN" altLang="en-US">
                <a:sym typeface="+mn-ea"/>
              </a:rPr>
              <a:t>的元素</a:t>
            </a:r>
            <a:endParaRPr lang="zh-CN" altLang="en-US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zh-CN" altLang="en-US" sz="1400"/>
              <a:t>不能代替</a:t>
            </a:r>
            <a:r>
              <a:rPr lang="en-US" altLang="zh-CN" sz="1400"/>
              <a:t>array</a:t>
            </a:r>
            <a:r>
              <a:rPr lang="zh-CN" altLang="en-US" sz="1400"/>
              <a:t>和</a:t>
            </a:r>
            <a:r>
              <a:rPr lang="en-US" altLang="zh-CN" sz="1400"/>
              <a:t>slice</a:t>
            </a:r>
            <a:r>
              <a:rPr lang="zh-CN" altLang="en-US" sz="1400"/>
              <a:t>的</a:t>
            </a:r>
            <a:r>
              <a:rPr lang="en-US" altLang="zh-CN" sz="1400"/>
              <a:t>copyca</a:t>
            </a:r>
            <a:r>
              <a:rPr lang="zh-CN" altLang="en-US" sz="1400"/>
              <a:t>操作，切片后是原数据的引用</a:t>
            </a:r>
            <a:endParaRPr lang="zh-CN" altLang="en-US" sz="1400"/>
          </a:p>
          <a:p>
            <a:pPr marL="285750" lvl="0" indent="-285750" algn="l">
              <a:buChar char="l"/>
            </a:pP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Go——map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10046970" cy="4419600"/>
          </a:xfrm>
        </p:spPr>
        <p:txBody>
          <a:bodyPr>
            <a:normAutofit fontScale="90000" lnSpcReduction="10000"/>
          </a:bodyPr>
          <a:p>
            <a:pPr marL="285750" lvl="0" indent="-285750" algn="l">
              <a:lnSpc>
                <a:spcPct val="100000"/>
              </a:lnSpc>
              <a:buChar char="l"/>
            </a:pPr>
            <a:r>
              <a:rPr lang="en-US" altLang="zh-CN" sz="2000">
                <a:sym typeface="+mn-ea"/>
              </a:rPr>
              <a:t>map：引用类型，无序，长度不定，非线程安全</a:t>
            </a:r>
            <a:endParaRPr lang="en-US" altLang="zh-CN" sz="2000"/>
          </a:p>
          <a:p>
            <a:pPr lvl="1" algn="l">
              <a:lnSpc>
                <a:spcPct val="100000"/>
              </a:lnSpc>
            </a:pPr>
            <a:r>
              <a:rPr lang="en-US" altLang="zh-CN" sz="1400">
                <a:sym typeface="+mn-ea"/>
              </a:rPr>
              <a:t>var m map[keyType]valueType:keyType可以是string及完全定义了==/!=操作的类型</a:t>
            </a:r>
            <a:endParaRPr lang="en-US" altLang="zh-CN" sz="1400"/>
          </a:p>
          <a:p>
            <a:pPr lvl="1" algn="l">
              <a:lnSpc>
                <a:spcPct val="100000"/>
              </a:lnSpc>
            </a:pPr>
            <a:r>
              <a:rPr lang="en-US" altLang="zh-CN" sz="1400">
                <a:sym typeface="+mn-ea"/>
              </a:rPr>
              <a:t>m := make(map[</a:t>
            </a:r>
            <a:r>
              <a:rPr lang="en-US" altLang="zh-CN">
                <a:sym typeface="+mn-ea"/>
              </a:rPr>
              <a:t>keyType</a:t>
            </a:r>
            <a:r>
              <a:rPr lang="en-US" altLang="zh-CN" sz="1400">
                <a:sym typeface="+mn-ea"/>
              </a:rPr>
              <a:t>]</a:t>
            </a:r>
            <a:r>
              <a:rPr lang="en-US" altLang="zh-CN">
                <a:sym typeface="+mn-ea"/>
              </a:rPr>
              <a:t>valueType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/>
          </a:p>
          <a:p>
            <a:pPr lvl="1" algn="l">
              <a:lnSpc>
                <a:spcPct val="100000"/>
              </a:lnSpc>
            </a:pPr>
            <a:r>
              <a:rPr lang="en-US" altLang="zh-CN" sz="1400">
                <a:sym typeface="+mn-ea"/>
              </a:rPr>
              <a:t>m := map[</a:t>
            </a:r>
            <a:r>
              <a:rPr lang="en-US" altLang="zh-CN">
                <a:sym typeface="+mn-ea"/>
              </a:rPr>
              <a:t>keyType</a:t>
            </a:r>
            <a:r>
              <a:rPr lang="en-US" altLang="zh-CN" sz="1400">
                <a:sym typeface="+mn-ea"/>
              </a:rPr>
              <a:t>]</a:t>
            </a:r>
            <a:r>
              <a:rPr lang="en-US" altLang="zh-CN">
                <a:sym typeface="+mn-ea"/>
              </a:rPr>
              <a:t>valueType</a:t>
            </a:r>
            <a:r>
              <a:rPr lang="en-US" altLang="zh-CN" sz="1400">
                <a:sym typeface="+mn-ea"/>
              </a:rPr>
              <a:t>{k1:v1,k2:v2,k3:v3}</a:t>
            </a:r>
            <a:endParaRPr lang="en-US" altLang="zh-CN" sz="1400"/>
          </a:p>
          <a:p>
            <a:pPr lvl="1" algn="l">
              <a:lnSpc>
                <a:spcPct val="100000"/>
              </a:lnSpc>
            </a:pPr>
            <a:r>
              <a:rPr lang="en-US" altLang="zh-CN" sz="1400">
                <a:sym typeface="+mn-ea"/>
              </a:rPr>
              <a:t>len(m map[</a:t>
            </a:r>
            <a:r>
              <a:rPr lang="en-US" altLang="zh-CN">
                <a:sym typeface="+mn-ea"/>
              </a:rPr>
              <a:t>keyType</a:t>
            </a:r>
            <a:r>
              <a:rPr lang="en-US" altLang="zh-CN" sz="1400">
                <a:sym typeface="+mn-ea"/>
              </a:rPr>
              <a:t>]</a:t>
            </a:r>
            <a:r>
              <a:rPr lang="en-US" altLang="zh-CN">
                <a:sym typeface="+mn-ea"/>
              </a:rPr>
              <a:t>valueType</a:t>
            </a:r>
            <a:r>
              <a:rPr lang="en-US" altLang="zh-CN" sz="1400">
                <a:sym typeface="+mn-ea"/>
              </a:rPr>
              <a:t>)int</a:t>
            </a:r>
            <a:endParaRPr lang="en-US" altLang="zh-CN" sz="1400"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lang="en-US" altLang="zh-CN" sz="1400">
                <a:sym typeface="+mn-ea"/>
              </a:rPr>
              <a:t>delete(m map[Type]Type1,key Type)</a:t>
            </a:r>
            <a:endParaRPr lang="en-US" altLang="zh-CN" sz="1400"/>
          </a:p>
          <a:p>
            <a:pPr lvl="0" algn="l">
              <a:lnSpc>
                <a:spcPct val="100000"/>
              </a:lnSpc>
            </a:pPr>
            <a:r>
              <a:rPr lang="en-US" altLang="zh-CN" sz="2000">
                <a:sym typeface="+mn-ea"/>
              </a:rPr>
              <a:t>make</a:t>
            </a:r>
            <a:r>
              <a:rPr lang="zh-CN" altLang="en-US" sz="2000">
                <a:sym typeface="+mn-ea"/>
              </a:rPr>
              <a:t>用于内建类型</a:t>
            </a:r>
            <a:r>
              <a:rPr lang="en-US" altLang="zh-CN" sz="2000">
                <a:sym typeface="+mn-ea"/>
              </a:rPr>
              <a:t>(map,slice,channel)</a:t>
            </a:r>
            <a:r>
              <a:rPr lang="zh-CN" altLang="en-US" sz="2000">
                <a:sym typeface="+mn-ea"/>
              </a:rPr>
              <a:t>的内存分配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lang="en-US" altLang="zh-CN" sz="1400">
                <a:sym typeface="+mn-ea"/>
              </a:rPr>
              <a:t>m := make(map[</a:t>
            </a:r>
            <a:r>
              <a:rPr lang="en-US" altLang="zh-CN">
                <a:sym typeface="+mn-ea"/>
              </a:rPr>
              <a:t>keyType</a:t>
            </a:r>
            <a:r>
              <a:rPr lang="en-US" altLang="zh-CN" sz="1400">
                <a:sym typeface="+mn-ea"/>
              </a:rPr>
              <a:t>]</a:t>
            </a:r>
            <a:r>
              <a:rPr lang="en-US" altLang="zh-CN">
                <a:sym typeface="+mn-ea"/>
              </a:rPr>
              <a:t>valueType,n</a:t>
            </a:r>
            <a:r>
              <a:rPr lang="en-US" altLang="zh-CN" sz="1400">
                <a:sym typeface="+mn-ea"/>
              </a:rPr>
              <a:t>)	</a:t>
            </a:r>
            <a:r>
              <a:rPr lang="en-US" altLang="zh-CN">
                <a:sym typeface="+mn-ea"/>
              </a:rPr>
              <a:t>s := make([]Type,n,m)	(n,m</a:t>
            </a:r>
            <a:r>
              <a:rPr lang="zh-CN" altLang="en-US">
                <a:sym typeface="+mn-ea"/>
              </a:rPr>
              <a:t>可合并</a:t>
            </a:r>
            <a:r>
              <a:rPr lang="en-US" altLang="zh-CN">
                <a:sym typeface="+mn-ea"/>
              </a:rPr>
              <a:t>)    	c := make(chan Type,n)</a:t>
            </a:r>
            <a:endParaRPr lang="zh-CN" altLang="en-US" sz="1400">
              <a:sym typeface="+mn-ea"/>
            </a:endParaRPr>
          </a:p>
          <a:p>
            <a:pPr lvl="0" algn="l">
              <a:lnSpc>
                <a:spcPct val="100000"/>
              </a:lnSpc>
            </a:pPr>
            <a:r>
              <a:rPr lang="en-US" altLang="zh-CN" sz="2000">
                <a:sym typeface="+mn-ea"/>
              </a:rPr>
              <a:t>new</a:t>
            </a:r>
            <a:r>
              <a:rPr lang="zh-CN" altLang="en-US" sz="2000">
                <a:sym typeface="+mn-ea"/>
              </a:rPr>
              <a:t>用于其他类型的内存分配</a:t>
            </a:r>
            <a:endParaRPr lang="zh-CN" altLang="en-US" sz="2000">
              <a:sym typeface="+mn-ea"/>
            </a:endParaRPr>
          </a:p>
          <a:p>
            <a:pPr lvl="1" algn="l">
              <a:lnSpc>
                <a:spcPct val="100000"/>
              </a:lnSpc>
            </a:pPr>
            <a:r>
              <a:rPr lang="zh-CN" altLang="en-US" sz="1400">
                <a:sym typeface="+mn-ea"/>
              </a:rPr>
              <a:t>返回指针，且数据初始化为零值</a:t>
            </a:r>
            <a:endParaRPr lang="zh-CN" altLang="en-US" sz="1400"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/>
              <a:t>for+range</a:t>
            </a:r>
            <a:r>
              <a:rPr lang="zh-CN" altLang="en-US"/>
              <a:t> 遍历</a:t>
            </a:r>
            <a:r>
              <a:rPr lang="en-US" altLang="zh-CN"/>
              <a:t>array/slice/map/string</a:t>
            </a:r>
            <a:r>
              <a:rPr lang="zh-CN" altLang="en-US"/>
              <a:t>，循环接收</a:t>
            </a:r>
            <a:r>
              <a:rPr lang="en-US" altLang="zh-CN"/>
              <a:t>channel</a:t>
            </a:r>
            <a:r>
              <a:rPr lang="zh-CN" altLang="en-US"/>
              <a:t>中的数据</a:t>
            </a:r>
            <a:endParaRPr lang="zh-CN" altLang="en-US"/>
          </a:p>
          <a:p>
            <a:pPr lvl="1" algn="l">
              <a:lnSpc>
                <a:spcPct val="100000"/>
              </a:lnSpc>
            </a:pPr>
            <a:r>
              <a:rPr lang="en-US" altLang="zh-CN"/>
              <a:t>Range expression                          		1st value          	2nd value</a:t>
            </a:r>
            <a:endParaRPr lang="en-US" altLang="zh-CN"/>
          </a:p>
          <a:p>
            <a:pPr lvl="1" algn="l">
              <a:lnSpc>
                <a:spcPct val="100000"/>
              </a:lnSpc>
            </a:pPr>
            <a:r>
              <a:rPr lang="en-US" altLang="zh-CN"/>
              <a:t>array or slice  	a  [n]E, *[n]E, or []E    		index    i  int    	a[i]       E</a:t>
            </a:r>
            <a:endParaRPr lang="en-US" altLang="zh-CN"/>
          </a:p>
          <a:p>
            <a:pPr lvl="1" algn="l">
              <a:lnSpc>
                <a:spcPct val="100000"/>
              </a:lnSpc>
            </a:pPr>
            <a:r>
              <a:rPr lang="en-US" altLang="zh-CN"/>
              <a:t>string          	s  string type            		index    i  int    	see below  rune</a:t>
            </a:r>
            <a:endParaRPr lang="en-US" altLang="zh-CN"/>
          </a:p>
          <a:p>
            <a:pPr lvl="1" algn="l">
              <a:lnSpc>
                <a:spcPct val="100000"/>
              </a:lnSpc>
            </a:pPr>
            <a:r>
              <a:rPr lang="en-US" altLang="zh-CN"/>
              <a:t>map            	m  map[K]V                		key      k  K      	m[k]       V</a:t>
            </a:r>
            <a:endParaRPr lang="en-US" altLang="zh-CN"/>
          </a:p>
          <a:p>
            <a:pPr lvl="1" algn="l">
              <a:lnSpc>
                <a:spcPct val="100000"/>
              </a:lnSpc>
            </a:pPr>
            <a:r>
              <a:rPr lang="en-US" altLang="zh-CN"/>
              <a:t>channel         	c  chan E, &lt;-chan E       		element  e  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值类型、引用类型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大部分都是值类型</a:t>
            </a:r>
            <a:endParaRPr lang="zh-CN" altLang="en-US"/>
          </a:p>
          <a:p>
            <a:r>
              <a:rPr lang="en-US" altLang="zh-CN"/>
              <a:t>slice</a:t>
            </a:r>
            <a:r>
              <a:rPr lang="zh-CN" altLang="en-US"/>
              <a:t>、</a:t>
            </a:r>
            <a:r>
              <a:rPr lang="en-US" altLang="zh-CN"/>
              <a:t>map</a:t>
            </a:r>
            <a:r>
              <a:rPr lang="zh-CN" altLang="en-US"/>
              <a:t>、</a:t>
            </a:r>
            <a:r>
              <a:rPr lang="en-US" altLang="zh-CN"/>
              <a:t>channel</a:t>
            </a:r>
            <a:r>
              <a:rPr lang="zh-CN" altLang="en-US"/>
              <a:t>是引用类型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流程控制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02080"/>
            <a:ext cx="8792210" cy="5372100"/>
          </a:xfrm>
        </p:spPr>
        <p:txBody>
          <a:bodyPr>
            <a:normAutofit lnSpcReduction="10000"/>
          </a:bodyPr>
          <a:p>
            <a:r>
              <a:rPr lang="en-US" altLang="zh-CN"/>
              <a:t>if/else</a:t>
            </a:r>
            <a:r>
              <a:rPr lang="zh-CN" altLang="en-US"/>
              <a:t>：条件判断不需要括号，允许声明一个作用域在逻辑块中的变量</a:t>
            </a:r>
            <a:endParaRPr lang="zh-CN" altLang="en-US"/>
          </a:p>
          <a:p>
            <a:pPr lvl="1"/>
            <a:r>
              <a:rPr lang="en-US" altLang="zh-CN"/>
              <a:t>if x := getX();x &gt; 0{</a:t>
            </a:r>
            <a:endParaRPr lang="en-US" altLang="zh-CN"/>
          </a:p>
          <a:p>
            <a:pPr lvl="1"/>
            <a:r>
              <a:rPr lang="en-US" altLang="zh-CN"/>
              <a:t>	//...</a:t>
            </a:r>
            <a:endParaRPr lang="en-US" altLang="zh-CN"/>
          </a:p>
          <a:p>
            <a:pPr lvl="1"/>
            <a:r>
              <a:rPr lang="en-US" altLang="zh-CN"/>
              <a:t>}else if x == 0{</a:t>
            </a:r>
            <a:endParaRPr lang="en-US" altLang="zh-CN"/>
          </a:p>
          <a:p>
            <a:pPr lvl="1"/>
            <a:r>
              <a:rPr lang="en-US" altLang="zh-CN"/>
              <a:t>	//...</a:t>
            </a:r>
            <a:endParaRPr lang="en-US" altLang="zh-CN"/>
          </a:p>
          <a:p>
            <a:pPr lvl="1"/>
            <a:r>
              <a:rPr lang="en-US" altLang="zh-CN"/>
              <a:t>}else{</a:t>
            </a:r>
            <a:endParaRPr lang="en-US" altLang="zh-CN"/>
          </a:p>
          <a:p>
            <a:pPr lvl="1"/>
            <a:r>
              <a:rPr lang="en-US" altLang="zh-CN"/>
              <a:t>	//...</a:t>
            </a:r>
            <a:endParaRPr lang="en-US" altLang="zh-CN"/>
          </a:p>
          <a:p>
            <a:pPr lvl="1"/>
            <a:r>
              <a:rPr lang="en-US" altLang="zh-CN"/>
              <a:t>}//</a:t>
            </a:r>
            <a:r>
              <a:rPr lang="zh-CN" altLang="en-US"/>
              <a:t>依次逐条匹配，若匹配则进入逻辑块</a:t>
            </a:r>
            <a:endParaRPr lang="zh-CN" altLang="en-US"/>
          </a:p>
          <a:p>
            <a:r>
              <a:rPr lang="en-US" altLang="zh-CN"/>
              <a:t>goto</a:t>
            </a:r>
            <a:r>
              <a:rPr lang="zh-CN" altLang="en-US"/>
              <a:t>：跳转到当前函数内定义的标签</a:t>
            </a:r>
            <a:r>
              <a:rPr lang="en-US" altLang="zh-CN"/>
              <a:t>(</a:t>
            </a:r>
            <a:r>
              <a:rPr lang="zh-CN" altLang="en-US"/>
              <a:t>大小写敏感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en-US" altLang="zh-CN"/>
              <a:t>func myFunc(){</a:t>
            </a:r>
            <a:endParaRPr lang="en-US" altLang="zh-CN"/>
          </a:p>
          <a:p>
            <a:pPr lvl="1"/>
            <a:r>
              <a:rPr lang="en-US" altLang="zh-CN"/>
              <a:t>	i := 0</a:t>
            </a:r>
            <a:endParaRPr lang="en-US" altLang="zh-CN"/>
          </a:p>
          <a:p>
            <a:pPr lvl="1"/>
            <a:r>
              <a:rPr lang="en-US" altLang="zh-CN"/>
              <a:t>Here:</a:t>
            </a:r>
            <a:endParaRPr lang="en-US" altLang="zh-CN"/>
          </a:p>
          <a:p>
            <a:pPr lvl="1"/>
            <a:r>
              <a:rPr lang="en-US" altLang="zh-CN"/>
              <a:t>	i++</a:t>
            </a:r>
            <a:endParaRPr lang="en-US" altLang="zh-CN"/>
          </a:p>
          <a:p>
            <a:pPr lvl="1"/>
            <a:r>
              <a:rPr lang="en-US" altLang="zh-CN"/>
              <a:t>	goto Here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for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/>
              <a:t>for e1;e2;e3{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/>
              <a:t>for expression{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/>
              <a:t>for + range </a:t>
            </a:r>
            <a:r>
              <a:rPr lang="zh-CN" altLang="en-US"/>
              <a:t>遍历</a:t>
            </a:r>
            <a:r>
              <a:rPr lang="en-US" altLang="zh-CN"/>
              <a:t>slice</a:t>
            </a:r>
            <a:r>
              <a:rPr lang="zh-CN" altLang="en-US"/>
              <a:t>和</a:t>
            </a:r>
            <a:r>
              <a:rPr lang="en-US" altLang="zh-CN"/>
              <a:t>map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流程控制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break</a:t>
            </a:r>
            <a:r>
              <a:rPr lang="zh-CN" altLang="en-US"/>
              <a:t>：跳出当前循环，可以配合标签使用</a:t>
            </a:r>
            <a:endParaRPr lang="zh-CN" altLang="en-US"/>
          </a:p>
          <a:p>
            <a:r>
              <a:rPr lang="en-US" altLang="zh-CN"/>
              <a:t>continue</a:t>
            </a:r>
            <a:r>
              <a:rPr lang="zh-CN" altLang="en-US"/>
              <a:t>：跳过本次循环，可以配合标签使用</a:t>
            </a:r>
            <a:endParaRPr lang="zh-CN" altLang="en-US"/>
          </a:p>
          <a:p>
            <a:r>
              <a:rPr lang="en-US" altLang="zh-CN"/>
              <a:t>switch</a:t>
            </a:r>
            <a:r>
              <a:rPr lang="zh-CN" altLang="en-US"/>
              <a:t>：自带</a:t>
            </a:r>
            <a:r>
              <a:rPr lang="en-US" altLang="zh-CN"/>
              <a:t>break</a:t>
            </a:r>
            <a:r>
              <a:rPr lang="zh-CN" altLang="en-US"/>
              <a:t>，需要向下执行使用</a:t>
            </a:r>
            <a:r>
              <a:rPr lang="en-US" altLang="zh-CN"/>
              <a:t>fallthrough</a:t>
            </a:r>
            <a:endParaRPr lang="en-US" altLang="zh-CN"/>
          </a:p>
          <a:p>
            <a:pPr lvl="1"/>
            <a:r>
              <a:rPr lang="en-US" altLang="zh-CN"/>
              <a:t>switch sExpr{</a:t>
            </a:r>
            <a:endParaRPr lang="en-US" altLang="zh-CN"/>
          </a:p>
          <a:p>
            <a:pPr lvl="1"/>
            <a:r>
              <a:rPr lang="en-US" altLang="zh-CN"/>
              <a:t>case e1:</a:t>
            </a:r>
            <a:endParaRPr lang="en-US" altLang="zh-CN"/>
          </a:p>
          <a:p>
            <a:pPr lvl="1"/>
            <a:r>
              <a:rPr lang="en-US" altLang="zh-CN"/>
              <a:t>	//...</a:t>
            </a:r>
            <a:endParaRPr lang="en-US" altLang="zh-CN"/>
          </a:p>
          <a:p>
            <a:pPr lvl="1"/>
            <a:r>
              <a:rPr lang="en-US" altLang="zh-CN"/>
              <a:t>case e2</a:t>
            </a:r>
            <a:r>
              <a:rPr lang="zh-CN" altLang="en-US"/>
              <a:t>，</a:t>
            </a:r>
            <a:r>
              <a:rPr lang="en-US" altLang="zh-CN"/>
              <a:t>e3:</a:t>
            </a:r>
            <a:endParaRPr lang="en-US" altLang="zh-CN"/>
          </a:p>
          <a:p>
            <a:pPr lvl="1"/>
            <a:r>
              <a:rPr lang="en-US" altLang="zh-CN"/>
              <a:t>	//...</a:t>
            </a:r>
            <a:endParaRPr lang="en-US" altLang="zh-CN"/>
          </a:p>
          <a:p>
            <a:pPr lvl="1"/>
            <a:r>
              <a:rPr lang="en-US" altLang="zh-CN"/>
              <a:t>	fallthrough</a:t>
            </a:r>
            <a:endParaRPr lang="zh-CN" altLang="en-US"/>
          </a:p>
          <a:p>
            <a:pPr lvl="1"/>
            <a:r>
              <a:rPr lang="en-US" altLang="zh-CN"/>
              <a:t>default:</a:t>
            </a:r>
            <a:endParaRPr lang="en-US" altLang="zh-CN"/>
          </a:p>
          <a:p>
            <a:pPr lvl="1"/>
            <a:r>
              <a:rPr lang="en-US" altLang="zh-CN"/>
              <a:t>	//...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en-US" altLang="zh-CN"/>
              <a:t>sExpr</a:t>
            </a:r>
            <a:r>
              <a:rPr lang="zh-CN" altLang="en-US"/>
              <a:t>需要和</a:t>
            </a:r>
            <a:r>
              <a:rPr lang="en-US" altLang="zh-CN"/>
              <a:t>case</a:t>
            </a:r>
            <a:r>
              <a:rPr lang="zh-CN" altLang="en-US"/>
              <a:t>的</a:t>
            </a:r>
            <a:r>
              <a:rPr lang="en-US" altLang="zh-CN"/>
              <a:t>expr</a:t>
            </a:r>
            <a:r>
              <a:rPr lang="zh-CN" altLang="en-US"/>
              <a:t>类型一致，如果</a:t>
            </a:r>
            <a:r>
              <a:rPr lang="en-US" altLang="zh-CN"/>
              <a:t>sExpr</a:t>
            </a:r>
            <a:r>
              <a:rPr lang="zh-CN" altLang="en-US"/>
              <a:t>不存在，则比较类型为</a:t>
            </a:r>
            <a:r>
              <a:rPr lang="en-US" altLang="zh-CN"/>
              <a:t>bool</a:t>
            </a:r>
            <a:r>
              <a:rPr lang="zh-CN" altLang="en-US"/>
              <a:t>，只有</a:t>
            </a:r>
            <a:r>
              <a:rPr lang="en-US" altLang="zh-CN"/>
              <a:t>true</a:t>
            </a:r>
            <a:r>
              <a:rPr lang="zh-CN" altLang="en-US"/>
              <a:t>可以被匹配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796790"/>
          </a:xfrm>
        </p:spPr>
        <p:txBody>
          <a:bodyPr>
            <a:normAutofit lnSpcReduction="10000"/>
          </a:bodyPr>
          <a:p>
            <a:r>
              <a:rPr lang="zh-CN" altLang="en-US"/>
              <a:t>声明格式</a:t>
            </a:r>
            <a:endParaRPr lang="zh-CN" altLang="en-US"/>
          </a:p>
          <a:p>
            <a:pPr lvl="1"/>
            <a:r>
              <a:rPr lang="en-US" altLang="zh-CN"/>
              <a:t>func funcName(input1 Type,input2 Type)([output1] Type,[output2] Type){</a:t>
            </a:r>
            <a:endParaRPr lang="en-US" altLang="zh-CN"/>
          </a:p>
          <a:p>
            <a:pPr lvl="1"/>
            <a:r>
              <a:rPr lang="en-US" altLang="zh-CN"/>
              <a:t>	return value1,value2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r>
              <a:rPr lang="zh-CN" altLang="en-US"/>
              <a:t>只有一个返回值且不声明返回变量，返回值的括号可以省略</a:t>
            </a:r>
            <a:endParaRPr lang="zh-CN" altLang="en-US"/>
          </a:p>
          <a:p>
            <a:pPr lvl="1"/>
            <a:r>
              <a:rPr lang="zh-CN" altLang="en-US"/>
              <a:t>没有返回值可以省略包括返回值的括号，且可以不需要</a:t>
            </a:r>
            <a:r>
              <a:rPr lang="en-US" altLang="zh-CN"/>
              <a:t>return</a:t>
            </a:r>
            <a:endParaRPr lang="en-US" altLang="zh-CN"/>
          </a:p>
          <a:p>
            <a:pPr lvl="1"/>
            <a:r>
              <a:rPr lang="zh-CN" altLang="en-US"/>
              <a:t>如果有复数个相同</a:t>
            </a:r>
            <a:r>
              <a:rPr lang="en-US" altLang="zh-CN"/>
              <a:t>Type</a:t>
            </a:r>
            <a:r>
              <a:rPr lang="zh-CN" altLang="en-US"/>
              <a:t>的参数或返回值，可以省略重复</a:t>
            </a:r>
            <a:r>
              <a:rPr lang="en-US" altLang="zh-CN"/>
              <a:t>Type</a:t>
            </a:r>
            <a:r>
              <a:rPr lang="zh-CN" altLang="en-US"/>
              <a:t>声明，比如</a:t>
            </a:r>
            <a:r>
              <a:rPr lang="en-US" altLang="zh-CN"/>
              <a:t>(a int,b int) =&gt;(a,b int)</a:t>
            </a:r>
            <a:endParaRPr lang="en-US" altLang="zh-CN"/>
          </a:p>
          <a:p>
            <a:pPr lvl="1"/>
            <a:r>
              <a:rPr lang="zh-CN" altLang="en-US"/>
              <a:t>如果函数是导出的，建议命名返回值，提高可读性</a:t>
            </a:r>
            <a:endParaRPr lang="zh-CN" altLang="en-US"/>
          </a:p>
          <a:p>
            <a:pPr lvl="0"/>
            <a:r>
              <a:rPr lang="zh-CN" altLang="en-US"/>
              <a:t>函数变参</a:t>
            </a:r>
            <a:endParaRPr lang="zh-CN" altLang="en-US"/>
          </a:p>
          <a:p>
            <a:pPr lvl="1"/>
            <a:r>
              <a:rPr lang="en-US" altLang="zh-CN"/>
              <a:t>func funcName(arg ...Type){}</a:t>
            </a:r>
            <a:endParaRPr lang="en-US" altLang="zh-CN"/>
          </a:p>
          <a:p>
            <a:pPr lvl="1"/>
            <a:r>
              <a:rPr lang="en-US" altLang="zh-CN"/>
              <a:t>arg</a:t>
            </a:r>
            <a:r>
              <a:rPr lang="zh-CN" altLang="en-US"/>
              <a:t>为</a:t>
            </a:r>
            <a:r>
              <a:rPr lang="en-US" altLang="zh-CN"/>
              <a:t>[]Type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支持多值返回</a:t>
            </a:r>
            <a:endParaRPr lang="en-US" altLang="zh-CN"/>
          </a:p>
          <a:p>
            <a:pPr lvl="0"/>
            <a:r>
              <a:rPr lang="zh-CN" altLang="en-US"/>
              <a:t>传值和传指针</a:t>
            </a:r>
            <a:endParaRPr lang="zh-CN" altLang="en-US"/>
          </a:p>
          <a:p>
            <a:pPr lvl="1"/>
            <a:r>
              <a:rPr lang="zh-CN" altLang="en-US"/>
              <a:t>使用指针类型传参</a:t>
            </a:r>
            <a:endParaRPr lang="zh-CN" altLang="en-US"/>
          </a:p>
          <a:p>
            <a:pPr lvl="1"/>
            <a:r>
              <a:rPr lang="zh-CN" altLang="en-US"/>
              <a:t>可以共同操作同一对象</a:t>
            </a:r>
            <a:endParaRPr lang="zh-CN" altLang="en-US"/>
          </a:p>
          <a:p>
            <a:pPr lvl="1"/>
            <a:r>
              <a:rPr lang="zh-CN" altLang="en-US"/>
              <a:t>传指针很轻量级，</a:t>
            </a:r>
            <a:r>
              <a:rPr lang="en-US" altLang="zh-CN"/>
              <a:t>8B</a:t>
            </a:r>
            <a:r>
              <a:rPr lang="zh-CN" altLang="en-US"/>
              <a:t>（</a:t>
            </a:r>
            <a:r>
              <a:rPr lang="en-US" altLang="zh-CN"/>
              <a:t>64</a:t>
            </a:r>
            <a:r>
              <a:rPr lang="zh-CN" altLang="en-US"/>
              <a:t>位机），对一些大的</a:t>
            </a:r>
            <a:r>
              <a:rPr lang="en-US" altLang="zh-CN"/>
              <a:t>struct</a:t>
            </a:r>
            <a:r>
              <a:rPr lang="zh-CN" altLang="en-US"/>
              <a:t>，在</a:t>
            </a:r>
            <a:r>
              <a:rPr lang="en-US" altLang="zh-CN"/>
              <a:t>copy</a:t>
            </a:r>
            <a:r>
              <a:rPr lang="zh-CN" altLang="en-US"/>
              <a:t>上会花费较多的系统开销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函数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fontScale="90000" lnSpcReduction="10000"/>
          </a:bodyPr>
          <a:p>
            <a:r>
              <a:rPr lang="en-US" altLang="zh-CN"/>
              <a:t>defer</a:t>
            </a:r>
            <a:r>
              <a:rPr lang="zh-CN" altLang="en-US"/>
              <a:t>：延迟语句</a:t>
            </a:r>
            <a:endParaRPr lang="zh-CN" altLang="en-US"/>
          </a:p>
          <a:p>
            <a:pPr lvl="1"/>
            <a:r>
              <a:rPr lang="zh-CN" altLang="en-US"/>
              <a:t>在函数返回之前，先进后出执行</a:t>
            </a:r>
            <a:r>
              <a:rPr lang="en-US" altLang="zh-CN"/>
              <a:t>defer</a:t>
            </a:r>
            <a:r>
              <a:rPr lang="zh-CN" altLang="en-US"/>
              <a:t>语句，一般在需要资源回收的时候使用</a:t>
            </a:r>
            <a:endParaRPr lang="zh-CN" altLang="en-US"/>
          </a:p>
          <a:p>
            <a:pPr lvl="0"/>
            <a:r>
              <a:rPr lang="en-US" altLang="zh-CN">
                <a:sym typeface="+mn-ea"/>
              </a:rPr>
              <a:t>First-class value:</a:t>
            </a:r>
            <a:r>
              <a:rPr lang="zh-CN" altLang="en-US">
                <a:sym typeface="+mn-ea"/>
              </a:rPr>
              <a:t>可以作为别的函数的参数、返回值，可以赋值给变量，或者成为类型，函数式编程范式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匿名函数和闭包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func adder() func(int) int {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    sum := 0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    return func(x int) int {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         sum += x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         return sum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    }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pPr lvl="0"/>
            <a:r>
              <a:rPr lang="zh-CN" altLang="en-US"/>
              <a:t>特殊函数：</a:t>
            </a:r>
            <a:r>
              <a:rPr lang="en-US" altLang="zh-CN"/>
              <a:t>main</a:t>
            </a:r>
            <a:r>
              <a:rPr lang="zh-CN" altLang="en-US"/>
              <a:t>和</a:t>
            </a:r>
            <a:r>
              <a:rPr lang="en-US" altLang="zh-CN"/>
              <a:t>init</a:t>
            </a:r>
            <a:endParaRPr lang="en-US" altLang="zh-CN"/>
          </a:p>
          <a:p>
            <a:pPr lvl="1"/>
            <a:r>
              <a:rPr lang="en-US" altLang="zh-CN"/>
              <a:t>	</a:t>
            </a:r>
            <a:r>
              <a:rPr lang="zh-CN" altLang="en-US"/>
              <a:t>无参数和返回值</a:t>
            </a:r>
            <a:endParaRPr lang="zh-CN" altLang="en-US"/>
          </a:p>
          <a:p>
            <a:pPr marL="0" lvl="1"/>
            <a:r>
              <a:rPr lang="en-US" altLang="zh-CN">
                <a:sym typeface="+mn-ea"/>
              </a:rPr>
              <a:t>	package main</a:t>
            </a:r>
            <a:r>
              <a:rPr lang="zh-CN" altLang="en-US">
                <a:sym typeface="+mn-ea"/>
              </a:rPr>
              <a:t>中必须包含一个</a:t>
            </a:r>
            <a:r>
              <a:rPr lang="en-US" altLang="zh-CN">
                <a:sym typeface="+mn-ea"/>
              </a:rPr>
              <a:t>main</a:t>
            </a:r>
            <a:r>
              <a:rPr lang="zh-CN" altLang="en-US">
                <a:sym typeface="+mn-ea"/>
              </a:rPr>
              <a:t>函数，是程序的入口函数</a:t>
            </a:r>
            <a:endParaRPr lang="zh-CN" altLang="en-US"/>
          </a:p>
          <a:p>
            <a:pPr lvl="1"/>
            <a:r>
              <a:rPr lang="en-US" altLang="zh-CN"/>
              <a:t>	</a:t>
            </a:r>
            <a:r>
              <a:rPr lang="zh-CN" altLang="en-US"/>
              <a:t>一个</a:t>
            </a:r>
            <a:r>
              <a:rPr lang="en-US" altLang="zh-CN"/>
              <a:t>package</a:t>
            </a:r>
            <a:r>
              <a:rPr lang="zh-CN" altLang="en-US"/>
              <a:t>中最好只写一个</a:t>
            </a:r>
            <a:r>
              <a:rPr lang="en-US" altLang="zh-CN"/>
              <a:t>init</a:t>
            </a:r>
            <a:endParaRPr lang="en-US" altLang="zh-CN"/>
          </a:p>
          <a:p>
            <a:pPr lvl="1"/>
            <a:r>
              <a:rPr lang="en-US" altLang="zh-CN"/>
              <a:t>	1.</a:t>
            </a:r>
            <a:r>
              <a:rPr lang="zh-CN" altLang="en-US"/>
              <a:t>如果</a:t>
            </a:r>
            <a:r>
              <a:rPr lang="en-US" altLang="zh-CN"/>
              <a:t>package</a:t>
            </a:r>
            <a:r>
              <a:rPr lang="zh-CN" altLang="en-US"/>
              <a:t>中需要</a:t>
            </a:r>
            <a:r>
              <a:rPr lang="en-US" altLang="zh-CN"/>
              <a:t>import</a:t>
            </a:r>
            <a:r>
              <a:rPr lang="zh-CN" altLang="en-US"/>
              <a:t>其他包，则先导入其他包</a:t>
            </a:r>
            <a:endParaRPr lang="zh-CN" altLang="en-US"/>
          </a:p>
          <a:p>
            <a:pPr lvl="1"/>
            <a:r>
              <a:rPr lang="en-US" altLang="zh-CN"/>
              <a:t>	2.</a:t>
            </a:r>
            <a:r>
              <a:rPr lang="zh-CN" altLang="en-US"/>
              <a:t>所有包</a:t>
            </a:r>
            <a:r>
              <a:rPr lang="en-US" altLang="zh-CN"/>
              <a:t>import</a:t>
            </a:r>
            <a:r>
              <a:rPr lang="zh-CN" altLang="en-US"/>
              <a:t>完毕后，依次初始化</a:t>
            </a:r>
            <a:r>
              <a:rPr lang="en-US" altLang="zh-CN"/>
              <a:t>cons-&gt;var-&gt;init()h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总览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的简介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的规范（specification）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Go</a:t>
            </a:r>
            <a:r>
              <a:rPr lang="zh-CN" altLang="zh-CN" dirty="0">
                <a:sym typeface="+mn-ea"/>
              </a:rPr>
              <a:t>的常用类库展示</a:t>
            </a:r>
            <a:endParaRPr lang="zh-CN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的性能分析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的应用场景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的新技术展示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Go</a:t>
            </a:r>
            <a:r>
              <a:rPr lang="zh-CN" altLang="en-US" dirty="0">
                <a:sym typeface="+mn-ea"/>
              </a:rPr>
              <a:t>的前景趋势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错误处理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Panic</a:t>
            </a:r>
            <a:endParaRPr lang="en-US" altLang="zh-CN"/>
          </a:p>
          <a:p>
            <a:pPr lvl="1"/>
            <a:r>
              <a:rPr lang="zh-CN" altLang="en-US"/>
              <a:t>中断控制流程，之前入栈的</a:t>
            </a:r>
            <a:r>
              <a:rPr lang="en-US" altLang="zh-CN"/>
              <a:t>defer</a:t>
            </a:r>
            <a:r>
              <a:rPr lang="zh-CN" altLang="en-US"/>
              <a:t>函数依然会执行，然后返回到被调用的地方，调用方也认为触发了</a:t>
            </a:r>
            <a:r>
              <a:rPr lang="en-US" altLang="zh-CN"/>
              <a:t>panic</a:t>
            </a:r>
            <a:r>
              <a:rPr lang="zh-CN" altLang="en-US"/>
              <a:t>行为。依次向上，直到发生</a:t>
            </a:r>
            <a:r>
              <a:rPr lang="en-US" altLang="zh-CN"/>
              <a:t>panic</a:t>
            </a:r>
            <a:r>
              <a:rPr lang="zh-CN" altLang="en-US"/>
              <a:t>的</a:t>
            </a:r>
            <a:r>
              <a:rPr lang="en-US" altLang="zh-CN"/>
              <a:t>goroutine</a:t>
            </a:r>
            <a:r>
              <a:rPr lang="zh-CN" altLang="en-US"/>
              <a:t>上所有调用函数返回，导致程序退出</a:t>
            </a:r>
            <a:endParaRPr lang="zh-CN" altLang="en-US"/>
          </a:p>
          <a:p>
            <a:pPr lvl="1"/>
            <a:r>
              <a:rPr lang="zh-CN" altLang="en-US"/>
              <a:t>来源：调用</a:t>
            </a:r>
            <a:r>
              <a:rPr lang="en-US" altLang="zh-CN"/>
              <a:t>panice</a:t>
            </a:r>
            <a:r>
              <a:rPr lang="zh-CN" altLang="en-US"/>
              <a:t>，</a:t>
            </a:r>
            <a:r>
              <a:rPr lang="en-US" altLang="zh-CN"/>
              <a:t>runtime error</a:t>
            </a:r>
            <a:r>
              <a:rPr lang="zh-CN" altLang="en-US"/>
              <a:t>（数组越界，</a:t>
            </a:r>
            <a:r>
              <a:rPr lang="en-US" altLang="zh-CN"/>
              <a:t>0</a:t>
            </a:r>
            <a:r>
              <a:rPr lang="zh-CN" altLang="en-US"/>
              <a:t>值除数）</a:t>
            </a:r>
            <a:endParaRPr lang="zh-CN" altLang="en-US"/>
          </a:p>
          <a:p>
            <a:pPr lvl="0"/>
            <a:r>
              <a:rPr lang="en-US" altLang="zh-CN"/>
              <a:t>Recover</a:t>
            </a:r>
            <a:endParaRPr lang="en-US" altLang="zh-CN"/>
          </a:p>
          <a:p>
            <a:pPr lvl="1"/>
            <a:r>
              <a:rPr lang="zh-CN" altLang="en-US"/>
              <a:t>恢复</a:t>
            </a:r>
            <a:r>
              <a:rPr lang="en-US" altLang="zh-CN"/>
              <a:t>panic</a:t>
            </a:r>
            <a:r>
              <a:rPr lang="zh-CN" altLang="en-US"/>
              <a:t>，存在于</a:t>
            </a:r>
            <a:r>
              <a:rPr lang="en-US" altLang="zh-CN"/>
              <a:t>defer</a:t>
            </a:r>
            <a:r>
              <a:rPr lang="zh-CN" altLang="en-US"/>
              <a:t>函数中才有效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Go——struct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一种自定义类型</a:t>
            </a:r>
            <a:endParaRPr lang="zh-CN" altLang="en-US"/>
          </a:p>
          <a:p>
            <a:r>
              <a:rPr lang="zh-CN" altLang="en-US"/>
              <a:t>初始化</a:t>
            </a:r>
            <a:endParaRPr lang="zh-CN" altLang="en-US"/>
          </a:p>
          <a:p>
            <a:pPr lvl="1"/>
            <a:r>
              <a:rPr lang="zh-CN" altLang="en-US"/>
              <a:t>顺序初始化：</a:t>
            </a:r>
            <a:r>
              <a:rPr lang="en-US" altLang="zh-CN"/>
              <a:t>P := person{“iota”,22}</a:t>
            </a:r>
            <a:endParaRPr lang="en-US" altLang="zh-CN"/>
          </a:p>
          <a:p>
            <a:pPr lvl="1"/>
            <a:r>
              <a:rPr lang="en-US" altLang="zh-CN"/>
              <a:t>field:value</a:t>
            </a:r>
            <a:r>
              <a:rPr lang="zh-CN" altLang="en-US"/>
              <a:t>初始化</a:t>
            </a:r>
            <a:r>
              <a:rPr lang="en-US" altLang="zh-CN"/>
              <a:t>: P := person{age:22,name:”iota”}</a:t>
            </a:r>
            <a:endParaRPr lang="en-US" altLang="zh-CN"/>
          </a:p>
          <a:p>
            <a:pPr lvl="1"/>
            <a:r>
              <a:rPr lang="en-US" altLang="zh-CN"/>
              <a:t>new</a:t>
            </a:r>
            <a:r>
              <a:rPr lang="zh-CN" altLang="en-US"/>
              <a:t>初始化</a:t>
            </a:r>
            <a:r>
              <a:rPr lang="en-US" altLang="zh-CN"/>
              <a:t>:P := new(person)</a:t>
            </a:r>
            <a:endParaRPr lang="en-US" altLang="zh-CN"/>
          </a:p>
          <a:p>
            <a:pPr lvl="0"/>
            <a:r>
              <a:rPr lang="zh-CN" altLang="en-US"/>
              <a:t>匿名字段</a:t>
            </a:r>
            <a:endParaRPr lang="zh-CN" altLang="en-US"/>
          </a:p>
          <a:p>
            <a:pPr lvl="1"/>
            <a:r>
              <a:rPr lang="zh-CN" altLang="en-US"/>
              <a:t>匿名字段可以是任意内置类型、</a:t>
            </a:r>
            <a:r>
              <a:rPr lang="en-US" altLang="zh-CN"/>
              <a:t>struct</a:t>
            </a:r>
            <a:r>
              <a:rPr lang="zh-CN" altLang="en-US"/>
              <a:t>、自定义类型</a:t>
            </a:r>
            <a:endParaRPr lang="zh-CN" altLang="en-US"/>
          </a:p>
          <a:p>
            <a:pPr lvl="1"/>
            <a:r>
              <a:rPr lang="zh-CN" altLang="en-US"/>
              <a:t>匿名字段命名冲突问题：最外层访问优先</a:t>
            </a:r>
            <a:endParaRPr lang="zh-CN" altLang="en-US"/>
          </a:p>
          <a:p>
            <a:pPr lvl="0"/>
            <a:r>
              <a:rPr lang="en-US" altLang="zh-CN"/>
              <a:t>TAG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Go——method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419600"/>
          </a:xfrm>
        </p:spPr>
        <p:txBody>
          <a:bodyPr>
            <a:normAutofit lnSpcReduction="10000"/>
          </a:bodyPr>
          <a:p>
            <a:r>
              <a:rPr lang="zh-CN" altLang="en-US"/>
              <a:t>声明与函数的声明语法几乎一致，但是多了一个</a:t>
            </a:r>
            <a:r>
              <a:rPr lang="en-US" altLang="zh-CN"/>
              <a:t>receiver</a:t>
            </a:r>
            <a:r>
              <a:rPr lang="zh-CN" altLang="en-US"/>
              <a:t>部分，表示</a:t>
            </a:r>
            <a:r>
              <a:rPr lang="en-US" altLang="zh-CN"/>
              <a:t>method</a:t>
            </a:r>
            <a:r>
              <a:rPr lang="zh-CN" altLang="en-US"/>
              <a:t>依赖的主体</a:t>
            </a:r>
            <a:endParaRPr lang="zh-CN" altLang="en-US"/>
          </a:p>
          <a:p>
            <a:r>
              <a:rPr lang="zh-CN" altLang="en-US"/>
              <a:t>"A method is a function with an implicit first argument, called a receiver."</a:t>
            </a:r>
            <a:endParaRPr lang="zh-CN" altLang="en-US"/>
          </a:p>
          <a:p>
            <a:r>
              <a:rPr lang="en-US" altLang="zh-CN"/>
              <a:t>receiver</a:t>
            </a:r>
            <a:r>
              <a:rPr lang="zh-CN" altLang="en-US"/>
              <a:t>的值传递和引用传递，引用传递相当于</a:t>
            </a:r>
            <a:r>
              <a:rPr lang="en-US" altLang="zh-CN"/>
              <a:t>OO</a:t>
            </a:r>
            <a:r>
              <a:rPr lang="zh-CN" altLang="en-US"/>
              <a:t>语言中的</a:t>
            </a:r>
            <a:r>
              <a:rPr lang="en-US" altLang="zh-CN"/>
              <a:t>this</a:t>
            </a:r>
            <a:endParaRPr lang="zh-CN" altLang="en-US"/>
          </a:p>
          <a:p>
            <a:r>
              <a:rPr lang="zh-CN" altLang="en-US"/>
              <a:t>可以定义在包括</a:t>
            </a:r>
            <a:r>
              <a:rPr lang="en-US" altLang="zh-CN"/>
              <a:t>struct</a:t>
            </a:r>
            <a:r>
              <a:rPr lang="zh-CN" altLang="en-US"/>
              <a:t>在内的任何自定义类型（</a:t>
            </a:r>
            <a:r>
              <a:rPr lang="en-US" altLang="zh-CN"/>
              <a:t>c</a:t>
            </a:r>
            <a:r>
              <a:rPr lang="zh-CN" altLang="en-US"/>
              <a:t>中的</a:t>
            </a:r>
            <a:r>
              <a:rPr lang="en-US" altLang="zh-CN"/>
              <a:t>typedef</a:t>
            </a:r>
            <a:r>
              <a:rPr lang="zh-CN" altLang="en-US"/>
              <a:t>）、内置类型</a:t>
            </a:r>
            <a:endParaRPr lang="zh-CN" altLang="en-US"/>
          </a:p>
          <a:p>
            <a:r>
              <a:rPr lang="zh-CN" altLang="en-US"/>
              <a:t>无论</a:t>
            </a:r>
            <a:r>
              <a:rPr lang="en-US" altLang="zh-CN"/>
              <a:t>receiver</a:t>
            </a:r>
            <a:r>
              <a:rPr lang="zh-CN" altLang="en-US"/>
              <a:t>是指针还是值，</a:t>
            </a:r>
            <a:r>
              <a:rPr lang="en-US" altLang="zh-CN"/>
              <a:t>go</a:t>
            </a:r>
            <a:r>
              <a:rPr lang="zh-CN" altLang="en-US"/>
              <a:t>都会自动相互转换</a:t>
            </a:r>
            <a:endParaRPr lang="zh-CN" altLang="en-US"/>
          </a:p>
          <a:p>
            <a:r>
              <a:rPr lang="zh-CN" altLang="en-US"/>
              <a:t>继承</a:t>
            </a:r>
            <a:r>
              <a:rPr lang="en-US" altLang="zh-CN"/>
              <a:t>method</a:t>
            </a:r>
            <a:r>
              <a:rPr lang="zh-CN" altLang="en-US"/>
              <a:t>后可以重写</a:t>
            </a:r>
            <a:r>
              <a:rPr lang="en-US" altLang="zh-CN"/>
              <a:t>method</a:t>
            </a:r>
            <a:endParaRPr lang="en-US" altLang="zh-CN"/>
          </a:p>
          <a:p>
            <a:r>
              <a:rPr lang="zh-CN" altLang="en-US"/>
              <a:t>通过声明开头的大小来表明是否可以导出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Go——interface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一组</a:t>
            </a:r>
            <a:r>
              <a:rPr lang="en-US" altLang="zh-CN"/>
              <a:t>method</a:t>
            </a:r>
            <a:r>
              <a:rPr lang="zh-CN" altLang="en-US"/>
              <a:t>签名的组合</a:t>
            </a:r>
            <a:endParaRPr lang="zh-CN" altLang="en-US"/>
          </a:p>
          <a:p>
            <a:r>
              <a:rPr lang="zh-CN" altLang="en-US"/>
              <a:t>如果某个</a:t>
            </a:r>
            <a:r>
              <a:rPr lang="en-US" altLang="zh-CN"/>
              <a:t>struct</a:t>
            </a:r>
            <a:r>
              <a:rPr lang="zh-CN" altLang="en-US"/>
              <a:t>实现了某个接口的所有方法，则此对象就实现了此接口</a:t>
            </a:r>
            <a:endParaRPr lang="zh-CN" altLang="en-US"/>
          </a:p>
          <a:p>
            <a:r>
              <a:rPr lang="en-US" altLang="zh-CN"/>
              <a:t>Any</a:t>
            </a:r>
            <a:r>
              <a:rPr lang="zh-CN" altLang="en-US"/>
              <a:t>类型：</a:t>
            </a:r>
            <a:r>
              <a:rPr lang="en-US" altLang="zh-CN"/>
              <a:t>interface{} like void*</a:t>
            </a:r>
            <a:endParaRPr lang="en-US" altLang="zh-CN"/>
          </a:p>
          <a:p>
            <a:r>
              <a:rPr lang="en-US" altLang="zh-CN"/>
              <a:t>interface{}</a:t>
            </a:r>
            <a:r>
              <a:rPr lang="zh-CN" altLang="en-US"/>
              <a:t>的类型转换：</a:t>
            </a:r>
            <a:endParaRPr lang="zh-CN" altLang="en-US"/>
          </a:p>
          <a:p>
            <a:pPr lvl="1"/>
            <a:r>
              <a:rPr lang="zh-CN" altLang="en-US"/>
              <a:t>断言：</a:t>
            </a:r>
            <a:r>
              <a:rPr lang="en-US" altLang="zh-CN"/>
              <a:t>value,ok = element.(T)</a:t>
            </a:r>
            <a:endParaRPr lang="en-US" altLang="zh-CN"/>
          </a:p>
          <a:p>
            <a:pPr lvl="1"/>
            <a:r>
              <a:rPr lang="en-US" altLang="zh-CN"/>
              <a:t>switch:T := element.(type),</a:t>
            </a:r>
            <a:r>
              <a:rPr lang="zh-CN" altLang="en-US"/>
              <a:t>这种语法只能在</a:t>
            </a:r>
            <a:r>
              <a:rPr lang="en-US" altLang="zh-CN"/>
              <a:t>switch</a:t>
            </a:r>
            <a:r>
              <a:rPr lang="zh-CN" altLang="en-US"/>
              <a:t>代码块中使用，</a:t>
            </a:r>
            <a:r>
              <a:rPr lang="en-US" altLang="zh-CN"/>
              <a:t>default</a:t>
            </a:r>
            <a:r>
              <a:rPr lang="zh-CN" altLang="en-US"/>
              <a:t>表示的意义</a:t>
            </a:r>
            <a:endParaRPr lang="zh-CN" altLang="en-US"/>
          </a:p>
          <a:p>
            <a:pPr lvl="0"/>
            <a:r>
              <a:rPr lang="en-US" altLang="zh-CN"/>
              <a:t>embedded interface</a:t>
            </a:r>
            <a:endParaRPr lang="en-US" altLang="zh-CN"/>
          </a:p>
          <a:p>
            <a:pPr lvl="1"/>
            <a:r>
              <a:rPr lang="en-US" altLang="zh-CN"/>
              <a:t>type ReadWriter interface{</a:t>
            </a:r>
            <a:endParaRPr lang="en-US" altLang="zh-CN"/>
          </a:p>
          <a:p>
            <a:pPr lvl="1"/>
            <a:r>
              <a:rPr lang="en-US" altLang="zh-CN"/>
              <a:t>	Reader</a:t>
            </a:r>
            <a:endParaRPr lang="en-US" altLang="zh-CN"/>
          </a:p>
          <a:p>
            <a:pPr lvl="1"/>
            <a:r>
              <a:rPr lang="en-US" altLang="zh-CN"/>
              <a:t>	Writer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Go——reflect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检查程序在</a:t>
            </a:r>
            <a:r>
              <a:rPr lang="en-US" altLang="zh-CN"/>
              <a:t>runtime</a:t>
            </a:r>
            <a:r>
              <a:rPr lang="zh-CN" altLang="en-US"/>
              <a:t>的状态</a:t>
            </a:r>
            <a:endParaRPr lang="zh-CN" altLang="en-US"/>
          </a:p>
          <a:p>
            <a:r>
              <a:rPr lang="en-US" altLang="zh-CN"/>
              <a:t>reflect.Type </a:t>
            </a:r>
            <a:r>
              <a:rPr lang="zh-CN" altLang="en-US"/>
              <a:t>类型定义</a:t>
            </a:r>
            <a:r>
              <a:rPr lang="en-US" altLang="zh-CN"/>
              <a:t>: reflect.TypeOf(v)</a:t>
            </a:r>
            <a:endParaRPr lang="en-US" altLang="zh-CN"/>
          </a:p>
          <a:p>
            <a:pPr lvl="1"/>
            <a:r>
              <a:rPr lang="en-US" altLang="zh-CN"/>
              <a:t>t.Elem().Field(0).Tag</a:t>
            </a:r>
            <a:endParaRPr lang="en-US" altLang="zh-CN"/>
          </a:p>
          <a:p>
            <a:r>
              <a:rPr lang="en-US" altLang="zh-CN"/>
              <a:t>reflect.Value </a:t>
            </a:r>
            <a:r>
              <a:rPr lang="zh-CN" altLang="en-US"/>
              <a:t>存储的值</a:t>
            </a:r>
            <a:r>
              <a:rPr lang="en-US" altLang="zh-CN"/>
              <a:t>: reflect.ValueOf(v)</a:t>
            </a:r>
            <a:endParaRPr lang="en-US" altLang="zh-CN"/>
          </a:p>
          <a:p>
            <a:pPr lvl="1"/>
            <a:r>
              <a:rPr lang="en-US" altLang="zh-CN" sz="1400"/>
              <a:t>v.Elem().Field(0).String()</a:t>
            </a:r>
            <a:endParaRPr lang="en-US" altLang="zh-CN" sz="1400"/>
          </a:p>
          <a:p>
            <a:pPr lvl="0"/>
            <a:r>
              <a:rPr lang="en-US" altLang="zh-CN" sz="2000"/>
              <a:t>Kind()</a:t>
            </a:r>
            <a:r>
              <a:rPr lang="zh-CN" altLang="en-US" sz="2000"/>
              <a:t>：潜在类型的实际类型</a:t>
            </a:r>
            <a:endParaRPr lang="zh-CN" altLang="en-US" sz="2000"/>
          </a:p>
          <a:p>
            <a:pPr lvl="0"/>
            <a:r>
              <a:rPr lang="zh-CN" altLang="en-US" sz="2000"/>
              <a:t>若要改变原始变量的值，需要反射变量的指针</a:t>
            </a:r>
            <a:endParaRPr lang="zh-CN" altLang="en-US" sz="2000"/>
          </a:p>
          <a:p>
            <a:pPr lvl="1"/>
            <a:r>
              <a:rPr lang="zh-CN" altLang="en-US" sz="1400"/>
              <a:t>var x float64 = 3.4</a:t>
            </a:r>
            <a:endParaRPr lang="zh-CN" altLang="en-US" sz="1400"/>
          </a:p>
          <a:p>
            <a:pPr lvl="1"/>
            <a:r>
              <a:rPr lang="zh-CN" altLang="en-US" sz="1400"/>
              <a:t>p := reflect.ValueOf(&amp;x)</a:t>
            </a:r>
            <a:endParaRPr lang="zh-CN" altLang="en-US" sz="1400"/>
          </a:p>
          <a:p>
            <a:pPr lvl="1"/>
            <a:r>
              <a:rPr lang="zh-CN" altLang="en-US" sz="1400"/>
              <a:t>v := p.Elem()</a:t>
            </a:r>
            <a:endParaRPr lang="zh-CN" altLang="en-US" sz="1400"/>
          </a:p>
          <a:p>
            <a:pPr lvl="1"/>
            <a:r>
              <a:rPr lang="zh-CN" altLang="en-US" sz="1400"/>
              <a:t>v.SetFloat(7.1)</a:t>
            </a:r>
            <a:endParaRPr lang="zh-CN" altLang="en-US" sz="1400"/>
          </a:p>
          <a:p>
            <a:pPr lvl="1"/>
            <a:endParaRPr lang="zh-CN" altLang="en-US" sz="1400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Go——package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package</a:t>
            </a:r>
            <a:r>
              <a:rPr lang="zh-CN" altLang="en-US"/>
              <a:t>相当于</a:t>
            </a:r>
            <a:r>
              <a:rPr lang="en-US" altLang="zh-CN"/>
              <a:t>python</a:t>
            </a:r>
            <a:r>
              <a:rPr lang="zh-CN" altLang="en-US"/>
              <a:t>中的</a:t>
            </a:r>
            <a:r>
              <a:rPr lang="en-US" altLang="zh-CN"/>
              <a:t>module</a:t>
            </a:r>
            <a:endParaRPr lang="en-US" altLang="zh-CN"/>
          </a:p>
          <a:p>
            <a:r>
              <a:rPr lang="zh-CN" altLang="en-US"/>
              <a:t>大写字母开头的变量和函数是可导出的，是</a:t>
            </a:r>
            <a:r>
              <a:rPr lang="en-US" altLang="zh-CN"/>
              <a:t>public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小写字母开头的变量和函数是不可导出的，是</a:t>
            </a:r>
            <a:r>
              <a:rPr lang="en-US" altLang="zh-CN"/>
              <a:t>private</a:t>
            </a:r>
            <a:r>
              <a:rPr lang="zh-CN" altLang="en-US"/>
              <a:t>的</a:t>
            </a:r>
            <a:endParaRPr lang="zh-CN" altLang="en-US"/>
          </a:p>
          <a:p>
            <a:r>
              <a:rPr lang="en-US" altLang="zh-CN" sz="2000">
                <a:sym typeface="+mn-ea"/>
              </a:rPr>
              <a:t>import</a:t>
            </a:r>
            <a:r>
              <a:rPr lang="zh-CN" altLang="en-US" sz="2000">
                <a:sym typeface="+mn-ea"/>
              </a:rPr>
              <a:t>：导入</a:t>
            </a:r>
            <a:r>
              <a:rPr lang="en-US" altLang="zh-CN" sz="2000">
                <a:sym typeface="+mn-ea"/>
              </a:rPr>
              <a:t>package</a:t>
            </a:r>
            <a:r>
              <a:rPr lang="zh-CN" altLang="en-US" sz="2000">
                <a:sym typeface="+mn-ea"/>
              </a:rPr>
              <a:t>的方式</a:t>
            </a:r>
            <a:endParaRPr lang="zh-CN" altLang="en-US" sz="20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	</a:t>
            </a:r>
            <a:r>
              <a:rPr lang="zh-CN" altLang="en-US">
                <a:sym typeface="+mn-ea"/>
              </a:rPr>
              <a:t>类似树结构的深度优先遍历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若包已加载，则跳过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包的初始化顺序：</a:t>
            </a:r>
            <a:r>
              <a:rPr lang="en-US" altLang="zh-CN">
                <a:sym typeface="+mn-ea"/>
              </a:rPr>
              <a:t>const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var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init()</a:t>
            </a:r>
            <a:endParaRPr lang="en-US" altLang="zh-CN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依次从</a:t>
            </a:r>
            <a:r>
              <a:rPr lang="en-US" altLang="zh-CN">
                <a:sym typeface="+mn-ea"/>
              </a:rPr>
              <a:t>GOROOT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GOPATH</a:t>
            </a:r>
            <a:r>
              <a:rPr lang="zh-CN" altLang="en-US">
                <a:sym typeface="+mn-ea"/>
              </a:rPr>
              <a:t>（可能有多个）寻找目标</a:t>
            </a:r>
            <a:r>
              <a:rPr lang="en-US" altLang="zh-CN">
                <a:sym typeface="+mn-ea"/>
              </a:rPr>
              <a:t>package</a:t>
            </a:r>
            <a:endParaRPr lang="en-US" altLang="zh-CN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点</a:t>
            </a:r>
            <a:r>
              <a:rPr lang="en-US" altLang="zh-CN">
                <a:sym typeface="+mn-ea"/>
              </a:rPr>
              <a:t>import</a:t>
            </a:r>
            <a:r>
              <a:rPr lang="zh-CN" altLang="en-US">
                <a:sym typeface="+mn-ea"/>
              </a:rPr>
              <a:t>：使用包的导出资源时，可以省略包名</a:t>
            </a:r>
            <a:endParaRPr lang="zh-CN" altLang="en-US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别名</a:t>
            </a:r>
            <a:r>
              <a:rPr lang="en-US" altLang="zh-CN">
                <a:sym typeface="+mn-ea"/>
              </a:rPr>
              <a:t>import</a:t>
            </a:r>
            <a:endParaRPr lang="en-US" altLang="zh-CN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预加载</a:t>
            </a:r>
            <a:r>
              <a:rPr lang="en-US" altLang="zh-CN">
                <a:sym typeface="+mn-ea"/>
              </a:rPr>
              <a:t>import</a:t>
            </a:r>
            <a:r>
              <a:rPr lang="zh-CN" altLang="en-US">
                <a:sym typeface="+mn-ea"/>
              </a:rPr>
              <a:t>：不引入包，只是调用该包的</a:t>
            </a:r>
            <a:r>
              <a:rPr lang="en-US" altLang="zh-CN">
                <a:sym typeface="+mn-ea"/>
              </a:rPr>
              <a:t>init()</a:t>
            </a:r>
            <a:r>
              <a:rPr lang="zh-CN" altLang="en-US">
                <a:sym typeface="+mn-ea"/>
              </a:rPr>
              <a:t>，比如数据库驱动的加载</a:t>
            </a:r>
            <a:endParaRPr lang="zh-CN" altLang="en-US"/>
          </a:p>
          <a:p>
            <a:r>
              <a:rPr lang="zh-CN" altLang="en-US"/>
              <a:t>禁止循环导入，禁止导入包未使用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面向对象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封装、继承、多态</a:t>
            </a:r>
            <a:endParaRPr lang="zh-CN" altLang="en-US"/>
          </a:p>
          <a:p>
            <a:r>
              <a:rPr lang="zh-CN" altLang="en-US"/>
              <a:t>类的定义</a:t>
            </a:r>
            <a:endParaRPr lang="zh-CN" altLang="en-US"/>
          </a:p>
          <a:p>
            <a:r>
              <a:rPr lang="en-US" altLang="zh-CN"/>
              <a:t>interface</a:t>
            </a:r>
            <a:r>
              <a:rPr lang="zh-CN" altLang="en-US"/>
              <a:t>：动态绑定</a:t>
            </a:r>
            <a:endParaRPr lang="zh-CN" altLang="en-US"/>
          </a:p>
          <a:p>
            <a:r>
              <a:rPr lang="en-US" altLang="zh-CN"/>
              <a:t>Any</a:t>
            </a:r>
            <a:r>
              <a:rPr lang="zh-CN" altLang="en-US"/>
              <a:t>类型：</a:t>
            </a:r>
            <a:r>
              <a:rPr lang="en-US" altLang="zh-CN"/>
              <a:t>interface{}</a:t>
            </a:r>
            <a:endParaRPr lang="zh-CN" altLang="en-US"/>
          </a:p>
          <a:p>
            <a:r>
              <a:rPr lang="zh-CN" altLang="en-US"/>
              <a:t>包管理：</a:t>
            </a:r>
            <a:r>
              <a:rPr lang="en-US" altLang="zh-CN"/>
              <a:t>public</a:t>
            </a:r>
            <a:r>
              <a:rPr lang="zh-CN" altLang="en-US"/>
              <a:t>、</a:t>
            </a:r>
            <a:r>
              <a:rPr lang="en-US" altLang="zh-CN"/>
              <a:t>private</a:t>
            </a:r>
            <a:r>
              <a:rPr lang="zh-CN" altLang="en-US"/>
              <a:t>、</a:t>
            </a:r>
            <a:r>
              <a:rPr lang="en-US" altLang="zh-CN"/>
              <a:t>import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并发模型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563110"/>
          </a:xfrm>
        </p:spPr>
        <p:txBody>
          <a:bodyPr>
            <a:normAutofit/>
          </a:bodyPr>
          <a:p>
            <a:r>
              <a:rPr lang="en-US" altLang="zh-CN"/>
              <a:t>Goroutine</a:t>
            </a:r>
            <a:r>
              <a:rPr lang="zh-CN" altLang="en-US"/>
              <a:t>：协程、轻量级、底层混合使用</a:t>
            </a:r>
            <a:r>
              <a:rPr lang="en-US" altLang="zh-CN"/>
              <a:t>nonblockingIO</a:t>
            </a:r>
            <a:r>
              <a:rPr lang="zh-CN" altLang="en-US"/>
              <a:t>和线程、极小栈内存</a:t>
            </a:r>
            <a:endParaRPr lang="zh-CN" altLang="en-US"/>
          </a:p>
          <a:p>
            <a:r>
              <a:rPr lang="en-US" altLang="zh-CN"/>
              <a:t>Channel</a:t>
            </a:r>
            <a:r>
              <a:rPr lang="zh-CN" altLang="en-US"/>
              <a:t>：功能（传值</a:t>
            </a:r>
            <a:r>
              <a:rPr lang="en-US" altLang="zh-CN"/>
              <a:t>&amp;</a:t>
            </a:r>
            <a:r>
              <a:rPr lang="zh-CN" altLang="en-US"/>
              <a:t>同步）读写阻塞</a:t>
            </a:r>
            <a:endParaRPr lang="zh-CN" altLang="en-US"/>
          </a:p>
          <a:p>
            <a:r>
              <a:rPr lang="en-US" altLang="zh-CN"/>
              <a:t>Select</a:t>
            </a:r>
            <a:r>
              <a:rPr lang="zh-CN" altLang="en-US"/>
              <a:t>：同时监听多个</a:t>
            </a:r>
            <a:r>
              <a:rPr lang="en-US" altLang="zh-CN"/>
              <a:t>channel</a:t>
            </a:r>
            <a:endParaRPr lang="zh-CN" altLang="en-US"/>
          </a:p>
          <a:p>
            <a:r>
              <a:rPr lang="en-US" altLang="zh-CN"/>
              <a:t>CSP</a:t>
            </a:r>
            <a:r>
              <a:rPr lang="zh-CN" altLang="en-US"/>
              <a:t>（Communicating sequential processes）通信顺序进程</a:t>
            </a:r>
            <a:endParaRPr lang="zh-CN" altLang="en-US"/>
          </a:p>
          <a:p>
            <a:r>
              <a:rPr lang="zh-CN" altLang="en-US">
                <a:sym typeface="+mn-ea"/>
              </a:rPr>
              <a:t>通过通信来共享、而不是通过共享来通信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Go——channel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420495"/>
            <a:ext cx="8792210" cy="4935220"/>
          </a:xfrm>
        </p:spPr>
        <p:txBody>
          <a:bodyPr>
            <a:normAutofit fontScale="70000"/>
          </a:bodyPr>
          <a:p>
            <a:r>
              <a:rPr lang="en-US" altLang="zh-CN">
                <a:sym typeface="+mn-ea"/>
              </a:rPr>
              <a:t>channel</a:t>
            </a:r>
            <a:r>
              <a:rPr lang="zh-CN" altLang="en-US">
                <a:sym typeface="+mn-ea"/>
              </a:rPr>
              <a:t>的声明和初始化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pPr marL="0" lvl="1"/>
            <a:r>
              <a:rPr lang="en-US" altLang="zh-CN">
                <a:sym typeface="+mn-ea"/>
              </a:rPr>
              <a:t>	c := make(chan Type,n)	</a:t>
            </a:r>
            <a:r>
              <a:rPr lang="zh-CN" altLang="en-US">
                <a:sym typeface="+mn-ea"/>
              </a:rPr>
              <a:t>不初始化为</a:t>
            </a:r>
            <a:r>
              <a:rPr lang="en-US" altLang="zh-CN">
                <a:sym typeface="+mn-ea"/>
              </a:rPr>
              <a:t>nil		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写入值和读出值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	c &lt;- value	v,ok &lt;- c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channel </a:t>
            </a:r>
            <a:r>
              <a:rPr lang="zh-CN" altLang="en-US">
                <a:sym typeface="+mn-ea"/>
              </a:rPr>
              <a:t>的缓冲，</a:t>
            </a:r>
            <a:r>
              <a:rPr lang="en-US" altLang="zh-CN">
                <a:sym typeface="+mn-ea"/>
              </a:rPr>
              <a:t>range</a:t>
            </a:r>
            <a:r>
              <a:rPr lang="zh-CN" altLang="en-US">
                <a:sym typeface="+mn-ea"/>
              </a:rPr>
              <a:t>批量读取</a:t>
            </a:r>
            <a:r>
              <a:rPr lang="en-US" altLang="zh-CN">
                <a:sym typeface="+mn-ea"/>
              </a:rPr>
              <a:t>channel</a:t>
            </a:r>
            <a:r>
              <a:rPr lang="zh-CN" altLang="en-US">
                <a:sym typeface="+mn-ea"/>
              </a:rPr>
              <a:t>数据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一直读取直到被显示关闭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en-US" altLang="zh-CN" sz="1400">
                <a:latin typeface="+mn-lt"/>
                <a:sym typeface="+mn-ea"/>
              </a:rPr>
              <a:t>for v := range c{</a:t>
            </a:r>
            <a:endParaRPr lang="en-US" altLang="zh-CN" sz="1400">
              <a:latin typeface="+mn-lt"/>
            </a:endParaRPr>
          </a:p>
          <a:p>
            <a:pPr marL="0" indent="0">
              <a:buNone/>
            </a:pPr>
            <a:r>
              <a:rPr lang="en-US" altLang="zh-CN" sz="1400">
                <a:latin typeface="+mn-lt"/>
                <a:sym typeface="+mn-ea"/>
              </a:rPr>
              <a:t>	}</a:t>
            </a:r>
            <a:endParaRPr lang="en-US" altLang="zh-CN" sz="1400">
              <a:latin typeface="+mn-lt"/>
            </a:endParaRPr>
          </a:p>
          <a:p>
            <a:r>
              <a:rPr lang="zh-CN" altLang="en-US"/>
              <a:t>多</a:t>
            </a:r>
            <a:r>
              <a:rPr lang="en-US" altLang="zh-CN"/>
              <a:t>channel</a:t>
            </a:r>
            <a:r>
              <a:rPr lang="zh-CN" altLang="en-US"/>
              <a:t>的场景中，使用</a:t>
            </a:r>
            <a:r>
              <a:rPr lang="en-US" altLang="zh-CN"/>
              <a:t>select</a:t>
            </a:r>
            <a:r>
              <a:rPr lang="zh-CN" altLang="en-US"/>
              <a:t>机制，监听各个</a:t>
            </a:r>
            <a:r>
              <a:rPr lang="en-US" altLang="zh-CN"/>
              <a:t>channel</a:t>
            </a:r>
            <a:r>
              <a:rPr lang="zh-CN" altLang="en-US"/>
              <a:t>上的数据流动，默认阻塞，当监听的</a:t>
            </a:r>
            <a:r>
              <a:rPr lang="en-US" altLang="zh-CN"/>
              <a:t>channel</a:t>
            </a:r>
            <a:r>
              <a:rPr lang="zh-CN" altLang="en-US"/>
              <a:t>中有发送或可接收时才会工作，所有</a:t>
            </a:r>
            <a:r>
              <a:rPr lang="en-US" altLang="zh-CN"/>
              <a:t>channel</a:t>
            </a:r>
            <a:r>
              <a:rPr lang="zh-CN" altLang="en-US"/>
              <a:t>都准备好时，随机选择一个执行</a:t>
            </a:r>
            <a:endParaRPr lang="zh-CN" altLang="en-US"/>
          </a:p>
          <a:p>
            <a:pPr lvl="1"/>
            <a:r>
              <a:rPr lang="en-US" altLang="zh-CN"/>
              <a:t>	select{</a:t>
            </a:r>
            <a:endParaRPr lang="en-US" altLang="zh-CN"/>
          </a:p>
          <a:p>
            <a:pPr lvl="1"/>
            <a:r>
              <a:rPr lang="en-US" altLang="zh-CN"/>
              <a:t>		case c1&lt;-v: //...</a:t>
            </a:r>
            <a:endParaRPr lang="en-US" altLang="zh-CN"/>
          </a:p>
          <a:p>
            <a:pPr lvl="1"/>
            <a:r>
              <a:rPr lang="en-US" altLang="zh-CN"/>
              <a:t>		case &lt;- quit: //...</a:t>
            </a:r>
            <a:endParaRPr lang="en-US" altLang="zh-CN"/>
          </a:p>
          <a:p>
            <a:pPr lvl="1"/>
            <a:r>
              <a:rPr lang="en-US" altLang="zh-CN"/>
              <a:t>		//</a:t>
            </a:r>
            <a:r>
              <a:rPr lang="zh-CN" altLang="en-US"/>
              <a:t>当监听的</a:t>
            </a:r>
            <a:r>
              <a:rPr lang="en-US" altLang="zh-CN"/>
              <a:t>channel</a:t>
            </a:r>
            <a:r>
              <a:rPr lang="zh-CN" altLang="en-US"/>
              <a:t>都没有准备好的时候执行</a:t>
            </a:r>
            <a:endParaRPr lang="zh-CN" altLang="en-US"/>
          </a:p>
          <a:p>
            <a:pPr lvl="1"/>
            <a:r>
              <a:rPr lang="en-US" altLang="zh-CN"/>
              <a:t>		default: //... 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  <a:p>
            <a:pPr lvl="1"/>
            <a:r>
              <a:rPr lang="en-US" altLang="zh-CN"/>
              <a:t>	//</a:t>
            </a:r>
            <a:r>
              <a:rPr lang="zh-CN" altLang="en-US"/>
              <a:t>等待超时</a:t>
            </a:r>
            <a:endParaRPr lang="zh-CN" altLang="en-US"/>
          </a:p>
          <a:p>
            <a:pPr lvl="1"/>
            <a:r>
              <a:rPr lang="en-US" altLang="zh-CN"/>
              <a:t>	select{</a:t>
            </a:r>
            <a:endParaRPr lang="en-US" altLang="zh-CN"/>
          </a:p>
          <a:p>
            <a:pPr lvl="1"/>
            <a:r>
              <a:rPr lang="en-US" altLang="zh-CN"/>
              <a:t>		case v := &lt;- c: //...</a:t>
            </a:r>
            <a:endParaRPr lang="en-US" altLang="zh-CN"/>
          </a:p>
          <a:p>
            <a:pPr lvl="1"/>
            <a:r>
              <a:rPr lang="en-US" altLang="zh-CN"/>
              <a:t>		case &lt;- time.After(time.Second): //timeout logic</a:t>
            </a:r>
            <a:endParaRPr lang="en-US" altLang="zh-CN"/>
          </a:p>
          <a:p>
            <a:pPr lvl="1"/>
            <a:r>
              <a:rPr lang="en-US" altLang="zh-CN"/>
              <a:t>	}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Go——channel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 lnSpcReduction="10000"/>
          </a:bodyPr>
          <a:p>
            <a:r>
              <a:rPr lang="zh-CN" altLang="en-US"/>
              <a:t>单向</a:t>
            </a:r>
            <a:r>
              <a:rPr lang="en-US" altLang="zh-CN"/>
              <a:t>channel</a:t>
            </a:r>
            <a:endParaRPr lang="en-US" altLang="zh-CN"/>
          </a:p>
          <a:p>
            <a:pPr lvl="1"/>
            <a:r>
              <a:rPr lang="en-US" altLang="zh-CN"/>
              <a:t>chan&lt;- Type	&lt;-chan Type</a:t>
            </a:r>
            <a:endParaRPr lang="en-US" altLang="zh-CN"/>
          </a:p>
          <a:p>
            <a:pPr lvl="1"/>
            <a:r>
              <a:rPr lang="zh-CN" altLang="en-US"/>
              <a:t>双向</a:t>
            </a:r>
            <a:r>
              <a:rPr lang="en-US" altLang="zh-CN"/>
              <a:t>-&gt;</a:t>
            </a:r>
            <a:r>
              <a:rPr lang="zh-CN" altLang="en-US"/>
              <a:t>单向：强转，函数传参</a:t>
            </a:r>
            <a:endParaRPr lang="zh-CN" altLang="en-US"/>
          </a:p>
          <a:p>
            <a:pPr lvl="1"/>
            <a:r>
              <a:rPr lang="en-US" altLang="zh-CN"/>
              <a:t>var inc chan&lt;- int = bidc	outc := chan&lt;- int(bidc)</a:t>
            </a:r>
            <a:endParaRPr lang="en-US" altLang="zh-CN"/>
          </a:p>
          <a:p>
            <a:pPr lvl="1"/>
            <a:r>
              <a:rPr lang="zh-CN" altLang="en-US"/>
              <a:t>单向</a:t>
            </a:r>
            <a:r>
              <a:rPr lang="en-US" altLang="zh-CN"/>
              <a:t>-&gt;</a:t>
            </a:r>
            <a:r>
              <a:rPr lang="zh-CN" altLang="en-US"/>
              <a:t>双向：不可行，虽然也可声明单向</a:t>
            </a:r>
            <a:r>
              <a:rPr lang="en-US" altLang="zh-CN"/>
              <a:t>channel</a:t>
            </a:r>
            <a:r>
              <a:rPr lang="zh-CN" altLang="en-US"/>
              <a:t>，但是貌似没什么用</a:t>
            </a:r>
            <a:endParaRPr lang="zh-CN" altLang="en-US"/>
          </a:p>
          <a:p>
            <a:r>
              <a:rPr lang="zh-CN" altLang="en-US"/>
              <a:t>消息传递</a:t>
            </a:r>
            <a:endParaRPr lang="zh-CN" altLang="en-US"/>
          </a:p>
          <a:p>
            <a:pPr lvl="1"/>
            <a:r>
              <a:rPr lang="zh-CN" altLang="en-US"/>
              <a:t>阻塞消息队列</a:t>
            </a:r>
            <a:endParaRPr lang="zh-CN" altLang="en-US"/>
          </a:p>
          <a:p>
            <a:pPr lvl="1"/>
            <a:r>
              <a:rPr lang="en-US" altLang="zh-CN"/>
              <a:t>goroutine</a:t>
            </a:r>
            <a:r>
              <a:rPr lang="zh-CN" altLang="en-US"/>
              <a:t>之间的消息传递</a:t>
            </a:r>
            <a:endParaRPr lang="zh-CN" altLang="en-US"/>
          </a:p>
          <a:p>
            <a:r>
              <a:rPr lang="en-US" altLang="zh-CN"/>
              <a:t>goroutine</a:t>
            </a:r>
            <a:r>
              <a:rPr lang="zh-CN" altLang="en-US"/>
              <a:t>间的同步</a:t>
            </a:r>
            <a:endParaRPr lang="zh-CN" altLang="en-US"/>
          </a:p>
          <a:p>
            <a:r>
              <a:rPr lang="en-US" altLang="zh-CN"/>
              <a:t>channel </a:t>
            </a:r>
            <a:r>
              <a:rPr lang="zh-CN" altLang="en-US"/>
              <a:t>未初始化，导致</a:t>
            </a:r>
            <a:r>
              <a:rPr lang="en-US" altLang="zh-CN"/>
              <a:t>chan</a:t>
            </a:r>
            <a:r>
              <a:rPr lang="zh-CN" altLang="en-US"/>
              <a:t>永远阻塞</a:t>
            </a:r>
            <a:endParaRPr lang="zh-CN" altLang="en-US"/>
          </a:p>
          <a:p>
            <a:r>
              <a:rPr lang="en-US" altLang="zh-CN"/>
              <a:t>close(ch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关闭一个已关闭的</a:t>
            </a:r>
            <a:r>
              <a:rPr lang="en-US" altLang="zh-CN"/>
              <a:t>channel</a:t>
            </a:r>
            <a:r>
              <a:rPr lang="zh-CN" altLang="en-US"/>
              <a:t>会导致</a:t>
            </a:r>
            <a:r>
              <a:rPr lang="en-US" altLang="zh-CN"/>
              <a:t>panic</a:t>
            </a:r>
            <a:endParaRPr lang="en-US" altLang="zh-CN"/>
          </a:p>
          <a:p>
            <a:pPr lvl="1"/>
            <a:r>
              <a:rPr lang="zh-CN" altLang="en-US"/>
              <a:t>向已关闭的</a:t>
            </a:r>
            <a:r>
              <a:rPr lang="en-US" altLang="zh-CN"/>
              <a:t>channel</a:t>
            </a:r>
            <a:r>
              <a:rPr lang="zh-CN" altLang="en-US"/>
              <a:t>中写数据会导致</a:t>
            </a:r>
            <a:r>
              <a:rPr lang="en-US" altLang="zh-CN"/>
              <a:t>panic</a:t>
            </a:r>
            <a:endParaRPr lang="en-US" altLang="zh-CN"/>
          </a:p>
          <a:p>
            <a:pPr lvl="1"/>
            <a:r>
              <a:rPr lang="zh-CN" altLang="en-US"/>
              <a:t>从已关闭的</a:t>
            </a:r>
            <a:r>
              <a:rPr lang="en-US" altLang="zh-CN"/>
              <a:t>channel</a:t>
            </a:r>
            <a:r>
              <a:rPr lang="zh-CN" altLang="en-US"/>
              <a:t>中读数据不会导致</a:t>
            </a:r>
            <a:r>
              <a:rPr lang="en-US" altLang="zh-CN"/>
              <a:t>panic	</a:t>
            </a:r>
            <a:endParaRPr lang="en-US" altLang="zh-CN"/>
          </a:p>
          <a:p>
            <a:pPr lvl="1"/>
            <a:r>
              <a:rPr lang="en-US" altLang="zh-CN"/>
              <a:t>v,ok := &lt;-c	ok=false</a:t>
            </a:r>
            <a:r>
              <a:rPr lang="zh-CN" altLang="en-US"/>
              <a:t>表示已关闭，如果</a:t>
            </a:r>
            <a:r>
              <a:rPr lang="en-US" altLang="zh-CN"/>
              <a:t>close</a:t>
            </a:r>
            <a:r>
              <a:rPr lang="zh-CN" altLang="en-US"/>
              <a:t>后，有缓存数据未读出，则将所有数据读完后才会返回</a:t>
            </a:r>
            <a:r>
              <a:rPr lang="en-US" altLang="zh-CN"/>
              <a:t>false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创立时间</a:t>
            </a:r>
            <a:endParaRPr lang="zh-CN" altLang="en-US" dirty="0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en-US" altLang="zh-CN" dirty="0">
                <a:sym typeface="+mn-ea"/>
              </a:rPr>
              <a:t>2007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	google</a:t>
            </a:r>
            <a:r>
              <a:rPr lang="zh-CN" altLang="en-US" dirty="0">
                <a:sym typeface="+mn-ea"/>
              </a:rPr>
              <a:t>作为</a:t>
            </a:r>
            <a:r>
              <a:rPr lang="en-US" altLang="zh-CN" dirty="0">
                <a:sym typeface="+mn-ea"/>
              </a:rPr>
              <a:t>20%</a:t>
            </a:r>
            <a:r>
              <a:rPr lang="zh-CN" altLang="en-US" dirty="0">
                <a:sym typeface="+mn-ea"/>
              </a:rPr>
              <a:t>项目开始研发</a:t>
            </a:r>
            <a:endParaRPr lang="zh-CN" altLang="en-US" dirty="0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  <a:r>
              <a:rPr lang="en-US" altLang="zh-CN" dirty="0"/>
              <a:t>	</a:t>
            </a:r>
            <a:r>
              <a:rPr lang="zh-CN" altLang="en-US" dirty="0"/>
              <a:t>开源，获得</a:t>
            </a:r>
            <a:r>
              <a:rPr lang="en-US" altLang="zh-CN" dirty="0"/>
              <a:t>TIOBE</a:t>
            </a:r>
            <a:r>
              <a:rPr lang="zh-CN" altLang="en-US" dirty="0"/>
              <a:t>年度语言</a:t>
            </a:r>
            <a:endParaRPr lang="zh-CN" altLang="en-US" dirty="0"/>
          </a:p>
          <a:p>
            <a:pPr lvl="1">
              <a:buFont typeface="Wingdings" panose="05000000000000000000" charset="0"/>
            </a:pP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  <a:r>
              <a:rPr lang="en-US" altLang="zh-CN" dirty="0"/>
              <a:t>	</a:t>
            </a:r>
            <a:r>
              <a:rPr lang="zh-CN" altLang="en-US" dirty="0"/>
              <a:t>发布</a:t>
            </a:r>
            <a:r>
              <a:rPr lang="en-US" altLang="zh-CN" dirty="0"/>
              <a:t>Go1.0</a:t>
            </a:r>
            <a:r>
              <a:rPr lang="zh-CN" altLang="en-US" dirty="0"/>
              <a:t>版本</a:t>
            </a:r>
            <a:endParaRPr lang="zh-CN" altLang="en-US" dirty="0"/>
          </a:p>
          <a:p>
            <a:pPr lvl="1">
              <a:buFont typeface="Wingdings" panose="05000000000000000000" charset="0"/>
            </a:pP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  <a:r>
              <a:rPr lang="en-US" altLang="zh-CN" dirty="0"/>
              <a:t>	</a:t>
            </a:r>
            <a:r>
              <a:rPr lang="zh-CN" altLang="en-US" dirty="0"/>
              <a:t>发布</a:t>
            </a:r>
            <a:r>
              <a:rPr lang="en-US" altLang="zh-CN" dirty="0"/>
              <a:t>Go1.7</a:t>
            </a:r>
            <a:r>
              <a:rPr lang="zh-CN" altLang="en-US" dirty="0"/>
              <a:t>版本</a:t>
            </a:r>
            <a:endParaRPr lang="zh-CN" altLang="en-US" dirty="0"/>
          </a:p>
          <a:p>
            <a:pPr lvl="0">
              <a:buFont typeface="Wingdings" panose="05000000000000000000" charset="0"/>
            </a:pPr>
            <a:r>
              <a:rPr lang="zh-CN" altLang="en-US" dirty="0">
                <a:sym typeface="+mn-ea"/>
              </a:rPr>
              <a:t>创始人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en-US" altLang="zh-CN" dirty="0">
                <a:sym typeface="+mn-ea"/>
              </a:rPr>
              <a:t>Robert Griesemer (V8,Chubby,HotSpot JVM)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en-US" altLang="zh-CN" dirty="0">
                <a:sym typeface="+mn-ea"/>
              </a:rPr>
              <a:t>Rob Pike(Unix,UTF-8,plan9)</a:t>
            </a:r>
            <a:endParaRPr lang="en-US" altLang="zh-CN" dirty="0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en-US" altLang="zh-CN" dirty="0"/>
              <a:t>Ken Tompson(B</a:t>
            </a:r>
            <a:r>
              <a:rPr lang="zh-CN" altLang="en-US" dirty="0"/>
              <a:t>语言、</a:t>
            </a:r>
            <a:r>
              <a:rPr lang="en-US" altLang="zh-CN" dirty="0"/>
              <a:t>C</a:t>
            </a:r>
            <a:r>
              <a:rPr lang="zh-CN" altLang="en-US" dirty="0"/>
              <a:t>语言、</a:t>
            </a:r>
            <a:r>
              <a:rPr lang="en-US" altLang="zh-CN" dirty="0"/>
              <a:t>Unix</a:t>
            </a:r>
            <a:r>
              <a:rPr lang="zh-CN" altLang="en-US" dirty="0"/>
              <a:t>之父，图灵奖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buFont typeface="Wingdings" panose="05000000000000000000" charset="0"/>
            </a:pPr>
            <a:r>
              <a:rPr lang="en-US" altLang="zh-CN" dirty="0"/>
              <a:t>lan Lance Taylor(GCC)</a:t>
            </a:r>
            <a:endParaRPr lang="en-US" altLang="zh-CN" dirty="0"/>
          </a:p>
          <a:p>
            <a:pPr lvl="1">
              <a:buFont typeface="Wingdings" panose="05000000000000000000" charset="0"/>
            </a:pPr>
            <a:r>
              <a:rPr lang="en-US" altLang="zh-CN" dirty="0"/>
              <a:t>Brad Fitzpatrick(Memcache,HTTP2)</a:t>
            </a:r>
            <a:endParaRPr lang="zh-CN" altLang="en-US" dirty="0"/>
          </a:p>
          <a:p>
            <a:pPr lvl="0">
              <a:buFont typeface="Wingdings" panose="05000000000000000000" charset="0"/>
            </a:pPr>
            <a:r>
              <a:rPr lang="zh-CN" altLang="en-US">
                <a:sym typeface="+mn-ea"/>
              </a:rPr>
              <a:t>吉祥物（</a:t>
            </a:r>
            <a:r>
              <a:rPr lang="en-US" altLang="zh-CN">
                <a:sym typeface="+mn-ea"/>
              </a:rPr>
              <a:t>gopher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buFont typeface="Wingdings" panose="05000000000000000000" charset="0"/>
            </a:pPr>
            <a:r>
              <a:rPr lang="zh-CN" altLang="en-US"/>
              <a:t>囊地鼠（产自北美的一种地鼠)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3b87e950352ac65c5eb643ddf9f2b21192138ae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2665" y="4828540"/>
            <a:ext cx="1121410" cy="1527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Go——runtime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Goexit:</a:t>
            </a:r>
            <a:r>
              <a:rPr lang="zh-CN" altLang="en-US"/>
              <a:t>退出当前</a:t>
            </a:r>
            <a:r>
              <a:rPr lang="en-US" altLang="zh-CN"/>
              <a:t>goroutine</a:t>
            </a:r>
            <a:r>
              <a:rPr lang="zh-CN" altLang="en-US"/>
              <a:t>，但是</a:t>
            </a:r>
            <a:r>
              <a:rPr lang="en-US" altLang="zh-CN"/>
              <a:t>defer</a:t>
            </a:r>
            <a:r>
              <a:rPr lang="zh-CN" altLang="en-US"/>
              <a:t>正常执行</a:t>
            </a:r>
            <a:endParaRPr lang="zh-CN" altLang="en-US"/>
          </a:p>
          <a:p>
            <a:r>
              <a:rPr lang="en-US" altLang="zh-CN"/>
              <a:t>Gosched</a:t>
            </a:r>
            <a:r>
              <a:rPr lang="zh-CN" altLang="en-US"/>
              <a:t>：让出当前</a:t>
            </a:r>
            <a:r>
              <a:rPr lang="en-US" altLang="zh-CN"/>
              <a:t>goroutine</a:t>
            </a:r>
            <a:r>
              <a:rPr lang="zh-CN" altLang="en-US"/>
              <a:t>的执行权限，调度器安排其他</a:t>
            </a:r>
            <a:r>
              <a:rPr lang="en-US" altLang="zh-CN"/>
              <a:t>goroutine</a:t>
            </a:r>
            <a:r>
              <a:rPr lang="zh-CN" altLang="en-US"/>
              <a:t>执行，并在下次某个时候从该位置恢复执行</a:t>
            </a:r>
            <a:endParaRPr lang="zh-CN" altLang="en-US"/>
          </a:p>
          <a:p>
            <a:r>
              <a:rPr lang="en-US" altLang="zh-CN"/>
              <a:t>NumCPU</a:t>
            </a:r>
            <a:r>
              <a:rPr lang="zh-CN" altLang="en-US"/>
              <a:t>：返回</a:t>
            </a:r>
            <a:r>
              <a:rPr lang="en-US" altLang="zh-CN"/>
              <a:t>CPU</a:t>
            </a:r>
            <a:r>
              <a:rPr lang="zh-CN" altLang="en-US"/>
              <a:t>数量</a:t>
            </a:r>
            <a:endParaRPr lang="zh-CN" altLang="en-US"/>
          </a:p>
          <a:p>
            <a:r>
              <a:rPr lang="en-US" altLang="zh-CN"/>
              <a:t>NumGoroutine</a:t>
            </a:r>
            <a:r>
              <a:rPr lang="zh-CN" altLang="en-US"/>
              <a:t>：返回正在执行和排队的任务总数</a:t>
            </a:r>
            <a:endParaRPr lang="zh-CN" altLang="en-US"/>
          </a:p>
          <a:p>
            <a:r>
              <a:rPr lang="en-US" altLang="zh-CN"/>
              <a:t>GOMAXPROCS</a:t>
            </a:r>
            <a:r>
              <a:rPr lang="zh-CN" altLang="en-US"/>
              <a:t>：设置并行计算的最大</a:t>
            </a:r>
            <a:r>
              <a:rPr lang="en-US" altLang="zh-CN"/>
              <a:t>CPU</a:t>
            </a:r>
            <a:r>
              <a:rPr lang="zh-CN" altLang="en-US"/>
              <a:t>核数，并返回之前设置的值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开发环境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版本</a:t>
            </a:r>
            <a:endParaRPr lang="en-US" altLang="zh-CN"/>
          </a:p>
          <a:p>
            <a:r>
              <a:rPr lang="zh-CN" altLang="en-US"/>
              <a:t>安装方式</a:t>
            </a:r>
            <a:endParaRPr lang="zh-CN" altLang="en-US"/>
          </a:p>
          <a:p>
            <a:r>
              <a:rPr lang="en-US" altLang="zh-CN"/>
              <a:t>path</a:t>
            </a:r>
            <a:endParaRPr lang="en-US" altLang="zh-CN"/>
          </a:p>
          <a:p>
            <a:r>
              <a:rPr lang="zh-CN" altLang="en-US"/>
              <a:t>常用命令</a:t>
            </a:r>
            <a:endParaRPr lang="zh-CN" altLang="en-US"/>
          </a:p>
          <a:p>
            <a:r>
              <a:rPr lang="en-US" altLang="zh-CN"/>
              <a:t>IDE</a:t>
            </a:r>
            <a:endParaRPr lang="en-US" altLang="zh-CN"/>
          </a:p>
          <a:p>
            <a:pPr lvl="1"/>
            <a:r>
              <a:rPr lang="en-US" altLang="zh-CN"/>
              <a:t>LiteIDE	VSCode		Sublime Text (Go plugin by offical)</a:t>
            </a:r>
            <a:endParaRPr lang="en-US" altLang="zh-CN"/>
          </a:p>
          <a:p>
            <a:r>
              <a:rPr lang="en-US" altLang="zh-CN"/>
              <a:t>debug</a:t>
            </a:r>
            <a:endParaRPr lang="en-US" altLang="zh-CN"/>
          </a:p>
          <a:p>
            <a:pPr lvl="1"/>
            <a:r>
              <a:rPr lang="en-US" altLang="zh-CN"/>
              <a:t>gdb		delve		log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常用命令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go build</a:t>
            </a:r>
            <a:endParaRPr lang="en-US" altLang="zh-CN"/>
          </a:p>
          <a:p>
            <a:r>
              <a:rPr lang="en-US" altLang="zh-CN"/>
              <a:t>go clean</a:t>
            </a:r>
            <a:endParaRPr lang="en-US" altLang="zh-CN"/>
          </a:p>
          <a:p>
            <a:r>
              <a:rPr lang="en-US" altLang="zh-CN">
                <a:sym typeface="+mn-ea"/>
              </a:rPr>
              <a:t>go run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go install</a:t>
            </a:r>
            <a:endParaRPr lang="en-US" altLang="zh-CN"/>
          </a:p>
          <a:p>
            <a:r>
              <a:rPr lang="en-US" altLang="zh-CN"/>
              <a:t>go get</a:t>
            </a:r>
            <a:endParaRPr lang="en-US" altLang="zh-CN"/>
          </a:p>
          <a:p>
            <a:r>
              <a:rPr lang="en-US" altLang="zh-CN"/>
              <a:t>go tool</a:t>
            </a:r>
            <a:endParaRPr lang="en-US" altLang="zh-CN"/>
          </a:p>
          <a:p>
            <a:r>
              <a:rPr lang="en-US" altLang="zh-CN"/>
              <a:t>go doc</a:t>
            </a:r>
            <a:endParaRPr lang="en-US" altLang="zh-CN"/>
          </a:p>
          <a:p>
            <a:r>
              <a:rPr lang="en-US" altLang="zh-CN"/>
              <a:t>go env</a:t>
            </a:r>
            <a:endParaRPr lang="en-US" altLang="zh-CN"/>
          </a:p>
          <a:p>
            <a:r>
              <a:rPr lang="en-US" altLang="zh-CN"/>
              <a:t>go version</a:t>
            </a:r>
            <a:endParaRPr lang="en-US" altLang="zh-CN"/>
          </a:p>
          <a:p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常用类库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运行时：</a:t>
            </a:r>
            <a:r>
              <a:rPr lang="en-US" altLang="zh-CN"/>
              <a:t>runtime,runtime/debug,runtime/pprof,runtime/cgo</a:t>
            </a:r>
            <a:endParaRPr lang="zh-CN" altLang="en-US"/>
          </a:p>
          <a:p>
            <a:r>
              <a:rPr lang="zh-CN" altLang="en-US"/>
              <a:t>系统库：</a:t>
            </a:r>
            <a:r>
              <a:rPr lang="en-US" altLang="zh-CN"/>
              <a:t>os</a:t>
            </a:r>
            <a:endParaRPr lang="en-US" altLang="zh-CN"/>
          </a:p>
          <a:p>
            <a:r>
              <a:rPr lang="zh-CN" altLang="en-US"/>
              <a:t>网络库：</a:t>
            </a:r>
            <a:r>
              <a:rPr lang="en-US" altLang="zh-CN"/>
              <a:t>net,net/http,net/rpc</a:t>
            </a:r>
            <a:endParaRPr lang="en-US" altLang="zh-CN"/>
          </a:p>
          <a:p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操作：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io/ioutil,</a:t>
            </a:r>
            <a:endParaRPr lang="en-US" altLang="zh-CN"/>
          </a:p>
          <a:p>
            <a:r>
              <a:rPr lang="zh-CN" altLang="en-US"/>
              <a:t>编码库：</a:t>
            </a:r>
            <a:r>
              <a:rPr lang="en-US" altLang="zh-CN"/>
              <a:t>json,base64,xml</a:t>
            </a:r>
            <a:endParaRPr lang="en-US" altLang="zh-CN"/>
          </a:p>
          <a:p>
            <a:r>
              <a:rPr lang="zh-CN" altLang="en-US"/>
              <a:t>压缩库：</a:t>
            </a:r>
            <a:r>
              <a:rPr lang="en-US" altLang="zh-CN"/>
              <a:t>gzip</a:t>
            </a:r>
            <a:endParaRPr lang="en-US" altLang="zh-CN"/>
          </a:p>
          <a:p>
            <a:r>
              <a:rPr lang="zh-CN" altLang="en-US"/>
              <a:t>加密库：</a:t>
            </a:r>
            <a:r>
              <a:rPr lang="en-US" altLang="zh-CN"/>
              <a:t>MD5,SHA-1,SHA-256,aes,des,rsa</a:t>
            </a:r>
            <a:endParaRPr lang="en-US" altLang="zh-CN"/>
          </a:p>
          <a:p>
            <a:r>
              <a:rPr lang="zh-CN" altLang="en-US"/>
              <a:t>同步：</a:t>
            </a:r>
            <a:r>
              <a:rPr lang="en-US" altLang="zh-CN"/>
              <a:t>sync</a:t>
            </a:r>
            <a:r>
              <a:rPr lang="zh-CN" altLang="en-US"/>
              <a:t>，</a:t>
            </a:r>
            <a:r>
              <a:rPr lang="en-US" altLang="zh-CN"/>
              <a:t>sync/atomic</a:t>
            </a:r>
            <a:endParaRPr lang="en-US" altLang="zh-CN"/>
          </a:p>
          <a:p>
            <a:r>
              <a:rPr lang="zh-CN" altLang="en-US"/>
              <a:t>数据库：</a:t>
            </a:r>
            <a:r>
              <a:rPr lang="en-US" altLang="zh-CN"/>
              <a:t>database/sql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Go——</a:t>
            </a:r>
            <a:r>
              <a:rPr lang="zh-CN" altLang="en-US"/>
              <a:t>语言对比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p>
            <a:r>
              <a:rPr lang="en-US" altLang="zh-CN"/>
              <a:t>C/C++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上限高：速度更快、内存利用率高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下限低：内存泄漏、</a:t>
            </a:r>
            <a:r>
              <a:rPr lang="en-US" altLang="zh-CN"/>
              <a:t>core dump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语言层级没有对并发支持、调用</a:t>
            </a:r>
            <a:r>
              <a:rPr lang="en-US" altLang="zh-CN"/>
              <a:t>os</a:t>
            </a:r>
            <a:r>
              <a:rPr lang="zh-CN" altLang="en-US"/>
              <a:t>的并发机制（线程、进程）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endParaRPr lang="zh-CN" altLang="en-US"/>
          </a:p>
          <a:p>
            <a:pPr lvl="0">
              <a:buFont typeface="Wingdings" panose="05000000000000000000" charset="0"/>
              <a:buChar char="l"/>
            </a:pPr>
            <a:r>
              <a:rPr lang="en-US" altLang="zh-CN"/>
              <a:t>Java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语言繁琐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语言层级的线程并发支持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开发效率低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endParaRPr lang="zh-CN" altLang="en-US"/>
          </a:p>
          <a:p>
            <a:pPr lvl="0">
              <a:buFont typeface="Wingdings" panose="05000000000000000000" charset="0"/>
              <a:buChar char="l"/>
            </a:pPr>
            <a:r>
              <a:rPr lang="en-US" altLang="zh-CN"/>
              <a:t>PHP/PYTHON/RUBY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开发效率快，但是差距不大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运行速度慢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/>
              <a:t>语言层级裸用</a:t>
            </a:r>
            <a:r>
              <a:rPr lang="en-US" altLang="zh-CN"/>
              <a:t>os</a:t>
            </a:r>
            <a:r>
              <a:rPr lang="zh-CN" altLang="en-US"/>
              <a:t>的并发机制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n"/>
            </a:pPr>
            <a:endParaRPr lang="en-US" altLang="zh-CN"/>
          </a:p>
          <a:p>
            <a:pPr marL="0" lvl="0" indent="0">
              <a:buFont typeface="Wingdings" panose="05000000000000000000" charset="0"/>
              <a:buNone/>
            </a:pPr>
            <a:endParaRPr lang="zh-CN" altLang="en-US"/>
          </a:p>
          <a:p>
            <a:pPr lvl="1">
              <a:buFont typeface="Wingdings" panose="05000000000000000000" charset="0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n"/>
            </a:pP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性能分析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GC</a:t>
            </a:r>
            <a:endParaRPr lang="en-US" altLang="zh-CN"/>
          </a:p>
          <a:p>
            <a:r>
              <a:rPr lang="en-US" altLang="zh-CN"/>
              <a:t>encoding</a:t>
            </a:r>
            <a:r>
              <a:rPr lang="zh-CN" altLang="en-US"/>
              <a:t>：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protobuf</a:t>
            </a:r>
            <a:endParaRPr lang="en-US" altLang="zh-CN"/>
          </a:p>
          <a:p>
            <a:r>
              <a:rPr lang="en-US" altLang="zh-CN"/>
              <a:t>compress</a:t>
            </a:r>
            <a:r>
              <a:rPr lang="zh-CN" altLang="en-US"/>
              <a:t>：</a:t>
            </a:r>
            <a:r>
              <a:rPr lang="en-US" altLang="zh-CN"/>
              <a:t>gzip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：</a:t>
            </a:r>
            <a:r>
              <a:rPr lang="en-US" altLang="zh-CN"/>
              <a:t>CPU</a:t>
            </a:r>
            <a:r>
              <a:rPr lang="zh-CN" altLang="en-US"/>
              <a:t>占用，多核效率</a:t>
            </a:r>
            <a:endParaRPr lang="zh-CN" altLang="en-US"/>
          </a:p>
          <a:p>
            <a:r>
              <a:rPr lang="en-US" altLang="zh-CN"/>
              <a:t>Memory</a:t>
            </a:r>
            <a:r>
              <a:rPr lang="zh-CN" altLang="en-US"/>
              <a:t>：内存使用效率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Go——</a:t>
            </a:r>
            <a:r>
              <a:rPr lang="zh-CN" altLang="en-US"/>
              <a:t>新特性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fontScale="70000"/>
          </a:bodyPr>
          <a:p>
            <a:r>
              <a:rPr lang="en-US" altLang="zh-CN"/>
              <a:t>1(2012.3.28)-&gt;...-&gt;1.5(2015.10.9)-&gt;1.6(2016.2.17)-&gt;1.7(2016.8.18)-&gt;1.8(2017.2)</a:t>
            </a:r>
            <a:endParaRPr lang="en-US" altLang="zh-CN"/>
          </a:p>
          <a:p>
            <a:r>
              <a:rPr lang="en-US" altLang="zh-CN"/>
              <a:t>1.5</a:t>
            </a:r>
            <a:endParaRPr lang="en-US" altLang="zh-CN"/>
          </a:p>
          <a:p>
            <a:pPr lvl="1"/>
            <a:r>
              <a:rPr lang="en-US" altLang="zh-CN" sz="1400"/>
              <a:t>vendor	new gc		new compiler by go</a:t>
            </a:r>
            <a:endParaRPr lang="en-US" altLang="zh-CN" sz="1400"/>
          </a:p>
          <a:p>
            <a:pPr lvl="0"/>
            <a:r>
              <a:rPr lang="en-US" altLang="zh-CN" sz="2000"/>
              <a:t>1.6</a:t>
            </a:r>
            <a:endParaRPr lang="en-US" altLang="zh-CN" sz="2000"/>
          </a:p>
          <a:p>
            <a:pPr lvl="1"/>
            <a:r>
              <a:rPr lang="en-US" altLang="zh-CN" sz="1400"/>
              <a:t>HTTP/2	map concurrency detection 	cgo 		improving large memory program of gc</a:t>
            </a:r>
            <a:endParaRPr lang="en-US" altLang="zh-CN" sz="1400"/>
          </a:p>
          <a:p>
            <a:pPr lvl="0"/>
            <a:r>
              <a:rPr lang="en-US" altLang="zh-CN" sz="2000"/>
              <a:t>1.7</a:t>
            </a:r>
            <a:endParaRPr lang="en-US" altLang="zh-CN" sz="2000"/>
          </a:p>
          <a:p>
            <a:pPr lvl="1"/>
            <a:r>
              <a:rPr lang="en-US" altLang="zh-CN" sz="1400"/>
              <a:t>compiler improvement		context package	 hierarchical tests and benchmarks</a:t>
            </a:r>
            <a:endParaRPr lang="en-US" altLang="zh-CN" sz="1400"/>
          </a:p>
          <a:p>
            <a:r>
              <a:rPr lang="en-US" altLang="zh-CN"/>
              <a:t>vendor</a:t>
            </a:r>
            <a:r>
              <a:rPr lang="zh-CN" altLang="en-US"/>
              <a:t>支持 </a:t>
            </a:r>
            <a:r>
              <a:rPr lang="en-US" altLang="zh-CN"/>
              <a:t>from 1.5</a:t>
            </a:r>
            <a:endParaRPr lang="en-US" altLang="zh-CN"/>
          </a:p>
          <a:p>
            <a:r>
              <a:rPr lang="en-US" altLang="zh-CN"/>
              <a:t>1.5 to 1.7 gc improving</a:t>
            </a:r>
            <a:endParaRPr lang="en-US" altLang="zh-CN"/>
          </a:p>
          <a:p>
            <a:r>
              <a:rPr lang="en-US" altLang="zh-CN"/>
              <a:t>built-in net/http HTTP/2 from 1.6</a:t>
            </a:r>
            <a:endParaRPr lang="en-US" altLang="zh-CN"/>
          </a:p>
          <a:p>
            <a:r>
              <a:rPr lang="en-US" altLang="zh-CN"/>
              <a:t>context package from 1.7</a:t>
            </a:r>
            <a:endParaRPr lang="en-US" altLang="zh-CN"/>
          </a:p>
          <a:p>
            <a:r>
              <a:rPr lang="en-US" altLang="zh-CN"/>
              <a:t>transition from a C-based compiler tool chain to one </a:t>
            </a:r>
            <a:r>
              <a:rPr lang="en-US" altLang="zh-CN">
                <a:hlinkClick r:id="rId1" action="ppaction://hlinkfile"/>
              </a:rPr>
              <a:t>written entirely in Go</a:t>
            </a:r>
            <a:r>
              <a:rPr lang="en-US" altLang="zh-CN"/>
              <a:t> from 1.5</a:t>
            </a:r>
            <a:endParaRPr lang="en-US" altLang="zh-CN"/>
          </a:p>
          <a:p>
            <a:r>
              <a:rPr lang="en-US" altLang="zh-CN"/>
              <a:t>a new SSA-based back end :performance 5–35% speedup,front end uses a new, more compact export data format, and processes import declarations more efficiently:speedup in compile time,reduction in binary size by 20-30%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应用场景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服务中间件</a:t>
            </a:r>
            <a:endParaRPr lang="zh-CN" altLang="en-US"/>
          </a:p>
          <a:p>
            <a:pPr lvl="1"/>
            <a:r>
              <a:rPr lang="zh-CN" altLang="en-US"/>
              <a:t>日志、文件系统</a:t>
            </a:r>
            <a:endParaRPr lang="zh-CN" altLang="en-US"/>
          </a:p>
          <a:p>
            <a:r>
              <a:rPr lang="zh-CN" altLang="en-US"/>
              <a:t>分布式系统、数据库代理器</a:t>
            </a:r>
            <a:endParaRPr lang="en-US" altLang="zh-CN"/>
          </a:p>
          <a:p>
            <a:pPr lvl="0"/>
            <a:r>
              <a:rPr lang="zh-CN" altLang="en-US"/>
              <a:t>网络编程</a:t>
            </a:r>
            <a:endParaRPr lang="zh-CN" altLang="en-US"/>
          </a:p>
          <a:p>
            <a:pPr lvl="1"/>
            <a:r>
              <a:rPr lang="en-US" altLang="zh-CN"/>
              <a:t>web</a:t>
            </a:r>
            <a:r>
              <a:rPr lang="zh-CN" altLang="en-US"/>
              <a:t>应用、</a:t>
            </a:r>
            <a:r>
              <a:rPr lang="en-US" altLang="zh-CN"/>
              <a:t>api</a:t>
            </a:r>
            <a:r>
              <a:rPr lang="zh-CN" altLang="en-US"/>
              <a:t>应用、下载应用</a:t>
            </a:r>
            <a:endParaRPr lang="zh-CN" altLang="en-US"/>
          </a:p>
          <a:p>
            <a:pPr lvl="0"/>
            <a:r>
              <a:rPr lang="zh-CN" altLang="en-US"/>
              <a:t>数据库</a:t>
            </a:r>
            <a:endParaRPr lang="zh-CN" altLang="en-US"/>
          </a:p>
          <a:p>
            <a:pPr lvl="1"/>
            <a:r>
              <a:rPr lang="en-US" altLang="zh-CN"/>
              <a:t>Groupcache</a:t>
            </a:r>
            <a:r>
              <a:rPr lang="zh-CN" altLang="en-US"/>
              <a:t>（</a:t>
            </a:r>
            <a:r>
              <a:rPr lang="en-US" altLang="zh-CN"/>
              <a:t>Google</a:t>
            </a:r>
            <a:r>
              <a:rPr lang="zh-CN" altLang="en-US"/>
              <a:t>）</a:t>
            </a:r>
            <a:r>
              <a:rPr lang="en-US" altLang="zh-CN"/>
              <a:t>	Couchbase		Tidb	Cockrouchdb	Influxdb</a:t>
            </a:r>
            <a:endParaRPr lang="en-US" altLang="zh-CN"/>
          </a:p>
          <a:p>
            <a:pPr lvl="0"/>
            <a:r>
              <a:rPr lang="zh-CN" altLang="en-US"/>
              <a:t>云平台</a:t>
            </a:r>
            <a:endParaRPr lang="zh-CN" altLang="en-US"/>
          </a:p>
          <a:p>
            <a:pPr lvl="1"/>
            <a:r>
              <a:rPr lang="en-US" altLang="zh-CN"/>
              <a:t>CloudFoundy	Apcera	DaoCloud		</a:t>
            </a:r>
            <a:r>
              <a:rPr lang="zh-CN" altLang="en-US"/>
              <a:t>七牛云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发展情况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2165"/>
          </a:xfrm>
        </p:spPr>
        <p:txBody>
          <a:bodyPr>
            <a:normAutofit lnSpcReduction="10000"/>
          </a:bodyPr>
          <a:p>
            <a:r>
              <a:rPr lang="zh-CN" altLang="en-US"/>
              <a:t>语言排名</a:t>
            </a:r>
            <a:r>
              <a:rPr lang="en-US" altLang="zh-CN"/>
              <a:t>:TIOBE</a:t>
            </a:r>
            <a:r>
              <a:rPr lang="zh-CN" altLang="en-US"/>
              <a:t>最新排名（</a:t>
            </a:r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月）</a:t>
            </a:r>
            <a:endParaRPr lang="zh-CN" altLang="en-US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The ratings are based on the number of skilled engineers world-wide, courses and third party vendors. </a:t>
            </a:r>
            <a:endParaRPr lang="zh-CN" altLang="en-US"/>
          </a:p>
          <a:p>
            <a:r>
              <a:rPr lang="zh-CN" altLang="en-US"/>
              <a:t>使用情况</a:t>
            </a:r>
            <a:endParaRPr lang="en-US" altLang="zh-CN"/>
          </a:p>
          <a:p>
            <a:pPr lvl="1"/>
            <a:r>
              <a:rPr lang="en-US" altLang="zh-CN" sz="1400"/>
              <a:t>Google	</a:t>
            </a:r>
            <a:r>
              <a:rPr lang="en-US" altLang="zh-CN"/>
              <a:t>Docker		Apple</a:t>
            </a:r>
            <a:endParaRPr lang="en-US" altLang="zh-CN"/>
          </a:p>
          <a:p>
            <a:pPr lvl="1"/>
            <a:r>
              <a:rPr lang="en-US" altLang="zh-CN"/>
              <a:t>Cloud Foundry	CloudFlare		Couchbase</a:t>
            </a:r>
            <a:endParaRPr lang="en-US" altLang="zh-CN"/>
          </a:p>
          <a:p>
            <a:pPr lvl="1"/>
            <a:r>
              <a:rPr lang="en-US" altLang="zh-CN"/>
              <a:t>CoreOS	Dropbox		MongoDB</a:t>
            </a:r>
            <a:endParaRPr lang="en-US" altLang="zh-CN"/>
          </a:p>
          <a:p>
            <a:pPr lvl="1"/>
            <a:r>
              <a:rPr lang="en-US" altLang="zh-CN"/>
              <a:t>AWS</a:t>
            </a:r>
            <a:endParaRPr lang="en-US" altLang="zh-CN"/>
          </a:p>
          <a:p>
            <a:pPr lvl="1"/>
            <a:r>
              <a:rPr lang="zh-CN" altLang="en-US"/>
              <a:t>阿里云</a:t>
            </a:r>
            <a:r>
              <a:rPr lang="en-US" altLang="zh-CN"/>
              <a:t>CDN	</a:t>
            </a:r>
            <a:r>
              <a:rPr lang="zh-CN" altLang="en-US"/>
              <a:t>百度</a:t>
            </a:r>
            <a:r>
              <a:rPr lang="en-US" altLang="zh-CN"/>
              <a:t>		</a:t>
            </a:r>
            <a:r>
              <a:rPr lang="zh-CN" altLang="en-US"/>
              <a:t>小米</a:t>
            </a:r>
            <a:endParaRPr lang="zh-CN" altLang="en-US"/>
          </a:p>
          <a:p>
            <a:pPr lvl="1"/>
            <a:r>
              <a:rPr lang="zh-CN" altLang="en-US"/>
              <a:t>七牛</a:t>
            </a:r>
            <a:r>
              <a:rPr lang="en-US" altLang="zh-CN"/>
              <a:t>		</a:t>
            </a:r>
            <a:r>
              <a:rPr lang="zh-CN" altLang="en-US"/>
              <a:t>华为</a:t>
            </a:r>
            <a:r>
              <a:rPr lang="en-US" altLang="zh-CN"/>
              <a:t>		</a:t>
            </a:r>
            <a:r>
              <a:rPr lang="zh-CN" altLang="en-US"/>
              <a:t>金山</a:t>
            </a:r>
            <a:endParaRPr lang="zh-CN" altLang="en-US"/>
          </a:p>
          <a:p>
            <a:pPr lvl="1"/>
            <a:r>
              <a:rPr lang="zh-CN" altLang="en-US"/>
              <a:t>猎豹</a:t>
            </a:r>
            <a:r>
              <a:rPr lang="en-US" altLang="zh-CN"/>
              <a:t>		</a:t>
            </a:r>
            <a:r>
              <a:rPr lang="zh-CN" altLang="en-US"/>
              <a:t>饿了么</a:t>
            </a:r>
            <a:r>
              <a:rPr lang="en-US" altLang="zh-CN"/>
              <a:t>		bilibili</a:t>
            </a:r>
            <a:endParaRPr lang="en-US" altLang="zh-CN" sz="2000"/>
          </a:p>
          <a:p>
            <a:pPr lvl="0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8655" y="2064385"/>
            <a:ext cx="831405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前景趋势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zh-CN"/>
              <a:t>version 1.8 =&gt;next February</a:t>
            </a:r>
            <a:endParaRPr lang="en-US" altLang="zh-CN"/>
          </a:p>
          <a:p>
            <a:pPr lvl="1"/>
            <a:r>
              <a:rPr lang="en-US" altLang="zh-CN" sz="1400"/>
              <a:t>new SSA-based back end </a:t>
            </a:r>
            <a:r>
              <a:rPr lang="zh-CN" altLang="en-US" sz="1400"/>
              <a:t>编译器将会在其它架构上实现（Android on 32-bit x86, Linux on 64-bit MIPS, and Linux on IBM z Systems）</a:t>
            </a:r>
            <a:endParaRPr lang="zh-CN" altLang="en-US" sz="1400"/>
          </a:p>
          <a:p>
            <a:r>
              <a:rPr lang="en-US" altLang="zh-CN"/>
              <a:t>new gc - to reduce “stop the world” pause &lt; 100μs</a:t>
            </a:r>
            <a:endParaRPr lang="zh-CN" altLang="en-US"/>
          </a:p>
          <a:p>
            <a:pPr lvl="1"/>
            <a:r>
              <a:rPr lang="en-US" altLang="zh-CN" sz="1400"/>
              <a:t>in Go 1.5 &lt; 10ms</a:t>
            </a:r>
            <a:endParaRPr lang="en-US" altLang="zh-CN" sz="1400"/>
          </a:p>
          <a:p>
            <a:r>
              <a:rPr lang="zh-CN" altLang="en-US"/>
              <a:t>可执行文件大小</a:t>
            </a:r>
            <a:endParaRPr lang="zh-CN" altLang="en-US"/>
          </a:p>
          <a:p>
            <a:r>
              <a:rPr lang="zh-CN" altLang="en-US"/>
              <a:t>编译速度</a:t>
            </a:r>
            <a:endParaRPr lang="zh-CN" altLang="en-US"/>
          </a:p>
          <a:p>
            <a:r>
              <a:rPr lang="zh-CN" altLang="en-US"/>
              <a:t>新技术的支持</a:t>
            </a:r>
            <a:endParaRPr lang="zh-CN" altLang="en-US"/>
          </a:p>
          <a:p>
            <a:r>
              <a:rPr lang="zh-CN" altLang="en-US"/>
              <a:t>符合更多不同类型的任务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初衷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0000"/>
          </a:bodyPr>
          <a:p>
            <a:endParaRPr lang="zh-CN" altLang="en-US" sz="2400"/>
          </a:p>
          <a:p>
            <a:pPr marL="285750" indent="-285750"/>
            <a:r>
              <a:rPr lang="zh-CN" altLang="en-US" sz="2400"/>
              <a:t>初衷</a:t>
            </a:r>
            <a:endParaRPr lang="zh-CN" altLang="en-US" sz="2400"/>
          </a:p>
          <a:p>
            <a:pPr lvl="1"/>
            <a:r>
              <a:rPr lang="en-US" altLang="zh-CN" sz="1600"/>
              <a:t>设计Go语言是为了解决当时Google</a:t>
            </a:r>
            <a:r>
              <a:rPr lang="zh-CN" altLang="en-US" sz="1600"/>
              <a:t>内部</a:t>
            </a:r>
            <a:r>
              <a:rPr lang="en-US" altLang="zh-CN" sz="1600"/>
              <a:t>开发</a:t>
            </a:r>
            <a:r>
              <a:rPr lang="zh-CN" altLang="en-US" sz="1600"/>
              <a:t>所处的环境是</a:t>
            </a:r>
            <a:r>
              <a:rPr lang="en-US" altLang="zh-CN" sz="1600"/>
              <a:t>：</a:t>
            </a:r>
            <a:endParaRPr lang="en-US" altLang="zh-CN" sz="1600"/>
          </a:p>
          <a:p>
            <a:pPr lvl="1"/>
            <a:r>
              <a:rPr lang="en-US" altLang="zh-CN" sz="1600"/>
              <a:t>	大量的C++代码，同时又引入了Java和Python			</a:t>
            </a:r>
            <a:endParaRPr lang="en-US" altLang="zh-CN" sz="1600"/>
          </a:p>
          <a:p>
            <a:pPr lvl="1"/>
            <a:r>
              <a:rPr lang="en-US" altLang="zh-CN" sz="1600"/>
              <a:t>	成千上万的工程师</a:t>
            </a:r>
            <a:r>
              <a:rPr lang="zh-CN" altLang="en-US" sz="1600"/>
              <a:t>（</a:t>
            </a:r>
            <a:r>
              <a:rPr lang="en-US" altLang="zh-CN" sz="1600"/>
              <a:t>C</a:t>
            </a:r>
            <a:r>
              <a:rPr lang="zh-CN" altLang="en-US" sz="1600"/>
              <a:t>系为主）</a:t>
            </a:r>
            <a:r>
              <a:rPr lang="en-US" altLang="zh-CN" sz="1600"/>
              <a:t>				</a:t>
            </a:r>
            <a:endParaRPr lang="en-US" altLang="zh-CN" sz="1600"/>
          </a:p>
          <a:p>
            <a:pPr lvl="1"/>
            <a:r>
              <a:rPr lang="en-US" altLang="zh-CN" sz="1800"/>
              <a:t>	分布式的编译系统				</a:t>
            </a:r>
            <a:endParaRPr lang="en-US" altLang="zh-CN" sz="1800"/>
          </a:p>
          <a:p>
            <a:pPr lvl="1"/>
            <a:r>
              <a:rPr lang="en-US" altLang="zh-CN" sz="1600"/>
              <a:t>	</a:t>
            </a:r>
            <a:r>
              <a:rPr lang="zh-CN" altLang="en-US" sz="1600"/>
              <a:t>数以万记行的代码</a:t>
            </a:r>
            <a:r>
              <a:rPr lang="en-US" altLang="zh-CN" sz="1800"/>
              <a:t>				</a:t>
            </a:r>
            <a:endParaRPr lang="en-US" altLang="zh-CN" sz="1800"/>
          </a:p>
          <a:p>
            <a:pPr lvl="1"/>
            <a:r>
              <a:rPr lang="en-US" altLang="zh-CN" sz="1600"/>
              <a:t>	数百万的服务器				</a:t>
            </a:r>
            <a:endParaRPr lang="en-US" altLang="zh-CN" sz="1600"/>
          </a:p>
          <a:p>
            <a:pPr lvl="1"/>
            <a:r>
              <a:rPr lang="zh-CN" altLang="en-US" sz="1600"/>
              <a:t>遇到的问题是：</a:t>
            </a:r>
            <a:endParaRPr lang="zh-CN" altLang="en-US" sz="1600"/>
          </a:p>
          <a:p>
            <a:pPr lvl="1"/>
            <a:r>
              <a:rPr lang="en-US" altLang="zh-CN" sz="1600"/>
              <a:t>	</a:t>
            </a:r>
            <a:r>
              <a:rPr lang="en-US" altLang="zh-CN" sz="1600">
                <a:sym typeface="+mn-ea"/>
              </a:rPr>
              <a:t>C-like</a:t>
            </a:r>
            <a:r>
              <a:rPr lang="zh-CN" altLang="en-US" sz="1800">
                <a:sym typeface="+mn-ea"/>
              </a:rPr>
              <a:t>语言需求</a:t>
            </a:r>
            <a:endParaRPr lang="zh-CN" altLang="en-US" sz="1800">
              <a:sym typeface="+mn-ea"/>
            </a:endParaRPr>
          </a:p>
          <a:p>
            <a:pPr marL="0" lvl="1"/>
            <a:r>
              <a:rPr lang="en-US" altLang="zh-CN" sz="1600"/>
              <a:t>	</a:t>
            </a:r>
            <a:r>
              <a:rPr lang="zh-CN" altLang="en-US" sz="1600">
                <a:sym typeface="+mn-ea"/>
              </a:rPr>
              <a:t>语法繁杂、代码难以维护</a:t>
            </a:r>
            <a:endParaRPr lang="zh-CN" altLang="en-US" sz="1600">
              <a:sym typeface="+mn-ea"/>
            </a:endParaRPr>
          </a:p>
          <a:p>
            <a:pPr marL="0" lvl="1"/>
            <a:r>
              <a:rPr lang="en-US" altLang="zh-CN" sz="1600">
                <a:sym typeface="+mn-ea"/>
              </a:rPr>
              <a:t>	</a:t>
            </a:r>
            <a:r>
              <a:rPr lang="zh-CN" altLang="en-US" sz="1800">
                <a:sym typeface="+mn-ea"/>
              </a:rPr>
              <a:t>失控的依赖</a:t>
            </a:r>
            <a:endParaRPr lang="zh-CN" altLang="en-US" sz="1800">
              <a:sym typeface="+mn-ea"/>
            </a:endParaRPr>
          </a:p>
          <a:p>
            <a:pPr marL="0" lvl="1"/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编译速度慢</a:t>
            </a:r>
            <a:endParaRPr lang="zh-CN" altLang="en-US" sz="1600">
              <a:sym typeface="+mn-ea"/>
            </a:endParaRPr>
          </a:p>
          <a:p>
            <a:pPr marL="0" lvl="1"/>
            <a:r>
              <a:rPr lang="en-US" altLang="zh-CN" sz="1600">
                <a:sym typeface="+mn-ea"/>
              </a:rPr>
              <a:t>	</a:t>
            </a:r>
            <a:r>
              <a:rPr lang="zh-CN" altLang="en-US" sz="1600">
                <a:sym typeface="+mn-ea"/>
              </a:rPr>
              <a:t>交叉编译困难、难以部署</a:t>
            </a:r>
            <a:endParaRPr lang="zh-CN" altLang="en-US" sz="1600">
              <a:sym typeface="+mn-ea"/>
            </a:endParaRPr>
          </a:p>
          <a:p>
            <a:pPr marL="285750" lvl="0" indent="-285750"/>
            <a:r>
              <a:rPr lang="zh-CN" altLang="en-US" sz="2400">
                <a:sym typeface="+mn-ea"/>
              </a:rPr>
              <a:t>设计一门新的语言去解决这些开发时遇到的问题</a:t>
            </a:r>
            <a:endParaRPr lang="zh-CN" altLang="en-US" sz="2400">
              <a:sym typeface="+mn-ea"/>
            </a:endParaRPr>
          </a:p>
          <a:p>
            <a:pPr marL="0" lvl="1"/>
            <a:r>
              <a:rPr lang="en-US" altLang="zh-CN" sz="1600">
                <a:sym typeface="+mn-ea"/>
              </a:rPr>
              <a:t>	</a:t>
            </a:r>
            <a:endParaRPr lang="en-US" altLang="zh-CN" sz="1600">
              <a:sym typeface="+mn-ea"/>
            </a:endParaRPr>
          </a:p>
          <a:p>
            <a:pPr lvl="1"/>
            <a:endParaRPr lang="en-US" altLang="zh-CN"/>
          </a:p>
          <a:p>
            <a:pPr lvl="1"/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r>
              <a:rPr lang="zh-CN" altLang="en-US"/>
              <a:t>学习曲线平滑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容易写出健壮、稳定、高性能的程序</a:t>
            </a:r>
            <a:endParaRPr lang="zh-CN" altLang="en-US"/>
          </a:p>
          <a:p>
            <a:r>
              <a:rPr lang="zh-CN" altLang="en-US"/>
              <a:t>开发效率高（近</a:t>
            </a:r>
            <a:r>
              <a:rPr lang="en-US" altLang="zh-CN"/>
              <a:t>PHP</a:t>
            </a:r>
            <a:r>
              <a:rPr lang="zh-CN" altLang="en-US"/>
              <a:t>的开发效率）</a:t>
            </a:r>
            <a:endParaRPr lang="zh-CN" altLang="en-US"/>
          </a:p>
          <a:p>
            <a:r>
              <a:rPr lang="zh-CN" altLang="en-US"/>
              <a:t>运行性能好（近</a:t>
            </a:r>
            <a:r>
              <a:rPr lang="en-US" altLang="zh-CN"/>
              <a:t>C</a:t>
            </a:r>
            <a:r>
              <a:rPr lang="zh-CN" altLang="en-US"/>
              <a:t>的运行效率）</a:t>
            </a:r>
            <a:endParaRPr lang="zh-CN" altLang="en-US"/>
          </a:p>
          <a:p>
            <a:r>
              <a:rPr lang="zh-CN" altLang="en-US"/>
              <a:t>语言层级多核并发支持，且简单易用</a:t>
            </a:r>
            <a:endParaRPr lang="zh-CN" altLang="en-US"/>
          </a:p>
          <a:p>
            <a:r>
              <a:rPr lang="zh-CN" altLang="en-US"/>
              <a:t>二进制文件、</a:t>
            </a:r>
            <a:r>
              <a:rPr lang="en-US" altLang="zh-CN"/>
              <a:t>Copy</a:t>
            </a:r>
            <a:r>
              <a:rPr lang="zh-CN" altLang="en-US"/>
              <a:t>部署</a:t>
            </a:r>
            <a:endParaRPr lang="zh-CN" altLang="en-US"/>
          </a:p>
          <a:p>
            <a:r>
              <a:rPr lang="zh-CN" altLang="en-US">
                <a:sym typeface="+mn-ea"/>
              </a:rPr>
              <a:t>运行快、开发快、部署快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FFFFFF"/>
                </a:solidFill>
                <a:latin typeface="+mj-lt"/>
              </a:rPr>
              <a:t>THANK YOU VERY MUCH</a:t>
            </a:r>
            <a:endParaRPr lang="en-US" altLang="zh-CN" smtClean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623435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C-like </a:t>
            </a:r>
            <a:r>
              <a:rPr lang="zh-CN" altLang="en-US">
                <a:sym typeface="+mn-ea"/>
              </a:rPr>
              <a:t>语法风格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强一致类型（静态语言）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/>
              <a:t>struct</a:t>
            </a:r>
            <a:r>
              <a:rPr lang="zh-CN" altLang="en-US"/>
              <a:t>「组合」</a:t>
            </a:r>
            <a:r>
              <a:rPr lang="zh-CN" altLang="en-US"/>
              <a:t>复杂类型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en-US"/>
              <a:t>Func</a:t>
            </a:r>
            <a:r>
              <a:rPr lang="en-US" altLang="zh-CN"/>
              <a:t>tion</a:t>
            </a:r>
            <a:r>
              <a:rPr lang="zh-CN" altLang="en-US"/>
              <a:t>和</a:t>
            </a:r>
            <a:r>
              <a:rPr lang="en-US" altLang="zh-CN"/>
              <a:t>Method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没有异常处理（</a:t>
            </a:r>
            <a:r>
              <a:rPr lang="en-US" altLang="zh-CN"/>
              <a:t>Error is value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基于首字母「大小写」</a:t>
            </a:r>
            <a:r>
              <a:rPr lang="zh-CN" altLang="en-US"/>
              <a:t>的访问控制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多余的</a:t>
            </a:r>
            <a:r>
              <a:rPr lang="en-US" altLang="zh-CN"/>
              <a:t>import</a:t>
            </a:r>
            <a:r>
              <a:rPr lang="zh-CN" altLang="en-US"/>
              <a:t>和变量，循环引用</a:t>
            </a:r>
            <a:r>
              <a:rPr lang="zh-CN" altLang="en-US"/>
              <a:t>会引起编译错误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内置</a:t>
            </a:r>
            <a:r>
              <a:rPr lang="en-US" altLang="zh-CN"/>
              <a:t>GC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基于</a:t>
            </a:r>
            <a:r>
              <a:rPr lang="en-US" altLang="zh-CN"/>
              <a:t>CSP</a:t>
            </a:r>
            <a:r>
              <a:rPr lang="zh-CN" altLang="en-US"/>
              <a:t>并发模型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完备的标准库包（网络编程、系统编程、互联网应用）</a:t>
            </a: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支持各种编程范式：过程式编程、面向对象编程、函数式编程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标识符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代表一个变更或者一个类型，可以被看作是变量或者类型的代号或者名称</a:t>
            </a:r>
            <a:endParaRPr lang="zh-CN" altLang="en-US"/>
          </a:p>
          <a:p>
            <a:r>
              <a:rPr lang="zh-CN" altLang="en-US"/>
              <a:t>若干字母、下划线（_）和数字组成的字符序列，第一个字符必须为字母</a:t>
            </a:r>
            <a:endParaRPr lang="zh-CN" altLang="en-US"/>
          </a:p>
          <a:p>
            <a:r>
              <a:rPr lang="zh-CN" altLang="en-US"/>
              <a:t>在一个代码块中，不允许重复声明同一个标识</a:t>
            </a:r>
            <a:endParaRPr lang="zh-CN" altLang="en-US"/>
          </a:p>
          <a:p>
            <a:r>
              <a:rPr lang="zh-CN" altLang="en-US"/>
              <a:t>预定义标识符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所有基本数据类型的名称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接口类型 error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常量 true、false 以及 iota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所有内置函数的名称，即 append、cap、close、complex、copy、delete、imag、len、make、new、panic、print、println、real和 recover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204595" y="1733550"/>
            <a:ext cx="9493250" cy="443674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latin typeface="Consolas" panose="020B0609020204030204" charset="0"/>
              </a:rPr>
              <a:t>break		default		func		interface	select</a:t>
            </a:r>
            <a:endParaRPr lang="en-US" altLang="zh-CN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</a:rPr>
              <a:t>case		defer			go		map		struct</a:t>
            </a:r>
            <a:endParaRPr lang="en-US" altLang="zh-CN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</a:rPr>
              <a:t>chan		else			goto		package	switch</a:t>
            </a:r>
            <a:endParaRPr lang="en-US" altLang="zh-CN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</a:rPr>
              <a:t>const		fallthrough		if		range		type</a:t>
            </a:r>
            <a:endParaRPr lang="en-US" altLang="zh-CN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</a:rPr>
              <a:t>continue	for			import		return		var</a:t>
            </a:r>
            <a:endParaRPr lang="en-US" altLang="zh-CN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>
              <a:latin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</a:rPr>
              <a:t>程序声明</a:t>
            </a:r>
            <a:endParaRPr lang="zh-CN" altLang="en-US">
              <a:latin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</a:rPr>
              <a:t>import、package</a:t>
            </a:r>
            <a:endParaRPr lang="zh-CN" altLang="en-US">
              <a:latin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</a:rPr>
              <a:t>程序实体声明和定义</a:t>
            </a:r>
            <a:endParaRPr lang="zh-CN" altLang="en-US">
              <a:latin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</a:rPr>
              <a:t>chan、const、func、interface、map、struct、type、var</a:t>
            </a:r>
            <a:endParaRPr lang="zh-CN" altLang="en-US">
              <a:latin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</a:rPr>
              <a:t>程序流程控制</a:t>
            </a:r>
            <a:endParaRPr lang="zh-CN" altLang="en-US">
              <a:latin typeface="Consolas" panose="020B0609020204030204" charset="0"/>
            </a:endParaRPr>
          </a:p>
          <a:p>
            <a:pPr lvl="1"/>
            <a:r>
              <a:rPr lang="zh-CN" altLang="en-US">
                <a:latin typeface="Consolas" panose="020B0609020204030204" charset="0"/>
              </a:rPr>
              <a:t>go、select、break、case、continue、default、defer、else、fallthrough、for、goto、if、range、return、switch</a:t>
            </a:r>
            <a:endParaRPr lang="zh-CN" altLang="en-US">
              <a:latin typeface="Consolas" panose="020B0609020204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Go——</a:t>
            </a:r>
            <a:r>
              <a:rPr lang="zh-CN" altLang="en-US"/>
              <a:t>字面量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733550"/>
            <a:ext cx="8792210" cy="4987290"/>
          </a:xfrm>
        </p:spPr>
        <p:txBody>
          <a:bodyPr>
            <a:normAutofit/>
          </a:bodyPr>
          <a:p>
            <a:r>
              <a:rPr lang="zh-CN" altLang="en-US"/>
              <a:t>表示值的一种标记法</a:t>
            </a:r>
            <a:endParaRPr lang="zh-CN" altLang="en-US"/>
          </a:p>
          <a:p>
            <a:r>
              <a:rPr lang="zh-CN" altLang="en-US"/>
              <a:t>用于表示基础数据类型值的各种字面量。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数字 </a:t>
            </a:r>
            <a:r>
              <a:rPr lang="en-US" altLang="zh-CN"/>
              <a:t>2016,1e9,1+2i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字符串 </a:t>
            </a:r>
            <a:r>
              <a:rPr lang="en-US" altLang="zh-CN"/>
              <a:t>“iota”</a:t>
            </a:r>
            <a:endParaRPr lang="en-US" altLang="zh-CN"/>
          </a:p>
          <a:p>
            <a:pPr marL="800100" lvl="1" indent="-342900">
              <a:buAutoNum type="arabicPeriod"/>
            </a:pPr>
            <a:r>
              <a:rPr lang="zh-CN" altLang="en-US"/>
              <a:t>布尔值 </a:t>
            </a:r>
            <a:r>
              <a:rPr lang="en-US" altLang="zh-CN"/>
              <a:t>true,false</a:t>
            </a:r>
            <a:endParaRPr lang="en-US" altLang="zh-CN"/>
          </a:p>
          <a:p>
            <a:pPr lvl="0"/>
            <a:r>
              <a:rPr lang="en-US" altLang="zh-CN"/>
              <a:t>用户构造各种自定义的复合数据类型的类型字面量</a:t>
            </a:r>
            <a:endParaRPr lang="en-US" altLang="zh-CN"/>
          </a:p>
          <a:p>
            <a:pPr lvl="1"/>
            <a:r>
              <a:rPr lang="en-US" altLang="zh-CN"/>
              <a:t>type Person struct {</a:t>
            </a:r>
            <a:endParaRPr lang="en-US" altLang="zh-CN"/>
          </a:p>
          <a:p>
            <a:pPr lvl="1"/>
            <a:r>
              <a:rPr lang="en-US" altLang="zh-CN"/>
              <a:t>     Name string</a:t>
            </a:r>
            <a:endParaRPr lang="en-US" altLang="zh-CN"/>
          </a:p>
          <a:p>
            <a:pPr lvl="1"/>
            <a:r>
              <a:rPr lang="en-US" altLang="zh-CN"/>
              <a:t>     Age uint8</a:t>
            </a:r>
            <a:endParaRPr lang="en-US" altLang="zh-CN"/>
          </a:p>
          <a:p>
            <a:pPr lvl="1"/>
            <a:r>
              <a:rPr lang="en-US" altLang="zh-CN"/>
              <a:t>     Address string</a:t>
            </a:r>
            <a:endParaRPr lang="en-US" altLang="zh-CN"/>
          </a:p>
          <a:p>
            <a:pPr lvl="1"/>
            <a:r>
              <a:rPr lang="en-US" altLang="zh-CN"/>
              <a:t>}</a:t>
            </a:r>
            <a:endParaRPr lang="en-US" altLang="zh-CN"/>
          </a:p>
          <a:p>
            <a:pPr lvl="0"/>
            <a:r>
              <a:rPr lang="en-US" altLang="zh-CN"/>
              <a:t>用于表示复合数据类型的值的复合字面量</a:t>
            </a:r>
            <a:endParaRPr lang="en-US" altLang="zh-CN"/>
          </a:p>
          <a:p>
            <a:pPr lvl="1"/>
            <a:r>
              <a:rPr lang="en-US" altLang="zh-CN" sz="1400"/>
              <a:t>struct,array,slice,map</a:t>
            </a:r>
            <a:r>
              <a:rPr lang="zh-CN" altLang="en-US" sz="1400"/>
              <a:t>构造的值</a:t>
            </a:r>
            <a:endParaRPr lang="zh-CN" altLang="en-US" sz="1400"/>
          </a:p>
          <a:p>
            <a:pPr lvl="1"/>
            <a:r>
              <a:rPr lang="en-US" altLang="zh-CN"/>
              <a:t>Person{Name: "Eric Pan", Age: 28, Address: "Beijing China"}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Go——</a:t>
            </a:r>
            <a:r>
              <a:rPr lang="zh-CN" altLang="en-US"/>
              <a:t>基本类型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1600200" y="1374140"/>
            <a:ext cx="8792210" cy="4982845"/>
          </a:xfrm>
        </p:spPr>
        <p:txBody>
          <a:bodyPr>
            <a:normAutofit lnSpcReduction="10000"/>
          </a:bodyPr>
          <a:p>
            <a:r>
              <a:rPr lang="en-US" altLang="zh-CN"/>
              <a:t>bool</a:t>
            </a:r>
            <a:r>
              <a:rPr lang="zh-CN" altLang="en-US"/>
              <a:t>（</a:t>
            </a:r>
            <a:r>
              <a:rPr lang="en-US" altLang="zh-CN"/>
              <a:t>false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int/uint </a:t>
            </a:r>
            <a:endParaRPr lang="zh-CN" altLang="en-US"/>
          </a:p>
          <a:p>
            <a:pPr lvl="1"/>
            <a:r>
              <a:rPr lang="zh-CN" altLang="en-US"/>
              <a:t>根据编译环境不同而不同，公司机器是</a:t>
            </a:r>
            <a:r>
              <a:rPr lang="en-US" altLang="zh-CN"/>
              <a:t>64bit</a:t>
            </a:r>
            <a:endParaRPr lang="en-US" altLang="zh-CN"/>
          </a:p>
          <a:p>
            <a:r>
              <a:rPr lang="en-US" altLang="zh-CN"/>
              <a:t>int8/uint8/</a:t>
            </a:r>
            <a:r>
              <a:rPr lang="en-US" altLang="zh-CN">
                <a:sym typeface="+mn-ea"/>
              </a:rPr>
              <a:t>byte</a:t>
            </a:r>
            <a:endParaRPr lang="en-US" altLang="zh-CN"/>
          </a:p>
          <a:p>
            <a:r>
              <a:rPr lang="en-US" altLang="zh-CN"/>
              <a:t>int16/uint16</a:t>
            </a:r>
            <a:endParaRPr lang="en-US" altLang="zh-CN"/>
          </a:p>
          <a:p>
            <a:r>
              <a:rPr lang="en-US" altLang="zh-CN"/>
              <a:t>int32/uint32/</a:t>
            </a:r>
            <a:r>
              <a:rPr lang="en-US" altLang="zh-CN">
                <a:sym typeface="+mn-ea"/>
              </a:rPr>
              <a:t>rune</a:t>
            </a:r>
            <a:endParaRPr lang="en-US" altLang="zh-CN"/>
          </a:p>
          <a:p>
            <a:r>
              <a:rPr lang="en-US" altLang="zh-CN"/>
              <a:t>int64/uint64</a:t>
            </a:r>
            <a:endParaRPr lang="en-US" altLang="zh-CN"/>
          </a:p>
          <a:p>
            <a:r>
              <a:rPr lang="en-US" altLang="zh-CN"/>
              <a:t>float32/float64 </a:t>
            </a:r>
            <a:endParaRPr lang="en-US" altLang="zh-CN"/>
          </a:p>
          <a:p>
            <a:r>
              <a:rPr lang="en-US" altLang="zh-CN"/>
              <a:t>complex64/complex128</a:t>
            </a:r>
            <a:r>
              <a:rPr lang="zh-CN" altLang="en-US"/>
              <a:t>（</a:t>
            </a:r>
            <a:r>
              <a:rPr lang="en-US" altLang="zh-CN"/>
              <a:t>0+0i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var vname complex128 = complex(real(float64),imag(float64))</a:t>
            </a:r>
            <a:endParaRPr lang="en-US" altLang="zh-CN"/>
          </a:p>
          <a:p>
            <a:r>
              <a:rPr lang="en-US" altLang="zh-CN"/>
              <a:t>string</a:t>
            </a:r>
            <a:r>
              <a:rPr lang="zh-CN" altLang="en-US"/>
              <a:t>（</a:t>
            </a:r>
            <a:r>
              <a:rPr lang="en-US" altLang="zh-CN"/>
              <a:t>“”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UTF8 ,+</a:t>
            </a:r>
            <a:r>
              <a:rPr lang="zh-CN" altLang="en-US"/>
              <a:t>连接，不可改变，但可切片，</a:t>
            </a:r>
            <a:r>
              <a:rPr lang="en-US" altLang="zh-CN"/>
              <a:t>“”</a:t>
            </a:r>
            <a:r>
              <a:rPr lang="zh-CN" altLang="en-US"/>
              <a:t>，</a:t>
            </a:r>
            <a:r>
              <a:rPr lang="en-US" altLang="zh-CN"/>
              <a:t>``(Raw</a:t>
            </a:r>
            <a:r>
              <a:rPr lang="zh-CN" altLang="en-US"/>
              <a:t>字符串</a:t>
            </a:r>
            <a:r>
              <a:rPr lang="en-US" altLang="zh-CN"/>
              <a:t>)</a:t>
            </a:r>
            <a:r>
              <a:rPr lang="zh-CN" altLang="en-US"/>
              <a:t>，默认值</a:t>
            </a:r>
            <a:r>
              <a:rPr lang="en-US" altLang="zh-CN"/>
              <a:t>””</a:t>
            </a:r>
            <a:endParaRPr lang="en-US" altLang="zh-CN"/>
          </a:p>
          <a:p>
            <a:r>
              <a:rPr lang="en-US" altLang="zh-CN"/>
              <a:t>error (nil)</a:t>
            </a:r>
            <a:endParaRPr lang="en-US" altLang="zh-CN"/>
          </a:p>
          <a:p>
            <a:r>
              <a:rPr lang="zh-CN" altLang="en-US"/>
              <a:t>不同类型可以有限度的强转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2016-11-30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103105125"/>
  <p:tag name="MH_LIBRARY" val="GRAPHIC"/>
  <p:tag name="MH_ORDER" val="Rectangle 4"/>
</p:tagLst>
</file>

<file path=ppt/tags/tag10.xml><?xml version="1.0" encoding="utf-8"?>
<p:tagLst xmlns:p="http://schemas.openxmlformats.org/presentationml/2006/main">
  <p:tag name="KSO_WM_TEMPLATE_CATEGORY" val="custom"/>
  <p:tag name="KSO_WM_TEMPLATE_INDEX" val="160197"/>
  <p:tag name="KSO_WM_TAG_VERSION" val="1.0"/>
  <p:tag name="KSO_WM_SLIDE_ID" val="custom16019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EMPLATE_CATEGORY" val="custom"/>
  <p:tag name="KSO_WM_TEMPLATE_INDEX" val="160197"/>
  <p:tag name="KSO_WM_TAG_VERSION" val="1.0"/>
  <p:tag name="KSO_WM_SLIDE_ID" val="custom16019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a"/>
  <p:tag name="KSO_WM_UNIT_INDEX" val="1"/>
  <p:tag name="KSO_WM_UNIT_ID" val="custom160197_30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" val="THANK YOU VERY MUCH"/>
</p:tagLst>
</file>

<file path=ppt/tags/tag13.xml><?xml version="1.0" encoding="utf-8"?>
<p:tagLst xmlns:p="http://schemas.openxmlformats.org/presentationml/2006/main">
  <p:tag name="MH" val="20151103105125"/>
  <p:tag name="MH_LIBRARY" val="GRAPHIC"/>
  <p:tag name="KSO_WM_TEMPLATE_CATEGORY" val="custom"/>
  <p:tag name="KSO_WM_TEMPLATE_INDEX" val="160197"/>
  <p:tag name="KSO_WM_TAG_VERSION" val="1.0"/>
  <p:tag name="KSO_WM_SLIDE_ID" val="custom160197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MH" val="20151103105125"/>
  <p:tag name="MH_LIBRARY" val="GRAPHIC"/>
  <p:tag name="MH_ORDER" val="Rectangle 2"/>
</p:tagLst>
</file>

<file path=ppt/tags/tag3.xml><?xml version="1.0" encoding="utf-8"?>
<p:tagLst xmlns:p="http://schemas.openxmlformats.org/presentationml/2006/main">
  <p:tag name="MH" val="20151103105125"/>
  <p:tag name="MH_LIBRARY" val="GRAPHIC"/>
  <p:tag name="MH_ORDER" val="Rectangle 3"/>
</p:tagLst>
</file>

<file path=ppt/tags/tag4.xml><?xml version="1.0" encoding="utf-8"?>
<p:tagLst xmlns:p="http://schemas.openxmlformats.org/presentationml/2006/main">
  <p:tag name="MH" val="20151103105125"/>
  <p:tag name="MH_LIBRARY" val="GRAPHIC"/>
  <p:tag name="MH_ORDER" val="Rectangle 5"/>
</p:tagLst>
</file>

<file path=ppt/tags/tag5.xml><?xml version="1.0" encoding="utf-8"?>
<p:tagLst xmlns:p="http://schemas.openxmlformats.org/presentationml/2006/main">
  <p:tag name="MH" val="20151103105125"/>
  <p:tag name="MH_LIBRARY" val="GRAPHIC"/>
  <p:tag name="MH_ORDER" val="Right Triangle 6"/>
</p:tagLst>
</file>

<file path=ppt/tags/tag6.xml><?xml version="1.0" encoding="utf-8"?>
<p:tagLst xmlns:p="http://schemas.openxmlformats.org/presentationml/2006/main">
  <p:tag name="MH" val="20151103105125"/>
  <p:tag name="MH_LIBRARY" val="GRAPHIC"/>
  <p:tag name="MH_ORDER" val="Right Triangle 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a"/>
  <p:tag name="KSO_WM_UNIT_INDEX" val="1"/>
  <p:tag name="KSO_WM_UNIT_ID" val="custom160197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97"/>
  <p:tag name="KSO_WM_UNIT_TYPE" val="b"/>
  <p:tag name="KSO_WM_UNIT_INDEX" val="1"/>
  <p:tag name="KSO_WM_UNIT_ID" val="custom160197_1*b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THUMBS_INDEX" val="1、3、8、13、18、21、23、24、25"/>
  <p:tag name="KSO_WM_TEMPLATE_CATEGORY" val="custom"/>
  <p:tag name="KSO_WM_TEMPLATE_INDEX" val="160197"/>
  <p:tag name="KSO_WM_TAG_VERSION" val="1.0"/>
  <p:tag name="KSO_WM_SLIDE_ID" val="custom16019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向天歌稻壳儿模板23XIN - 副本">
  <a:themeElements>
    <a:clrScheme name="自定义 7">
      <a:dk1>
        <a:srgbClr val="3B3B3B"/>
      </a:dk1>
      <a:lt1>
        <a:srgbClr val="FFFFFF"/>
      </a:lt1>
      <a:dk2>
        <a:srgbClr val="3B3B3B"/>
      </a:dk2>
      <a:lt2>
        <a:srgbClr val="FFFFFF"/>
      </a:lt2>
      <a:accent1>
        <a:srgbClr val="F68F7C"/>
      </a:accent1>
      <a:accent2>
        <a:srgbClr val="DBAB77"/>
      </a:accent2>
      <a:accent3>
        <a:srgbClr val="673365"/>
      </a:accent3>
      <a:accent4>
        <a:srgbClr val="A15963"/>
      </a:accent4>
      <a:accent5>
        <a:srgbClr val="D93F60"/>
      </a:accent5>
      <a:accent6>
        <a:srgbClr val="9CC34C"/>
      </a:accent6>
      <a:hlink>
        <a:srgbClr val="7F7FB7"/>
      </a:hlink>
      <a:folHlink>
        <a:srgbClr val="BABD91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10310</Words>
  <Application>WPS 演示</Application>
  <PresentationFormat>宽屏</PresentationFormat>
  <Paragraphs>779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宋体</vt:lpstr>
      <vt:lpstr>Wingdings</vt:lpstr>
      <vt:lpstr>Wingdings</vt:lpstr>
      <vt:lpstr>Consolas</vt:lpstr>
      <vt:lpstr>Arial Black</vt:lpstr>
      <vt:lpstr>华文细黑</vt:lpstr>
      <vt:lpstr>黑体</vt:lpstr>
      <vt:lpstr>微软雅黑</vt:lpstr>
      <vt:lpstr>Calibri</vt:lpstr>
      <vt:lpstr>Arial Narrow</vt:lpstr>
      <vt:lpstr>1_向天歌稻壳儿模板23XIN - 副本</vt:lpstr>
      <vt:lpstr>Go语言——学习心得</vt:lpstr>
      <vt:lpstr>总览</vt:lpstr>
      <vt:lpstr>Go——简介</vt:lpstr>
      <vt:lpstr>Go——初衷</vt:lpstr>
      <vt:lpstr>Go——特点</vt:lpstr>
      <vt:lpstr>Go——标识符</vt:lpstr>
      <vt:lpstr>Go——关键字</vt:lpstr>
      <vt:lpstr>Go——字面量</vt:lpstr>
      <vt:lpstr>Go——基本类型</vt:lpstr>
      <vt:lpstr>Go——复合类型</vt:lpstr>
      <vt:lpstr>Go——变量/常量</vt:lpstr>
      <vt:lpstr>Go——分组</vt:lpstr>
      <vt:lpstr>Go——array&amp;slice</vt:lpstr>
      <vt:lpstr>Go——map</vt:lpstr>
      <vt:lpstr>Go——值类型、引用类型</vt:lpstr>
      <vt:lpstr>Go——流程控制</vt:lpstr>
      <vt:lpstr>Go——流程控制</vt:lpstr>
      <vt:lpstr>Go——函数</vt:lpstr>
      <vt:lpstr>Go——函数</vt:lpstr>
      <vt:lpstr>Go——错误处理</vt:lpstr>
      <vt:lpstr>Go——struct</vt:lpstr>
      <vt:lpstr>Go——method</vt:lpstr>
      <vt:lpstr>Go——interface</vt:lpstr>
      <vt:lpstr>Go——reflect</vt:lpstr>
      <vt:lpstr>Go——package</vt:lpstr>
      <vt:lpstr>Go——面向对象</vt:lpstr>
      <vt:lpstr>Go——并发模型</vt:lpstr>
      <vt:lpstr>Go——channel</vt:lpstr>
      <vt:lpstr>Go——channel</vt:lpstr>
      <vt:lpstr>Go——runtime</vt:lpstr>
      <vt:lpstr>Go——开发环境</vt:lpstr>
      <vt:lpstr>Go——常用命令</vt:lpstr>
      <vt:lpstr>Go——常用类库</vt:lpstr>
      <vt:lpstr>Go——语言对比</vt:lpstr>
      <vt:lpstr>Go——性能分析</vt:lpstr>
      <vt:lpstr>Go——新特性</vt:lpstr>
      <vt:lpstr>Go——应用场景</vt:lpstr>
      <vt:lpstr>Go——发展情况</vt:lpstr>
      <vt:lpstr>Go——前景趋势</vt:lpstr>
      <vt:lpstr>Go——优势</vt:lpstr>
      <vt:lpstr>THANK YOU VERY MUCH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HinaKaze</dc:creator>
  <cp:lastModifiedBy>HinaKaze</cp:lastModifiedBy>
  <cp:revision>148</cp:revision>
  <dcterms:created xsi:type="dcterms:W3CDTF">2016-11-23T03:17:00Z</dcterms:created>
  <dcterms:modified xsi:type="dcterms:W3CDTF">2017-06-14T09:31:54Z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