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8" r:id="rId4"/>
    <p:sldId id="259" r:id="rId5"/>
    <p:sldId id="265" r:id="rId6"/>
    <p:sldId id="266" r:id="rId7"/>
    <p:sldId id="262" r:id="rId9"/>
    <p:sldId id="263" r:id="rId10"/>
    <p:sldId id="267" r:id="rId11"/>
    <p:sldId id="268" r:id="rId12"/>
    <p:sldId id="264"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FF3F8"/>
    <a:srgbClr val="FCFDFE"/>
    <a:srgbClr val="F8F9FA"/>
    <a:srgbClr val="E9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62" autoAdjust="0"/>
  </p:normalViewPr>
  <p:slideViewPr>
    <p:cSldViewPr snapToGrid="0">
      <p:cViewPr varScale="1">
        <p:scale>
          <a:sx n="61" d="100"/>
          <a:sy n="61"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CA92-F434-4846-9E5C-22C6A89251CE}" type="datetimeFigureOut">
              <a:rPr lang="zh-TW" altLang="en-US" smtClean="0"/>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B5817-A266-4C47-816D-DDC96A8548E5}"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52B5817-A266-4C47-816D-DDC96A8548E5}"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TW" altLang="en-US"/>
          </a:p>
        </p:txBody>
      </p:sp>
      <p:sp>
        <p:nvSpPr>
          <p:cNvPr id="3" name="副標題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TW" altLang="en-US"/>
          </a:p>
        </p:txBody>
      </p:sp>
      <p:sp>
        <p:nvSpPr>
          <p:cNvPr id="4" name="日期版面配置區 3"/>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endParaRPr lang="zh-TW" altLang="en-US"/>
          </a:p>
        </p:txBody>
      </p:sp>
      <p:sp>
        <p:nvSpPr>
          <p:cNvPr id="4" name="日期版面配置區 3"/>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日期版面配置區 4"/>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7" name="日期版面配置區 6"/>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日期版面配置區 2"/>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endParaRPr lang="zh-TW" altLang="en-US"/>
          </a:p>
        </p:txBody>
      </p:sp>
      <p:sp>
        <p:nvSpPr>
          <p:cNvPr id="5" name="日期版面配置區 4"/>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endParaRPr lang="zh-TW" altLang="en-US"/>
          </a:p>
        </p:txBody>
      </p:sp>
      <p:sp>
        <p:nvSpPr>
          <p:cNvPr id="5" name="日期版面配置區 4"/>
          <p:cNvSpPr>
            <a:spLocks noGrp="1"/>
          </p:cNvSpPr>
          <p:nvPr>
            <p:ph type="dt" sz="half" idx="10"/>
          </p:nvPr>
        </p:nvSpPr>
        <p:spPr/>
        <p:txBody>
          <a:bodyPr/>
          <a:lstStyle/>
          <a:p>
            <a:fld id="{61A39FFA-A5EC-4F10-AADE-6E7EB26F96F4}"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17B128E-A2A3-4288-A198-B214D5FBCF8F}"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39FFA-A5EC-4F10-AADE-6E7EB26F96F4}" type="datetimeFigureOut">
              <a:rPr lang="zh-TW" altLang="en-US" smtClean="0"/>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B128E-A2A3-4288-A198-B214D5FBCF8F}"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hyperlink" Target="https://www.acc.org.tw/" TargetMode="External"/><Relationship Id="rId2" Type="http://schemas.openxmlformats.org/officeDocument/2006/relationships/hyperlink" Target="mailto:200089m@gmail.com" TargetMode="Externa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hyperlink" Target="https://drive.google.com/open?id=16xDAhBSw8m6uOQeH6AofrJ2a7Jpk4wpj&amp;usp=drive_copy" TargetMode="Externa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hyperlink" Target="https://ilst.site.nthu.edu.tw/p/412-1543-19777.php?Lang=zh-tw" TargetMode="Externa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em.fju.edu.tw/" TargetMode="External"/><Relationship Id="rId5" Type="http://schemas.openxmlformats.org/officeDocument/2006/relationships/hyperlink" Target="mailto:g0u@mail.fju.edu.tw" TargetMode="External"/><Relationship Id="rId4" Type="http://schemas.openxmlformats.org/officeDocument/2006/relationships/image" Target="../media/image15.png"/><Relationship Id="rId3" Type="http://schemas.openxmlformats.org/officeDocument/2006/relationships/hyperlink" Target="https://www.facebook.com/hashtag/%E5%B9%B4%E9%BD%A1%E4%B8%8D%E6%8B%98%E5%85%8D%E7%AD%86%E8%A9%A6?__eep__=6&amp;__cft__%5b0%5d=AZUULracfoSgocDYXLlGlgofPfTdPf8MpV0oymSBFZzIwKrLig-NS5Rdr-4vW8w7lxZc_kN8pXyBeIGwSzdfJYuhmYeH1mERrUrj6wFzIBivISHGYumSF3866I1txFVwmoaaWd2CiV5GNzYmJjzP-p-N5ZFkap4R8nwIZcumayhc4cQNOvsFGC19AgmsD_qk5rg3whF3_bbDxxzJVbwOC36L&amp;__tn__=*NK-R" TargetMode="External"/><Relationship Id="rId2" Type="http://schemas.openxmlformats.org/officeDocument/2006/relationships/image" Target="../media/image1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www.youtube.com/watch?v=pWdGj66zojc" TargetMode="External"/><Relationship Id="rId4" Type="http://schemas.openxmlformats.org/officeDocument/2006/relationships/image" Target="../media/image16.png"/><Relationship Id="rId3" Type="http://schemas.openxmlformats.org/officeDocument/2006/relationships/hyperlink" Target="https://youtu.be/bssxqaMssDk" TargetMode="Externa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1"/>
          <a:stretch>
            <a:fillRect/>
          </a:stretch>
        </p:blipFill>
        <p:spPr>
          <a:xfrm>
            <a:off x="1109133" y="2788585"/>
            <a:ext cx="3816546" cy="3067208"/>
          </a:xfrm>
          <a:prstGeom prst="rect">
            <a:avLst/>
          </a:prstGeom>
        </p:spPr>
      </p:pic>
      <p:pic>
        <p:nvPicPr>
          <p:cNvPr id="9" name="圖片 8"/>
          <p:cNvPicPr>
            <a:picLocks noChangeAspect="1"/>
          </p:cNvPicPr>
          <p:nvPr/>
        </p:nvPicPr>
        <p:blipFill>
          <a:blip r:embed="rId1"/>
          <a:stretch>
            <a:fillRect/>
          </a:stretch>
        </p:blipFill>
        <p:spPr>
          <a:xfrm>
            <a:off x="6096000" y="2788585"/>
            <a:ext cx="3816546" cy="3067208"/>
          </a:xfrm>
          <a:prstGeom prst="rect">
            <a:avLst/>
          </a:prstGeom>
        </p:spPr>
      </p:pic>
      <p:sp>
        <p:nvSpPr>
          <p:cNvPr id="11" name="文字方塊 10"/>
          <p:cNvSpPr txBox="1"/>
          <p:nvPr/>
        </p:nvSpPr>
        <p:spPr>
          <a:xfrm>
            <a:off x="6273800" y="3297722"/>
            <a:ext cx="2822673" cy="369332"/>
          </a:xfrm>
          <a:prstGeom prst="rect">
            <a:avLst/>
          </a:prstGeom>
          <a:solidFill>
            <a:srgbClr val="EFF3F8"/>
          </a:solidFill>
        </p:spPr>
        <p:txBody>
          <a:bodyPr wrap="square" rtlCol="0">
            <a:spAutoFit/>
          </a:bodyPr>
          <a:lstStyle/>
          <a:p>
            <a:endParaRPr lang="zh-TW" altLang="en-US" dirty="0"/>
          </a:p>
        </p:txBody>
      </p:sp>
      <p:sp>
        <p:nvSpPr>
          <p:cNvPr id="13" name="矩形 12"/>
          <p:cNvSpPr/>
          <p:nvPr/>
        </p:nvSpPr>
        <p:spPr>
          <a:xfrm>
            <a:off x="6273800" y="2893559"/>
            <a:ext cx="1014863" cy="440267"/>
          </a:xfrm>
          <a:prstGeom prst="rect">
            <a:avLst/>
          </a:prstGeom>
          <a:solidFill>
            <a:srgbClr val="EFF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273800" y="3077588"/>
            <a:ext cx="1107996" cy="369332"/>
          </a:xfrm>
          <a:prstGeom prst="rect">
            <a:avLst/>
          </a:prstGeom>
          <a:solidFill>
            <a:srgbClr val="EFF3F8"/>
          </a:solidFill>
        </p:spPr>
        <p:txBody>
          <a:bodyPr wrap="none" rtlCol="0">
            <a:spAutoFit/>
          </a:bodyPr>
          <a:lstStyle/>
          <a:p>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中心宗旨</a:t>
            </a:r>
            <a:endParaRPr lang="zh-TW" altLang="en-US" b="1" dirty="0">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6437939" y="3932722"/>
            <a:ext cx="2822673" cy="1708160"/>
          </a:xfrm>
          <a:prstGeom prst="rect">
            <a:avLst/>
          </a:prstGeom>
          <a:solidFill>
            <a:srgbClr val="FFFFFF"/>
          </a:solidFill>
        </p:spPr>
        <p:txBody>
          <a:bodyPr wrap="square" rtlCol="0">
            <a:spAutoFit/>
          </a:bodyPr>
          <a:lstStyle/>
          <a:p>
            <a:r>
              <a:rPr lang="zh-TW" altLang="en-US" sz="1500" b="0" i="0" u="none" strike="noStrike" dirty="0">
                <a:solidFill>
                  <a:srgbClr val="000000"/>
                </a:solidFill>
                <a:effectLst/>
                <a:latin typeface="微軟正黑體" panose="020B0604030504040204" pitchFamily="34" charset="-120"/>
                <a:ea typeface="微軟正黑體" panose="020B0604030504040204" pitchFamily="34" charset="-120"/>
              </a:rPr>
              <a:t>本中心以促進社會創新創業、發展社企共好圈、培養具利他精神勇於開創新局之人才為宗旨，透過具對話與反思、整合與創新、視野與領導的教育實踐，為更美好的社會貢獻一份心力。</a:t>
            </a:r>
            <a:endParaRPr lang="zh-TW" altLang="en-US" sz="1500" dirty="0">
              <a:latin typeface="微軟正黑體" panose="020B0604030504040204" pitchFamily="34" charset="-120"/>
              <a:ea typeface="微軟正黑體" panose="020B0604030504040204" pitchFamily="34" charset="-120"/>
            </a:endParaRPr>
          </a:p>
        </p:txBody>
      </p:sp>
      <p:grpSp>
        <p:nvGrpSpPr>
          <p:cNvPr id="22" name="群組 21"/>
          <p:cNvGrpSpPr/>
          <p:nvPr/>
        </p:nvGrpSpPr>
        <p:grpSpPr>
          <a:xfrm>
            <a:off x="1002339" y="584529"/>
            <a:ext cx="7131008" cy="1605160"/>
            <a:chOff x="1002339" y="584529"/>
            <a:chExt cx="7131008" cy="1605160"/>
          </a:xfrm>
        </p:grpSpPr>
        <p:pic>
          <p:nvPicPr>
            <p:cNvPr id="17" name="圖片 16"/>
            <p:cNvPicPr>
              <a:picLocks noChangeAspect="1"/>
            </p:cNvPicPr>
            <p:nvPr/>
          </p:nvPicPr>
          <p:blipFill>
            <a:blip r:embed="rId2"/>
            <a:stretch>
              <a:fillRect/>
            </a:stretch>
          </p:blipFill>
          <p:spPr>
            <a:xfrm>
              <a:off x="1002339" y="584529"/>
              <a:ext cx="7131008" cy="1605160"/>
            </a:xfrm>
            <a:prstGeom prst="rect">
              <a:avLst/>
            </a:prstGeom>
          </p:spPr>
        </p:pic>
        <p:sp>
          <p:nvSpPr>
            <p:cNvPr id="21" name="文字方塊 20"/>
            <p:cNvSpPr txBox="1"/>
            <p:nvPr/>
          </p:nvSpPr>
          <p:spPr>
            <a:xfrm>
              <a:off x="1605357" y="1756076"/>
              <a:ext cx="3320322" cy="274856"/>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關於中心 </a:t>
              </a:r>
              <a:r>
                <a:rPr lang="en-US" altLang="zh-TW" sz="1200" b="1" dirty="0">
                  <a:latin typeface="微軟正黑體" panose="020B0604030504040204" pitchFamily="34" charset="-120"/>
                  <a:ea typeface="微軟正黑體" panose="020B0604030504040204" pitchFamily="34" charset="-120"/>
                </a:rPr>
                <a:t>&gt;</a:t>
              </a:r>
              <a:r>
                <a:rPr lang="zh-TW" altLang="en-US" sz="1200" b="1" dirty="0">
                  <a:latin typeface="微軟正黑體" panose="020B0604030504040204" pitchFamily="34" charset="-120"/>
                  <a:ea typeface="微軟正黑體" panose="020B0604030504040204" pitchFamily="34" charset="-120"/>
                </a:rPr>
                <a:t> </a:t>
              </a:r>
              <a:r>
                <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rPr>
                <a:t>中心宗旨</a:t>
              </a:r>
              <a:endParaRPr lang="zh-TW" altLang="en-US" sz="1200" b="1" dirty="0">
                <a:latin typeface="微軟正黑體" panose="020B0604030504040204" pitchFamily="34" charset="-120"/>
                <a:ea typeface="微軟正黑體" panose="020B0604030504040204" pitchFamily="34" charset="-12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0" y="47325"/>
            <a:ext cx="7131008" cy="637246"/>
            <a:chOff x="6517380" y="1250731"/>
            <a:chExt cx="7131008" cy="637246"/>
          </a:xfrm>
        </p:grpSpPr>
        <p:pic>
          <p:nvPicPr>
            <p:cNvPr id="3" name="圖片 2"/>
            <p:cNvPicPr>
              <a:picLocks noChangeAspect="1"/>
            </p:cNvPicPr>
            <p:nvPr/>
          </p:nvPicPr>
          <p:blipFill rotWithShape="1">
            <a:blip r:embed="rId1"/>
            <a:srcRect t="60300"/>
            <a:stretch>
              <a:fillRect/>
            </a:stretch>
          </p:blipFill>
          <p:spPr>
            <a:xfrm>
              <a:off x="6517380" y="1250731"/>
              <a:ext cx="7131008" cy="637246"/>
            </a:xfrm>
            <a:prstGeom prst="rect">
              <a:avLst/>
            </a:prstGeom>
          </p:spPr>
        </p:pic>
        <p:sp>
          <p:nvSpPr>
            <p:cNvPr id="4" name="文字方塊 3"/>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相關連結</a:t>
              </a:r>
              <a:endParaRPr lang="zh-TW" altLang="en-US" sz="1200" b="1" dirty="0">
                <a:latin typeface="微軟正黑體" panose="020B0604030504040204" pitchFamily="34" charset="-120"/>
                <a:ea typeface="微軟正黑體" panose="020B0604030504040204" pitchFamily="34" charset="-12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1"/>
          <a:stretch>
            <a:fillRect/>
          </a:stretch>
        </p:blipFill>
        <p:spPr>
          <a:xfrm>
            <a:off x="621454" y="806035"/>
            <a:ext cx="10117805" cy="3956144"/>
          </a:xfrm>
          <a:prstGeom prst="rect">
            <a:avLst/>
          </a:prstGeom>
        </p:spPr>
      </p:pic>
      <p:sp>
        <p:nvSpPr>
          <p:cNvPr id="6" name="文字方塊 5"/>
          <p:cNvSpPr txBox="1"/>
          <p:nvPr/>
        </p:nvSpPr>
        <p:spPr>
          <a:xfrm>
            <a:off x="621454" y="717355"/>
            <a:ext cx="1107996" cy="369332"/>
          </a:xfrm>
          <a:prstGeom prst="rect">
            <a:avLst/>
          </a:prstGeom>
          <a:solidFill>
            <a:srgbClr val="FFFFFF"/>
          </a:solidFill>
        </p:spPr>
        <p:txBody>
          <a:bodyPr wrap="none" rtlCol="0">
            <a:spAutoFit/>
          </a:bodyPr>
          <a:lstStyle/>
          <a:p>
            <a:pPr algn="just" rtl="0">
              <a:spcBef>
                <a:spcPts val="1800"/>
              </a:spcBef>
              <a:spcAft>
                <a:spcPts val="60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主要服務</a:t>
            </a:r>
            <a:endParaRPr lang="zh-TW" altLang="en-US" b="0" dirty="0">
              <a:effectLst/>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841969" y="1175367"/>
            <a:ext cx="1620957" cy="338554"/>
          </a:xfrm>
          <a:prstGeom prst="rect">
            <a:avLst/>
          </a:prstGeom>
          <a:solidFill>
            <a:srgbClr val="F8F9FA"/>
          </a:solidFill>
        </p:spPr>
        <p:txBody>
          <a:bodyPr wrap="none" rtlCol="0">
            <a:spAutoFit/>
          </a:bodyPr>
          <a:lstStyle/>
          <a:p>
            <a:pPr algn="just" rtl="0">
              <a:spcBef>
                <a:spcPts val="1800"/>
              </a:spcBef>
              <a:spcAft>
                <a:spcPts val="60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發展社企共好圈</a:t>
            </a:r>
            <a:endParaRPr lang="zh-TW" altLang="en-US" sz="1600" b="0" dirty="0">
              <a:effectLst/>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783076" y="2338132"/>
            <a:ext cx="2031325" cy="369332"/>
          </a:xfrm>
          <a:prstGeom prst="rect">
            <a:avLst/>
          </a:prstGeom>
          <a:solidFill>
            <a:srgbClr val="F8F9FA"/>
          </a:solidFill>
        </p:spPr>
        <p:txBody>
          <a:bodyPr wrap="none" rtlCol="0">
            <a:spAutoFit/>
          </a:bodyPr>
          <a:lstStyle>
            <a:defPPr>
              <a:defRPr lang="zh-TW"/>
            </a:defPPr>
            <a:lvl1pPr algn="just">
              <a:spcBef>
                <a:spcPts val="1800"/>
              </a:spcBef>
              <a:spcAft>
                <a:spcPts val="600"/>
              </a:spcAft>
              <a:defRPr sz="1600" b="1" i="0" u="none" strike="noStrike">
                <a:solidFill>
                  <a:srgbClr val="000000"/>
                </a:solidFill>
                <a:effectLst/>
                <a:latin typeface="微軟正黑體" panose="020B0604030504040204" pitchFamily="34" charset="-120"/>
                <a:ea typeface="微軟正黑體" panose="020B0604030504040204" pitchFamily="34" charset="-120"/>
              </a:defRPr>
            </a:lvl1pPr>
          </a:lstStyle>
          <a:p>
            <a:r>
              <a:rPr lang="zh-TW" altLang="en-US" dirty="0"/>
              <a:t>社會創業諮詢輔導</a:t>
            </a:r>
            <a:endParaRPr lang="zh-TW" altLang="en-US" dirty="0"/>
          </a:p>
        </p:txBody>
      </p:sp>
      <p:sp>
        <p:nvSpPr>
          <p:cNvPr id="9" name="文字方塊 8"/>
          <p:cNvSpPr txBox="1"/>
          <p:nvPr/>
        </p:nvSpPr>
        <p:spPr>
          <a:xfrm>
            <a:off x="845971" y="3534808"/>
            <a:ext cx="1261884" cy="369332"/>
          </a:xfrm>
          <a:prstGeom prst="rect">
            <a:avLst/>
          </a:prstGeom>
          <a:solidFill>
            <a:srgbClr val="F8F9FA"/>
          </a:solidFill>
        </p:spPr>
        <p:txBody>
          <a:bodyPr wrap="none" rtlCol="0">
            <a:spAutoFit/>
          </a:bodyPr>
          <a:lstStyle/>
          <a:p>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社企</a:t>
            </a:r>
            <a:r>
              <a:rPr lang="zh-TW" altLang="en-US" sz="1600" b="1" dirty="0">
                <a:solidFill>
                  <a:srgbClr val="000000"/>
                </a:solidFill>
                <a:latin typeface="微軟正黑體" panose="020B0604030504040204" pitchFamily="34" charset="-120"/>
                <a:ea typeface="微軟正黑體" panose="020B0604030504040204" pitchFamily="34" charset="-120"/>
              </a:rPr>
              <a:t>實驗室</a:t>
            </a:r>
            <a:endParaRPr lang="zh-TW" altLang="en-US" sz="1600" b="1" dirty="0">
              <a:solidFill>
                <a:srgbClr val="000000"/>
              </a:solidFill>
              <a:latin typeface="微軟正黑體" panose="020B0604030504040204" pitchFamily="34" charset="-120"/>
              <a:ea typeface="微軟正黑體" panose="020B0604030504040204" pitchFamily="34" charset="-120"/>
            </a:endParaRPr>
          </a:p>
        </p:txBody>
      </p:sp>
      <p:grpSp>
        <p:nvGrpSpPr>
          <p:cNvPr id="16" name="群組 15"/>
          <p:cNvGrpSpPr/>
          <p:nvPr/>
        </p:nvGrpSpPr>
        <p:grpSpPr>
          <a:xfrm>
            <a:off x="656605" y="5921728"/>
            <a:ext cx="10117805" cy="1258406"/>
            <a:chOff x="621454" y="4697573"/>
            <a:chExt cx="10117805" cy="1258406"/>
          </a:xfrm>
        </p:grpSpPr>
        <p:pic>
          <p:nvPicPr>
            <p:cNvPr id="4" name="圖片 3"/>
            <p:cNvPicPr>
              <a:picLocks noChangeAspect="1"/>
            </p:cNvPicPr>
            <p:nvPr/>
          </p:nvPicPr>
          <p:blipFill rotWithShape="1">
            <a:blip r:embed="rId1"/>
            <a:srcRect t="68191"/>
            <a:stretch>
              <a:fillRect/>
            </a:stretch>
          </p:blipFill>
          <p:spPr>
            <a:xfrm>
              <a:off x="621454" y="4697573"/>
              <a:ext cx="10117805" cy="1258406"/>
            </a:xfrm>
            <a:prstGeom prst="rect">
              <a:avLst/>
            </a:prstGeom>
          </p:spPr>
        </p:pic>
        <p:sp>
          <p:nvSpPr>
            <p:cNvPr id="10" name="文字方塊 9"/>
            <p:cNvSpPr txBox="1"/>
            <p:nvPr/>
          </p:nvSpPr>
          <p:spPr>
            <a:xfrm>
              <a:off x="818480" y="4704872"/>
              <a:ext cx="1107996" cy="369332"/>
            </a:xfrm>
            <a:prstGeom prst="rect">
              <a:avLst/>
            </a:prstGeom>
            <a:solidFill>
              <a:srgbClr val="F8F9FA"/>
            </a:solidFill>
          </p:spPr>
          <p:txBody>
            <a:bodyPr wrap="none" rtlCol="0">
              <a:spAutoFit/>
            </a:bodyPr>
            <a:lstStyle/>
            <a:p>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國際合作</a:t>
              </a:r>
              <a:endParaRPr lang="zh-TW" altLang="en-US" dirty="0"/>
            </a:p>
          </p:txBody>
        </p:sp>
      </p:grpSp>
      <p:sp>
        <p:nvSpPr>
          <p:cNvPr id="13" name="矩形 12"/>
          <p:cNvSpPr/>
          <p:nvPr/>
        </p:nvSpPr>
        <p:spPr>
          <a:xfrm>
            <a:off x="818480" y="1665171"/>
            <a:ext cx="9794056" cy="495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783076" y="1633379"/>
            <a:ext cx="9727711" cy="553998"/>
          </a:xfrm>
          <a:prstGeom prst="rect">
            <a:avLst/>
          </a:prstGeom>
          <a:solidFill>
            <a:srgbClr val="FFFFFF"/>
          </a:solidFill>
        </p:spPr>
        <p:txBody>
          <a:bodyPr wrap="square" rtlCol="0">
            <a:spAutoFit/>
          </a:bodyPr>
          <a:lstStyle/>
          <a:p>
            <a:pPr rtl="0">
              <a:spcBef>
                <a:spcPts val="1800"/>
              </a:spcBef>
              <a:spcAft>
                <a:spcPts val="600"/>
              </a:spcAft>
            </a:pP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舉辦第一屆「社企永續聚落」年度策展活動</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(2022.11.5)</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，有</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12</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家社企參與，</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2023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年</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11</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月將持續舉辦並擴大。</a:t>
            </a:r>
            <a:br>
              <a:rPr lang="en-US" altLang="zh-TW" sz="1000" dirty="0">
                <a:latin typeface="微軟正黑體" panose="020B0604030504040204" pitchFamily="34" charset="-120"/>
                <a:ea typeface="微軟正黑體" panose="020B0604030504040204" pitchFamily="34" charset="-120"/>
              </a:rPr>
            </a:b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自</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2023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年</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24</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日開始，每月第</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與第</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4</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個星期五晚上在輔大國璽樓</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10</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樓進行永續社企共好小聚，歡迎各界同好參與交流。有興趣加入社企永續聚落活動者請洽研究中心李主任：</a:t>
            </a:r>
            <a:r>
              <a:rPr lang="en-US" altLang="zh-TW" sz="1000" b="0" i="0" u="sng" strike="noStrike" dirty="0">
                <a:solidFill>
                  <a:srgbClr val="0563C1"/>
                </a:solidFill>
                <a:effectLst/>
                <a:latin typeface="微軟正黑體" panose="020B0604030504040204" pitchFamily="34" charset="-120"/>
                <a:ea typeface="微軟正黑體" panose="020B0604030504040204" pitchFamily="34" charset="-120"/>
                <a:hlinkClick r:id="rId2"/>
              </a:rPr>
              <a:t>200089m@gmail.com</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dirty="0">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818479" y="2909824"/>
            <a:ext cx="9519053" cy="430887"/>
          </a:xfrm>
          <a:prstGeom prst="rect">
            <a:avLst/>
          </a:prstGeom>
          <a:solidFill>
            <a:srgbClr val="FFFFFF"/>
          </a:solidFill>
        </p:spPr>
        <p:txBody>
          <a:bodyPr wrap="square" rtlCol="0">
            <a:spAutoFit/>
          </a:bodyPr>
          <a:lstStyle>
            <a:defPPr>
              <a:defRPr lang="zh-TW"/>
            </a:defPPr>
            <a:lvl1pPr>
              <a:spcBef>
                <a:spcPts val="1800"/>
              </a:spcBef>
              <a:spcAft>
                <a:spcPts val="600"/>
              </a:spcAft>
              <a:defRPr sz="1000" b="0" i="0" u="none" strike="noStrike">
                <a:solidFill>
                  <a:srgbClr val="000000"/>
                </a:solidFill>
                <a:effectLst/>
                <a:latin typeface="微軟正黑體" panose="020B0604030504040204" pitchFamily="34" charset="-120"/>
                <a:ea typeface="微軟正黑體" panose="020B0604030504040204" pitchFamily="34" charset="-120"/>
              </a:defRPr>
            </a:lvl1pPr>
          </a:lstStyle>
          <a:p>
            <a:r>
              <a:rPr lang="zh-TW" altLang="en-US" sz="1100" dirty="0"/>
              <a:t>中心提供社企、</a:t>
            </a:r>
            <a:r>
              <a:rPr lang="en-US" altLang="zh-TW" sz="1100" dirty="0"/>
              <a:t>NPO</a:t>
            </a:r>
            <a:r>
              <a:rPr lang="zh-TW" altLang="en-US" sz="1100" dirty="0"/>
              <a:t>、社會創業團隊所需之</a:t>
            </a:r>
            <a:r>
              <a:rPr lang="en-US" altLang="zh-TW" sz="1100" dirty="0"/>
              <a:t>ESG</a:t>
            </a:r>
            <a:r>
              <a:rPr lang="zh-TW" altLang="en-US" sz="1100" dirty="0"/>
              <a:t>策略或創業相關之諮詢或協助轉介連結，並透過社企永續聚落互惠共好。有興趣加入社企永續聚落者請洽研究中心李主任：</a:t>
            </a:r>
            <a:r>
              <a:rPr lang="en-US" altLang="zh-TW" sz="1100" dirty="0">
                <a:hlinkClick r:id="rId2"/>
              </a:rPr>
              <a:t>200089m@gmail.com</a:t>
            </a:r>
            <a:r>
              <a:rPr lang="zh-TW" altLang="en-US" sz="1100" dirty="0"/>
              <a:t>。</a:t>
            </a:r>
            <a:endParaRPr lang="zh-TW" altLang="en-US" sz="1100" dirty="0"/>
          </a:p>
        </p:txBody>
      </p:sp>
      <p:sp>
        <p:nvSpPr>
          <p:cNvPr id="18" name="文字方塊 17"/>
          <p:cNvSpPr txBox="1"/>
          <p:nvPr/>
        </p:nvSpPr>
        <p:spPr>
          <a:xfrm>
            <a:off x="818479" y="3943438"/>
            <a:ext cx="9692308" cy="1938992"/>
          </a:xfrm>
          <a:prstGeom prst="rect">
            <a:avLst/>
          </a:prstGeom>
          <a:solidFill>
            <a:srgbClr val="FFFFFF"/>
          </a:solidFill>
        </p:spPr>
        <p:txBody>
          <a:bodyPr wrap="square">
            <a:spAutoFit/>
          </a:bodyPr>
          <a:lstStyle/>
          <a:p>
            <a:pPr rtl="0">
              <a:spcBef>
                <a:spcPts val="1800"/>
              </a:spcBef>
              <a:spcAft>
                <a:spcPts val="600"/>
              </a:spcAft>
            </a:pPr>
            <a:r>
              <a:rPr lang="zh-TW" altLang="en-US" sz="1000" b="0" i="0" u="none" strike="noStrike" dirty="0">
                <a:solidFill>
                  <a:srgbClr val="FF0000"/>
                </a:solidFill>
                <a:effectLst/>
                <a:latin typeface="標楷體" panose="03000509000000000000" pitchFamily="65" charset="-120"/>
                <a:ea typeface="標楷體" panose="03000509000000000000" pitchFamily="65" charset="-120"/>
              </a:rPr>
              <a:t>台東原民部落社會創業與教育</a:t>
            </a:r>
            <a:br>
              <a:rPr lang="en-US" altLang="zh-TW" sz="1000" dirty="0"/>
            </a:b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由夏侯欣鵬、楊長林、顏孟賢三位老師指導社企學生釋慧峰</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演觀法師</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、鮑素貞、張靜儀、魏彥騰、曾馨儀，立基於演觀法師與當地部落多年之友好合作關係，以及輔大社企的投入，自</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2023</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年開始以台東縣達仁鄉土坂部落為起點，與在地夥伴共同開展社會創業與教育。 </a:t>
            </a:r>
            <a:br>
              <a:rPr lang="en-US" altLang="zh-TW" sz="1000" b="0" i="0" u="none" strike="noStrike" dirty="0">
                <a:solidFill>
                  <a:srgbClr val="000000"/>
                </a:solidFill>
                <a:effectLst/>
                <a:latin typeface="標楷體" panose="03000509000000000000" pitchFamily="65" charset="-120"/>
                <a:ea typeface="標楷體" panose="03000509000000000000" pitchFamily="65" charset="-120"/>
              </a:rPr>
            </a:br>
            <a:br>
              <a:rPr lang="en-US" altLang="zh-TW" sz="1000" dirty="0"/>
            </a:br>
            <a:r>
              <a:rPr lang="zh-TW" altLang="en-US" sz="1000" b="0" i="0" u="none" strike="noStrike" dirty="0">
                <a:solidFill>
                  <a:srgbClr val="FF0000"/>
                </a:solidFill>
                <a:effectLst/>
                <a:latin typeface="標楷體" panose="03000509000000000000" pitchFamily="65" charset="-120"/>
                <a:ea typeface="標楷體" panose="03000509000000000000" pitchFamily="65" charset="-120"/>
              </a:rPr>
              <a:t>食農善循環實驗計畫</a:t>
            </a:r>
            <a:br>
              <a:rPr lang="en-US" altLang="zh-TW" sz="1000" dirty="0"/>
            </a:b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由李禮孟與郭孟怡老師指導社企碩班陳安琪、高煥昇、左育潔、潘綾緹</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數學系、永續社社長</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、莊穎佳</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食科系</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以及企管系畢業專題學生，以彰化縣田中鎮產銷第</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8</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班生產之黑米與其副產品為元素，</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2022</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年</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9</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月創設社會企業「恩食生技」，進行食農產品開發與善循環行銷之實驗計畫。</a:t>
            </a:r>
            <a:br>
              <a:rPr lang="en-US" altLang="zh-TW" sz="1000" b="0" i="0" u="none" strike="noStrike" dirty="0">
                <a:solidFill>
                  <a:srgbClr val="000000"/>
                </a:solidFill>
                <a:effectLst/>
                <a:latin typeface="標楷體" panose="03000509000000000000" pitchFamily="65" charset="-120"/>
                <a:ea typeface="標楷體" panose="03000509000000000000" pitchFamily="65" charset="-120"/>
              </a:rPr>
            </a:br>
            <a:br>
              <a:rPr lang="en-US" altLang="zh-TW" sz="1000" dirty="0"/>
            </a:br>
            <a:r>
              <a:rPr lang="zh-TW" altLang="en-US" sz="1000" b="0" i="0" u="none" strike="noStrike" dirty="0">
                <a:solidFill>
                  <a:srgbClr val="FF0000"/>
                </a:solidFill>
                <a:effectLst/>
                <a:latin typeface="標楷體" panose="03000509000000000000" pitchFamily="65" charset="-120"/>
                <a:ea typeface="標楷體" panose="03000509000000000000" pitchFamily="65" charset="-120"/>
              </a:rPr>
              <a:t>永續影響力大使社</a:t>
            </a:r>
            <a:br>
              <a:rPr lang="en-US" altLang="zh-TW" sz="1000" dirty="0"/>
            </a:b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社團成立於</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111</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學年度，社團宗旨為透過各種探究學習、跨界連結及師生共創等方式，促進校園內外對永續的態度、認知與行動。永續社之創社緣起於李禮孟老師指導之</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2021</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年企管系畢業專題「與更好的未來相聚─創立永續社團」</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組長為連育萱</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，爾後由數學系潘綾緹與企管系林彥函擔任創社社長與副社長，李老師為社團行政指導老師，與社會業企研究中心及永續發展與管理研究中心合作開展永續議題與人才發展相關之專案與推廣活動。</a:t>
            </a:r>
            <a:endParaRPr lang="zh-TW" altLang="en-US" sz="1000" dirty="0"/>
          </a:p>
        </p:txBody>
      </p:sp>
      <p:sp>
        <p:nvSpPr>
          <p:cNvPr id="21" name="文字方塊 20"/>
          <p:cNvSpPr txBox="1"/>
          <p:nvPr/>
        </p:nvSpPr>
        <p:spPr>
          <a:xfrm>
            <a:off x="857767" y="6436622"/>
            <a:ext cx="9653020" cy="707886"/>
          </a:xfrm>
          <a:prstGeom prst="rect">
            <a:avLst/>
          </a:prstGeom>
          <a:solidFill>
            <a:srgbClr val="FFFFFF"/>
          </a:solidFill>
        </p:spPr>
        <p:txBody>
          <a:bodyPr wrap="square" rtlCol="0">
            <a:spAutoFit/>
          </a:bodyPr>
          <a:lstStyle/>
          <a:p>
            <a:pPr>
              <a:spcBef>
                <a:spcPts val="1800"/>
              </a:spcBef>
              <a:spcAft>
                <a:spcPts val="600"/>
              </a:spcAft>
            </a:pP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社企研究中心正與「阿彌陀佛關懷中心</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t>
            </a:r>
            <a:r>
              <a:rPr lang="en-US" altLang="zh-TW" sz="1000" b="0" i="0" u="none" strike="noStrike" dirty="0" err="1">
                <a:solidFill>
                  <a:srgbClr val="000000"/>
                </a:solidFill>
                <a:effectLst/>
                <a:latin typeface="標楷體" panose="03000509000000000000" pitchFamily="65" charset="-120"/>
                <a:ea typeface="標楷體" panose="03000509000000000000" pitchFamily="65" charset="-120"/>
              </a:rPr>
              <a:t>Amitofo</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 Care Centre)</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」建立合作關係。</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ACC</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是一個國際性的非政府組織，主要幫助非洲因貧窮戰亂、天災肆虐、愛滋蔓延而痛失父母的非洲兒童。發起人慧禮法師在</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1992</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年於南非建立南華寺，希望透過信仰與教育的力量，協助非洲幼苗開啟智識、陶冶品性，培養新一代的非洲人。</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ACC</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在</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2004</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年於馬拉威設立第一間孤兒院</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並陸續於賴索托、史瓦帝尼、納米比亞、莫三比克，以及馬達加斯加建設兒童教育村，至</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2021</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年，七個院區總計收容</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1,432</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位兒童 </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(ACC</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官網</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a:t>
            </a:r>
            <a:r>
              <a:rPr lang="en-US" altLang="zh-TW" sz="1000" b="0" i="0" u="sng" strike="noStrike" dirty="0">
                <a:solidFill>
                  <a:srgbClr val="0563C1"/>
                </a:solidFill>
                <a:effectLst/>
                <a:latin typeface="標楷體" panose="03000509000000000000" pitchFamily="65" charset="-120"/>
                <a:ea typeface="標楷體" panose="03000509000000000000" pitchFamily="65" charset="-120"/>
                <a:hlinkClick r:id="rId3"/>
              </a:rPr>
              <a:t>https://www.acc.org.tw/</a:t>
            </a:r>
            <a:r>
              <a:rPr lang="en-US" altLang="zh-TW" sz="1000" b="0" i="0" u="none" strike="noStrike" dirty="0">
                <a:solidFill>
                  <a:srgbClr val="000000"/>
                </a:solidFill>
                <a:effectLst/>
                <a:latin typeface="標楷體" panose="03000509000000000000" pitchFamily="65" charset="-120"/>
                <a:ea typeface="標楷體" panose="03000509000000000000" pitchFamily="65" charset="-120"/>
              </a:rPr>
              <a:t>) </a:t>
            </a:r>
            <a:r>
              <a:rPr lang="zh-TW" altLang="en-US" sz="1000" b="0" i="0" u="none" strike="noStrike" dirty="0">
                <a:solidFill>
                  <a:srgbClr val="000000"/>
                </a:solidFill>
                <a:effectLst/>
                <a:latin typeface="標楷體" panose="03000509000000000000" pitchFamily="65" charset="-120"/>
                <a:ea typeface="標楷體" panose="03000509000000000000" pitchFamily="65" charset="-120"/>
              </a:rPr>
              <a:t>。</a:t>
            </a:r>
            <a:endParaRPr lang="zh-TW" altLang="en-US" sz="1000" dirty="0"/>
          </a:p>
        </p:txBody>
      </p:sp>
      <p:grpSp>
        <p:nvGrpSpPr>
          <p:cNvPr id="25" name="群組 24"/>
          <p:cNvGrpSpPr/>
          <p:nvPr/>
        </p:nvGrpSpPr>
        <p:grpSpPr>
          <a:xfrm>
            <a:off x="287175" y="50517"/>
            <a:ext cx="7131008" cy="637246"/>
            <a:chOff x="6517380" y="1250731"/>
            <a:chExt cx="7131008" cy="637246"/>
          </a:xfrm>
        </p:grpSpPr>
        <p:pic>
          <p:nvPicPr>
            <p:cNvPr id="23" name="圖片 22"/>
            <p:cNvPicPr>
              <a:picLocks noChangeAspect="1"/>
            </p:cNvPicPr>
            <p:nvPr/>
          </p:nvPicPr>
          <p:blipFill rotWithShape="1">
            <a:blip r:embed="rId4"/>
            <a:srcRect t="60300"/>
            <a:stretch>
              <a:fillRect/>
            </a:stretch>
          </p:blipFill>
          <p:spPr>
            <a:xfrm>
              <a:off x="6517380" y="1250731"/>
              <a:ext cx="7131008" cy="637246"/>
            </a:xfrm>
            <a:prstGeom prst="rect">
              <a:avLst/>
            </a:prstGeom>
          </p:spPr>
        </p:pic>
        <p:sp>
          <p:nvSpPr>
            <p:cNvPr id="24" name="文字方塊 23"/>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關於中心 </a:t>
              </a:r>
              <a:r>
                <a:rPr lang="en-US" altLang="zh-TW" sz="1200" b="1" dirty="0">
                  <a:latin typeface="微軟正黑體" panose="020B0604030504040204" pitchFamily="34" charset="-120"/>
                  <a:ea typeface="微軟正黑體" panose="020B0604030504040204" pitchFamily="34" charset="-120"/>
                </a:rPr>
                <a:t>&gt;</a:t>
              </a:r>
              <a:r>
                <a:rPr lang="zh-TW" altLang="en-US" sz="1200" b="1" dirty="0">
                  <a:latin typeface="微軟正黑體" panose="020B0604030504040204" pitchFamily="34" charset="-120"/>
                  <a:ea typeface="微軟正黑體" panose="020B0604030504040204" pitchFamily="34" charset="-120"/>
                </a:rPr>
                <a:t> </a:t>
              </a:r>
              <a:r>
                <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rPr>
                <a:t>主要服務</a:t>
              </a:r>
              <a:endParaRPr lang="zh-TW" altLang="en-US" sz="1200" b="0" dirty="0">
                <a:effectLst/>
                <a:latin typeface="微軟正黑體" panose="020B0604030504040204" pitchFamily="34" charset="-120"/>
                <a:ea typeface="微軟正黑體" panose="020B0604030504040204" pitchFamily="34" charset="-12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119009" y="145110"/>
            <a:ext cx="7131008" cy="637246"/>
            <a:chOff x="6517380" y="1250731"/>
            <a:chExt cx="7131008" cy="637246"/>
          </a:xfrm>
        </p:grpSpPr>
        <p:pic>
          <p:nvPicPr>
            <p:cNvPr id="3" name="圖片 2"/>
            <p:cNvPicPr>
              <a:picLocks noChangeAspect="1"/>
            </p:cNvPicPr>
            <p:nvPr/>
          </p:nvPicPr>
          <p:blipFill rotWithShape="1">
            <a:blip r:embed="rId1"/>
            <a:srcRect t="60300"/>
            <a:stretch>
              <a:fillRect/>
            </a:stretch>
          </p:blipFill>
          <p:spPr>
            <a:xfrm>
              <a:off x="6517380" y="1250731"/>
              <a:ext cx="7131008" cy="637246"/>
            </a:xfrm>
            <a:prstGeom prst="rect">
              <a:avLst/>
            </a:prstGeom>
          </p:spPr>
        </p:pic>
        <p:sp>
          <p:nvSpPr>
            <p:cNvPr id="4" name="文字方塊 3"/>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關於中心 </a:t>
              </a:r>
              <a:r>
                <a:rPr lang="en-US" altLang="zh-TW" sz="1200" b="1" dirty="0">
                  <a:latin typeface="微軟正黑體" panose="020B0604030504040204" pitchFamily="34" charset="-120"/>
                  <a:ea typeface="微軟正黑體" panose="020B0604030504040204" pitchFamily="34" charset="-120"/>
                </a:rPr>
                <a:t>&gt;</a:t>
              </a:r>
              <a:r>
                <a:rPr lang="zh-TW" altLang="en-US" sz="1200" b="1" dirty="0">
                  <a:latin typeface="微軟正黑體" panose="020B0604030504040204" pitchFamily="34" charset="-120"/>
                  <a:ea typeface="微軟正黑體" panose="020B0604030504040204" pitchFamily="34" charset="-120"/>
                </a:rPr>
                <a:t> </a:t>
              </a:r>
              <a:r>
                <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rPr>
                <a:t>中心成員</a:t>
              </a:r>
              <a:endParaRPr lang="zh-TW" altLang="en-US" sz="1200" b="0" dirty="0">
                <a:effectLst/>
                <a:latin typeface="微軟正黑體" panose="020B0604030504040204" pitchFamily="34" charset="-120"/>
                <a:ea typeface="微軟正黑體" panose="020B0604030504040204" pitchFamily="34" charset="-120"/>
              </a:endParaRPr>
            </a:p>
          </p:txBody>
        </p:sp>
      </p:grpSp>
      <p:pic>
        <p:nvPicPr>
          <p:cNvPr id="6" name="圖片 5"/>
          <p:cNvPicPr>
            <a:picLocks noChangeAspect="1"/>
          </p:cNvPicPr>
          <p:nvPr/>
        </p:nvPicPr>
        <p:blipFill rotWithShape="1">
          <a:blip r:embed="rId2"/>
          <a:srcRect t="10790"/>
          <a:stretch>
            <a:fillRect/>
          </a:stretch>
        </p:blipFill>
        <p:spPr>
          <a:xfrm>
            <a:off x="917254" y="1671145"/>
            <a:ext cx="8255424" cy="3353771"/>
          </a:xfrm>
          <a:prstGeom prst="rect">
            <a:avLst/>
          </a:prstGeom>
        </p:spPr>
      </p:pic>
      <p:sp>
        <p:nvSpPr>
          <p:cNvPr id="7" name="矩形 6"/>
          <p:cNvSpPr/>
          <p:nvPr/>
        </p:nvSpPr>
        <p:spPr>
          <a:xfrm>
            <a:off x="977462" y="1744717"/>
            <a:ext cx="8177048" cy="367862"/>
          </a:xfrm>
          <a:prstGeom prst="rect">
            <a:avLst/>
          </a:prstGeom>
          <a:solidFill>
            <a:srgbClr val="EFF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800" b="0" i="0" u="none" strike="noStrike" dirty="0">
                <a:solidFill>
                  <a:srgbClr val="000000"/>
                </a:solidFill>
                <a:effectLst/>
                <a:ea typeface="微軟正黑體" panose="020B0604030504040204" pitchFamily="34" charset="-120"/>
              </a:rPr>
              <a:t>企管系副教授 李禮孟</a:t>
            </a:r>
            <a:endParaRPr lang="zh-TW" altLang="en-US" dirty="0">
              <a:ea typeface="微軟正黑體" panose="020B0604030504040204" pitchFamily="34" charset="-120"/>
            </a:endParaRPr>
          </a:p>
        </p:txBody>
      </p:sp>
      <p:sp>
        <p:nvSpPr>
          <p:cNvPr id="10" name="矩形 9"/>
          <p:cNvSpPr/>
          <p:nvPr/>
        </p:nvSpPr>
        <p:spPr>
          <a:xfrm>
            <a:off x="1177158" y="2396133"/>
            <a:ext cx="4067504" cy="2522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pic>
        <p:nvPicPr>
          <p:cNvPr id="9" name="圖片 8"/>
          <p:cNvPicPr>
            <a:picLocks noChangeAspect="1"/>
          </p:cNvPicPr>
          <p:nvPr/>
        </p:nvPicPr>
        <p:blipFill>
          <a:blip r:embed="rId3"/>
          <a:stretch>
            <a:fillRect/>
          </a:stretch>
        </p:blipFill>
        <p:spPr>
          <a:xfrm>
            <a:off x="1215372" y="2487505"/>
            <a:ext cx="3064887" cy="2429312"/>
          </a:xfrm>
          <a:prstGeom prst="rect">
            <a:avLst/>
          </a:prstGeom>
        </p:spPr>
      </p:pic>
      <p:sp>
        <p:nvSpPr>
          <p:cNvPr id="14" name="文字方塊 13"/>
          <p:cNvSpPr txBox="1"/>
          <p:nvPr/>
        </p:nvSpPr>
        <p:spPr>
          <a:xfrm>
            <a:off x="4578377" y="4001522"/>
            <a:ext cx="4263064" cy="923330"/>
          </a:xfrm>
          <a:prstGeom prst="rect">
            <a:avLst/>
          </a:prstGeom>
          <a:noFill/>
        </p:spPr>
        <p:txBody>
          <a:bodyPr wrap="square">
            <a:spAutoFit/>
          </a:bodyPr>
          <a:lstStyle/>
          <a:p>
            <a:r>
              <a:rPr lang="zh-TW" altLang="en-US" sz="1800" b="0" i="0" u="none" strike="noStrike" dirty="0">
                <a:solidFill>
                  <a:srgbClr val="000000"/>
                </a:solidFill>
                <a:effectLst/>
                <a:ea typeface="微軟正黑體" panose="020B0604030504040204" pitchFamily="34" charset="-120"/>
              </a:rPr>
              <a:t>專長</a:t>
            </a:r>
            <a:endParaRPr lang="en-US" altLang="zh-TW" sz="1800" b="0" i="0" u="none" strike="noStrike" dirty="0">
              <a:solidFill>
                <a:srgbClr val="000000"/>
              </a:solidFill>
              <a:effectLst/>
              <a:ea typeface="微軟正黑體" panose="020B0604030504040204" pitchFamily="34" charset="-120"/>
            </a:endParaRPr>
          </a:p>
          <a:p>
            <a:pPr rtl="0">
              <a:spcBef>
                <a:spcPts val="0"/>
              </a:spcBef>
              <a:spcAft>
                <a:spcPts val="0"/>
              </a:spcAft>
            </a:pPr>
            <a:r>
              <a:rPr lang="zh-TW" altLang="en-US" sz="1800" b="0" i="0" u="none" strike="noStrike" dirty="0">
                <a:solidFill>
                  <a:srgbClr val="000000"/>
                </a:solidFill>
                <a:effectLst/>
                <a:ea typeface="微軟正黑體" panose="020B0604030504040204" pitchFamily="34" charset="-120"/>
              </a:rPr>
              <a:t>社會企業、企業社會責任、非營利組織</a:t>
            </a:r>
            <a:endParaRPr lang="zh-TW" altLang="en-US" b="0" dirty="0">
              <a:effectLst/>
              <a:ea typeface="微軟正黑體" panose="020B0604030504040204" pitchFamily="34" charset="-120"/>
            </a:endParaRPr>
          </a:p>
          <a:p>
            <a:pPr rtl="0">
              <a:spcBef>
                <a:spcPts val="0"/>
              </a:spcBef>
              <a:spcAft>
                <a:spcPts val="0"/>
              </a:spcAft>
            </a:pPr>
            <a:r>
              <a:rPr lang="zh-TW" altLang="en-US" sz="1800" b="0" i="0" u="none" strike="noStrike" dirty="0">
                <a:solidFill>
                  <a:srgbClr val="000000"/>
                </a:solidFill>
                <a:effectLst/>
                <a:ea typeface="微軟正黑體" panose="020B0604030504040204" pitchFamily="34" charset="-120"/>
              </a:rPr>
              <a:t>管理、地方創生</a:t>
            </a:r>
            <a:endParaRPr lang="zh-TW" altLang="en-US" sz="1800" b="0" i="0" u="none" strike="noStrike" dirty="0">
              <a:solidFill>
                <a:srgbClr val="000000"/>
              </a:solidFill>
              <a:effectLst/>
              <a:ea typeface="微軟正黑體" panose="020B0604030504040204" pitchFamily="34" charset="-120"/>
            </a:endParaRPr>
          </a:p>
        </p:txBody>
      </p:sp>
      <p:sp>
        <p:nvSpPr>
          <p:cNvPr id="15" name="文字方塊 14"/>
          <p:cNvSpPr txBox="1"/>
          <p:nvPr/>
        </p:nvSpPr>
        <p:spPr>
          <a:xfrm>
            <a:off x="4878552" y="1704448"/>
            <a:ext cx="2506007" cy="646331"/>
          </a:xfrm>
          <a:prstGeom prst="rect">
            <a:avLst/>
          </a:prstGeom>
          <a:noFill/>
        </p:spPr>
        <p:txBody>
          <a:bodyPr wrap="none" rtlCol="0">
            <a:spAutoFit/>
          </a:bodyPr>
          <a:lstStyle/>
          <a:p>
            <a:pPr rtl="0">
              <a:spcBef>
                <a:spcPts val="0"/>
              </a:spcBef>
              <a:spcAft>
                <a:spcPts val="0"/>
              </a:spcAft>
            </a:pPr>
            <a:r>
              <a:rPr lang="en-US" altLang="zh-TW" sz="1800" b="0" i="0" u="none" strike="noStrike" dirty="0">
                <a:solidFill>
                  <a:srgbClr val="000000"/>
                </a:solidFill>
                <a:effectLst/>
                <a:ea typeface="微軟正黑體" panose="020B0604030504040204" pitchFamily="34" charset="-120"/>
              </a:rPr>
              <a:t>02-2905-2681</a:t>
            </a:r>
            <a:endParaRPr lang="zh-TW" altLang="en-US" b="0" dirty="0">
              <a:effectLst/>
              <a:ea typeface="微軟正黑體" panose="020B0604030504040204" pitchFamily="34" charset="-120"/>
            </a:endParaRPr>
          </a:p>
          <a:p>
            <a:pPr rtl="0">
              <a:spcBef>
                <a:spcPts val="0"/>
              </a:spcBef>
              <a:spcAft>
                <a:spcPts val="0"/>
              </a:spcAft>
            </a:pPr>
            <a:r>
              <a:rPr lang="en-US" altLang="zh-TW" sz="1800" b="0" i="0" u="none" strike="noStrike" dirty="0">
                <a:solidFill>
                  <a:srgbClr val="000000"/>
                </a:solidFill>
                <a:effectLst/>
                <a:ea typeface="微軟正黑體" panose="020B0604030504040204" pitchFamily="34" charset="-120"/>
              </a:rPr>
              <a:t>081638@mail.fju.edu.tw</a:t>
            </a:r>
            <a:endParaRPr lang="zh-TW" altLang="en-US" b="0" dirty="0">
              <a:effectLst/>
              <a:ea typeface="微軟正黑體" panose="020B0604030504040204" pitchFamily="34" charset="-120"/>
            </a:endParaRPr>
          </a:p>
        </p:txBody>
      </p:sp>
      <p:sp>
        <p:nvSpPr>
          <p:cNvPr id="16" name="文字方塊 15"/>
          <p:cNvSpPr txBox="1"/>
          <p:nvPr/>
        </p:nvSpPr>
        <p:spPr>
          <a:xfrm>
            <a:off x="4578377" y="2634333"/>
            <a:ext cx="5122671" cy="1477328"/>
          </a:xfrm>
          <a:prstGeom prst="rect">
            <a:avLst/>
          </a:prstGeom>
          <a:noFill/>
        </p:spPr>
        <p:txBody>
          <a:bodyPr wrap="square">
            <a:spAutoFit/>
          </a:bodyPr>
          <a:lstStyle/>
          <a:p>
            <a:r>
              <a:rPr lang="zh-TW" altLang="en-US" sz="1800" b="0" i="0" u="none" strike="noStrike" dirty="0">
                <a:solidFill>
                  <a:srgbClr val="000000"/>
                </a:solidFill>
                <a:effectLst/>
                <a:ea typeface="微軟正黑體" panose="020B0604030504040204" pitchFamily="34" charset="-120"/>
              </a:rPr>
              <a:t>現職</a:t>
            </a:r>
            <a:endParaRPr lang="en-US" altLang="zh-TW" sz="1800" b="0" i="0" u="none" strike="noStrike" dirty="0">
              <a:solidFill>
                <a:srgbClr val="000000"/>
              </a:solidFill>
              <a:effectLst/>
              <a:ea typeface="微軟正黑體" panose="020B0604030504040204" pitchFamily="34" charset="-120"/>
            </a:endParaRPr>
          </a:p>
          <a:p>
            <a:pPr rtl="0">
              <a:spcBef>
                <a:spcPts val="0"/>
              </a:spcBef>
              <a:spcAft>
                <a:spcPts val="0"/>
              </a:spcAft>
            </a:pPr>
            <a:r>
              <a:rPr lang="zh-TW" altLang="en-US" sz="1800" b="0" i="0" u="none" strike="noStrike" dirty="0">
                <a:solidFill>
                  <a:srgbClr val="000000"/>
                </a:solidFill>
                <a:effectLst/>
                <a:ea typeface="微軟正黑體" panose="020B0604030504040204" pitchFamily="34" charset="-120"/>
              </a:rPr>
              <a:t>恩食生技股份有限公司負責人</a:t>
            </a:r>
            <a:endParaRPr lang="en-US" altLang="zh-TW" sz="1800" b="0" i="0" u="none" strike="noStrike" dirty="0">
              <a:solidFill>
                <a:srgbClr val="000000"/>
              </a:solidFill>
              <a:effectLst/>
              <a:ea typeface="微軟正黑體" panose="020B0604030504040204" pitchFamily="34" charset="-120"/>
            </a:endParaRPr>
          </a:p>
          <a:p>
            <a:pPr rtl="0">
              <a:spcBef>
                <a:spcPts val="0"/>
              </a:spcBef>
              <a:spcAft>
                <a:spcPts val="0"/>
              </a:spcAft>
            </a:pPr>
            <a:r>
              <a:rPr lang="zh-TW" altLang="en-US" sz="1800" b="0" i="0" u="none" strike="noStrike" dirty="0">
                <a:solidFill>
                  <a:srgbClr val="000000"/>
                </a:solidFill>
                <a:effectLst/>
                <a:ea typeface="微軟正黑體" panose="020B0604030504040204" pitchFamily="34" charset="-120"/>
              </a:rPr>
              <a:t>心對話國際文化交流協會理事長</a:t>
            </a:r>
            <a:endParaRPr lang="en-US" altLang="zh-TW" sz="1800" b="0" i="0" u="none" strike="noStrike" dirty="0">
              <a:solidFill>
                <a:srgbClr val="000000"/>
              </a:solidFill>
              <a:effectLst/>
              <a:ea typeface="微軟正黑體" panose="020B0604030504040204" pitchFamily="34" charset="-120"/>
            </a:endParaRPr>
          </a:p>
          <a:p>
            <a:r>
              <a:rPr lang="zh-TW" altLang="en-US" sz="1800" b="0" i="0" u="none" strike="noStrike" dirty="0">
                <a:solidFill>
                  <a:srgbClr val="000000"/>
                </a:solidFill>
                <a:effectLst/>
                <a:ea typeface="微軟正黑體" panose="020B0604030504040204" pitchFamily="34" charset="-120"/>
              </a:rPr>
              <a:t>公益</a:t>
            </a:r>
            <a:r>
              <a:rPr lang="en-US" altLang="zh-TW" sz="1800" b="0" i="0" u="none" strike="noStrike" dirty="0">
                <a:solidFill>
                  <a:srgbClr val="000000"/>
                </a:solidFill>
                <a:effectLst/>
                <a:ea typeface="微軟正黑體" panose="020B0604030504040204" pitchFamily="34" charset="-120"/>
              </a:rPr>
              <a:t>CEO</a:t>
            </a:r>
            <a:r>
              <a:rPr lang="zh-TW" altLang="en-US" sz="1800" b="0" i="0" u="none" strike="noStrike" dirty="0">
                <a:solidFill>
                  <a:srgbClr val="000000"/>
                </a:solidFill>
                <a:effectLst/>
                <a:ea typeface="微軟正黑體" panose="020B0604030504040204" pitchFamily="34" charset="-120"/>
              </a:rPr>
              <a:t>協會理事</a:t>
            </a:r>
            <a:endParaRPr lang="en-US" altLang="zh-TW" sz="1800" b="0" i="0" u="none" strike="noStrike" dirty="0">
              <a:solidFill>
                <a:srgbClr val="000000"/>
              </a:solidFill>
              <a:effectLst/>
              <a:ea typeface="微軟正黑體" panose="020B0604030504040204" pitchFamily="34" charset="-120"/>
            </a:endParaRPr>
          </a:p>
          <a:p>
            <a:r>
              <a:rPr lang="zh-TW" altLang="en-US" dirty="0">
                <a:solidFill>
                  <a:srgbClr val="000000"/>
                </a:solidFill>
                <a:ea typeface="微軟正黑體" panose="020B0604030504040204" pitchFamily="34" charset="-120"/>
              </a:rPr>
              <a:t>國發會地方創生新北</a:t>
            </a:r>
            <a:r>
              <a:rPr lang="en-US" altLang="zh-TW" dirty="0">
                <a:solidFill>
                  <a:srgbClr val="000000"/>
                </a:solidFill>
                <a:ea typeface="微軟正黑體" panose="020B0604030504040204" pitchFamily="34" charset="-120"/>
              </a:rPr>
              <a:t>795</a:t>
            </a:r>
            <a:r>
              <a:rPr lang="zh-TW" altLang="en-US" dirty="0">
                <a:solidFill>
                  <a:srgbClr val="000000"/>
                </a:solidFill>
                <a:ea typeface="微軟正黑體" panose="020B0604030504040204" pitchFamily="34" charset="-120"/>
              </a:rPr>
              <a:t>青年培力工作站執行顧問</a:t>
            </a:r>
            <a:endParaRPr lang="en-US" altLang="zh-TW" dirty="0">
              <a:solidFill>
                <a:srgbClr val="000000"/>
              </a:solidFill>
              <a:ea typeface="微軟正黑體" panose="020B0604030504040204" pitchFamily="34" charset="-12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377" y="1738707"/>
            <a:ext cx="282007" cy="2820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8421" y="2065221"/>
            <a:ext cx="260131" cy="260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381768" y="243171"/>
            <a:ext cx="7131008" cy="637246"/>
            <a:chOff x="6517380" y="1250731"/>
            <a:chExt cx="7131008" cy="637246"/>
          </a:xfrm>
        </p:grpSpPr>
        <p:pic>
          <p:nvPicPr>
            <p:cNvPr id="4" name="圖片 3"/>
            <p:cNvPicPr>
              <a:picLocks noChangeAspect="1"/>
            </p:cNvPicPr>
            <p:nvPr/>
          </p:nvPicPr>
          <p:blipFill rotWithShape="1">
            <a:blip r:embed="rId1"/>
            <a:srcRect t="60300"/>
            <a:stretch>
              <a:fillRect/>
            </a:stretch>
          </p:blipFill>
          <p:spPr>
            <a:xfrm>
              <a:off x="6517380" y="1250731"/>
              <a:ext cx="7131008" cy="637246"/>
            </a:xfrm>
            <a:prstGeom prst="rect">
              <a:avLst/>
            </a:prstGeom>
          </p:spPr>
        </p:pic>
        <p:sp>
          <p:nvSpPr>
            <p:cNvPr id="5" name="文字方塊 4"/>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社企永續聚落 </a:t>
              </a:r>
              <a:r>
                <a:rPr lang="en-US" altLang="zh-TW" sz="1200" b="1" dirty="0">
                  <a:latin typeface="微軟正黑體" panose="020B0604030504040204" pitchFamily="34" charset="-120"/>
                  <a:ea typeface="微軟正黑體" panose="020B0604030504040204" pitchFamily="34" charset="-120"/>
                </a:rPr>
                <a:t>&gt;</a:t>
              </a:r>
              <a:r>
                <a:rPr lang="zh-TW" altLang="en-US" sz="1200" b="1" dirty="0">
                  <a:latin typeface="微軟正黑體" panose="020B0604030504040204" pitchFamily="34" charset="-120"/>
                  <a:ea typeface="微軟正黑體" panose="020B0604030504040204" pitchFamily="34" charset="-120"/>
                </a:rPr>
                <a:t>緣起與宗旨</a:t>
              </a:r>
              <a:endParaRPr lang="zh-TW" altLang="en-US" sz="1200" dirty="0"/>
            </a:p>
          </p:txBody>
        </p:sp>
      </p:grpSp>
      <p:sp>
        <p:nvSpPr>
          <p:cNvPr id="7" name="文字方塊 6"/>
          <p:cNvSpPr txBox="1"/>
          <p:nvPr/>
        </p:nvSpPr>
        <p:spPr>
          <a:xfrm>
            <a:off x="565331" y="1379352"/>
            <a:ext cx="10300137" cy="3170099"/>
          </a:xfrm>
          <a:prstGeom prst="rect">
            <a:avLst/>
          </a:prstGeom>
          <a:noFill/>
        </p:spPr>
        <p:txBody>
          <a:bodyPr wrap="square">
            <a:spAutoFit/>
          </a:bodyPr>
          <a:lstStyle/>
          <a:p>
            <a:pPr algn="just" rtl="0">
              <a:spcBef>
                <a:spcPts val="1200"/>
              </a:spcBef>
              <a:spcAft>
                <a:spcPts val="0"/>
              </a:spcAft>
            </a:pP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所有的事情都有個開始，「</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2022</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輔大社企永續聚落」是</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2022</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年</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9</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月中在社企的課堂上由學生發想的，十幾位一年級學生來自各種背景，大家七嘴八舌，慢慢勾勒出他們心中的期待與想像，希望跟學長姐以及社企業者連結，促進社企的交流，創造一個體現利他精神的聚落。經過一個多月的討論與行動，完成了社企永續聚落的雛型，十二位精彩的社企俠客在聚落活動中分享了他們的故事與產品。</a:t>
            </a:r>
            <a:endParaRPr lang="zh-TW" altLang="en-US" b="0" dirty="0">
              <a:effectLst/>
            </a:endParaRPr>
          </a:p>
          <a:p>
            <a:pPr algn="just" rtl="0">
              <a:spcBef>
                <a:spcPts val="1200"/>
              </a:spcBef>
              <a:spcAft>
                <a:spcPts val="0"/>
              </a:spcAft>
            </a:pP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這聚落活動能在這麼短的時間就誕生，是社企學生的集體成果，特別是在</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111</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學年度「專案實作」這門課裡的十一位同學的投入：劉婷萱</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總召</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、宋昊霖、王琇賢、鮑素貞、林慧盷、張靜儀、釋慧峰、徐莞婷、王郁雯、左育潔、詹博丞。</a:t>
            </a:r>
            <a:endParaRPr lang="zh-TW" altLang="en-US" b="0" dirty="0">
              <a:effectLst/>
            </a:endParaRPr>
          </a:p>
          <a:p>
            <a:pPr algn="just" rtl="0">
              <a:spcBef>
                <a:spcPts val="1200"/>
              </a:spcBef>
              <a:spcAft>
                <a:spcPts val="0"/>
              </a:spcAft>
            </a:pP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社企永續聚落」的宗旨是促進社企精神與實務的分享交流與串連，建立交流平台，提供產業媒合與招募工作夥伴的機會。這是初生之犢不畏虎的聚落首發活動，期待接下來持續傳承開展，為了更美好的社會而貢獻我們一分心力。</a:t>
            </a:r>
            <a:endParaRPr lang="zh-TW" altLang="en-US" b="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381768" y="243171"/>
            <a:ext cx="7131008" cy="637246"/>
            <a:chOff x="6517380" y="1250731"/>
            <a:chExt cx="7131008" cy="637246"/>
          </a:xfrm>
        </p:grpSpPr>
        <p:pic>
          <p:nvPicPr>
            <p:cNvPr id="4" name="圖片 3"/>
            <p:cNvPicPr>
              <a:picLocks noChangeAspect="1"/>
            </p:cNvPicPr>
            <p:nvPr/>
          </p:nvPicPr>
          <p:blipFill rotWithShape="1">
            <a:blip r:embed="rId1"/>
            <a:srcRect t="60300"/>
            <a:stretch>
              <a:fillRect/>
            </a:stretch>
          </p:blipFill>
          <p:spPr>
            <a:xfrm>
              <a:off x="6517380" y="1250731"/>
              <a:ext cx="7131008" cy="637246"/>
            </a:xfrm>
            <a:prstGeom prst="rect">
              <a:avLst/>
            </a:prstGeom>
          </p:spPr>
        </p:pic>
        <p:sp>
          <p:nvSpPr>
            <p:cNvPr id="5" name="文字方塊 4"/>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社企永續聚落 </a:t>
              </a:r>
              <a:r>
                <a:rPr lang="en-US" altLang="zh-TW" sz="1200" b="1" dirty="0">
                  <a:latin typeface="微軟正黑體" panose="020B0604030504040204" pitchFamily="34" charset="-120"/>
                  <a:ea typeface="微軟正黑體" panose="020B0604030504040204" pitchFamily="34" charset="-120"/>
                </a:rPr>
                <a:t>&gt; </a:t>
              </a:r>
              <a:r>
                <a:rPr lang="zh-TW" altLang="en-US" sz="1200" b="1" dirty="0">
                  <a:latin typeface="微軟正黑體" panose="020B0604030504040204" pitchFamily="34" charset="-120"/>
                  <a:ea typeface="微軟正黑體" panose="020B0604030504040204" pitchFamily="34" charset="-120"/>
                </a:rPr>
                <a:t>聚落成員</a:t>
              </a:r>
              <a:endParaRPr lang="zh-TW" altLang="en-US" sz="1200" b="1" dirty="0">
                <a:latin typeface="微軟正黑體" panose="020B0604030504040204" pitchFamily="34" charset="-120"/>
                <a:ea typeface="微軟正黑體" panose="020B0604030504040204" pitchFamily="34" charset="-120"/>
              </a:endParaRPr>
            </a:p>
          </p:txBody>
        </p:sp>
      </p:grpSp>
      <p:sp>
        <p:nvSpPr>
          <p:cNvPr id="6" name="文字方塊 5"/>
          <p:cNvSpPr txBox="1"/>
          <p:nvPr/>
        </p:nvSpPr>
        <p:spPr>
          <a:xfrm>
            <a:off x="984786" y="5721927"/>
            <a:ext cx="6096000" cy="369332"/>
          </a:xfrm>
          <a:prstGeom prst="rect">
            <a:avLst/>
          </a:prstGeom>
          <a:noFill/>
        </p:spPr>
        <p:txBody>
          <a:bodyPr wrap="square">
            <a:spAutoFit/>
          </a:bodyPr>
          <a:lstStyle/>
          <a:p>
            <a:r>
              <a:rPr lang="en-US" altLang="zh-TW">
                <a:hlinkClick r:id="rId2"/>
              </a:rPr>
              <a:t>2022</a:t>
            </a:r>
            <a:r>
              <a:rPr lang="zh-TW" altLang="en-US">
                <a:hlinkClick r:id="rId2"/>
              </a:rPr>
              <a:t>社企永續聚落手冊</a:t>
            </a:r>
            <a:r>
              <a:rPr lang="en-US" altLang="zh-TW">
                <a:hlinkClick r:id="rId2"/>
              </a:rPr>
              <a:t>.pdf</a:t>
            </a:r>
            <a:endParaRPr lang="zh-TW" altLang="en-US" dirty="0"/>
          </a:p>
        </p:txBody>
      </p:sp>
      <p:grpSp>
        <p:nvGrpSpPr>
          <p:cNvPr id="3073" name="群組 3072"/>
          <p:cNvGrpSpPr/>
          <p:nvPr/>
        </p:nvGrpSpPr>
        <p:grpSpPr>
          <a:xfrm>
            <a:off x="475815" y="1612507"/>
            <a:ext cx="11716185" cy="4023659"/>
            <a:chOff x="475815" y="2340976"/>
            <a:chExt cx="11716185" cy="4023659"/>
          </a:xfrm>
        </p:grpSpPr>
        <p:pic>
          <p:nvPicPr>
            <p:cNvPr id="9" name="圖片 8"/>
            <p:cNvPicPr>
              <a:picLocks noChangeAspect="1"/>
            </p:cNvPicPr>
            <p:nvPr/>
          </p:nvPicPr>
          <p:blipFill>
            <a:blip r:embed="rId3"/>
            <a:stretch>
              <a:fillRect/>
            </a:stretch>
          </p:blipFill>
          <p:spPr>
            <a:xfrm>
              <a:off x="475815" y="2340976"/>
              <a:ext cx="11716185" cy="4023659"/>
            </a:xfrm>
            <a:prstGeom prst="rect">
              <a:avLst/>
            </a:prstGeom>
          </p:spPr>
        </p:pic>
        <p:pic>
          <p:nvPicPr>
            <p:cNvPr id="3074" name="Picture 2" descr="手不盲SO BRIGHT | Xinbe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426" y="2914701"/>
              <a:ext cx="1702182" cy="1702182"/>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p:nvSpPr>
          <p:spPr>
            <a:xfrm>
              <a:off x="1821544" y="4557192"/>
              <a:ext cx="2062927" cy="369332"/>
            </a:xfrm>
            <a:prstGeom prst="rect">
              <a:avLst/>
            </a:prstGeom>
            <a:solidFill>
              <a:schemeClr val="bg1"/>
            </a:solidFill>
          </p:spPr>
          <p:txBody>
            <a:bodyPr wrap="square">
              <a:spAutoFit/>
            </a:bodyPr>
            <a:lstStyle/>
            <a:p>
              <a:r>
                <a:rPr lang="zh-TW" altLang="en-US" dirty="0"/>
                <a:t>SO BRIGHT手不盲</a:t>
              </a:r>
              <a:endParaRPr lang="zh-TW" altLang="en-US" dirty="0"/>
            </a:p>
          </p:txBody>
        </p:sp>
        <p:sp>
          <p:nvSpPr>
            <p:cNvPr id="20" name="矩形 19"/>
            <p:cNvSpPr/>
            <p:nvPr/>
          </p:nvSpPr>
          <p:spPr>
            <a:xfrm>
              <a:off x="2427890" y="4887310"/>
              <a:ext cx="767255" cy="252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5"/>
            <a:stretch>
              <a:fillRect/>
            </a:stretch>
          </p:blipFill>
          <p:spPr>
            <a:xfrm>
              <a:off x="1820869" y="5039360"/>
              <a:ext cx="723911" cy="761355"/>
            </a:xfrm>
            <a:prstGeom prst="rect">
              <a:avLst/>
            </a:prstGeom>
          </p:spPr>
        </p:pic>
        <p:pic>
          <p:nvPicPr>
            <p:cNvPr id="30" name="圖片 29"/>
            <p:cNvPicPr>
              <a:picLocks noChangeAspect="1"/>
            </p:cNvPicPr>
            <p:nvPr/>
          </p:nvPicPr>
          <p:blipFill>
            <a:blip r:embed="rId6"/>
            <a:stretch>
              <a:fillRect/>
            </a:stretch>
          </p:blipFill>
          <p:spPr>
            <a:xfrm>
              <a:off x="2514861" y="5073902"/>
              <a:ext cx="710202" cy="710202"/>
            </a:xfrm>
            <a:prstGeom prst="rect">
              <a:avLst/>
            </a:prstGeom>
          </p:spPr>
        </p:pic>
        <p:pic>
          <p:nvPicPr>
            <p:cNvPr id="3072" name="圖片 3071"/>
            <p:cNvPicPr>
              <a:picLocks noChangeAspect="1"/>
            </p:cNvPicPr>
            <p:nvPr/>
          </p:nvPicPr>
          <p:blipFill>
            <a:blip r:embed="rId7"/>
            <a:stretch>
              <a:fillRect/>
            </a:stretch>
          </p:blipFill>
          <p:spPr>
            <a:xfrm>
              <a:off x="3195143" y="5060869"/>
              <a:ext cx="739846" cy="739846"/>
            </a:xfrm>
            <a:prstGeom prst="rect">
              <a:avLst/>
            </a:prstGeom>
          </p:spPr>
        </p:pic>
      </p:grpSp>
      <p:sp>
        <p:nvSpPr>
          <p:cNvPr id="3078" name="文字方塊 3077"/>
          <p:cNvSpPr txBox="1"/>
          <p:nvPr/>
        </p:nvSpPr>
        <p:spPr>
          <a:xfrm>
            <a:off x="475815" y="899384"/>
            <a:ext cx="2640466" cy="369332"/>
          </a:xfrm>
          <a:prstGeom prst="rect">
            <a:avLst/>
          </a:prstGeom>
          <a:noFill/>
        </p:spPr>
        <p:txBody>
          <a:bodyPr wrap="none" rtlCol="0">
            <a:spAutoFit/>
          </a:bodyPr>
          <a:lstStyle/>
          <a:p>
            <a:r>
              <a:rPr lang="en-US" altLang="zh-TW" sz="1800" b="1" dirty="0">
                <a:latin typeface="微軟正黑體" panose="020B0604030504040204" pitchFamily="34" charset="-120"/>
                <a:ea typeface="微軟正黑體" panose="020B0604030504040204" pitchFamily="34" charset="-120"/>
              </a:rPr>
              <a:t>2022 </a:t>
            </a:r>
            <a:r>
              <a:rPr lang="zh-TW" altLang="en-US" sz="1800" b="1" dirty="0">
                <a:latin typeface="微軟正黑體" panose="020B0604030504040204" pitchFamily="34" charset="-120"/>
                <a:ea typeface="微軟正黑體" panose="020B0604030504040204" pitchFamily="34" charset="-120"/>
              </a:rPr>
              <a:t>社企永續聚落成員</a:t>
            </a:r>
            <a:endParaRPr lang="zh-TW"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381768" y="243171"/>
            <a:ext cx="7131008" cy="637246"/>
            <a:chOff x="6517380" y="1250731"/>
            <a:chExt cx="7131008" cy="637246"/>
          </a:xfrm>
        </p:grpSpPr>
        <p:pic>
          <p:nvPicPr>
            <p:cNvPr id="3" name="圖片 2"/>
            <p:cNvPicPr>
              <a:picLocks noChangeAspect="1"/>
            </p:cNvPicPr>
            <p:nvPr/>
          </p:nvPicPr>
          <p:blipFill rotWithShape="1">
            <a:blip r:embed="rId1"/>
            <a:srcRect t="60300"/>
            <a:stretch>
              <a:fillRect/>
            </a:stretch>
          </p:blipFill>
          <p:spPr>
            <a:xfrm>
              <a:off x="6517380" y="1250731"/>
              <a:ext cx="7131008" cy="637246"/>
            </a:xfrm>
            <a:prstGeom prst="rect">
              <a:avLst/>
            </a:prstGeom>
          </p:spPr>
        </p:pic>
        <p:sp>
          <p:nvSpPr>
            <p:cNvPr id="4" name="文字方塊 3"/>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成果發表 </a:t>
              </a:r>
              <a:r>
                <a:rPr lang="en-US" altLang="zh-TW" sz="1200" b="1" dirty="0">
                  <a:latin typeface="微軟正黑體" panose="020B0604030504040204" pitchFamily="34" charset="-120"/>
                  <a:ea typeface="微軟正黑體" panose="020B0604030504040204" pitchFamily="34" charset="-120"/>
                </a:rPr>
                <a:t>&gt;</a:t>
              </a:r>
              <a:r>
                <a:rPr lang="zh-TW" altLang="en-US" sz="1200" b="1" dirty="0">
                  <a:latin typeface="微軟正黑體" panose="020B0604030504040204" pitchFamily="34" charset="-120"/>
                  <a:ea typeface="微軟正黑體" panose="020B0604030504040204" pitchFamily="34" charset="-120"/>
                </a:rPr>
                <a:t> 碩士論文</a:t>
              </a:r>
              <a:endParaRPr lang="zh-TW" altLang="en-US" sz="1200" b="0" dirty="0">
                <a:effectLst/>
                <a:latin typeface="微軟正黑體" panose="020B0604030504040204" pitchFamily="34" charset="-120"/>
                <a:ea typeface="微軟正黑體" panose="020B0604030504040204" pitchFamily="34" charset="-120"/>
              </a:endParaRPr>
            </a:p>
          </p:txBody>
        </p:sp>
      </p:grpSp>
      <p:sp>
        <p:nvSpPr>
          <p:cNvPr id="6" name="文字方塊 5"/>
          <p:cNvSpPr txBox="1"/>
          <p:nvPr/>
        </p:nvSpPr>
        <p:spPr>
          <a:xfrm>
            <a:off x="2543504" y="5587102"/>
            <a:ext cx="6234977" cy="369332"/>
          </a:xfrm>
          <a:prstGeom prst="rect">
            <a:avLst/>
          </a:prstGeom>
          <a:noFill/>
        </p:spPr>
        <p:txBody>
          <a:bodyPr wrap="none" rtlCol="0">
            <a:spAutoFit/>
          </a:bodyPr>
          <a:lstStyle/>
          <a:p>
            <a:r>
              <a:rPr lang="en-US" altLang="zh-TW" dirty="0">
                <a:hlinkClick r:id="rId2"/>
              </a:rPr>
              <a:t>https://ilst.site.nthu.edu.tw/p/412-1543-19777.php?Lang=zh-tw</a:t>
            </a:r>
            <a:r>
              <a:rPr lang="zh-TW" altLang="en-US" dirty="0"/>
              <a:t> </a:t>
            </a:r>
            <a:endParaRPr lang="zh-TW" altLang="en-US" dirty="0"/>
          </a:p>
        </p:txBody>
      </p:sp>
      <p:pic>
        <p:nvPicPr>
          <p:cNvPr id="8" name="圖片 7"/>
          <p:cNvPicPr>
            <a:picLocks noChangeAspect="1"/>
          </p:cNvPicPr>
          <p:nvPr/>
        </p:nvPicPr>
        <p:blipFill>
          <a:blip r:embed="rId3"/>
          <a:stretch>
            <a:fillRect/>
          </a:stretch>
        </p:blipFill>
        <p:spPr>
          <a:xfrm>
            <a:off x="984786" y="1566799"/>
            <a:ext cx="9925560" cy="33339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381768" y="243171"/>
            <a:ext cx="7131008" cy="637246"/>
            <a:chOff x="6517380" y="1250731"/>
            <a:chExt cx="7131008" cy="637246"/>
          </a:xfrm>
        </p:grpSpPr>
        <p:pic>
          <p:nvPicPr>
            <p:cNvPr id="3" name="圖片 2"/>
            <p:cNvPicPr>
              <a:picLocks noChangeAspect="1"/>
            </p:cNvPicPr>
            <p:nvPr/>
          </p:nvPicPr>
          <p:blipFill rotWithShape="1">
            <a:blip r:embed="rId1"/>
            <a:srcRect t="60300"/>
            <a:stretch>
              <a:fillRect/>
            </a:stretch>
          </p:blipFill>
          <p:spPr>
            <a:xfrm>
              <a:off x="6517380" y="1250731"/>
              <a:ext cx="7131008" cy="637246"/>
            </a:xfrm>
            <a:prstGeom prst="rect">
              <a:avLst/>
            </a:prstGeom>
          </p:spPr>
        </p:pic>
        <p:sp>
          <p:nvSpPr>
            <p:cNvPr id="4" name="文字方塊 3"/>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最新消息</a:t>
              </a:r>
              <a:r>
                <a:rPr lang="en-US" altLang="zh-TW" sz="1200" b="1" dirty="0">
                  <a:latin typeface="微軟正黑體" panose="020B0604030504040204" pitchFamily="34" charset="-120"/>
                  <a:ea typeface="微軟正黑體" panose="020B0604030504040204" pitchFamily="34" charset="-120"/>
                </a:rPr>
                <a:t>(</a:t>
              </a:r>
              <a:r>
                <a:rPr lang="zh-TW" altLang="en-US" sz="1200" b="1" dirty="0">
                  <a:latin typeface="微軟正黑體" panose="020B0604030504040204" pitchFamily="34" charset="-120"/>
                  <a:ea typeface="微軟正黑體" panose="020B0604030504040204" pitchFamily="34" charset="-120"/>
                </a:rPr>
                <a:t>多一格成果發表</a:t>
              </a:r>
              <a:r>
                <a:rPr lang="en-US" altLang="zh-TW" sz="1200" b="1" dirty="0">
                  <a:latin typeface="微軟正黑體" panose="020B0604030504040204" pitchFamily="34" charset="-120"/>
                  <a:ea typeface="微軟正黑體" panose="020B0604030504040204" pitchFamily="34" charset="-120"/>
                </a:rPr>
                <a:t>)</a:t>
              </a:r>
              <a:endParaRPr lang="zh-TW" altLang="en-US" sz="1200" b="0" dirty="0">
                <a:effectLst/>
                <a:latin typeface="微軟正黑體" panose="020B0604030504040204" pitchFamily="34" charset="-120"/>
                <a:ea typeface="微軟正黑體" panose="020B0604030504040204" pitchFamily="34" charset="-120"/>
              </a:endParaRPr>
            </a:p>
          </p:txBody>
        </p:sp>
      </p:grpSp>
      <p:sp>
        <p:nvSpPr>
          <p:cNvPr id="5" name="文字方塊 4"/>
          <p:cNvSpPr txBox="1"/>
          <p:nvPr/>
        </p:nvSpPr>
        <p:spPr>
          <a:xfrm>
            <a:off x="4305108" y="2364828"/>
            <a:ext cx="2183611" cy="1323439"/>
          </a:xfrm>
          <a:prstGeom prst="rect">
            <a:avLst/>
          </a:prstGeom>
          <a:noFill/>
        </p:spPr>
        <p:txBody>
          <a:bodyPr wrap="none" rtlCol="0">
            <a:spAutoFit/>
          </a:bodyPr>
          <a:lstStyle/>
          <a:p>
            <a:r>
              <a:rPr lang="en-US" altLang="zh-TW" sz="8000" dirty="0" err="1"/>
              <a:t>Cms</a:t>
            </a:r>
            <a:r>
              <a:rPr lang="en-US" altLang="zh-TW" sz="8000" dirty="0"/>
              <a:t> </a:t>
            </a:r>
            <a:endParaRPr lang="zh-TW" altLang="en-US" sz="8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0" y="47325"/>
            <a:ext cx="7131008" cy="637246"/>
            <a:chOff x="6517380" y="1250731"/>
            <a:chExt cx="7131008" cy="637246"/>
          </a:xfrm>
        </p:grpSpPr>
        <p:pic>
          <p:nvPicPr>
            <p:cNvPr id="4" name="圖片 3"/>
            <p:cNvPicPr>
              <a:picLocks noChangeAspect="1"/>
            </p:cNvPicPr>
            <p:nvPr/>
          </p:nvPicPr>
          <p:blipFill rotWithShape="1">
            <a:blip r:embed="rId1"/>
            <a:srcRect t="60300"/>
            <a:stretch>
              <a:fillRect/>
            </a:stretch>
          </p:blipFill>
          <p:spPr>
            <a:xfrm>
              <a:off x="6517380" y="1250731"/>
              <a:ext cx="7131008" cy="637246"/>
            </a:xfrm>
            <a:prstGeom prst="rect">
              <a:avLst/>
            </a:prstGeom>
          </p:spPr>
        </p:pic>
        <p:sp>
          <p:nvSpPr>
            <p:cNvPr id="5" name="文字方塊 4"/>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社企招生</a:t>
              </a:r>
              <a:r>
                <a:rPr lang="en-US" altLang="zh-TW" sz="1200" b="1" dirty="0">
                  <a:latin typeface="微軟正黑體" panose="020B0604030504040204" pitchFamily="34" charset="-120"/>
                  <a:ea typeface="微軟正黑體" panose="020B0604030504040204" pitchFamily="34" charset="-120"/>
                </a:rPr>
                <a:t>&gt; </a:t>
              </a:r>
              <a:r>
                <a:rPr lang="zh-TW" altLang="en-US" sz="1200" b="1" dirty="0">
                  <a:latin typeface="微軟正黑體" panose="020B0604030504040204" pitchFamily="34" charset="-120"/>
                  <a:ea typeface="微軟正黑體" panose="020B0604030504040204" pitchFamily="34" charset="-120"/>
                </a:rPr>
                <a:t>社企碩專招生資訊</a:t>
              </a:r>
              <a:endParaRPr lang="zh-TW" altLang="en-US" sz="1200" b="1" dirty="0">
                <a:latin typeface="微軟正黑體" panose="020B0604030504040204" pitchFamily="34" charset="-120"/>
                <a:ea typeface="微軟正黑體" panose="020B0604030504040204" pitchFamily="34" charset="-120"/>
              </a:endParaRPr>
            </a:p>
          </p:txBody>
        </p:sp>
      </p:grpSp>
      <p:grpSp>
        <p:nvGrpSpPr>
          <p:cNvPr id="19" name="群組 18"/>
          <p:cNvGrpSpPr/>
          <p:nvPr/>
        </p:nvGrpSpPr>
        <p:grpSpPr>
          <a:xfrm>
            <a:off x="469779" y="962903"/>
            <a:ext cx="9569942" cy="2540046"/>
            <a:chOff x="585393" y="1438000"/>
            <a:chExt cx="9569942" cy="2540046"/>
          </a:xfrm>
        </p:grpSpPr>
        <p:pic>
          <p:nvPicPr>
            <p:cNvPr id="7" name="圖片 6"/>
            <p:cNvPicPr>
              <a:picLocks noChangeAspect="1"/>
            </p:cNvPicPr>
            <p:nvPr/>
          </p:nvPicPr>
          <p:blipFill>
            <a:blip r:embed="rId2"/>
            <a:stretch>
              <a:fillRect/>
            </a:stretch>
          </p:blipFill>
          <p:spPr>
            <a:xfrm>
              <a:off x="585393" y="1438000"/>
              <a:ext cx="9569942" cy="2216264"/>
            </a:xfrm>
            <a:prstGeom prst="rect">
              <a:avLst/>
            </a:prstGeom>
          </p:spPr>
        </p:pic>
        <p:sp>
          <p:nvSpPr>
            <p:cNvPr id="11" name="文字方塊 10"/>
            <p:cNvSpPr txBox="1"/>
            <p:nvPr/>
          </p:nvSpPr>
          <p:spPr>
            <a:xfrm>
              <a:off x="788276" y="2546132"/>
              <a:ext cx="4801314" cy="369332"/>
            </a:xfrm>
            <a:prstGeom prst="rect">
              <a:avLst/>
            </a:prstGeom>
            <a:solidFill>
              <a:srgbClr val="F8F9FA"/>
            </a:solidFill>
          </p:spPr>
          <p:txBody>
            <a:bodyPr wrap="none" rtlCol="0">
              <a:spAutoFit/>
            </a:bodyPr>
            <a:lstStyle/>
            <a:p>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輔仁大學社會企業碩士在職學位學程招生資訊</a:t>
              </a:r>
              <a:endParaRPr lang="zh-TW" altLang="en-US" dirty="0"/>
            </a:p>
          </p:txBody>
        </p:sp>
        <p:sp>
          <p:nvSpPr>
            <p:cNvPr id="13" name="文字方塊 12"/>
            <p:cNvSpPr txBox="1"/>
            <p:nvPr/>
          </p:nvSpPr>
          <p:spPr>
            <a:xfrm>
              <a:off x="788276" y="2946995"/>
              <a:ext cx="9238593" cy="1031051"/>
            </a:xfrm>
            <a:prstGeom prst="rect">
              <a:avLst/>
            </a:prstGeom>
            <a:solidFill>
              <a:srgbClr val="FFFFFF"/>
            </a:solidFill>
          </p:spPr>
          <p:txBody>
            <a:bodyPr wrap="square" rtlCol="0">
              <a:spAutoFit/>
            </a:bodyPr>
            <a:lstStyle/>
            <a:p>
              <a:pPr rtl="0">
                <a:spcBef>
                  <a:spcPts val="1200"/>
                </a:spcBef>
                <a:spcAft>
                  <a:spcPts val="600"/>
                </a:spcAft>
              </a:pPr>
              <a:r>
                <a:rPr lang="en-US" altLang="zh-TW" sz="1400" b="0" i="0" u="sng" strike="noStrike" dirty="0">
                  <a:solidFill>
                    <a:srgbClr val="0000FF"/>
                  </a:solidFill>
                  <a:effectLst/>
                  <a:latin typeface="標楷體" panose="03000509000000000000" pitchFamily="65" charset="-120"/>
                  <a:ea typeface="標楷體" panose="03000509000000000000" pitchFamily="65" charset="-120"/>
                  <a:hlinkClick r:id="rId3"/>
                </a:rPr>
                <a:t>#</a:t>
              </a:r>
              <a:r>
                <a:rPr lang="zh-TW" altLang="en-US" sz="1400" b="0" i="0" u="sng" strike="noStrike" dirty="0">
                  <a:solidFill>
                    <a:srgbClr val="0000FF"/>
                  </a:solidFill>
                  <a:effectLst/>
                  <a:latin typeface="標楷體" panose="03000509000000000000" pitchFamily="65" charset="-120"/>
                  <a:ea typeface="標楷體" panose="03000509000000000000" pitchFamily="65" charset="-120"/>
                  <a:hlinkClick r:id="rId3"/>
                </a:rPr>
                <a:t>年齡不拘免筆試</a:t>
              </a:r>
              <a:endParaRPr lang="zh-TW" altLang="en-US" sz="1400" b="0" dirty="0">
                <a:effectLst/>
              </a:endParaRPr>
            </a:p>
            <a:p>
              <a:pPr algn="just" rtl="0">
                <a:spcBef>
                  <a:spcPts val="0"/>
                </a:spcBef>
                <a:spcAft>
                  <a:spcPts val="0"/>
                </a:spcAft>
              </a:pPr>
              <a:r>
                <a:rPr lang="zh-TW" altLang="en-US" sz="1400" b="0" i="0" u="none" strike="noStrike" dirty="0">
                  <a:effectLst/>
                  <a:latin typeface="標楷體" panose="03000509000000000000" pitchFamily="65" charset="-120"/>
                  <a:ea typeface="標楷體" panose="03000509000000000000" pitchFamily="65" charset="-120"/>
                </a:rPr>
                <a:t>社會企業兼顧社會關懷與商業價值，課程跨三界（管理、社會、政策）、創五生（生產、生意、生活、生命、生態）。歡迎想要結合社會關懷與生涯提升的你，來到社企的園地開展人生新的經驗視野，培養多元管理與價值創造能力，為更美好的社會盡一份心力。</a:t>
              </a:r>
              <a:endParaRPr lang="zh-TW" altLang="en-US" sz="1400" b="0" dirty="0">
                <a:effectLst/>
              </a:endParaRPr>
            </a:p>
          </p:txBody>
        </p:sp>
      </p:grpSp>
      <p:grpSp>
        <p:nvGrpSpPr>
          <p:cNvPr id="18" name="群組 17"/>
          <p:cNvGrpSpPr/>
          <p:nvPr/>
        </p:nvGrpSpPr>
        <p:grpSpPr>
          <a:xfrm>
            <a:off x="469779" y="3492275"/>
            <a:ext cx="10160119" cy="3447155"/>
            <a:chOff x="604444" y="4762396"/>
            <a:chExt cx="10160119" cy="3447155"/>
          </a:xfrm>
        </p:grpSpPr>
        <p:pic>
          <p:nvPicPr>
            <p:cNvPr id="15" name="圖片 14"/>
            <p:cNvPicPr>
              <a:picLocks noChangeAspect="1"/>
            </p:cNvPicPr>
            <p:nvPr/>
          </p:nvPicPr>
          <p:blipFill>
            <a:blip r:embed="rId4"/>
            <a:stretch>
              <a:fillRect/>
            </a:stretch>
          </p:blipFill>
          <p:spPr>
            <a:xfrm>
              <a:off x="604444" y="4762396"/>
              <a:ext cx="9531840" cy="1168460"/>
            </a:xfrm>
            <a:prstGeom prst="rect">
              <a:avLst/>
            </a:prstGeom>
          </p:spPr>
        </p:pic>
        <p:sp>
          <p:nvSpPr>
            <p:cNvPr id="16" name="文字方塊 15"/>
            <p:cNvSpPr txBox="1"/>
            <p:nvPr/>
          </p:nvSpPr>
          <p:spPr>
            <a:xfrm>
              <a:off x="689065" y="4793927"/>
              <a:ext cx="1107996" cy="369332"/>
            </a:xfrm>
            <a:prstGeom prst="rect">
              <a:avLst/>
            </a:prstGeom>
            <a:solidFill>
              <a:srgbClr val="F8F9FA"/>
            </a:solidFill>
          </p:spPr>
          <p:txBody>
            <a:bodyPr wrap="none" rtlCol="0">
              <a:spAutoFit/>
            </a:bodyPr>
            <a:lstStyle/>
            <a:p>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學生圖像</a:t>
              </a:r>
              <a:endParaRPr lang="zh-TW" altLang="en-US" dirty="0"/>
            </a:p>
          </p:txBody>
        </p:sp>
        <p:sp>
          <p:nvSpPr>
            <p:cNvPr id="17" name="文字方塊 16"/>
            <p:cNvSpPr txBox="1"/>
            <p:nvPr/>
          </p:nvSpPr>
          <p:spPr>
            <a:xfrm>
              <a:off x="751067" y="5224118"/>
              <a:ext cx="10013496" cy="2985433"/>
            </a:xfrm>
            <a:prstGeom prst="rect">
              <a:avLst/>
            </a:prstGeom>
            <a:solidFill>
              <a:srgbClr val="FFFFFF"/>
            </a:solidFill>
          </p:spPr>
          <p:txBody>
            <a:bodyPr wrap="square" rtlCol="0">
              <a:spAutoFit/>
            </a:bodyPr>
            <a:lstStyle/>
            <a:p>
              <a:pPr rtl="0">
                <a:spcBef>
                  <a:spcPts val="1200"/>
                </a:spcBef>
                <a:spcAft>
                  <a:spcPts val="600"/>
                </a:spcAft>
              </a:pPr>
              <a:r>
                <a:rPr lang="en-US" altLang="zh-TW" sz="1400" dirty="0">
                  <a:latin typeface="標楷體" panose="03000509000000000000" pitchFamily="65" charset="-120"/>
                  <a:ea typeface="標楷體" panose="03000509000000000000" pitchFamily="65" charset="-120"/>
                </a:rPr>
                <a:t>1.</a:t>
              </a:r>
              <a:r>
                <a:rPr lang="zh-TW" altLang="en-US" sz="1400" dirty="0">
                  <a:latin typeface="標楷體" panose="03000509000000000000" pitchFamily="65" charset="-120"/>
                  <a:ea typeface="標楷體" panose="03000509000000000000" pitchFamily="65" charset="-120"/>
                </a:rPr>
                <a:t>社企</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社創新手</a:t>
              </a:r>
              <a:br>
                <a:rPr lang="en-US" altLang="zh-TW" sz="1400" dirty="0">
                  <a:latin typeface="標楷體" panose="03000509000000000000" pitchFamily="65" charset="-120"/>
                  <a:ea typeface="標楷體" panose="03000509000000000000" pitchFamily="65" charset="-120"/>
                </a:rPr>
              </a:br>
              <a:r>
                <a:rPr lang="en-US" altLang="zh-TW" sz="1400" dirty="0">
                  <a:latin typeface="標楷體" panose="03000509000000000000" pitchFamily="65" charset="-120"/>
                  <a:ea typeface="標楷體" panose="03000509000000000000" pitchFamily="65" charset="-120"/>
                </a:rPr>
                <a:t>2.</a:t>
              </a:r>
              <a:r>
                <a:rPr lang="zh-TW" altLang="en-US" sz="1400" dirty="0">
                  <a:latin typeface="標楷體" panose="03000509000000000000" pitchFamily="65" charset="-120"/>
                  <a:ea typeface="標楷體" panose="03000509000000000000" pitchFamily="65" charset="-120"/>
                </a:rPr>
                <a:t>地方創生團隊打造商模</a:t>
              </a:r>
              <a:br>
                <a:rPr lang="en-US" altLang="zh-TW" sz="1400" dirty="0">
                  <a:latin typeface="標楷體" panose="03000509000000000000" pitchFamily="65" charset="-120"/>
                  <a:ea typeface="標楷體" panose="03000509000000000000" pitchFamily="65" charset="-120"/>
                </a:rPr>
              </a:br>
              <a:r>
                <a:rPr lang="en-US" altLang="zh-TW" sz="1400" dirty="0">
                  <a:latin typeface="標楷體" panose="03000509000000000000" pitchFamily="65" charset="-120"/>
                  <a:ea typeface="標楷體" panose="03000509000000000000" pitchFamily="65" charset="-120"/>
                </a:rPr>
                <a:t>3.</a:t>
              </a:r>
              <a:r>
                <a:rPr lang="zh-TW" altLang="en-US" sz="1400" dirty="0">
                  <a:latin typeface="標楷體" panose="03000509000000000000" pitchFamily="65" charset="-120"/>
                  <a:ea typeface="標楷體" panose="03000509000000000000" pitchFamily="65" charset="-120"/>
                </a:rPr>
                <a:t>社區</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社工</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非營利組織夥伴轉換跑道</a:t>
              </a:r>
              <a:br>
                <a:rPr lang="en-US" altLang="zh-TW" sz="1400" dirty="0">
                  <a:latin typeface="標楷體" panose="03000509000000000000" pitchFamily="65" charset="-120"/>
                  <a:ea typeface="標楷體" panose="03000509000000000000" pitchFamily="65" charset="-120"/>
                </a:rPr>
              </a:br>
              <a:r>
                <a:rPr lang="en-US" altLang="zh-TW" sz="1400" dirty="0">
                  <a:latin typeface="標楷體" panose="03000509000000000000" pitchFamily="65" charset="-120"/>
                  <a:ea typeface="標楷體" panose="03000509000000000000" pitchFamily="65" charset="-120"/>
                </a:rPr>
                <a:t>4.</a:t>
              </a:r>
              <a:r>
                <a:rPr lang="zh-TW" altLang="en-US" sz="1400" dirty="0">
                  <a:latin typeface="標楷體" panose="03000509000000000000" pitchFamily="65" charset="-120"/>
                  <a:ea typeface="標楷體" panose="03000509000000000000" pitchFamily="65" charset="-120"/>
                </a:rPr>
                <a:t>打造</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推展</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加入社企永續聚落共好圈</a:t>
              </a:r>
              <a:br>
                <a:rPr lang="en-US" altLang="zh-TW" sz="1400" dirty="0">
                  <a:latin typeface="標楷體" panose="03000509000000000000" pitchFamily="65" charset="-120"/>
                  <a:ea typeface="標楷體" panose="03000509000000000000" pitchFamily="65" charset="-120"/>
                </a:rPr>
              </a:br>
              <a:r>
                <a:rPr lang="en-US" altLang="zh-TW" sz="1400" dirty="0">
                  <a:latin typeface="標楷體" panose="03000509000000000000" pitchFamily="65" charset="-120"/>
                  <a:ea typeface="標楷體" panose="03000509000000000000" pitchFamily="65" charset="-120"/>
                </a:rPr>
                <a:t>5.</a:t>
              </a:r>
              <a:r>
                <a:rPr lang="zh-TW" altLang="en-US" sz="1400" dirty="0">
                  <a:latin typeface="標楷體" panose="03000509000000000000" pitchFamily="65" charset="-120"/>
                  <a:ea typeface="標楷體" panose="03000509000000000000" pitchFamily="65" charset="-120"/>
                </a:rPr>
                <a:t>産銷合作社</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里民服務</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食農創生</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政策倡議</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永續</a:t>
              </a:r>
              <a:r>
                <a:rPr lang="en-US" altLang="zh-TW" sz="1400" dirty="0">
                  <a:latin typeface="標楷體" panose="03000509000000000000" pitchFamily="65" charset="-120"/>
                  <a:ea typeface="標楷體" panose="03000509000000000000" pitchFamily="65" charset="-120"/>
                </a:rPr>
                <a:t>ESG/</a:t>
              </a:r>
              <a:r>
                <a:rPr lang="zh-TW" altLang="en-US" sz="1400" dirty="0">
                  <a:latin typeface="標楷體" panose="03000509000000000000" pitchFamily="65" charset="-120"/>
                  <a:ea typeface="標楷體" panose="03000509000000000000" pitchFamily="65" charset="-120"/>
                </a:rPr>
                <a:t>多元文化</a:t>
              </a:r>
              <a:br>
                <a:rPr lang="en-US" altLang="zh-TW" sz="1400" dirty="0">
                  <a:latin typeface="標楷體" panose="03000509000000000000" pitchFamily="65" charset="-120"/>
                  <a:ea typeface="標楷體" panose="03000509000000000000" pitchFamily="65" charset="-120"/>
                </a:rPr>
              </a:br>
              <a:r>
                <a:rPr lang="en-US" altLang="zh-TW" sz="1400" dirty="0">
                  <a:latin typeface="標楷體" panose="03000509000000000000" pitchFamily="65" charset="-120"/>
                  <a:ea typeface="標楷體" panose="03000509000000000000" pitchFamily="65" charset="-120"/>
                </a:rPr>
                <a:t>6.</a:t>
              </a:r>
              <a:r>
                <a:rPr lang="zh-TW" altLang="en-US" sz="1400" dirty="0">
                  <a:latin typeface="標楷體" panose="03000509000000000000" pitchFamily="65" charset="-120"/>
                  <a:ea typeface="標楷體" panose="03000509000000000000" pitchFamily="65" charset="-120"/>
                </a:rPr>
                <a:t>商業</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專業人士</a:t>
              </a:r>
              <a:r>
                <a:rPr lang="en-US" altLang="zh-TW" sz="1400" dirty="0">
                  <a:latin typeface="標楷體" panose="03000509000000000000" pitchFamily="65" charset="-120"/>
                  <a:ea typeface="標楷體" panose="03000509000000000000" pitchFamily="65" charset="-120"/>
                </a:rPr>
                <a:t>10</a:t>
              </a:r>
              <a:r>
                <a:rPr lang="zh-TW" altLang="en-US" sz="1400" dirty="0">
                  <a:latin typeface="標楷體" panose="03000509000000000000" pitchFamily="65" charset="-120"/>
                  <a:ea typeface="標楷體" panose="03000509000000000000" pitchFamily="65" charset="-120"/>
                </a:rPr>
                <a:t>年內將退休或退而不休，貢獻社會，溫暖的輔大校園</a:t>
              </a:r>
              <a:br>
                <a:rPr lang="en-US" altLang="zh-TW" sz="1400" dirty="0">
                  <a:latin typeface="標楷體" panose="03000509000000000000" pitchFamily="65" charset="-120"/>
                  <a:ea typeface="標楷體" panose="03000509000000000000" pitchFamily="65" charset="-120"/>
                </a:rPr>
              </a:br>
              <a:r>
                <a:rPr lang="en-US" altLang="zh-TW" sz="1400" dirty="0">
                  <a:latin typeface="標楷體" panose="03000509000000000000" pitchFamily="65" charset="-120"/>
                  <a:ea typeface="標楷體" panose="03000509000000000000" pitchFamily="65" charset="-120"/>
                </a:rPr>
                <a:t>7.</a:t>
              </a:r>
              <a:r>
                <a:rPr lang="zh-TW" altLang="en-US" sz="1400" dirty="0">
                  <a:latin typeface="標楷體" panose="03000509000000000000" pitchFamily="65" charset="-120"/>
                  <a:ea typeface="標楷體" panose="03000509000000000000" pitchFamily="65" charset="-120"/>
                </a:rPr>
                <a:t>有興趣了解結合社會關懷與商業營運的社企模式</a:t>
              </a:r>
              <a:endParaRPr lang="en-US" altLang="zh-TW" sz="1400" dirty="0">
                <a:latin typeface="標楷體" panose="03000509000000000000" pitchFamily="65" charset="-120"/>
                <a:ea typeface="標楷體" panose="03000509000000000000" pitchFamily="65" charset="-120"/>
              </a:endParaRPr>
            </a:p>
            <a:p>
              <a:pPr rtl="0">
                <a:spcBef>
                  <a:spcPts val="1200"/>
                </a:spcBef>
                <a:spcAft>
                  <a:spcPts val="600"/>
                </a:spcAft>
              </a:pP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◎每年</a:t>
              </a: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12</a:t>
              </a: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月下旬開始報名，歡迎提早與社企學程聯繫了解相關資訊。</a:t>
              </a:r>
              <a:br>
                <a:rPr lang="zh-TW" altLang="en-US" sz="1400" b="0" i="0" u="none" strike="noStrike" dirty="0">
                  <a:solidFill>
                    <a:srgbClr val="000000"/>
                  </a:solidFill>
                  <a:effectLst/>
                  <a:latin typeface="標楷體" panose="03000509000000000000" pitchFamily="65" charset="-120"/>
                  <a:ea typeface="標楷體" panose="03000509000000000000" pitchFamily="65" charset="-120"/>
                </a:rPr>
              </a:b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◎無大專同等學歷欲報名者，請儘速與社企學程聯繫協助評估是否合適申請「入學大學同等學力認定標準」</a:t>
              </a: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吳寶春條款</a:t>
              </a: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a:t>
              </a:r>
              <a:endParaRPr lang="zh-TW" altLang="en-US" sz="1400" b="0" dirty="0">
                <a:effectLst/>
              </a:endParaRPr>
            </a:p>
            <a:p>
              <a:pPr algn="just" rtl="0">
                <a:spcBef>
                  <a:spcPts val="0"/>
                </a:spcBef>
                <a:spcAft>
                  <a:spcPts val="0"/>
                </a:spcAft>
              </a:pP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有興趣進一步了解請洽 </a:t>
              </a: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Email: </a:t>
              </a:r>
              <a:r>
                <a:rPr lang="en-US" altLang="zh-TW" sz="1400" b="0" i="0" u="sng" strike="noStrike" dirty="0">
                  <a:solidFill>
                    <a:srgbClr val="000000"/>
                  </a:solidFill>
                  <a:effectLst/>
                  <a:latin typeface="標楷體" panose="03000509000000000000" pitchFamily="65" charset="-120"/>
                  <a:ea typeface="標楷體" panose="03000509000000000000" pitchFamily="65" charset="-120"/>
                  <a:hlinkClick r:id="rId5"/>
                </a:rPr>
                <a:t>g0u@m365.fju.edu.tw</a:t>
              </a:r>
              <a:endParaRPr lang="zh-TW" altLang="en-US" sz="1400" b="0" dirty="0">
                <a:effectLst/>
              </a:endParaRPr>
            </a:p>
            <a:p>
              <a:pPr algn="just" rtl="0">
                <a:spcBef>
                  <a:spcPts val="0"/>
                </a:spcBef>
                <a:spcAft>
                  <a:spcPts val="0"/>
                </a:spcAft>
              </a:pP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電話</a:t>
              </a: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 (02) 2905-6458 (</a:t>
              </a: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蘇秘書</a:t>
              </a: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a:t>
              </a:r>
              <a:endParaRPr lang="zh-TW" altLang="en-US" sz="1400" b="0" dirty="0">
                <a:effectLst/>
              </a:endParaRPr>
            </a:p>
            <a:p>
              <a:pPr algn="just" rtl="0">
                <a:spcBef>
                  <a:spcPts val="0"/>
                </a:spcBef>
                <a:spcAft>
                  <a:spcPts val="0"/>
                </a:spcAft>
              </a:pP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社企網頁</a:t>
              </a: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 </a:t>
              </a:r>
              <a:r>
                <a:rPr lang="en-US" altLang="zh-TW" sz="1400" b="0" i="0" u="sng" strike="noStrike" dirty="0">
                  <a:solidFill>
                    <a:srgbClr val="000000"/>
                  </a:solidFill>
                  <a:effectLst/>
                  <a:latin typeface="標楷體" panose="03000509000000000000" pitchFamily="65" charset="-120"/>
                  <a:ea typeface="標楷體" panose="03000509000000000000" pitchFamily="65" charset="-120"/>
                  <a:hlinkClick r:id="rId6"/>
                </a:rPr>
                <a:t>http://sem.fju.edu.tw/</a:t>
              </a: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 </a:t>
              </a:r>
              <a:endParaRPr lang="zh-TW" altLang="en-US" sz="1400" b="0" dirty="0">
                <a:effectLs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0" y="47325"/>
            <a:ext cx="7131008" cy="637246"/>
            <a:chOff x="6517380" y="1250731"/>
            <a:chExt cx="7131008" cy="637246"/>
          </a:xfrm>
        </p:grpSpPr>
        <p:pic>
          <p:nvPicPr>
            <p:cNvPr id="4" name="圖片 3"/>
            <p:cNvPicPr>
              <a:picLocks noChangeAspect="1"/>
            </p:cNvPicPr>
            <p:nvPr/>
          </p:nvPicPr>
          <p:blipFill rotWithShape="1">
            <a:blip r:embed="rId1"/>
            <a:srcRect t="60300"/>
            <a:stretch>
              <a:fillRect/>
            </a:stretch>
          </p:blipFill>
          <p:spPr>
            <a:xfrm>
              <a:off x="6517380" y="1250731"/>
              <a:ext cx="7131008" cy="637246"/>
            </a:xfrm>
            <a:prstGeom prst="rect">
              <a:avLst/>
            </a:prstGeom>
          </p:spPr>
        </p:pic>
        <p:sp>
          <p:nvSpPr>
            <p:cNvPr id="5" name="文字方塊 4"/>
            <p:cNvSpPr txBox="1"/>
            <p:nvPr/>
          </p:nvSpPr>
          <p:spPr>
            <a:xfrm>
              <a:off x="7120398" y="1454364"/>
              <a:ext cx="3320322" cy="276999"/>
            </a:xfrm>
            <a:prstGeom prst="rect">
              <a:avLst/>
            </a:prstGeom>
            <a:solidFill>
              <a:srgbClr val="FFFFFF"/>
            </a:solidFill>
          </p:spPr>
          <p:txBody>
            <a:bodyPr wrap="square" rtlCol="0">
              <a:spAutoFit/>
            </a:bodyPr>
            <a:lstStyle/>
            <a:p>
              <a:r>
                <a:rPr lang="zh-TW" altLang="en-US" sz="1200" b="1" dirty="0">
                  <a:latin typeface="微軟正黑體" panose="020B0604030504040204" pitchFamily="34" charset="-120"/>
                  <a:ea typeface="微軟正黑體" panose="020B0604030504040204" pitchFamily="34" charset="-120"/>
                </a:rPr>
                <a:t>社企招生</a:t>
              </a:r>
              <a:r>
                <a:rPr lang="en-US" altLang="zh-TW" sz="1200" b="1" dirty="0">
                  <a:latin typeface="微軟正黑體" panose="020B0604030504040204" pitchFamily="34" charset="-120"/>
                  <a:ea typeface="微軟正黑體" panose="020B0604030504040204" pitchFamily="34" charset="-120"/>
                </a:rPr>
                <a:t>&gt; </a:t>
              </a:r>
              <a:r>
                <a:rPr lang="zh-TW" altLang="en-US" sz="1200" b="1" dirty="0">
                  <a:latin typeface="微軟正黑體" panose="020B0604030504040204" pitchFamily="34" charset="-120"/>
                  <a:ea typeface="微軟正黑體" panose="020B0604030504040204" pitchFamily="34" charset="-120"/>
                </a:rPr>
                <a:t>畢業生推薦</a:t>
              </a:r>
              <a:endParaRPr lang="zh-TW" altLang="en-US" sz="1200" b="1" dirty="0">
                <a:latin typeface="微軟正黑體" panose="020B0604030504040204" pitchFamily="34" charset="-120"/>
                <a:ea typeface="微軟正黑體" panose="020B0604030504040204" pitchFamily="34" charset="-120"/>
              </a:endParaRPr>
            </a:p>
          </p:txBody>
        </p:sp>
      </p:grpSp>
      <p:grpSp>
        <p:nvGrpSpPr>
          <p:cNvPr id="27" name="群組 26"/>
          <p:cNvGrpSpPr/>
          <p:nvPr/>
        </p:nvGrpSpPr>
        <p:grpSpPr>
          <a:xfrm>
            <a:off x="521538" y="4124681"/>
            <a:ext cx="9399350" cy="2735488"/>
            <a:chOff x="603018" y="1828800"/>
            <a:chExt cx="9399350" cy="2735488"/>
          </a:xfrm>
        </p:grpSpPr>
        <p:pic>
          <p:nvPicPr>
            <p:cNvPr id="12" name="圖片 11"/>
            <p:cNvPicPr>
              <a:picLocks noChangeAspect="1"/>
            </p:cNvPicPr>
            <p:nvPr/>
          </p:nvPicPr>
          <p:blipFill rotWithShape="1">
            <a:blip r:embed="rId2"/>
            <a:srcRect t="27237" b="-1"/>
            <a:stretch>
              <a:fillRect/>
            </a:stretch>
          </p:blipFill>
          <p:spPr>
            <a:xfrm>
              <a:off x="603018" y="1828800"/>
              <a:ext cx="8255424" cy="2735488"/>
            </a:xfrm>
            <a:prstGeom prst="rect">
              <a:avLst/>
            </a:prstGeom>
          </p:spPr>
        </p:pic>
        <p:sp>
          <p:nvSpPr>
            <p:cNvPr id="20" name="文字方塊 19"/>
            <p:cNvSpPr txBox="1"/>
            <p:nvPr/>
          </p:nvSpPr>
          <p:spPr>
            <a:xfrm>
              <a:off x="4854805" y="2441389"/>
              <a:ext cx="877163" cy="369332"/>
            </a:xfrm>
            <a:prstGeom prst="rect">
              <a:avLst/>
            </a:prstGeom>
            <a:noFill/>
          </p:spPr>
          <p:txBody>
            <a:bodyPr wrap="none" rtlCol="0">
              <a:spAutoFit/>
            </a:bodyPr>
            <a:lstStyle/>
            <a:p>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胡世和</a:t>
              </a:r>
              <a:endParaRPr lang="zh-TW" altLang="en-US" dirty="0"/>
            </a:p>
          </p:txBody>
        </p:sp>
        <p:sp>
          <p:nvSpPr>
            <p:cNvPr id="21" name="文字方塊 20"/>
            <p:cNvSpPr txBox="1"/>
            <p:nvPr/>
          </p:nvSpPr>
          <p:spPr>
            <a:xfrm>
              <a:off x="4854805" y="2967335"/>
              <a:ext cx="5147563" cy="646331"/>
            </a:xfrm>
            <a:prstGeom prst="rect">
              <a:avLst/>
            </a:prstGeom>
            <a:noFill/>
          </p:spPr>
          <p:txBody>
            <a:bodyPr wrap="none" rtlCol="0">
              <a:spAutoFit/>
            </a:bodyPr>
            <a:lstStyle/>
            <a:p>
              <a:pPr algn="just" rtl="0">
                <a:spcBef>
                  <a:spcPts val="0"/>
                </a:spcBef>
                <a:spcAft>
                  <a:spcPts val="0"/>
                </a:spcAft>
              </a:pP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胡家幸福蜂蜜社會企業負責人</a:t>
              </a:r>
              <a:endParaRPr lang="zh-TW" altLang="en-US" sz="1800" b="0" i="0" u="none" strike="noStrike" dirty="0">
                <a:solidFill>
                  <a:srgbClr val="000000"/>
                </a:solidFill>
                <a:effectLst/>
                <a:latin typeface="標楷體" panose="03000509000000000000" pitchFamily="65" charset="-120"/>
                <a:ea typeface="標楷體" panose="03000509000000000000" pitchFamily="65" charset="-120"/>
              </a:endParaRPr>
            </a:p>
            <a:p>
              <a:pPr algn="just" rtl="0">
                <a:spcBef>
                  <a:spcPts val="0"/>
                </a:spcBef>
                <a:spcAft>
                  <a:spcPts val="0"/>
                </a:spcAft>
              </a:pP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輔仁大學社會企業碩士在職學位學程畢業</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第</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3</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屆</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a:t>
              </a:r>
              <a:endParaRPr lang="en-US" altLang="zh-TW" sz="1800" b="0" i="0" u="none" strike="noStrike" dirty="0">
                <a:solidFill>
                  <a:srgbClr val="000000"/>
                </a:solidFill>
                <a:effectLst/>
                <a:latin typeface="標楷體" panose="03000509000000000000" pitchFamily="65" charset="-120"/>
                <a:ea typeface="標楷體" panose="03000509000000000000" pitchFamily="65" charset="-120"/>
              </a:endParaRPr>
            </a:p>
          </p:txBody>
        </p:sp>
        <p:sp>
          <p:nvSpPr>
            <p:cNvPr id="26" name="矩形 25"/>
            <p:cNvSpPr/>
            <p:nvPr/>
          </p:nvSpPr>
          <p:spPr>
            <a:xfrm>
              <a:off x="875340" y="2007476"/>
              <a:ext cx="3717681" cy="23648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760624" y="4002805"/>
              <a:ext cx="6096000" cy="369332"/>
            </a:xfrm>
            <a:prstGeom prst="rect">
              <a:avLst/>
            </a:prstGeom>
            <a:noFill/>
          </p:spPr>
          <p:txBody>
            <a:bodyPr wrap="square">
              <a:spAutoFit/>
            </a:bodyPr>
            <a:lstStyle/>
            <a:p>
              <a:r>
                <a:rPr lang="en-US" altLang="zh-TW" dirty="0">
                  <a:hlinkClick r:id="rId3"/>
                </a:rPr>
                <a:t>https://youtu.be/bssxqaMssDk</a:t>
              </a:r>
              <a:r>
                <a:rPr lang="zh-TW" altLang="en-US" dirty="0"/>
                <a:t> </a:t>
              </a:r>
              <a:endParaRPr lang="zh-TW" altLang="en-US" dirty="0"/>
            </a:p>
          </p:txBody>
        </p:sp>
      </p:grpSp>
      <p:grpSp>
        <p:nvGrpSpPr>
          <p:cNvPr id="28" name="群組 27"/>
          <p:cNvGrpSpPr/>
          <p:nvPr/>
        </p:nvGrpSpPr>
        <p:grpSpPr>
          <a:xfrm>
            <a:off x="521538" y="1210517"/>
            <a:ext cx="9399350" cy="2735488"/>
            <a:chOff x="603018" y="1828800"/>
            <a:chExt cx="9399350" cy="2735488"/>
          </a:xfrm>
        </p:grpSpPr>
        <p:pic>
          <p:nvPicPr>
            <p:cNvPr id="29" name="圖片 28"/>
            <p:cNvPicPr>
              <a:picLocks noChangeAspect="1"/>
            </p:cNvPicPr>
            <p:nvPr/>
          </p:nvPicPr>
          <p:blipFill rotWithShape="1">
            <a:blip r:embed="rId2"/>
            <a:srcRect t="27237" b="-1"/>
            <a:stretch>
              <a:fillRect/>
            </a:stretch>
          </p:blipFill>
          <p:spPr>
            <a:xfrm>
              <a:off x="603018" y="1828800"/>
              <a:ext cx="8255424" cy="2735488"/>
            </a:xfrm>
            <a:prstGeom prst="rect">
              <a:avLst/>
            </a:prstGeom>
          </p:spPr>
        </p:pic>
        <p:sp>
          <p:nvSpPr>
            <p:cNvPr id="30" name="文字方塊 29"/>
            <p:cNvSpPr txBox="1"/>
            <p:nvPr/>
          </p:nvSpPr>
          <p:spPr>
            <a:xfrm>
              <a:off x="4854805" y="2441389"/>
              <a:ext cx="877163" cy="369332"/>
            </a:xfrm>
            <a:prstGeom prst="rect">
              <a:avLst/>
            </a:prstGeom>
            <a:noFill/>
          </p:spPr>
          <p:txBody>
            <a:bodyPr wrap="none" rtlCol="0">
              <a:spAutoFit/>
            </a:bodyPr>
            <a:lstStyle/>
            <a:p>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馬燕萍</a:t>
              </a:r>
              <a:endParaRPr lang="zh-TW" altLang="en-US" dirty="0"/>
            </a:p>
          </p:txBody>
        </p:sp>
        <p:sp>
          <p:nvSpPr>
            <p:cNvPr id="31" name="文字方塊 30"/>
            <p:cNvSpPr txBox="1"/>
            <p:nvPr/>
          </p:nvSpPr>
          <p:spPr>
            <a:xfrm>
              <a:off x="4854805" y="2967335"/>
              <a:ext cx="5147563" cy="923330"/>
            </a:xfrm>
            <a:prstGeom prst="rect">
              <a:avLst/>
            </a:prstGeom>
            <a:noFill/>
          </p:spPr>
          <p:txBody>
            <a:bodyPr wrap="none" rtlCol="0">
              <a:spAutoFit/>
            </a:bodyPr>
            <a:lstStyle/>
            <a:p>
              <a:pPr algn="just" rtl="0">
                <a:spcBef>
                  <a:spcPts val="0"/>
                </a:spcBef>
                <a:spcAft>
                  <a:spcPts val="0"/>
                </a:spcAft>
              </a:pP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臺灣原住民教育經濟發展協會秘書長</a:t>
              </a:r>
              <a:endParaRPr lang="zh-TW" altLang="en-US" b="0" dirty="0">
                <a:effectLst/>
              </a:endParaRPr>
            </a:p>
            <a:p>
              <a:pPr algn="just" rtl="0">
                <a:spcBef>
                  <a:spcPts val="0"/>
                </a:spcBef>
                <a:spcAft>
                  <a:spcPts val="0"/>
                </a:spcAft>
              </a:pP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原風禮坊負責人</a:t>
              </a:r>
              <a:endParaRPr lang="zh-TW" altLang="en-US" b="0" dirty="0">
                <a:effectLst/>
              </a:endParaRPr>
            </a:p>
            <a:p>
              <a:pPr algn="just" rtl="0">
                <a:spcBef>
                  <a:spcPts val="0"/>
                </a:spcBef>
                <a:spcAft>
                  <a:spcPts val="0"/>
                </a:spcAft>
              </a:pP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輔仁大學社會企業碩士在職學位學程畢業</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第</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4</a:t>
              </a:r>
              <a:r>
                <a:rPr lang="zh-TW" altLang="en-US" sz="1800" b="0" i="0" u="none" strike="noStrike" dirty="0">
                  <a:solidFill>
                    <a:srgbClr val="000000"/>
                  </a:solidFill>
                  <a:effectLst/>
                  <a:latin typeface="標楷體" panose="03000509000000000000" pitchFamily="65" charset="-120"/>
                  <a:ea typeface="標楷體" panose="03000509000000000000" pitchFamily="65" charset="-120"/>
                </a:rPr>
                <a:t>屆</a:t>
              </a: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a:t>
              </a:r>
              <a:endParaRPr lang="zh-TW" altLang="en-US" b="0" dirty="0">
                <a:effectLst/>
              </a:endParaRPr>
            </a:p>
          </p:txBody>
        </p:sp>
        <p:sp>
          <p:nvSpPr>
            <p:cNvPr id="32" name="矩形 31"/>
            <p:cNvSpPr/>
            <p:nvPr/>
          </p:nvSpPr>
          <p:spPr>
            <a:xfrm>
              <a:off x="875340" y="2007476"/>
              <a:ext cx="3717681" cy="23648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圖片 32"/>
            <p:cNvPicPr>
              <a:picLocks noChangeAspect="1"/>
            </p:cNvPicPr>
            <p:nvPr/>
          </p:nvPicPr>
          <p:blipFill rotWithShape="1">
            <a:blip r:embed="rId4"/>
            <a:srcRect l="11465" t="17652" r="10690" b="17548"/>
            <a:stretch>
              <a:fillRect/>
            </a:stretch>
          </p:blipFill>
          <p:spPr>
            <a:xfrm>
              <a:off x="734750" y="2118080"/>
              <a:ext cx="4120055" cy="1929200"/>
            </a:xfrm>
            <a:prstGeom prst="rect">
              <a:avLst/>
            </a:prstGeom>
          </p:spPr>
        </p:pic>
        <p:sp>
          <p:nvSpPr>
            <p:cNvPr id="34" name="文字方塊 33"/>
            <p:cNvSpPr txBox="1"/>
            <p:nvPr/>
          </p:nvSpPr>
          <p:spPr>
            <a:xfrm>
              <a:off x="760624" y="4042810"/>
              <a:ext cx="6096000" cy="369332"/>
            </a:xfrm>
            <a:prstGeom prst="rect">
              <a:avLst/>
            </a:prstGeom>
            <a:noFill/>
          </p:spPr>
          <p:txBody>
            <a:bodyPr wrap="square">
              <a:spAutoFit/>
            </a:bodyPr>
            <a:lstStyle/>
            <a:p>
              <a:r>
                <a:rPr lang="zh-TW" altLang="en-US" dirty="0">
                  <a:hlinkClick r:id="rId5"/>
                </a:rPr>
                <a:t>https://www.youtube.com/watch?v=pWdGj66zojc</a:t>
              </a:r>
              <a:r>
                <a:rPr lang="zh-TW" altLang="en-US" dirty="0"/>
                <a:t> </a:t>
              </a:r>
              <a:endParaRPr lang="zh-TW" altLang="en-US" dirty="0"/>
            </a:p>
          </p:txBody>
        </p:sp>
      </p:gr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2498</Words>
  <Application>WPS Presentation</Application>
  <PresentationFormat>寬螢幕</PresentationFormat>
  <Paragraphs>99</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新細明體</vt:lpstr>
      <vt:lpstr>Wingdings</vt:lpstr>
      <vt:lpstr>微軟正黑體</vt:lpstr>
      <vt:lpstr>標楷體</vt:lpstr>
      <vt:lpstr>新細明體</vt:lpstr>
      <vt:lpstr>Calibri</vt:lpstr>
      <vt:lpstr>Microsoft YaHei</vt:lpstr>
      <vt:lpstr>SimSun</vt:lpstr>
      <vt:lpstr>Arial Unicode MS</vt:lpstr>
      <vt:lpstr>Calibri Light</vt:lpstr>
      <vt:lpstr>Office 佈景主題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彥慈 黃</dc:creator>
  <cp:lastModifiedBy>User</cp:lastModifiedBy>
  <cp:revision>31</cp:revision>
  <dcterms:created xsi:type="dcterms:W3CDTF">2023-03-11T03:29:00Z</dcterms:created>
  <dcterms:modified xsi:type="dcterms:W3CDTF">2023-03-21T06:55:00Z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