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80" r:id="rId6"/>
    <p:sldId id="281" r:id="rId7"/>
    <p:sldId id="282" r:id="rId8"/>
    <p:sldId id="283" r:id="rId9"/>
    <p:sldId id="284" r:id="rId10"/>
    <p:sldId id="288" r:id="rId11"/>
    <p:sldId id="289" r:id="rId12"/>
    <p:sldId id="290" r:id="rId13"/>
    <p:sldId id="291" r:id="rId14"/>
    <p:sldId id="292" r:id="rId15"/>
    <p:sldId id="293" r:id="rId16"/>
    <p:sldId id="295" r:id="rId17"/>
    <p:sldId id="296"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nalseth@outlook.com" initials="H" lastIdx="1" clrIdx="0">
    <p:extLst>
      <p:ext uri="{19B8F6BF-5375-455C-9EA6-DF929625EA0E}">
        <p15:presenceInfo xmlns:p15="http://schemas.microsoft.com/office/powerpoint/2012/main" userId="b21facb7c9bf25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9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hyperlink" Target="https://creativecommons.org/licenses/by/3.0/" TargetMode="External"/><Relationship Id="rId5" Type="http://schemas.openxmlformats.org/officeDocument/2006/relationships/hyperlink" Target="https://amam92.blogspot.com/2018/03/all-4u-hd-wallpaper-free-download.html" TargetMode="Externa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9" y="8622"/>
            <a:ext cx="12191982"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Flight Price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Hinal Seth</a:t>
            </a:r>
            <a:endParaRPr lang="en-US" sz="2300" dirty="0"/>
          </a:p>
        </p:txBody>
      </p:sp>
      <p:sp>
        <p:nvSpPr>
          <p:cNvPr id="4" name="TextBox 3">
            <a:extLst>
              <a:ext uri="{FF2B5EF4-FFF2-40B4-BE49-F238E27FC236}">
                <a16:creationId xmlns:a16="http://schemas.microsoft.com/office/drawing/2014/main" id="{553B0E8B-97B9-416D-ABD4-F3D49E0FDB34}"/>
              </a:ext>
            </a:extLst>
          </p:cNvPr>
          <p:cNvSpPr txBox="1"/>
          <p:nvPr/>
        </p:nvSpPr>
        <p:spPr>
          <a:xfrm>
            <a:off x="9" y="6866612"/>
            <a:ext cx="12191982" cy="230832"/>
          </a:xfrm>
          <a:prstGeom prst="rect">
            <a:avLst/>
          </a:prstGeom>
          <a:noFill/>
        </p:spPr>
        <p:txBody>
          <a:bodyPr wrap="square" rtlCol="0">
            <a:spAutoFit/>
          </a:bodyPr>
          <a:lstStyle/>
          <a:p>
            <a:r>
              <a:rPr lang="en-IN" sz="900">
                <a:hlinkClick r:id="rId5" tooltip="https://amam92.blogspot.com/2018/03/all-4u-hd-wallpaper-free-download.html"/>
              </a:rPr>
              <a:t>This Photo</a:t>
            </a:r>
            <a:r>
              <a:rPr lang="en-IN" sz="900"/>
              <a:t> by Unknown Author is licensed under </a:t>
            </a:r>
            <a:r>
              <a:rPr lang="en-IN" sz="900">
                <a:hlinkClick r:id="rId6" tooltip="https://creativecommons.org/licenses/by/3.0/"/>
              </a:rPr>
              <a:t>CC BY</a:t>
            </a:r>
            <a:endParaRPr lang="en-IN" sz="900"/>
          </a:p>
        </p:txBody>
      </p:sp>
      <p:pic>
        <p:nvPicPr>
          <p:cNvPr id="7" name="Picture 6">
            <a:extLst>
              <a:ext uri="{FF2B5EF4-FFF2-40B4-BE49-F238E27FC236}">
                <a16:creationId xmlns:a16="http://schemas.microsoft.com/office/drawing/2014/main" id="{DC0F2C0B-626B-478B-9409-82DAE911EE8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67553" y="1027339"/>
            <a:ext cx="2929890" cy="2133600"/>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72B6-0C1A-46E9-BA60-EC6BFDAF4213}"/>
              </a:ext>
            </a:extLst>
          </p:cNvPr>
          <p:cNvSpPr>
            <a:spLocks noGrp="1"/>
          </p:cNvSpPr>
          <p:nvPr>
            <p:ph type="title"/>
          </p:nvPr>
        </p:nvSpPr>
        <p:spPr/>
        <p:txBody>
          <a:bodyPr/>
          <a:lstStyle/>
          <a:p>
            <a:r>
              <a:rPr lang="en-IN" dirty="0"/>
              <a:t>Heat Map</a:t>
            </a:r>
          </a:p>
        </p:txBody>
      </p:sp>
      <p:pic>
        <p:nvPicPr>
          <p:cNvPr id="3" name="Picture 2">
            <a:extLst>
              <a:ext uri="{FF2B5EF4-FFF2-40B4-BE49-F238E27FC236}">
                <a16:creationId xmlns:a16="http://schemas.microsoft.com/office/drawing/2014/main" id="{12BB7BB0-24C1-4BCF-8C66-9D737BAE994F}"/>
              </a:ext>
            </a:extLst>
          </p:cNvPr>
          <p:cNvPicPr>
            <a:picLocks noChangeAspect="1"/>
          </p:cNvPicPr>
          <p:nvPr/>
        </p:nvPicPr>
        <p:blipFill>
          <a:blip r:embed="rId2"/>
          <a:stretch>
            <a:fillRect/>
          </a:stretch>
        </p:blipFill>
        <p:spPr>
          <a:xfrm>
            <a:off x="834713" y="1740291"/>
            <a:ext cx="10511926" cy="4979963"/>
          </a:xfrm>
          <a:prstGeom prst="rect">
            <a:avLst/>
          </a:prstGeom>
        </p:spPr>
      </p:pic>
    </p:spTree>
    <p:extLst>
      <p:ext uri="{BB962C8B-B14F-4D97-AF65-F5344CB8AC3E}">
        <p14:creationId xmlns:p14="http://schemas.microsoft.com/office/powerpoint/2010/main" val="370865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5BF7-23EB-49C9-97BE-8FDFBDD39E0E}"/>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176F2D33-8EA5-4DA4-BAF3-A8026C498CE4}"/>
              </a:ext>
            </a:extLst>
          </p:cNvPr>
          <p:cNvSpPr>
            <a:spLocks noGrp="1"/>
          </p:cNvSpPr>
          <p:nvPr>
            <p:ph idx="1"/>
          </p:nvPr>
        </p:nvSpPr>
        <p:spPr/>
        <p:txBody>
          <a:bodyPr>
            <a:normAutofit fontScale="92500" lnSpcReduction="10000"/>
          </a:bodyPr>
          <a:lstStyle/>
          <a:p>
            <a:r>
              <a:rPr lang="en-IN" dirty="0"/>
              <a:t>I have applied 7 algorithms here :</a:t>
            </a:r>
          </a:p>
          <a:p>
            <a:r>
              <a:rPr lang="en-IN" dirty="0"/>
              <a:t> Ridge Regression (44.27% accuracy)</a:t>
            </a:r>
          </a:p>
          <a:p>
            <a:r>
              <a:rPr lang="en-IN" dirty="0"/>
              <a:t>Elastic Net (44.27% accuracy)</a:t>
            </a:r>
          </a:p>
          <a:p>
            <a:r>
              <a:rPr lang="en-IN" dirty="0"/>
              <a:t>K </a:t>
            </a:r>
            <a:r>
              <a:rPr lang="en-IN" dirty="0" err="1"/>
              <a:t>Neighbors</a:t>
            </a:r>
            <a:r>
              <a:rPr lang="en-IN" dirty="0"/>
              <a:t> Regression (60.29% accuracy)</a:t>
            </a:r>
          </a:p>
          <a:p>
            <a:r>
              <a:rPr lang="en-IN" dirty="0"/>
              <a:t> SGD Regression (44.60% accuracy)</a:t>
            </a:r>
          </a:p>
          <a:p>
            <a:r>
              <a:rPr lang="en-IN" dirty="0"/>
              <a:t>Decision Tree Regression (76.46% accuracy)</a:t>
            </a:r>
          </a:p>
          <a:p>
            <a:r>
              <a:rPr lang="en-IN" dirty="0"/>
              <a:t>Random Forest Regression (81.95% accuracy)</a:t>
            </a:r>
          </a:p>
          <a:p>
            <a:r>
              <a:rPr lang="en-IN" dirty="0"/>
              <a:t>Gradient Boosting Regression (75.95% accuracy)</a:t>
            </a:r>
          </a:p>
        </p:txBody>
      </p:sp>
    </p:spTree>
    <p:extLst>
      <p:ext uri="{BB962C8B-B14F-4D97-AF65-F5344CB8AC3E}">
        <p14:creationId xmlns:p14="http://schemas.microsoft.com/office/powerpoint/2010/main" val="328451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C420A0-C03C-4B2B-95BF-BECF05BB3DB5}"/>
              </a:ext>
            </a:extLst>
          </p:cNvPr>
          <p:cNvPicPr>
            <a:picLocks noChangeAspect="1"/>
          </p:cNvPicPr>
          <p:nvPr/>
        </p:nvPicPr>
        <p:blipFill>
          <a:blip r:embed="rId2"/>
          <a:stretch>
            <a:fillRect/>
          </a:stretch>
        </p:blipFill>
        <p:spPr>
          <a:xfrm>
            <a:off x="1041008" y="239151"/>
            <a:ext cx="9847385" cy="2926080"/>
          </a:xfrm>
          <a:prstGeom prst="rect">
            <a:avLst/>
          </a:prstGeom>
        </p:spPr>
      </p:pic>
      <p:pic>
        <p:nvPicPr>
          <p:cNvPr id="3" name="Picture 2">
            <a:extLst>
              <a:ext uri="{FF2B5EF4-FFF2-40B4-BE49-F238E27FC236}">
                <a16:creationId xmlns:a16="http://schemas.microsoft.com/office/drawing/2014/main" id="{A4A9F9B2-88BE-4507-8758-0F800EAC95E7}"/>
              </a:ext>
            </a:extLst>
          </p:cNvPr>
          <p:cNvPicPr>
            <a:picLocks noChangeAspect="1"/>
          </p:cNvPicPr>
          <p:nvPr/>
        </p:nvPicPr>
        <p:blipFill>
          <a:blip r:embed="rId3"/>
          <a:stretch>
            <a:fillRect/>
          </a:stretch>
        </p:blipFill>
        <p:spPr>
          <a:xfrm>
            <a:off x="1041008" y="3429000"/>
            <a:ext cx="9847385" cy="2926080"/>
          </a:xfrm>
          <a:prstGeom prst="rect">
            <a:avLst/>
          </a:prstGeom>
        </p:spPr>
      </p:pic>
    </p:spTree>
    <p:extLst>
      <p:ext uri="{BB962C8B-B14F-4D97-AF65-F5344CB8AC3E}">
        <p14:creationId xmlns:p14="http://schemas.microsoft.com/office/powerpoint/2010/main" val="50810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B0B6-6918-4E1F-91A4-6D38CC32CD4E}"/>
              </a:ext>
            </a:extLst>
          </p:cNvPr>
          <p:cNvSpPr>
            <a:spLocks noGrp="1"/>
          </p:cNvSpPr>
          <p:nvPr>
            <p:ph type="title"/>
          </p:nvPr>
        </p:nvSpPr>
        <p:spPr/>
        <p:txBody>
          <a:bodyPr/>
          <a:lstStyle/>
          <a:p>
            <a:r>
              <a:rPr lang="en-IN" dirty="0"/>
              <a:t>CROSS VALIDATION SCORE</a:t>
            </a:r>
          </a:p>
        </p:txBody>
      </p:sp>
      <p:pic>
        <p:nvPicPr>
          <p:cNvPr id="4" name="Picture 3">
            <a:extLst>
              <a:ext uri="{FF2B5EF4-FFF2-40B4-BE49-F238E27FC236}">
                <a16:creationId xmlns:a16="http://schemas.microsoft.com/office/drawing/2014/main" id="{8060F05E-0DD4-4D42-8A1F-F0B165EC7EA3}"/>
              </a:ext>
            </a:extLst>
          </p:cNvPr>
          <p:cNvPicPr>
            <a:picLocks noChangeAspect="1"/>
          </p:cNvPicPr>
          <p:nvPr/>
        </p:nvPicPr>
        <p:blipFill>
          <a:blip r:embed="rId2"/>
          <a:stretch>
            <a:fillRect/>
          </a:stretch>
        </p:blipFill>
        <p:spPr>
          <a:xfrm>
            <a:off x="1124478" y="2134186"/>
            <a:ext cx="9932396" cy="3675771"/>
          </a:xfrm>
          <a:prstGeom prst="rect">
            <a:avLst/>
          </a:prstGeom>
        </p:spPr>
      </p:pic>
      <p:sp>
        <p:nvSpPr>
          <p:cNvPr id="7" name="TextBox 6">
            <a:extLst>
              <a:ext uri="{FF2B5EF4-FFF2-40B4-BE49-F238E27FC236}">
                <a16:creationId xmlns:a16="http://schemas.microsoft.com/office/drawing/2014/main" id="{8D92C37A-7274-41D5-93FC-F85DB0A83B42}"/>
              </a:ext>
            </a:extLst>
          </p:cNvPr>
          <p:cNvSpPr txBox="1"/>
          <p:nvPr/>
        </p:nvSpPr>
        <p:spPr>
          <a:xfrm>
            <a:off x="1725637" y="6077243"/>
            <a:ext cx="8975188" cy="646331"/>
          </a:xfrm>
          <a:prstGeom prst="rect">
            <a:avLst/>
          </a:prstGeom>
          <a:noFill/>
        </p:spPr>
        <p:txBody>
          <a:bodyPr wrap="square" rtlCol="0">
            <a:spAutoFit/>
          </a:bodyPr>
          <a:lstStyle/>
          <a:p>
            <a:r>
              <a:rPr lang="en-US" b="0" i="0" dirty="0">
                <a:effectLst/>
                <a:latin typeface="Helvetica Neue"/>
              </a:rPr>
              <a:t>The least difference between r2_score and cross validation score is for Random Forest Regressor, hence we will use that model.</a:t>
            </a:r>
            <a:endParaRPr lang="en-IN" dirty="0"/>
          </a:p>
        </p:txBody>
      </p:sp>
    </p:spTree>
    <p:extLst>
      <p:ext uri="{BB962C8B-B14F-4D97-AF65-F5344CB8AC3E}">
        <p14:creationId xmlns:p14="http://schemas.microsoft.com/office/powerpoint/2010/main" val="285425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A351-4D8A-4634-B2A3-789F6DCBF5D2}"/>
              </a:ext>
            </a:extLst>
          </p:cNvPr>
          <p:cNvSpPr>
            <a:spLocks noGrp="1"/>
          </p:cNvSpPr>
          <p:nvPr>
            <p:ph type="title"/>
          </p:nvPr>
        </p:nvSpPr>
        <p:spPr/>
        <p:txBody>
          <a:bodyPr/>
          <a:lstStyle/>
          <a:p>
            <a:r>
              <a:rPr lang="en-IN" dirty="0"/>
              <a:t>HYPER PARAMETER TUNING</a:t>
            </a:r>
          </a:p>
        </p:txBody>
      </p:sp>
      <p:pic>
        <p:nvPicPr>
          <p:cNvPr id="4" name="Picture 3">
            <a:extLst>
              <a:ext uri="{FF2B5EF4-FFF2-40B4-BE49-F238E27FC236}">
                <a16:creationId xmlns:a16="http://schemas.microsoft.com/office/drawing/2014/main" id="{D8D5F3B5-5486-4906-BFF8-9799CF19FB4F}"/>
              </a:ext>
            </a:extLst>
          </p:cNvPr>
          <p:cNvPicPr>
            <a:picLocks noChangeAspect="1"/>
          </p:cNvPicPr>
          <p:nvPr/>
        </p:nvPicPr>
        <p:blipFill>
          <a:blip r:embed="rId2"/>
          <a:stretch>
            <a:fillRect/>
          </a:stretch>
        </p:blipFill>
        <p:spPr>
          <a:xfrm>
            <a:off x="1397523" y="1645569"/>
            <a:ext cx="9650172" cy="5029902"/>
          </a:xfrm>
          <a:prstGeom prst="rect">
            <a:avLst/>
          </a:prstGeom>
        </p:spPr>
      </p:pic>
    </p:spTree>
    <p:extLst>
      <p:ext uri="{BB962C8B-B14F-4D97-AF65-F5344CB8AC3E}">
        <p14:creationId xmlns:p14="http://schemas.microsoft.com/office/powerpoint/2010/main" val="1316534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FD25-D07C-40C6-9C92-6A355BBE2387}"/>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79FD2EF3-B47D-4BA2-8DBC-4B0FF8E5DDE8}"/>
              </a:ext>
            </a:extLst>
          </p:cNvPr>
          <p:cNvSpPr>
            <a:spLocks noGrp="1"/>
          </p:cNvSpPr>
          <p:nvPr>
            <p:ph idx="1"/>
          </p:nvPr>
        </p:nvSpPr>
        <p:spPr/>
        <p:txBody>
          <a:bodyPr/>
          <a:lstStyle/>
          <a:p>
            <a:r>
              <a:rPr lang="en-IN" dirty="0">
                <a:solidFill>
                  <a:schemeClr val="tx1"/>
                </a:solidFill>
                <a:effectLst/>
                <a:ea typeface="Calibri" panose="020F0502020204030204" pitchFamily="34" charset="0"/>
                <a:cs typeface="Times New Roman" panose="02020603050405020304" pitchFamily="18" charset="0"/>
              </a:rPr>
              <a:t>The Jet Airway Airlines are more costly than others whereas SpiceJet and IndiGo are quite affordable. Flights from metro cities are more in number and hence few are in budget and few are way too expensive. The expensive flights usually come with layover(long/short), free meal and some other additional facilities as well.</a:t>
            </a:r>
          </a:p>
          <a:p>
            <a:r>
              <a:rPr lang="en-IN" dirty="0">
                <a:solidFill>
                  <a:schemeClr val="tx1"/>
                </a:solidFill>
                <a:effectLst/>
                <a:ea typeface="Times New Roman" panose="02020603050405020304" pitchFamily="18" charset="0"/>
              </a:rPr>
              <a:t>The trend of flight prices vary over various months and across the    holiday. There are two groups of airlines: the economic group and the luxurious group. </a:t>
            </a:r>
            <a:r>
              <a:rPr lang="en-IN" dirty="0" err="1">
                <a:solidFill>
                  <a:schemeClr val="tx1"/>
                </a:solidFill>
                <a:effectLst/>
                <a:ea typeface="Times New Roman" panose="02020603050405020304" pitchFamily="18" charset="0"/>
              </a:rPr>
              <a:t>Spicejet</a:t>
            </a:r>
            <a:r>
              <a:rPr lang="en-IN" dirty="0">
                <a:solidFill>
                  <a:schemeClr val="tx1"/>
                </a:solidFill>
                <a:effectLst/>
                <a:ea typeface="Times New Roman" panose="02020603050405020304" pitchFamily="18" charset="0"/>
              </a:rPr>
              <a:t>, AirAsia, IndiGo, Go Air are in the economical class, whereas Jet Airways and Air India in the other. Vistara has a more spread out trend. </a:t>
            </a:r>
          </a:p>
          <a:p>
            <a:endParaRPr lang="en-IN" dirty="0"/>
          </a:p>
        </p:txBody>
      </p:sp>
    </p:spTree>
    <p:extLst>
      <p:ext uri="{BB962C8B-B14F-4D97-AF65-F5344CB8AC3E}">
        <p14:creationId xmlns:p14="http://schemas.microsoft.com/office/powerpoint/2010/main" val="138967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17BD-F3CD-42F2-B1B5-21F8763E453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FD7DA6C-77DC-461A-8CF3-A826C68F3686}"/>
              </a:ext>
            </a:extLst>
          </p:cNvPr>
          <p:cNvSpPr>
            <a:spLocks noGrp="1"/>
          </p:cNvSpPr>
          <p:nvPr>
            <p:ph idx="1"/>
          </p:nvPr>
        </p:nvSpPr>
        <p:spPr/>
        <p:txBody>
          <a:bodyPr>
            <a:normAutofit fontScale="92500" lnSpcReduction="10000"/>
          </a:bodyPr>
          <a:lstStyle/>
          <a:p>
            <a:pPr marL="457200">
              <a:lnSpc>
                <a:spcPct val="107000"/>
              </a:lnSpc>
              <a:spcAft>
                <a:spcPts val="800"/>
              </a:spcAft>
            </a:pPr>
            <a:r>
              <a:rPr lang="en-IN" sz="2200" dirty="0">
                <a:solidFill>
                  <a:schemeClr val="tx1"/>
                </a:solidFill>
                <a:effectLst/>
                <a:ea typeface="Calibri" panose="020F0502020204030204" pitchFamily="34" charset="0"/>
                <a:cs typeface="Calibri" panose="020F0502020204030204" pitchFamily="34" charset="0"/>
              </a:rPr>
              <a:t>Flight ticket prices can be something hard to guess, today we might see a price, check out the price of the same flight tomorrow, it will be a different story. We might have often heard travellers saying that flight ticket prices are so unpredictable. </a:t>
            </a:r>
            <a:endParaRPr lang="en-IN" sz="2200" dirty="0">
              <a:solidFill>
                <a:schemeClr val="tx1"/>
              </a:solidFill>
              <a:effectLst/>
              <a:ea typeface="Calibri" panose="020F0502020204030204" pitchFamily="34" charset="0"/>
              <a:cs typeface="Times New Roman" panose="02020603050405020304" pitchFamily="18" charset="0"/>
            </a:endParaRPr>
          </a:p>
          <a:p>
            <a:pPr marL="457200">
              <a:lnSpc>
                <a:spcPct val="107000"/>
              </a:lnSpc>
              <a:spcAft>
                <a:spcPts val="750"/>
              </a:spcAft>
            </a:pPr>
            <a:r>
              <a:rPr lang="en-IN" sz="2200" dirty="0">
                <a:solidFill>
                  <a:schemeClr val="tx1"/>
                </a:solidFill>
                <a:effectLst/>
                <a:ea typeface="Times New Roman" panose="02020603050405020304" pitchFamily="18" charset="0"/>
                <a:cs typeface="Calibri" panose="020F0502020204030204" pitchFamily="34" charset="0"/>
              </a:rPr>
              <a:t>Anyone who has booked a flight ticket knows how unexpectedly the prices vary. Airlines use using sophisticated quasi-academic tactics which they call </a:t>
            </a:r>
            <a:r>
              <a:rPr lang="en-IN" sz="2200" b="1" dirty="0">
                <a:solidFill>
                  <a:schemeClr val="tx1"/>
                </a:solidFill>
                <a:effectLst/>
                <a:ea typeface="Times New Roman" panose="02020603050405020304" pitchFamily="18" charset="0"/>
                <a:cs typeface="Calibri" panose="020F0502020204030204" pitchFamily="34" charset="0"/>
              </a:rPr>
              <a:t>"revenue management"</a:t>
            </a:r>
            <a:r>
              <a:rPr lang="en-IN" sz="2200" dirty="0">
                <a:solidFill>
                  <a:schemeClr val="tx1"/>
                </a:solidFill>
                <a:effectLst/>
                <a:ea typeface="Times New Roman" panose="02020603050405020304" pitchFamily="18" charset="0"/>
                <a:cs typeface="Calibri" panose="020F0502020204030204" pitchFamily="34" charset="0"/>
              </a:rPr>
              <a:t> or </a:t>
            </a:r>
            <a:r>
              <a:rPr lang="en-IN" sz="2200" b="1" dirty="0">
                <a:solidFill>
                  <a:schemeClr val="tx1"/>
                </a:solidFill>
                <a:effectLst/>
                <a:ea typeface="Times New Roman" panose="02020603050405020304" pitchFamily="18" charset="0"/>
                <a:cs typeface="Calibri" panose="020F0502020204030204" pitchFamily="34" charset="0"/>
              </a:rPr>
              <a:t>"yield management"</a:t>
            </a:r>
            <a:r>
              <a:rPr lang="en-IN" sz="2200" dirty="0">
                <a:solidFill>
                  <a:schemeClr val="tx1"/>
                </a:solidFill>
                <a:effectLst/>
                <a:ea typeface="Times New Roman" panose="02020603050405020304" pitchFamily="18" charset="0"/>
                <a:cs typeface="Calibri" panose="020F0502020204030204" pitchFamily="34" charset="0"/>
              </a:rPr>
              <a:t>. The cheapest available ticket on a given flight gets more and less expensive over time. This usually happens as an attempt to maximize revenue based on -</a:t>
            </a:r>
            <a:endParaRPr lang="en-IN" sz="2200"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Time of purchase patterns (making sure last-minute purchases are expensive)</a:t>
            </a:r>
            <a:endParaRPr lang="en-IN" sz="2200"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Keeping the flight as full as they want it (raising prices on a flight which is filling up in order to reduce sales and hold back inventory for those expensive last-minute expensive purchases)</a:t>
            </a:r>
            <a:endParaRPr lang="en-IN" sz="2200" dirty="0">
              <a:solidFill>
                <a:schemeClr val="tx1"/>
              </a:solidFill>
              <a:effectLst/>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98713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217-34EB-449C-8702-5C4F6A256A2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FC88A1A-57C4-4E01-9648-2F893D764CA2}"/>
              </a:ext>
            </a:extLst>
          </p:cNvPr>
          <p:cNvSpPr>
            <a:spLocks noGrp="1"/>
          </p:cNvSpPr>
          <p:nvPr>
            <p:ph idx="1"/>
          </p:nvPr>
        </p:nvSpPr>
        <p:spPr/>
        <p:txBody>
          <a:bodyPr>
            <a:normAutofit/>
          </a:bodyPr>
          <a:lstStyle/>
          <a:p>
            <a:r>
              <a:rPr lang="en-IN" sz="2400" dirty="0">
                <a:effectLst/>
                <a:ea typeface="Calibri" panose="020F0502020204030204" pitchFamily="34" charset="0"/>
                <a:cs typeface="Times New Roman" panose="02020603050405020304" pitchFamily="18" charset="0"/>
              </a:rPr>
              <a:t>To Scrape the data from website (I have scrapped the data from yatra.com) and then build a machine learning model to predict the price of the flights.</a:t>
            </a:r>
            <a:endParaRPr lang="en-IN" sz="2400" dirty="0"/>
          </a:p>
        </p:txBody>
      </p:sp>
    </p:spTree>
    <p:extLst>
      <p:ext uri="{BB962C8B-B14F-4D97-AF65-F5344CB8AC3E}">
        <p14:creationId xmlns:p14="http://schemas.microsoft.com/office/powerpoint/2010/main" val="198635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B62C-FDB2-46EB-9779-CD873EDC5D5F}"/>
              </a:ext>
            </a:extLst>
          </p:cNvPr>
          <p:cNvSpPr>
            <a:spLocks noGrp="1"/>
          </p:cNvSpPr>
          <p:nvPr>
            <p:ph type="title"/>
          </p:nvPr>
        </p:nvSpPr>
        <p:spPr>
          <a:xfrm>
            <a:off x="913795" y="215705"/>
            <a:ext cx="10353762" cy="1257300"/>
          </a:xfrm>
        </p:spPr>
        <p:txBody>
          <a:bodyPr/>
          <a:lstStyle/>
          <a:p>
            <a:r>
              <a:rPr lang="en-IN" dirty="0"/>
              <a:t>DATA COLLECTION</a:t>
            </a:r>
          </a:p>
        </p:txBody>
      </p:sp>
      <p:sp>
        <p:nvSpPr>
          <p:cNvPr id="3" name="Content Placeholder 2">
            <a:extLst>
              <a:ext uri="{FF2B5EF4-FFF2-40B4-BE49-F238E27FC236}">
                <a16:creationId xmlns:a16="http://schemas.microsoft.com/office/drawing/2014/main" id="{38DB37EF-BD55-4DF6-9CE2-88E2E2AA1400}"/>
              </a:ext>
            </a:extLst>
          </p:cNvPr>
          <p:cNvSpPr>
            <a:spLocks noGrp="1"/>
          </p:cNvSpPr>
          <p:nvPr>
            <p:ph idx="1"/>
          </p:nvPr>
        </p:nvSpPr>
        <p:spPr>
          <a:xfrm>
            <a:off x="913795" y="1473005"/>
            <a:ext cx="10353762" cy="3714749"/>
          </a:xfrm>
        </p:spPr>
        <p:txBody>
          <a:bodyPr/>
          <a:lstStyle/>
          <a:p>
            <a:pPr marL="457200">
              <a:lnSpc>
                <a:spcPct val="107000"/>
              </a:lnSpc>
              <a:spcAft>
                <a:spcPts val="750"/>
              </a:spcAft>
            </a:pPr>
            <a:r>
              <a:rPr lang="en-IN" dirty="0">
                <a:solidFill>
                  <a:schemeClr val="tx1"/>
                </a:solidFill>
                <a:effectLst/>
                <a:latin typeface="Goudy Old Style" panose="02020502050305020303" pitchFamily="18" charset="0"/>
                <a:ea typeface="Times New Roman" panose="02020603050405020304" pitchFamily="18" charset="0"/>
                <a:cs typeface="Calibri" panose="020F0502020204030204" pitchFamily="34" charset="0"/>
              </a:rPr>
              <a:t>Data Collection is one of the most important aspect of this project. There are various sources of airfare data on the Web, which I could use to train our models. A multitude of consumer travel sites supply fare information for multiple routes, times, and airlines.</a:t>
            </a:r>
            <a:endParaRPr lang="en-IN"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a:p>
            <a:pPr marL="457200">
              <a:lnSpc>
                <a:spcPct val="107000"/>
              </a:lnSpc>
              <a:spcAft>
                <a:spcPts val="750"/>
              </a:spcAft>
            </a:pPr>
            <a:r>
              <a:rPr lang="en-IN" dirty="0">
                <a:solidFill>
                  <a:schemeClr val="tx1"/>
                </a:solidFill>
                <a:effectLst/>
                <a:latin typeface="Goudy Old Style" panose="02020502050305020303" pitchFamily="18" charset="0"/>
                <a:ea typeface="Times New Roman" panose="02020603050405020304" pitchFamily="18" charset="0"/>
                <a:cs typeface="Calibri" panose="020F0502020204030204" pitchFamily="34" charset="0"/>
              </a:rPr>
              <a:t>I tried various sources ranging from many APIs to scraping consumer travel websites like yatra.com .</a:t>
            </a:r>
            <a:endParaRPr lang="en-IN" dirty="0">
              <a:solidFill>
                <a:schemeClr val="tx1"/>
              </a:solidFill>
              <a:effectLst/>
              <a:latin typeface="Goudy Old Style" panose="02020502050305020303" pitchFamily="18" charset="0"/>
              <a:ea typeface="Calibri" panose="020F0502020204030204" pitchFamily="34" charset="0"/>
              <a:cs typeface="Times New Roman" panose="02020603050405020304" pitchFamily="18" charset="0"/>
            </a:endParaRPr>
          </a:p>
          <a:p>
            <a:pPr marL="36900" indent="0">
              <a:buNone/>
            </a:pPr>
            <a:endParaRPr lang="en-IN" dirty="0"/>
          </a:p>
        </p:txBody>
      </p:sp>
      <p:pic>
        <p:nvPicPr>
          <p:cNvPr id="7" name="Picture 6">
            <a:extLst>
              <a:ext uri="{FF2B5EF4-FFF2-40B4-BE49-F238E27FC236}">
                <a16:creationId xmlns:a16="http://schemas.microsoft.com/office/drawing/2014/main" id="{C687AACE-CFDC-4FF4-9B09-C1B01295CE1A}"/>
              </a:ext>
            </a:extLst>
          </p:cNvPr>
          <p:cNvPicPr>
            <a:picLocks noChangeAspect="1"/>
          </p:cNvPicPr>
          <p:nvPr/>
        </p:nvPicPr>
        <p:blipFill>
          <a:blip r:embed="rId2"/>
          <a:stretch>
            <a:fillRect/>
          </a:stretch>
        </p:blipFill>
        <p:spPr>
          <a:xfrm>
            <a:off x="3224921" y="4112895"/>
            <a:ext cx="5731510" cy="2745105"/>
          </a:xfrm>
          <a:prstGeom prst="rect">
            <a:avLst/>
          </a:prstGeom>
        </p:spPr>
      </p:pic>
    </p:spTree>
    <p:extLst>
      <p:ext uri="{BB962C8B-B14F-4D97-AF65-F5344CB8AC3E}">
        <p14:creationId xmlns:p14="http://schemas.microsoft.com/office/powerpoint/2010/main" val="203006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1724-5154-4A3B-ADAD-8E96EAE2AF58}"/>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E231341F-9525-490D-9C2E-22A02AFE1615}"/>
              </a:ext>
            </a:extLst>
          </p:cNvPr>
          <p:cNvSpPr>
            <a:spLocks noGrp="1"/>
          </p:cNvSpPr>
          <p:nvPr>
            <p:ph idx="1"/>
          </p:nvPr>
        </p:nvSpPr>
        <p:spPr/>
        <p:txBody>
          <a:bodyPr/>
          <a:lstStyle/>
          <a:p>
            <a:r>
              <a:rPr lang="en-IN" dirty="0"/>
              <a:t>There were no missing values in the dataset.</a:t>
            </a:r>
          </a:p>
          <a:p>
            <a:r>
              <a:rPr lang="en-IN" dirty="0"/>
              <a:t>All the features are of object data type, hence no need to check for outliers and skewness. </a:t>
            </a:r>
          </a:p>
          <a:p>
            <a:r>
              <a:rPr lang="en-IN" dirty="0"/>
              <a:t>There are few repetitive tuples but they are in acceptable range.</a:t>
            </a:r>
          </a:p>
          <a:p>
            <a:r>
              <a:rPr lang="en-IN" dirty="0"/>
              <a:t>The target is tightly distributed.</a:t>
            </a:r>
          </a:p>
        </p:txBody>
      </p:sp>
    </p:spTree>
    <p:extLst>
      <p:ext uri="{BB962C8B-B14F-4D97-AF65-F5344CB8AC3E}">
        <p14:creationId xmlns:p14="http://schemas.microsoft.com/office/powerpoint/2010/main" val="326840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AF99-ED60-4E97-A4DC-9E0BC6E6B4B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BCCF0F8C-B293-4010-981C-AB247182F8C6}"/>
              </a:ext>
            </a:extLst>
          </p:cNvPr>
          <p:cNvSpPr>
            <a:spLocks noGrp="1"/>
          </p:cNvSpPr>
          <p:nvPr>
            <p:ph idx="1"/>
          </p:nvPr>
        </p:nvSpPr>
        <p:spPr/>
        <p:txBody>
          <a:bodyPr/>
          <a:lstStyle/>
          <a:p>
            <a:pPr marL="36900" indent="0">
              <a:buNone/>
            </a:pPr>
            <a:r>
              <a:rPr lang="en-IN" dirty="0"/>
              <a:t>  Distribution Plot                                               Violin Plot</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416FF396-1004-4DFE-858F-3CB770DB6213}"/>
              </a:ext>
            </a:extLst>
          </p:cNvPr>
          <p:cNvPicPr>
            <a:picLocks noChangeAspect="1"/>
          </p:cNvPicPr>
          <p:nvPr/>
        </p:nvPicPr>
        <p:blipFill>
          <a:blip r:embed="rId2"/>
          <a:stretch>
            <a:fillRect/>
          </a:stretch>
        </p:blipFill>
        <p:spPr>
          <a:xfrm>
            <a:off x="1072222" y="3000374"/>
            <a:ext cx="4476750" cy="3000375"/>
          </a:xfrm>
          <a:prstGeom prst="rect">
            <a:avLst/>
          </a:prstGeom>
        </p:spPr>
      </p:pic>
      <p:pic>
        <p:nvPicPr>
          <p:cNvPr id="5" name="Picture 4">
            <a:extLst>
              <a:ext uri="{FF2B5EF4-FFF2-40B4-BE49-F238E27FC236}">
                <a16:creationId xmlns:a16="http://schemas.microsoft.com/office/drawing/2014/main" id="{C95F853C-F84A-41FF-9D12-C71D74B1FE69}"/>
              </a:ext>
            </a:extLst>
          </p:cNvPr>
          <p:cNvPicPr>
            <a:picLocks noChangeAspect="1"/>
          </p:cNvPicPr>
          <p:nvPr/>
        </p:nvPicPr>
        <p:blipFill>
          <a:blip r:embed="rId3"/>
          <a:stretch>
            <a:fillRect/>
          </a:stretch>
        </p:blipFill>
        <p:spPr>
          <a:xfrm>
            <a:off x="6643030" y="3000374"/>
            <a:ext cx="4476748" cy="3041478"/>
          </a:xfrm>
          <a:prstGeom prst="rect">
            <a:avLst/>
          </a:prstGeom>
        </p:spPr>
      </p:pic>
    </p:spTree>
    <p:extLst>
      <p:ext uri="{BB962C8B-B14F-4D97-AF65-F5344CB8AC3E}">
        <p14:creationId xmlns:p14="http://schemas.microsoft.com/office/powerpoint/2010/main" val="161700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F789-219C-4003-9857-401DFBEBDC3C}"/>
              </a:ext>
            </a:extLst>
          </p:cNvPr>
          <p:cNvSpPr>
            <a:spLocks noGrp="1"/>
          </p:cNvSpPr>
          <p:nvPr>
            <p:ph type="title"/>
          </p:nvPr>
        </p:nvSpPr>
        <p:spPr/>
        <p:txBody>
          <a:bodyPr/>
          <a:lstStyle/>
          <a:p>
            <a:r>
              <a:rPr lang="en-IN" dirty="0"/>
              <a:t>Count Plot</a:t>
            </a:r>
          </a:p>
        </p:txBody>
      </p:sp>
      <p:sp>
        <p:nvSpPr>
          <p:cNvPr id="3" name="Text Placeholder 2">
            <a:extLst>
              <a:ext uri="{FF2B5EF4-FFF2-40B4-BE49-F238E27FC236}">
                <a16:creationId xmlns:a16="http://schemas.microsoft.com/office/drawing/2014/main" id="{80FE0536-08DD-4BEE-9E59-A0474C398714}"/>
              </a:ext>
            </a:extLst>
          </p:cNvPr>
          <p:cNvSpPr>
            <a:spLocks noGrp="1"/>
          </p:cNvSpPr>
          <p:nvPr>
            <p:ph type="body" idx="1"/>
          </p:nvPr>
        </p:nvSpPr>
        <p:spPr/>
        <p:txBody>
          <a:bodyPr/>
          <a:lstStyle/>
          <a:p>
            <a:r>
              <a:rPr lang="en-IN" dirty="0"/>
              <a:t>Airlines</a:t>
            </a:r>
          </a:p>
        </p:txBody>
      </p:sp>
      <p:sp>
        <p:nvSpPr>
          <p:cNvPr id="4" name="Text Placeholder 3">
            <a:extLst>
              <a:ext uri="{FF2B5EF4-FFF2-40B4-BE49-F238E27FC236}">
                <a16:creationId xmlns:a16="http://schemas.microsoft.com/office/drawing/2014/main" id="{26436700-4A42-4E56-93A4-178E2B4B67A3}"/>
              </a:ext>
            </a:extLst>
          </p:cNvPr>
          <p:cNvSpPr>
            <a:spLocks noGrp="1"/>
          </p:cNvSpPr>
          <p:nvPr>
            <p:ph type="body" sz="half" idx="15"/>
          </p:nvPr>
        </p:nvSpPr>
        <p:spPr/>
        <p:txBody>
          <a:bodyPr/>
          <a:lstStyle/>
          <a:p>
            <a:endParaRPr lang="en-IN" dirty="0"/>
          </a:p>
        </p:txBody>
      </p:sp>
      <p:sp>
        <p:nvSpPr>
          <p:cNvPr id="5" name="Text Placeholder 4">
            <a:extLst>
              <a:ext uri="{FF2B5EF4-FFF2-40B4-BE49-F238E27FC236}">
                <a16:creationId xmlns:a16="http://schemas.microsoft.com/office/drawing/2014/main" id="{C0B5A36B-58E2-4499-9CF0-F9D543DC98D7}"/>
              </a:ext>
            </a:extLst>
          </p:cNvPr>
          <p:cNvSpPr>
            <a:spLocks noGrp="1"/>
          </p:cNvSpPr>
          <p:nvPr>
            <p:ph type="body" sz="quarter" idx="3"/>
          </p:nvPr>
        </p:nvSpPr>
        <p:spPr/>
        <p:txBody>
          <a:bodyPr/>
          <a:lstStyle/>
          <a:p>
            <a:r>
              <a:rPr lang="en-IN" dirty="0"/>
              <a:t>Total Stops</a:t>
            </a:r>
          </a:p>
        </p:txBody>
      </p:sp>
      <p:sp>
        <p:nvSpPr>
          <p:cNvPr id="6" name="Text Placeholder 5">
            <a:extLst>
              <a:ext uri="{FF2B5EF4-FFF2-40B4-BE49-F238E27FC236}">
                <a16:creationId xmlns:a16="http://schemas.microsoft.com/office/drawing/2014/main" id="{82396FA7-3200-43F4-B7C8-7AC8BF82417F}"/>
              </a:ext>
            </a:extLst>
          </p:cNvPr>
          <p:cNvSpPr>
            <a:spLocks noGrp="1"/>
          </p:cNvSpPr>
          <p:nvPr>
            <p:ph type="body" sz="half" idx="16"/>
          </p:nvPr>
        </p:nvSpPr>
        <p:spPr/>
        <p:txBody>
          <a:bodyPr/>
          <a:lstStyle/>
          <a:p>
            <a:endParaRPr lang="en-IN" dirty="0"/>
          </a:p>
        </p:txBody>
      </p:sp>
      <p:sp>
        <p:nvSpPr>
          <p:cNvPr id="7" name="Text Placeholder 6">
            <a:extLst>
              <a:ext uri="{FF2B5EF4-FFF2-40B4-BE49-F238E27FC236}">
                <a16:creationId xmlns:a16="http://schemas.microsoft.com/office/drawing/2014/main" id="{6A251AAE-8EDC-4E5B-A3E2-46A48307EA9C}"/>
              </a:ext>
            </a:extLst>
          </p:cNvPr>
          <p:cNvSpPr>
            <a:spLocks noGrp="1"/>
          </p:cNvSpPr>
          <p:nvPr>
            <p:ph type="body" sz="quarter" idx="13"/>
          </p:nvPr>
        </p:nvSpPr>
        <p:spPr/>
        <p:txBody>
          <a:bodyPr/>
          <a:lstStyle/>
          <a:p>
            <a:r>
              <a:rPr lang="en-IN" dirty="0"/>
              <a:t>Additional Info</a:t>
            </a:r>
          </a:p>
        </p:txBody>
      </p:sp>
      <p:sp>
        <p:nvSpPr>
          <p:cNvPr id="8" name="Text Placeholder 7">
            <a:extLst>
              <a:ext uri="{FF2B5EF4-FFF2-40B4-BE49-F238E27FC236}">
                <a16:creationId xmlns:a16="http://schemas.microsoft.com/office/drawing/2014/main" id="{E17CC4D7-E688-4E1B-944C-E68D68DAFEE0}"/>
              </a:ext>
            </a:extLst>
          </p:cNvPr>
          <p:cNvSpPr>
            <a:spLocks noGrp="1"/>
          </p:cNvSpPr>
          <p:nvPr>
            <p:ph type="body" sz="half" idx="17"/>
          </p:nvPr>
        </p:nvSpPr>
        <p:spPr/>
        <p:txBody>
          <a:bodyPr/>
          <a:lstStyle/>
          <a:p>
            <a:endParaRPr lang="en-IN" dirty="0"/>
          </a:p>
        </p:txBody>
      </p:sp>
      <p:pic>
        <p:nvPicPr>
          <p:cNvPr id="9" name="Picture 8">
            <a:extLst>
              <a:ext uri="{FF2B5EF4-FFF2-40B4-BE49-F238E27FC236}">
                <a16:creationId xmlns:a16="http://schemas.microsoft.com/office/drawing/2014/main" id="{CF18E36B-67A2-4FCC-BFEA-743532AF7A5A}"/>
              </a:ext>
            </a:extLst>
          </p:cNvPr>
          <p:cNvPicPr>
            <a:picLocks noChangeAspect="1"/>
          </p:cNvPicPr>
          <p:nvPr/>
        </p:nvPicPr>
        <p:blipFill>
          <a:blip r:embed="rId2"/>
          <a:stretch>
            <a:fillRect/>
          </a:stretch>
        </p:blipFill>
        <p:spPr>
          <a:xfrm>
            <a:off x="897307" y="2768110"/>
            <a:ext cx="3317472" cy="3023088"/>
          </a:xfrm>
          <a:prstGeom prst="rect">
            <a:avLst/>
          </a:prstGeom>
        </p:spPr>
      </p:pic>
      <p:pic>
        <p:nvPicPr>
          <p:cNvPr id="10" name="Picture 9">
            <a:extLst>
              <a:ext uri="{FF2B5EF4-FFF2-40B4-BE49-F238E27FC236}">
                <a16:creationId xmlns:a16="http://schemas.microsoft.com/office/drawing/2014/main" id="{006A0470-DC32-491F-B0C9-6C6635197361}"/>
              </a:ext>
            </a:extLst>
          </p:cNvPr>
          <p:cNvPicPr>
            <a:picLocks noChangeAspect="1"/>
          </p:cNvPicPr>
          <p:nvPr/>
        </p:nvPicPr>
        <p:blipFill>
          <a:blip r:embed="rId3"/>
          <a:stretch>
            <a:fillRect/>
          </a:stretch>
        </p:blipFill>
        <p:spPr>
          <a:xfrm>
            <a:off x="4438932" y="2768111"/>
            <a:ext cx="3317471" cy="3023088"/>
          </a:xfrm>
          <a:prstGeom prst="rect">
            <a:avLst/>
          </a:prstGeom>
        </p:spPr>
      </p:pic>
      <p:pic>
        <p:nvPicPr>
          <p:cNvPr id="11" name="Picture 10">
            <a:extLst>
              <a:ext uri="{FF2B5EF4-FFF2-40B4-BE49-F238E27FC236}">
                <a16:creationId xmlns:a16="http://schemas.microsoft.com/office/drawing/2014/main" id="{4E4FA492-3208-42D9-84F6-5D1C8282CCEA}"/>
              </a:ext>
            </a:extLst>
          </p:cNvPr>
          <p:cNvPicPr>
            <a:picLocks noChangeAspect="1"/>
          </p:cNvPicPr>
          <p:nvPr/>
        </p:nvPicPr>
        <p:blipFill>
          <a:blip r:embed="rId4"/>
          <a:stretch>
            <a:fillRect/>
          </a:stretch>
        </p:blipFill>
        <p:spPr>
          <a:xfrm>
            <a:off x="7972858" y="2768110"/>
            <a:ext cx="3321835" cy="3023088"/>
          </a:xfrm>
          <a:prstGeom prst="rect">
            <a:avLst/>
          </a:prstGeom>
        </p:spPr>
      </p:pic>
    </p:spTree>
    <p:extLst>
      <p:ext uri="{BB962C8B-B14F-4D97-AF65-F5344CB8AC3E}">
        <p14:creationId xmlns:p14="http://schemas.microsoft.com/office/powerpoint/2010/main" val="31077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C47-49EB-4BED-8BE7-A7230EE0A901}"/>
              </a:ext>
            </a:extLst>
          </p:cNvPr>
          <p:cNvSpPr>
            <a:spLocks noGrp="1"/>
          </p:cNvSpPr>
          <p:nvPr>
            <p:ph type="title"/>
          </p:nvPr>
        </p:nvSpPr>
        <p:spPr/>
        <p:txBody>
          <a:bodyPr/>
          <a:lstStyle/>
          <a:p>
            <a:r>
              <a:rPr lang="en-IN" dirty="0"/>
              <a:t>Pie Plot</a:t>
            </a:r>
          </a:p>
        </p:txBody>
      </p:sp>
      <p:pic>
        <p:nvPicPr>
          <p:cNvPr id="5" name="Content Placeholder 4">
            <a:extLst>
              <a:ext uri="{FF2B5EF4-FFF2-40B4-BE49-F238E27FC236}">
                <a16:creationId xmlns:a16="http://schemas.microsoft.com/office/drawing/2014/main" id="{B2D3BA2A-70A3-4BFE-85CA-C58A3504A8F3}"/>
              </a:ext>
            </a:extLst>
          </p:cNvPr>
          <p:cNvPicPr>
            <a:picLocks noGrp="1" noChangeAspect="1"/>
          </p:cNvPicPr>
          <p:nvPr>
            <p:ph sz="half" idx="1"/>
          </p:nvPr>
        </p:nvPicPr>
        <p:blipFill>
          <a:blip r:embed="rId2"/>
          <a:stretch>
            <a:fillRect/>
          </a:stretch>
        </p:blipFill>
        <p:spPr>
          <a:xfrm>
            <a:off x="914400" y="2499252"/>
            <a:ext cx="4867276" cy="2777069"/>
          </a:xfrm>
          <a:prstGeom prst="rect">
            <a:avLst/>
          </a:prstGeom>
        </p:spPr>
      </p:pic>
      <p:pic>
        <p:nvPicPr>
          <p:cNvPr id="6" name="Content Placeholder 5">
            <a:extLst>
              <a:ext uri="{FF2B5EF4-FFF2-40B4-BE49-F238E27FC236}">
                <a16:creationId xmlns:a16="http://schemas.microsoft.com/office/drawing/2014/main" id="{62EFB844-07BA-4224-939B-03611CEEAA15}"/>
              </a:ext>
            </a:extLst>
          </p:cNvPr>
          <p:cNvPicPr>
            <a:picLocks noGrp="1" noChangeAspect="1"/>
          </p:cNvPicPr>
          <p:nvPr>
            <p:ph sz="half" idx="2"/>
          </p:nvPr>
        </p:nvPicPr>
        <p:blipFill>
          <a:blip r:embed="rId3"/>
          <a:stretch>
            <a:fillRect/>
          </a:stretch>
        </p:blipFill>
        <p:spPr>
          <a:xfrm>
            <a:off x="6410324" y="2499252"/>
            <a:ext cx="4867275" cy="2777070"/>
          </a:xfrm>
          <a:prstGeom prst="rect">
            <a:avLst/>
          </a:prstGeom>
        </p:spPr>
      </p:pic>
    </p:spTree>
    <p:extLst>
      <p:ext uri="{BB962C8B-B14F-4D97-AF65-F5344CB8AC3E}">
        <p14:creationId xmlns:p14="http://schemas.microsoft.com/office/powerpoint/2010/main" val="35066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14E3-579A-4766-88CE-88EE95C24387}"/>
              </a:ext>
            </a:extLst>
          </p:cNvPr>
          <p:cNvSpPr>
            <a:spLocks noGrp="1"/>
          </p:cNvSpPr>
          <p:nvPr>
            <p:ph type="title"/>
          </p:nvPr>
        </p:nvSpPr>
        <p:spPr/>
        <p:txBody>
          <a:bodyPr/>
          <a:lstStyle/>
          <a:p>
            <a:r>
              <a:rPr lang="en-IN" dirty="0"/>
              <a:t>Bar Plot</a:t>
            </a:r>
          </a:p>
        </p:txBody>
      </p:sp>
      <p:pic>
        <p:nvPicPr>
          <p:cNvPr id="3" name="Picture 2">
            <a:extLst>
              <a:ext uri="{FF2B5EF4-FFF2-40B4-BE49-F238E27FC236}">
                <a16:creationId xmlns:a16="http://schemas.microsoft.com/office/drawing/2014/main" id="{094AABF1-4060-4EB2-949B-4C339C4277F9}"/>
              </a:ext>
            </a:extLst>
          </p:cNvPr>
          <p:cNvPicPr>
            <a:picLocks noChangeAspect="1"/>
          </p:cNvPicPr>
          <p:nvPr/>
        </p:nvPicPr>
        <p:blipFill>
          <a:blip r:embed="rId2"/>
          <a:stretch>
            <a:fillRect/>
          </a:stretch>
        </p:blipFill>
        <p:spPr>
          <a:xfrm>
            <a:off x="1871247" y="1758460"/>
            <a:ext cx="3703838" cy="2300067"/>
          </a:xfrm>
          <a:prstGeom prst="rect">
            <a:avLst/>
          </a:prstGeom>
        </p:spPr>
      </p:pic>
      <p:pic>
        <p:nvPicPr>
          <p:cNvPr id="4" name="Picture 3">
            <a:extLst>
              <a:ext uri="{FF2B5EF4-FFF2-40B4-BE49-F238E27FC236}">
                <a16:creationId xmlns:a16="http://schemas.microsoft.com/office/drawing/2014/main" id="{92818862-6231-4F43-A956-61C3F6440616}"/>
              </a:ext>
            </a:extLst>
          </p:cNvPr>
          <p:cNvPicPr>
            <a:picLocks noChangeAspect="1"/>
          </p:cNvPicPr>
          <p:nvPr/>
        </p:nvPicPr>
        <p:blipFill>
          <a:blip r:embed="rId3"/>
          <a:stretch>
            <a:fillRect/>
          </a:stretch>
        </p:blipFill>
        <p:spPr>
          <a:xfrm>
            <a:off x="1871247" y="4321453"/>
            <a:ext cx="3703838" cy="2300066"/>
          </a:xfrm>
          <a:prstGeom prst="rect">
            <a:avLst/>
          </a:prstGeom>
        </p:spPr>
      </p:pic>
      <p:pic>
        <p:nvPicPr>
          <p:cNvPr id="5" name="Picture 4">
            <a:extLst>
              <a:ext uri="{FF2B5EF4-FFF2-40B4-BE49-F238E27FC236}">
                <a16:creationId xmlns:a16="http://schemas.microsoft.com/office/drawing/2014/main" id="{82C644B2-F89C-4B50-9305-4923809DCF77}"/>
              </a:ext>
            </a:extLst>
          </p:cNvPr>
          <p:cNvPicPr>
            <a:picLocks noChangeAspect="1"/>
          </p:cNvPicPr>
          <p:nvPr/>
        </p:nvPicPr>
        <p:blipFill>
          <a:blip r:embed="rId4"/>
          <a:stretch>
            <a:fillRect/>
          </a:stretch>
        </p:blipFill>
        <p:spPr>
          <a:xfrm>
            <a:off x="6761861" y="1726805"/>
            <a:ext cx="3703838" cy="2300067"/>
          </a:xfrm>
          <a:prstGeom prst="rect">
            <a:avLst/>
          </a:prstGeom>
        </p:spPr>
      </p:pic>
      <p:pic>
        <p:nvPicPr>
          <p:cNvPr id="6" name="Picture 5">
            <a:extLst>
              <a:ext uri="{FF2B5EF4-FFF2-40B4-BE49-F238E27FC236}">
                <a16:creationId xmlns:a16="http://schemas.microsoft.com/office/drawing/2014/main" id="{52DD5BCE-AEEA-42AB-BDAF-61A1C3BB03C9}"/>
              </a:ext>
            </a:extLst>
          </p:cNvPr>
          <p:cNvPicPr>
            <a:picLocks noChangeAspect="1"/>
          </p:cNvPicPr>
          <p:nvPr/>
        </p:nvPicPr>
        <p:blipFill>
          <a:blip r:embed="rId5"/>
          <a:stretch>
            <a:fillRect/>
          </a:stretch>
        </p:blipFill>
        <p:spPr>
          <a:xfrm>
            <a:off x="6761862" y="4321452"/>
            <a:ext cx="3703838" cy="2300066"/>
          </a:xfrm>
          <a:prstGeom prst="rect">
            <a:avLst/>
          </a:prstGeom>
        </p:spPr>
      </p:pic>
    </p:spTree>
    <p:extLst>
      <p:ext uri="{BB962C8B-B14F-4D97-AF65-F5344CB8AC3E}">
        <p14:creationId xmlns:p14="http://schemas.microsoft.com/office/powerpoint/2010/main" val="1626959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{CDB3578F-4011-4DC4-8195-34D76D8AC3C2}tf55705232_win32</Template>
  <TotalTime>45</TotalTime>
  <Words>561</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Goudy Old Style</vt:lpstr>
      <vt:lpstr>Helvetica Neue</vt:lpstr>
      <vt:lpstr>Wingdings 2</vt:lpstr>
      <vt:lpstr>SlateVTI</vt:lpstr>
      <vt:lpstr>Flight Price Prediction</vt:lpstr>
      <vt:lpstr>ABSTRACT</vt:lpstr>
      <vt:lpstr>OBJECTIVE</vt:lpstr>
      <vt:lpstr>DATA COLLECTION</vt:lpstr>
      <vt:lpstr>DATA CLEANING</vt:lpstr>
      <vt:lpstr>Exploratory Data Analysis</vt:lpstr>
      <vt:lpstr>Count Plot</vt:lpstr>
      <vt:lpstr>Pie Plot</vt:lpstr>
      <vt:lpstr>Bar Plot</vt:lpstr>
      <vt:lpstr>Heat Map</vt:lpstr>
      <vt:lpstr>MODEL BUILDING</vt:lpstr>
      <vt:lpstr>PowerPoint Presentation</vt:lpstr>
      <vt:lpstr>CROSS VALIDATION SCORE</vt:lpstr>
      <vt:lpstr>HYPER PARAMETER TUNING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Hinalseth@outlook.com</dc:creator>
  <cp:lastModifiedBy>Hinalseth@outlook.com</cp:lastModifiedBy>
  <cp:revision>1</cp:revision>
  <dcterms:created xsi:type="dcterms:W3CDTF">2022-02-27T20:02:46Z</dcterms:created>
  <dcterms:modified xsi:type="dcterms:W3CDTF">2022-02-27T20:47:50Z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