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 id="2147484013" r:id="rId2"/>
  </p:sldMasterIdLst>
  <p:sldIdLst>
    <p:sldId id="264" r:id="rId3"/>
    <p:sldId id="297" r:id="rId4"/>
    <p:sldId id="310" r:id="rId5"/>
    <p:sldId id="294" r:id="rId6"/>
    <p:sldId id="296" r:id="rId7"/>
    <p:sldId id="314" r:id="rId8"/>
    <p:sldId id="299" r:id="rId9"/>
    <p:sldId id="312" r:id="rId10"/>
    <p:sldId id="313" r:id="rId11"/>
    <p:sldId id="315" r:id="rId12"/>
    <p:sldId id="316" r:id="rId13"/>
    <p:sldId id="317" r:id="rId14"/>
    <p:sldId id="318" r:id="rId15"/>
    <p:sldId id="320" r:id="rId16"/>
    <p:sldId id="319" r:id="rId17"/>
    <p:sldId id="31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nalseth@outlook.com" initials="H" lastIdx="1" clrIdx="0">
    <p:extLst>
      <p:ext uri="{19B8F6BF-5375-455C-9EA6-DF929625EA0E}">
        <p15:presenceInfo xmlns:p15="http://schemas.microsoft.com/office/powerpoint/2012/main" userId="b21facb7c9bf25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769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998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857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881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8577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38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7512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6164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256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4850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75536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pPr/>
              <a:t>‹#›</a:t>
            </a:fld>
            <a:endParaRPr lang="en-US" dirty="0"/>
          </a:p>
        </p:txBody>
      </p:sp>
    </p:spTree>
    <p:extLst>
      <p:ext uri="{BB962C8B-B14F-4D97-AF65-F5344CB8AC3E}">
        <p14:creationId xmlns:p14="http://schemas.microsoft.com/office/powerpoint/2010/main" val="876770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7939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23149065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9488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805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5137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01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13497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0180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157308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180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39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5279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55637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4468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01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pPr/>
              <a:t>‹#›</a:t>
            </a:fld>
            <a:endParaRPr lang="en-US" dirty="0"/>
          </a:p>
        </p:txBody>
      </p:sp>
    </p:spTree>
    <p:extLst>
      <p:ext uri="{BB962C8B-B14F-4D97-AF65-F5344CB8AC3E}">
        <p14:creationId xmlns:p14="http://schemas.microsoft.com/office/powerpoint/2010/main" val="3106170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75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283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37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840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67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450889"/>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Lst>
  <p:transition>
    <p:split orient="vert"/>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50475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Lst>
  <p:transition>
    <p:split orient="vert"/>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43DB6DD8-B677-46A8-8E9C-8ABA266BACE1}"/>
              </a:ext>
            </a:extLst>
          </p:cNvPr>
          <p:cNvSpPr>
            <a:spLocks noGrp="1"/>
          </p:cNvSpPr>
          <p:nvPr>
            <p:ph type="title"/>
          </p:nvPr>
        </p:nvSpPr>
        <p:spPr>
          <a:xfrm>
            <a:off x="1949569" y="1233578"/>
            <a:ext cx="8057072" cy="897148"/>
          </a:xfrm>
        </p:spPr>
        <p:txBody>
          <a:bodyPr>
            <a:normAutofit/>
          </a:bodyPr>
          <a:lstStyle/>
          <a:p>
            <a:pPr algn="ctr"/>
            <a:r>
              <a:rPr lang="en-US" sz="3600" dirty="0">
                <a:solidFill>
                  <a:schemeClr val="accent6">
                    <a:lumMod val="50000"/>
                  </a:schemeClr>
                </a:solidFill>
                <a:latin typeface="Algerian" panose="04020705040A02060702" pitchFamily="82" charset="0"/>
              </a:rPr>
              <a:t> </a:t>
            </a:r>
            <a:r>
              <a:rPr lang="en-US" sz="3600" i="1" dirty="0">
                <a:solidFill>
                  <a:schemeClr val="accent6">
                    <a:lumMod val="50000"/>
                  </a:schemeClr>
                </a:solidFill>
                <a:latin typeface="Algerian" panose="04020705040A02060702" pitchFamily="82" charset="0"/>
              </a:rPr>
              <a:t>FLIP ROBO Technologies</a:t>
            </a:r>
            <a:endParaRPr lang="en-IN" sz="3600" i="1" dirty="0">
              <a:solidFill>
                <a:schemeClr val="accent6">
                  <a:lumMod val="50000"/>
                </a:schemeClr>
              </a:solidFill>
              <a:latin typeface="Algerian" panose="04020705040A02060702" pitchFamily="82" charset="0"/>
            </a:endParaRPr>
          </a:p>
        </p:txBody>
      </p:sp>
      <p:sp>
        <p:nvSpPr>
          <p:cNvPr id="22530" name="Rectangle 2"/>
          <p:cNvSpPr>
            <a:spLocks noChangeArrowheads="1"/>
          </p:cNvSpPr>
          <p:nvPr/>
        </p:nvSpPr>
        <p:spPr bwMode="auto">
          <a:xfrm>
            <a:off x="1630393" y="2725945"/>
            <a:ext cx="886795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a:solidFill>
                  <a:schemeClr val="accent4">
                    <a:lumMod val="50000"/>
                  </a:schemeClr>
                </a:solidFill>
                <a:latin typeface="Times New Roman" pitchFamily="18" charset="0"/>
                <a:ea typeface="Calibri" pitchFamily="34" charset="0"/>
                <a:cs typeface="Times New Roman" pitchFamily="18" charset="0"/>
              </a:rPr>
              <a:t>Data Analysis </a:t>
            </a:r>
            <a:r>
              <a:rPr kumimoji="0" lang="en-US" sz="2400" b="1" i="0" u="none" strike="noStrike" cap="none" normalizeH="0" dirty="0">
                <a:ln>
                  <a:noFill/>
                </a:ln>
                <a:solidFill>
                  <a:schemeClr val="accent4">
                    <a:lumMod val="50000"/>
                  </a:schemeClr>
                </a:solidFill>
                <a:effectLst/>
                <a:latin typeface="Times New Roman" pitchFamily="18" charset="0"/>
                <a:ea typeface="Calibri" pitchFamily="34" charset="0"/>
                <a:cs typeface="Times New Roman" pitchFamily="18" charset="0"/>
              </a:rPr>
              <a:t>Presentation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660066"/>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lang="en-US" sz="2400" b="1" dirty="0">
                <a:solidFill>
                  <a:srgbClr val="002060"/>
                </a:solidFill>
                <a:latin typeface="Times New Roman" pitchFamily="18" charset="0"/>
                <a:ea typeface="Calibri" pitchFamily="34" charset="0"/>
                <a:cs typeface="Times New Roman" pitchFamily="18" charset="0"/>
              </a:rPr>
              <a:t>CUSTOMER RETENTION</a:t>
            </a:r>
            <a:endParaRPr kumimoji="0" lang="en-US" sz="2400" b="1" i="0" u="none" strike="noStrike" cap="none" normalizeH="0" baseline="0" dirty="0">
              <a:ln>
                <a:noFill/>
              </a:ln>
              <a:solidFill>
                <a:srgbClr val="002060"/>
              </a:solidFill>
              <a:effectLst/>
              <a:latin typeface="Times New Roman" pitchFamily="18" charset="0"/>
              <a:ea typeface="Calibri" pitchFamily="34" charset="0"/>
              <a:cs typeface="Times New Roman" pitchFamily="18" charset="0"/>
            </a:endParaRPr>
          </a:p>
        </p:txBody>
      </p:sp>
      <p:sp>
        <p:nvSpPr>
          <p:cNvPr id="22531" name="Rectangle 3"/>
          <p:cNvSpPr>
            <a:spLocks noChangeArrowheads="1"/>
          </p:cNvSpPr>
          <p:nvPr/>
        </p:nvSpPr>
        <p:spPr bwMode="auto">
          <a:xfrm>
            <a:off x="4364963" y="4425351"/>
            <a:ext cx="311413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800000"/>
                </a:solidFill>
                <a:effectLst/>
                <a:latin typeface="+mj-lt"/>
                <a:ea typeface="Calibri" pitchFamily="34" charset="0"/>
                <a:cs typeface="Times New Roman" pitchFamily="18" charset="0"/>
              </a:rPr>
              <a:t>Submitted By: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rgbClr val="800000"/>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800000"/>
                </a:solidFill>
                <a:effectLst/>
                <a:latin typeface="+mj-lt"/>
                <a:ea typeface="Calibri" pitchFamily="34" charset="0"/>
                <a:cs typeface="Times New Roman" pitchFamily="18" charset="0"/>
              </a:rPr>
              <a:t>HINAL SETH</a:t>
            </a:r>
          </a:p>
          <a:p>
            <a:pPr marL="0" marR="0" lvl="0" indent="0" algn="ctr" defTabSz="914400" rtl="0" eaLnBrk="0" fontAlgn="base" latinLnBrk="0" hangingPunct="0">
              <a:lnSpc>
                <a:spcPct val="100000"/>
              </a:lnSpc>
              <a:spcBef>
                <a:spcPct val="0"/>
              </a:spcBef>
              <a:spcAft>
                <a:spcPct val="0"/>
              </a:spcAft>
              <a:buClrTx/>
              <a:buSzTx/>
              <a:buFontTx/>
              <a:buNone/>
              <a:tabLst/>
            </a:pPr>
            <a:r>
              <a:rPr lang="en-US" b="1" dirty="0">
                <a:solidFill>
                  <a:srgbClr val="800000"/>
                </a:solidFill>
                <a:latin typeface="+mj-lt"/>
                <a:cs typeface="Times New Roman" pitchFamily="18" charset="0"/>
              </a:rPr>
              <a:t>Batch - Internship 21</a:t>
            </a:r>
            <a:endParaRPr kumimoji="0" lang="en-US" b="0" i="0" u="none" strike="noStrike" cap="none" normalizeH="0" baseline="0" dirty="0">
              <a:ln>
                <a:noFill/>
              </a:ln>
              <a:solidFill>
                <a:srgbClr val="800000"/>
              </a:solidFill>
              <a:effectLst/>
              <a:latin typeface="+mj-lt"/>
              <a:cs typeface="Arial" pitchFamily="34" charset="0"/>
            </a:endParaRPr>
          </a:p>
        </p:txBody>
      </p:sp>
    </p:spTree>
    <p:extLst>
      <p:ext uri="{BB962C8B-B14F-4D97-AF65-F5344CB8AC3E}">
        <p14:creationId xmlns:p14="http://schemas.microsoft.com/office/powerpoint/2010/main" val="26616562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4951" y="957857"/>
            <a:ext cx="9256143" cy="369332"/>
          </a:xfrm>
          <a:prstGeom prst="rect">
            <a:avLst/>
          </a:prstGeom>
        </p:spPr>
        <p:txBody>
          <a:bodyPr wrap="square">
            <a:spAutoFit/>
          </a:bodyPr>
          <a:lstStyle/>
          <a:p>
            <a:pPr algn="just"/>
            <a:r>
              <a:rPr lang="en-US" dirty="0"/>
              <a:t>Now we will encode this categorical data of 17 columns into ordinal data to generate a heat map.</a:t>
            </a:r>
          </a:p>
        </p:txBody>
      </p:sp>
      <p:pic>
        <p:nvPicPr>
          <p:cNvPr id="3" name="Picture 2" descr="Graph 46 - 1.png"/>
          <p:cNvPicPr>
            <a:picLocks noChangeAspect="1"/>
          </p:cNvPicPr>
          <p:nvPr/>
        </p:nvPicPr>
        <p:blipFill>
          <a:blip r:embed="rId2"/>
          <a:srcRect l="22359" t="11573" r="20189" b="9057"/>
          <a:stretch>
            <a:fillRect/>
          </a:stretch>
        </p:blipFill>
        <p:spPr>
          <a:xfrm>
            <a:off x="1397479" y="1428224"/>
            <a:ext cx="5710687" cy="4437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7602746" y="4140528"/>
            <a:ext cx="3533956" cy="1323439"/>
          </a:xfrm>
          <a:prstGeom prst="rect">
            <a:avLst/>
          </a:prstGeom>
        </p:spPr>
        <p:txBody>
          <a:bodyPr wrap="square">
            <a:spAutoFit/>
          </a:bodyPr>
          <a:lstStyle/>
          <a:p>
            <a:pPr algn="just"/>
            <a:r>
              <a:rPr lang="en-US" sz="1600" dirty="0"/>
              <a:t>After studying the heat map closely we can choose the columns that have maximum collinearity with our target column and lastly we perform Bi-variate analysis on each one of them.</a:t>
            </a:r>
          </a:p>
        </p:txBody>
      </p:sp>
      <p:sp>
        <p:nvSpPr>
          <p:cNvPr id="5" name="Rectangle 4"/>
          <p:cNvSpPr/>
          <p:nvPr/>
        </p:nvSpPr>
        <p:spPr>
          <a:xfrm>
            <a:off x="7628627" y="2069712"/>
            <a:ext cx="3326919" cy="1569660"/>
          </a:xfrm>
          <a:prstGeom prst="rect">
            <a:avLst/>
          </a:prstGeom>
        </p:spPr>
        <p:txBody>
          <a:bodyPr wrap="square">
            <a:spAutoFit/>
          </a:bodyPr>
          <a:lstStyle/>
          <a:p>
            <a:pPr algn="just"/>
            <a:r>
              <a:rPr lang="en-US" sz="1600" dirty="0"/>
              <a:t>The blocks with the darkest colors have least collinearity which is important for our analysis, and the blocks with the lightest columns have maximum co-</a:t>
            </a:r>
            <a:r>
              <a:rPr lang="en-US" sz="1600" dirty="0" err="1"/>
              <a:t>llinearity</a:t>
            </a:r>
            <a:r>
              <a:rPr lang="en-US" sz="1600" dirty="0"/>
              <a:t>. And no multi-</a:t>
            </a:r>
            <a:r>
              <a:rPr lang="en-US" sz="1600" dirty="0" err="1"/>
              <a:t>collinearity</a:t>
            </a:r>
            <a:r>
              <a:rPr lang="en-US" sz="1600" dirty="0"/>
              <a:t> exists in our Datasheet. </a:t>
            </a:r>
          </a:p>
        </p:txBody>
      </p:sp>
      <p:sp>
        <p:nvSpPr>
          <p:cNvPr id="6" name="Rectangle 5"/>
          <p:cNvSpPr/>
          <p:nvPr/>
        </p:nvSpPr>
        <p:spPr>
          <a:xfrm>
            <a:off x="7649312" y="1475919"/>
            <a:ext cx="3402213" cy="369332"/>
          </a:xfrm>
          <a:prstGeom prst="rect">
            <a:avLst/>
          </a:prstGeom>
        </p:spPr>
        <p:txBody>
          <a:bodyPr wrap="none">
            <a:spAutoFit/>
          </a:bodyPr>
          <a:lstStyle/>
          <a:p>
            <a:r>
              <a:rPr lang="en-US" b="1" u="sng" dirty="0"/>
              <a:t>Multivariate Analysis : Heat map</a:t>
            </a: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336" y="1125617"/>
            <a:ext cx="8807570" cy="4524315"/>
          </a:xfrm>
          <a:prstGeom prst="rect">
            <a:avLst/>
          </a:prstGeom>
        </p:spPr>
        <p:txBody>
          <a:bodyPr wrap="square">
            <a:spAutoFit/>
          </a:bodyPr>
          <a:lstStyle/>
          <a:p>
            <a:pPr algn="just"/>
            <a:r>
              <a:rPr lang="en-US" sz="2400" dirty="0"/>
              <a:t>The following columns have the maximum </a:t>
            </a:r>
            <a:r>
              <a:rPr lang="en-US" sz="2400" dirty="0" err="1"/>
              <a:t>collinearity</a:t>
            </a:r>
            <a:r>
              <a:rPr lang="en-US" sz="2400" dirty="0"/>
              <a:t> with our data</a:t>
            </a:r>
          </a:p>
          <a:p>
            <a:pPr algn="just">
              <a:buFont typeface="Wingdings" pitchFamily="2" charset="2"/>
              <a:buChar char="Ø"/>
            </a:pPr>
            <a:r>
              <a:rPr lang="en-US" sz="2400" dirty="0"/>
              <a:t>What is your preferred payment option? </a:t>
            </a:r>
          </a:p>
          <a:p>
            <a:pPr algn="just">
              <a:buFont typeface="Wingdings" pitchFamily="2" charset="2"/>
              <a:buChar char="Ø"/>
            </a:pPr>
            <a:r>
              <a:rPr lang="en-US" sz="2400" dirty="0"/>
              <a:t>Responsiveness, availability of several communication channels (email, online rep, twitter, phone etc..) </a:t>
            </a:r>
          </a:p>
          <a:p>
            <a:pPr algn="just">
              <a:buFont typeface="Wingdings" pitchFamily="2" charset="2"/>
              <a:buChar char="Ø"/>
            </a:pPr>
            <a:r>
              <a:rPr lang="en-US" sz="2400" dirty="0"/>
              <a:t>Return and replacement policy of the e-trailer is important for purchase decisions. </a:t>
            </a:r>
          </a:p>
          <a:p>
            <a:pPr algn="just">
              <a:buFont typeface="Wingdings" pitchFamily="2" charset="2"/>
              <a:buChar char="Ø"/>
            </a:pPr>
            <a:r>
              <a:rPr lang="en-US" sz="2400" dirty="0"/>
              <a:t>Net benefits derived from shopping online can lead to user satisfaction. </a:t>
            </a:r>
          </a:p>
          <a:p>
            <a:pPr algn="just">
              <a:buFont typeface="Wingdings" pitchFamily="2" charset="2"/>
              <a:buChar char="Ø"/>
            </a:pPr>
            <a:r>
              <a:rPr lang="en-US" sz="2400" dirty="0"/>
              <a:t>Easy to use websites or applications. </a:t>
            </a:r>
          </a:p>
          <a:p>
            <a:pPr algn="just">
              <a:buFont typeface="Wingdings" pitchFamily="2" charset="2"/>
              <a:buChar char="Ø"/>
            </a:pPr>
            <a:endParaRPr lang="en-US" sz="2400" dirty="0"/>
          </a:p>
          <a:p>
            <a:pPr algn="just">
              <a:buFont typeface="Wingdings" pitchFamily="2" charset="2"/>
              <a:buChar char="Ø"/>
            </a:pPr>
            <a:endParaRPr lang="en-US" sz="2400" dirty="0"/>
          </a:p>
          <a:p>
            <a:pPr algn="just"/>
            <a:r>
              <a:rPr lang="en-US" sz="2400" dirty="0"/>
              <a:t>Now lets analyze them one by one with the help of graph</a:t>
            </a:r>
          </a:p>
        </p:txBody>
      </p:sp>
    </p:spTree>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 47.png"/>
          <p:cNvPicPr>
            <a:picLocks noChangeAspect="1"/>
          </p:cNvPicPr>
          <p:nvPr/>
        </p:nvPicPr>
        <p:blipFill>
          <a:blip r:embed="rId2"/>
          <a:srcRect l="11038" t="24528" r="49976" b="29686"/>
          <a:stretch>
            <a:fillRect/>
          </a:stretch>
        </p:blipFill>
        <p:spPr>
          <a:xfrm>
            <a:off x="1086928" y="1619432"/>
            <a:ext cx="2941609" cy="19432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350067" y="992839"/>
            <a:ext cx="1929054" cy="369332"/>
          </a:xfrm>
          <a:prstGeom prst="rect">
            <a:avLst/>
          </a:prstGeom>
        </p:spPr>
        <p:txBody>
          <a:bodyPr wrap="none">
            <a:spAutoFit/>
          </a:bodyPr>
          <a:lstStyle/>
          <a:p>
            <a:r>
              <a:rPr lang="en-US" b="1" u="sng" dirty="0" err="1"/>
              <a:t>Bivariate</a:t>
            </a:r>
            <a:r>
              <a:rPr lang="en-US" b="1" u="sng" dirty="0"/>
              <a:t> Analysis</a:t>
            </a:r>
          </a:p>
        </p:txBody>
      </p:sp>
      <p:pic>
        <p:nvPicPr>
          <p:cNvPr id="4" name="Picture 3" descr="Graph 48.png"/>
          <p:cNvPicPr>
            <a:picLocks noChangeAspect="1"/>
          </p:cNvPicPr>
          <p:nvPr/>
        </p:nvPicPr>
        <p:blipFill>
          <a:blip r:embed="rId3"/>
          <a:srcRect l="14151" t="35975" r="32571" b="17358"/>
          <a:stretch>
            <a:fillRect/>
          </a:stretch>
        </p:blipFill>
        <p:spPr>
          <a:xfrm>
            <a:off x="5796950" y="3269848"/>
            <a:ext cx="5374257" cy="26478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069676" y="3899466"/>
            <a:ext cx="4209689" cy="2308324"/>
          </a:xfrm>
          <a:prstGeom prst="rect">
            <a:avLst/>
          </a:prstGeom>
        </p:spPr>
        <p:txBody>
          <a:bodyPr wrap="square">
            <a:spAutoFit/>
          </a:bodyPr>
          <a:lstStyle/>
          <a:p>
            <a:pPr algn="just"/>
            <a:r>
              <a:rPr lang="en-US" dirty="0"/>
              <a:t>2. Responsiveness, availability of several communication channels (email, online rep, twitter, phone etc..)</a:t>
            </a:r>
          </a:p>
          <a:p>
            <a:pPr algn="just"/>
            <a:endParaRPr lang="en-US" dirty="0"/>
          </a:p>
          <a:p>
            <a:pPr algn="just"/>
            <a:r>
              <a:rPr lang="en-US" dirty="0"/>
              <a:t>Here we observe that maximum number of people tend to prefer Amazon, </a:t>
            </a:r>
            <a:r>
              <a:rPr lang="en-US" dirty="0" err="1"/>
              <a:t>Myntra</a:t>
            </a:r>
            <a:r>
              <a:rPr lang="en-US" dirty="0"/>
              <a:t> and </a:t>
            </a:r>
            <a:r>
              <a:rPr lang="en-US" dirty="0" err="1"/>
              <a:t>Flipkart</a:t>
            </a:r>
            <a:r>
              <a:rPr lang="en-US" dirty="0"/>
              <a:t> as they offer good customer care services.</a:t>
            </a:r>
          </a:p>
        </p:txBody>
      </p:sp>
      <p:sp>
        <p:nvSpPr>
          <p:cNvPr id="6" name="Rectangle 5"/>
          <p:cNvSpPr/>
          <p:nvPr/>
        </p:nvSpPr>
        <p:spPr>
          <a:xfrm>
            <a:off x="4241151" y="1631194"/>
            <a:ext cx="4985980" cy="1477328"/>
          </a:xfrm>
          <a:prstGeom prst="rect">
            <a:avLst/>
          </a:prstGeom>
        </p:spPr>
        <p:txBody>
          <a:bodyPr wrap="none">
            <a:spAutoFit/>
          </a:bodyPr>
          <a:lstStyle/>
          <a:p>
            <a:pPr algn="just"/>
            <a:r>
              <a:rPr lang="en-US" dirty="0"/>
              <a:t>1. Gender of respondent?</a:t>
            </a:r>
          </a:p>
          <a:p>
            <a:pPr marL="342900" indent="-342900" algn="just"/>
            <a:endParaRPr lang="en-US" dirty="0"/>
          </a:p>
          <a:p>
            <a:pPr marL="342900" indent="-342900" algn="just"/>
            <a:r>
              <a:rPr lang="en-US" dirty="0"/>
              <a:t>Both female and male suggested the same website . </a:t>
            </a:r>
          </a:p>
          <a:p>
            <a:pPr marL="342900" indent="-342900" algn="just"/>
            <a:r>
              <a:rPr lang="en-US" dirty="0"/>
              <a:t>And they’ve preferred the same payment methods </a:t>
            </a:r>
          </a:p>
          <a:p>
            <a:pPr marL="342900" indent="-342900" algn="just"/>
            <a:r>
              <a:rPr lang="en-US" dirty="0"/>
              <a:t>Online Payment &gt; Cash on Delivery &gt; Other options</a:t>
            </a: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 49.png"/>
          <p:cNvPicPr>
            <a:picLocks noChangeAspect="1"/>
          </p:cNvPicPr>
          <p:nvPr/>
        </p:nvPicPr>
        <p:blipFill>
          <a:blip r:embed="rId2"/>
          <a:srcRect l="14009" t="29686" r="28184" b="24151"/>
          <a:stretch>
            <a:fillRect/>
          </a:stretch>
        </p:blipFill>
        <p:spPr>
          <a:xfrm>
            <a:off x="4114799" y="1630393"/>
            <a:ext cx="7047781" cy="31658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443487" y="1311541"/>
            <a:ext cx="2110597" cy="3970318"/>
          </a:xfrm>
          <a:prstGeom prst="rect">
            <a:avLst/>
          </a:prstGeom>
        </p:spPr>
        <p:txBody>
          <a:bodyPr wrap="square">
            <a:spAutoFit/>
          </a:bodyPr>
          <a:lstStyle/>
          <a:p>
            <a:pPr algn="just"/>
            <a:r>
              <a:rPr lang="en-US" dirty="0"/>
              <a:t>3. Return and replacement policy of the e-trailer is important for purchase decisions</a:t>
            </a:r>
          </a:p>
          <a:p>
            <a:pPr algn="just"/>
            <a:endParaRPr lang="en-US" dirty="0"/>
          </a:p>
          <a:p>
            <a:pPr algn="just"/>
            <a:r>
              <a:rPr lang="en-US" dirty="0"/>
              <a:t>Amazon, </a:t>
            </a:r>
            <a:r>
              <a:rPr lang="en-US" dirty="0" err="1"/>
              <a:t>Myntra</a:t>
            </a:r>
            <a:r>
              <a:rPr lang="en-US" dirty="0"/>
              <a:t> and </a:t>
            </a:r>
            <a:r>
              <a:rPr lang="en-US" dirty="0" err="1"/>
              <a:t>Flipkart</a:t>
            </a:r>
            <a:r>
              <a:rPr lang="en-US" dirty="0"/>
              <a:t> offer good return and replacement policies that attract a lot of customer to their store and purchase freely.</a:t>
            </a: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 51.png"/>
          <p:cNvPicPr>
            <a:picLocks noChangeAspect="1"/>
          </p:cNvPicPr>
          <p:nvPr/>
        </p:nvPicPr>
        <p:blipFill>
          <a:blip r:embed="rId2"/>
          <a:srcRect l="15566" t="28679" r="34481" b="24906"/>
          <a:stretch>
            <a:fillRect/>
          </a:stretch>
        </p:blipFill>
        <p:spPr>
          <a:xfrm>
            <a:off x="1147313" y="1785669"/>
            <a:ext cx="6090249" cy="3183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7953556" y="1794621"/>
            <a:ext cx="2441275" cy="3139321"/>
          </a:xfrm>
          <a:prstGeom prst="rect">
            <a:avLst/>
          </a:prstGeom>
        </p:spPr>
        <p:txBody>
          <a:bodyPr wrap="square">
            <a:spAutoFit/>
          </a:bodyPr>
          <a:lstStyle/>
          <a:p>
            <a:pPr algn="just"/>
            <a:r>
              <a:rPr lang="en-US" dirty="0"/>
              <a:t>4. Net benefits derived from shopping online can lead to user satisfaction.</a:t>
            </a:r>
          </a:p>
          <a:p>
            <a:pPr algn="just"/>
            <a:endParaRPr lang="en-US" dirty="0"/>
          </a:p>
          <a:p>
            <a:pPr algn="just"/>
            <a:r>
              <a:rPr lang="en-US" dirty="0"/>
              <a:t>Customer are highly satisfied from the products and policies and customer care services provided by Amazon and </a:t>
            </a:r>
            <a:r>
              <a:rPr lang="en-US" dirty="0" err="1"/>
              <a:t>Flipkart</a:t>
            </a:r>
            <a:r>
              <a:rPr lang="en-US" dirty="0"/>
              <a:t>. </a:t>
            </a:r>
          </a:p>
        </p:txBody>
      </p:sp>
    </p:spTree>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 50.png"/>
          <p:cNvPicPr>
            <a:picLocks noChangeAspect="1"/>
          </p:cNvPicPr>
          <p:nvPr/>
        </p:nvPicPr>
        <p:blipFill>
          <a:blip r:embed="rId2"/>
          <a:srcRect l="14505" t="23396" r="37311" b="30314"/>
          <a:stretch>
            <a:fillRect/>
          </a:stretch>
        </p:blipFill>
        <p:spPr>
          <a:xfrm>
            <a:off x="4813538" y="1759788"/>
            <a:ext cx="5874589" cy="31745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1490977" y="1961761"/>
            <a:ext cx="3240821" cy="2862322"/>
          </a:xfrm>
          <a:prstGeom prst="rect">
            <a:avLst/>
          </a:prstGeom>
        </p:spPr>
        <p:txBody>
          <a:bodyPr wrap="square">
            <a:spAutoFit/>
          </a:bodyPr>
          <a:lstStyle/>
          <a:p>
            <a:pPr algn="just"/>
            <a:r>
              <a:rPr lang="en-US" dirty="0"/>
              <a:t>5. Easy to use websites or applications.</a:t>
            </a:r>
          </a:p>
          <a:p>
            <a:pPr algn="just"/>
            <a:endParaRPr lang="en-US" dirty="0"/>
          </a:p>
          <a:p>
            <a:pPr algn="just"/>
            <a:r>
              <a:rPr lang="en-US" dirty="0"/>
              <a:t>Amazon, </a:t>
            </a:r>
            <a:r>
              <a:rPr lang="en-US" dirty="0" err="1"/>
              <a:t>Flipkart</a:t>
            </a:r>
            <a:r>
              <a:rPr lang="en-US" dirty="0"/>
              <a:t>, </a:t>
            </a:r>
            <a:r>
              <a:rPr lang="en-US" dirty="0" err="1"/>
              <a:t>Myntra</a:t>
            </a:r>
            <a:r>
              <a:rPr lang="en-US" dirty="0"/>
              <a:t>, </a:t>
            </a:r>
            <a:r>
              <a:rPr lang="en-US" dirty="0" err="1"/>
              <a:t>Paytm</a:t>
            </a:r>
            <a:r>
              <a:rPr lang="en-US" dirty="0"/>
              <a:t> and </a:t>
            </a:r>
            <a:r>
              <a:rPr lang="en-US" dirty="0" err="1"/>
              <a:t>Snapdeal</a:t>
            </a:r>
            <a:r>
              <a:rPr lang="en-US" dirty="0"/>
              <a:t> are at the top when it comes to easy use of their websites. Customer love their easy use online platform and  engage with the services more often because of that.</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1073107" y="728388"/>
            <a:ext cx="10115353"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2200" b="1" u="sng" dirty="0"/>
              <a:t>Conclusion</a:t>
            </a:r>
          </a:p>
          <a:p>
            <a:endParaRPr lang="en-US" dirty="0"/>
          </a:p>
          <a:p>
            <a:pPr algn="just"/>
            <a:r>
              <a:rPr lang="en-US" sz="2000" dirty="0"/>
              <a:t>For a company or product, customer retention is the capacity to keep its consumers for a specified amount of time. If a product or business has a high customer retention rate, it suggests that consumers will keep using and purchasing the product or service. Customer defections are a major concern for most marketing organizations. When it comes to customer retention, the initial encounter a business makes with a customer is just as important as the full lifecycle of the relationship. Customer engagement and retention are not just dependent on a company's product or service, but rather on its customer service procedures, the relative benefits of its solutions, and its reputation within and outside of the marketplace.</a:t>
            </a:r>
          </a:p>
          <a:p>
            <a:pPr algn="just"/>
            <a:br>
              <a:rPr lang="en-US" sz="2000" dirty="0"/>
            </a:br>
            <a:r>
              <a:rPr lang="en-US" sz="2000" dirty="0"/>
              <a:t>Based on our study, a customer prefers to surf at least two websites before making a purchase. Most trustable websites to purchase products from are Amazon, </a:t>
            </a:r>
            <a:r>
              <a:rPr lang="en-US" sz="2000" dirty="0" err="1"/>
              <a:t>Flipkar</a:t>
            </a:r>
            <a:r>
              <a:rPr lang="en-US" sz="2000" dirty="0"/>
              <a:t>, </a:t>
            </a:r>
            <a:r>
              <a:rPr lang="en-US" sz="2000" dirty="0" err="1"/>
              <a:t>Myntra</a:t>
            </a:r>
            <a:r>
              <a:rPr lang="en-US" sz="2000" dirty="0"/>
              <a:t>, and finally </a:t>
            </a:r>
            <a:r>
              <a:rPr lang="en-US" sz="2000" dirty="0" err="1"/>
              <a:t>Snapdeal</a:t>
            </a:r>
            <a:r>
              <a:rPr lang="en-US" sz="2000" dirty="0"/>
              <a:t>. The most trusted way of online payment is from </a:t>
            </a:r>
            <a:r>
              <a:rPr lang="en-US" sz="2000" dirty="0" err="1"/>
              <a:t>Paytm</a:t>
            </a:r>
            <a:r>
              <a:rPr lang="en-US" sz="2000" dirty="0"/>
              <a:t>. These are popular websites because of their easy use interface. Their access to better replacement policies and </a:t>
            </a:r>
            <a:r>
              <a:rPr lang="en-US" sz="2000" dirty="0" err="1"/>
              <a:t>cashback</a:t>
            </a:r>
            <a:r>
              <a:rPr lang="en-US" sz="2000" dirty="0"/>
              <a:t> returns. Their secure and protected payment gateway. These websites thrive to provide fast and good customer care services that work 24x7 for the satisfaction of their customers.</a:t>
            </a:r>
          </a:p>
        </p:txBody>
      </p:sp>
    </p:spTree>
  </p:cSld>
  <p:clrMapOvr>
    <a:masterClrMapping/>
  </p:clrMapOvr>
  <p:transition spd="slow">
    <p:randomBa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470D-E479-470F-99F8-F81A85474FA7}"/>
              </a:ext>
            </a:extLst>
          </p:cNvPr>
          <p:cNvSpPr>
            <a:spLocks noGrp="1"/>
          </p:cNvSpPr>
          <p:nvPr>
            <p:ph type="title"/>
          </p:nvPr>
        </p:nvSpPr>
        <p:spPr>
          <a:xfrm>
            <a:off x="2575065" y="2347538"/>
            <a:ext cx="8953162" cy="1947641"/>
          </a:xfrm>
        </p:spPr>
        <p:txBody>
          <a:bodyPr anchor="ctr">
            <a:normAutofit/>
          </a:bodyPr>
          <a:lstStyle/>
          <a:p>
            <a:pPr algn="just"/>
            <a:r>
              <a:rPr lang="en-IN" sz="8000" dirty="0">
                <a:solidFill>
                  <a:schemeClr val="accent5">
                    <a:lumMod val="75000"/>
                  </a:schemeClr>
                </a:solidFill>
                <a:latin typeface="Algerian" panose="04020705040A02060702" pitchFamily="82" charset="0"/>
              </a:rPr>
              <a:t>  </a:t>
            </a:r>
            <a:r>
              <a:rPr lang="en-IN" sz="8000" b="1" u="sng" dirty="0">
                <a:solidFill>
                  <a:schemeClr val="accent5">
                    <a:lumMod val="75000"/>
                  </a:schemeClr>
                </a:solidFill>
                <a:latin typeface="Garamond" panose="02020404030301010803" pitchFamily="18" charset="0"/>
              </a:rPr>
              <a:t>THANK YOU</a:t>
            </a:r>
          </a:p>
        </p:txBody>
      </p:sp>
      <p:cxnSp>
        <p:nvCxnSpPr>
          <p:cNvPr id="3" name="Straight Arrow Connector 2">
            <a:extLst>
              <a:ext uri="{FF2B5EF4-FFF2-40B4-BE49-F238E27FC236}">
                <a16:creationId xmlns:a16="http://schemas.microsoft.com/office/drawing/2014/main" id="{F7AADDB8-9A18-ED4B-B0B0-8193D69584E1}"/>
              </a:ext>
            </a:extLst>
          </p:cNvPr>
          <p:cNvCxnSpPr>
            <a:cxnSpLocks/>
          </p:cNvCxnSpPr>
          <p:nvPr/>
        </p:nvCxnSpPr>
        <p:spPr>
          <a:xfrm>
            <a:off x="1461492" y="4295179"/>
            <a:ext cx="9620250" cy="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94774"/>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BBB30D-E76E-1E4B-96CA-199C22ED8314}"/>
              </a:ext>
            </a:extLst>
          </p:cNvPr>
          <p:cNvSpPr txBox="1"/>
          <p:nvPr/>
        </p:nvSpPr>
        <p:spPr>
          <a:xfrm>
            <a:off x="1216324" y="894237"/>
            <a:ext cx="9635706" cy="400110"/>
          </a:xfrm>
          <a:prstGeom prst="rect">
            <a:avLst/>
          </a:prstGeom>
          <a:noFill/>
        </p:spPr>
        <p:txBody>
          <a:bodyPr wrap="square" anchor="t">
            <a:spAutoFit/>
          </a:bodyPr>
          <a:lstStyle/>
          <a:p>
            <a:pPr lvl="0" algn="ctr"/>
            <a:r>
              <a:rPr lang="en-US" sz="2000" b="1" u="sng" dirty="0"/>
              <a:t>PROBLEM STATEMENT</a:t>
            </a:r>
            <a:endParaRPr lang="en-US" sz="2000" dirty="0"/>
          </a:p>
        </p:txBody>
      </p:sp>
      <p:sp>
        <p:nvSpPr>
          <p:cNvPr id="3" name="Rectangle 2"/>
          <p:cNvSpPr/>
          <p:nvPr/>
        </p:nvSpPr>
        <p:spPr>
          <a:xfrm>
            <a:off x="839439" y="1723237"/>
            <a:ext cx="10499734" cy="400110"/>
          </a:xfrm>
          <a:prstGeom prst="rect">
            <a:avLst/>
          </a:prstGeom>
        </p:spPr>
        <p:txBody>
          <a:bodyPr wrap="none">
            <a:spAutoFit/>
          </a:bodyPr>
          <a:lstStyle/>
          <a:p>
            <a:pPr algn="just"/>
            <a:r>
              <a:rPr lang="en-US" sz="2000" u="sng" dirty="0"/>
              <a:t>E-retail factors for customer activation and retention: A case study from Indian e-commerce customers</a:t>
            </a:r>
            <a:r>
              <a:rPr lang="en-US" dirty="0"/>
              <a:t> </a:t>
            </a:r>
          </a:p>
        </p:txBody>
      </p:sp>
      <p:sp>
        <p:nvSpPr>
          <p:cNvPr id="5" name="Rectangle 4"/>
          <p:cNvSpPr/>
          <p:nvPr/>
        </p:nvSpPr>
        <p:spPr>
          <a:xfrm>
            <a:off x="1483743" y="2391316"/>
            <a:ext cx="9282023" cy="2862322"/>
          </a:xfrm>
          <a:prstGeom prst="rect">
            <a:avLst/>
          </a:prstGeom>
        </p:spPr>
        <p:txBody>
          <a:bodyPr wrap="square">
            <a:spAutoFit/>
          </a:bodyPr>
          <a:lstStyle/>
          <a:p>
            <a:pPr algn="just"/>
            <a:r>
              <a:rPr lang="en-US"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p:txBody>
      </p:sp>
    </p:spTree>
    <p:extLst>
      <p:ext uri="{BB962C8B-B14F-4D97-AF65-F5344CB8AC3E}">
        <p14:creationId xmlns:p14="http://schemas.microsoft.com/office/powerpoint/2010/main" val="2679667225"/>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researchgate.net/profile/Vikas_Kumar146/publication/346412647/figure/fig1/AS:962618307145728@1606517497246/Proposed-customer-retention-model_W640.jpg"/>
          <p:cNvPicPr/>
          <p:nvPr/>
        </p:nvPicPr>
        <p:blipFill>
          <a:blip r:embed="rId2">
            <a:extLst>
              <a:ext uri="{28A0092B-C50C-407E-A947-70E740481C1C}">
                <a14:useLocalDpi xmlns:a14="http://schemas.microsoft.com/office/drawing/2010/main" val="0"/>
              </a:ext>
            </a:extLst>
          </a:blip>
          <a:srcRect/>
          <a:stretch>
            <a:fillRect/>
          </a:stretch>
        </p:blipFill>
        <p:spPr bwMode="auto">
          <a:xfrm>
            <a:off x="1949568" y="1173191"/>
            <a:ext cx="8358997" cy="3485071"/>
          </a:xfrm>
          <a:prstGeom prst="rect">
            <a:avLst/>
          </a:prstGeom>
          <a:noFill/>
          <a:ln>
            <a:noFill/>
          </a:ln>
        </p:spPr>
      </p:pic>
      <p:sp>
        <p:nvSpPr>
          <p:cNvPr id="4" name="Rectangle 3"/>
          <p:cNvSpPr/>
          <p:nvPr/>
        </p:nvSpPr>
        <p:spPr>
          <a:xfrm>
            <a:off x="1647644" y="5011795"/>
            <a:ext cx="9204385" cy="646331"/>
          </a:xfrm>
          <a:prstGeom prst="rect">
            <a:avLst/>
          </a:prstGeom>
        </p:spPr>
        <p:txBody>
          <a:bodyPr wrap="square">
            <a:spAutoFit/>
          </a:bodyPr>
          <a:lstStyle/>
          <a:p>
            <a:pPr algn="just"/>
            <a:r>
              <a:rPr lang="en-US" dirty="0"/>
              <a:t>Note: Data Scientists have to apply their analytical skills to give findings and conclusions in detailed data analysis written in </a:t>
            </a:r>
            <a:r>
              <a:rPr lang="en-US" dirty="0" err="1"/>
              <a:t>jupyter</a:t>
            </a:r>
            <a:r>
              <a:rPr lang="en-US" dirty="0"/>
              <a:t> notebook . Only data analysis is required.  </a:t>
            </a:r>
          </a:p>
        </p:txBody>
      </p:sp>
    </p:spTree>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Understanding</a:t>
            </a:r>
          </a:p>
        </p:txBody>
      </p:sp>
      <p:sp>
        <p:nvSpPr>
          <p:cNvPr id="3" name="Content Placeholder 2"/>
          <p:cNvSpPr>
            <a:spLocks noGrp="1"/>
          </p:cNvSpPr>
          <p:nvPr>
            <p:ph idx="1"/>
          </p:nvPr>
        </p:nvSpPr>
        <p:spPr>
          <a:xfrm>
            <a:off x="1923690" y="2651821"/>
            <a:ext cx="8195095" cy="2903589"/>
          </a:xfrm>
        </p:spPr>
        <p:txBody>
          <a:bodyPr>
            <a:noAutofit/>
          </a:bodyPr>
          <a:lstStyle/>
          <a:p>
            <a:pPr algn="just">
              <a:buNone/>
            </a:pPr>
            <a:r>
              <a:rPr lang="en-US" sz="2000" dirty="0">
                <a:solidFill>
                  <a:schemeClr val="tx1"/>
                </a:solidFill>
              </a:rPr>
              <a:t>If executed properly, a data-driven approach to customer retention may produce significant results. In fact, it has been demonstrated to be a profitable strategy. We're here to perform a descriptive and diagnostic analysis, which entails looking back at the past to identify patterns and trends that might help us explore further into the problem. As a final benefit, it helps us understand why something happened, such as examining churn indications and customer usage trends.</a:t>
            </a:r>
          </a:p>
        </p:txBody>
      </p:sp>
    </p:spTree>
  </p:cSld>
  <p:clrMapOvr>
    <a:masterClrMapping/>
  </p:clrMapOvr>
  <p:transition spd="slow">
    <p:wheel spokes="3"/>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EDA Steps </a:t>
            </a:r>
          </a:p>
        </p:txBody>
      </p:sp>
      <p:sp>
        <p:nvSpPr>
          <p:cNvPr id="3" name="Content Placeholder 2"/>
          <p:cNvSpPr>
            <a:spLocks noGrp="1"/>
          </p:cNvSpPr>
          <p:nvPr>
            <p:ph idx="1"/>
          </p:nvPr>
        </p:nvSpPr>
        <p:spPr/>
        <p:txBody>
          <a:bodyPr>
            <a:noAutofit/>
          </a:bodyPr>
          <a:lstStyle/>
          <a:p>
            <a:pPr algn="just">
              <a:buNone/>
            </a:pPr>
            <a:r>
              <a:rPr lang="en-US" sz="2000" dirty="0"/>
              <a:t>First we import libraries and upload the data from excel sheet to </a:t>
            </a:r>
            <a:r>
              <a:rPr lang="en-US" sz="2000" dirty="0" err="1"/>
              <a:t>jupyter</a:t>
            </a:r>
            <a:r>
              <a:rPr lang="en-US" sz="2000" dirty="0"/>
              <a:t> notebook. Once done the said data will be loaded on Data Frame(</a:t>
            </a:r>
            <a:r>
              <a:rPr lang="en-US" sz="2000" dirty="0" err="1"/>
              <a:t>df</a:t>
            </a:r>
            <a:r>
              <a:rPr lang="en-US" sz="2000" dirty="0"/>
              <a:t>). In order to further understand the data we print some samples. The print will help check features like rows, columns, data types etc.. In the said study we have – </a:t>
            </a:r>
          </a:p>
          <a:p>
            <a:pPr algn="just">
              <a:buNone/>
            </a:pPr>
            <a:r>
              <a:rPr lang="en-US" sz="2000" dirty="0"/>
              <a:t>Total no. of rows = 269</a:t>
            </a:r>
          </a:p>
          <a:p>
            <a:pPr algn="just">
              <a:buNone/>
            </a:pPr>
            <a:r>
              <a:rPr lang="en-US" sz="2000" dirty="0"/>
              <a:t>Total number of columns = 71 </a:t>
            </a:r>
          </a:p>
          <a:p>
            <a:pPr algn="just">
              <a:buNone/>
            </a:pPr>
            <a:endParaRPr lang="en-US" sz="2000" dirty="0"/>
          </a:p>
          <a:p>
            <a:pPr algn="just">
              <a:buNone/>
            </a:pPr>
            <a:r>
              <a:rPr lang="en-US" sz="2000" dirty="0"/>
              <a:t>We also check for null values but there are none. </a:t>
            </a:r>
          </a:p>
        </p:txBody>
      </p:sp>
    </p:spTree>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a:t>We plot </a:t>
            </a:r>
            <a:r>
              <a:rPr lang="en-US" sz="2400" dirty="0" err="1"/>
              <a:t>countplot</a:t>
            </a:r>
            <a:r>
              <a:rPr lang="en-US" sz="2400" dirty="0"/>
              <a:t> of our target variables and find out that there exists class imbalance which we will have to treat for training the data and testing it later.</a:t>
            </a:r>
          </a:p>
        </p:txBody>
      </p:sp>
      <p:pic>
        <p:nvPicPr>
          <p:cNvPr id="4" name="Content Placeholder 3" descr="Graph 9.png"/>
          <p:cNvPicPr>
            <a:picLocks noGrp="1" noChangeAspect="1"/>
          </p:cNvPicPr>
          <p:nvPr>
            <p:ph idx="1"/>
          </p:nvPr>
        </p:nvPicPr>
        <p:blipFill>
          <a:blip r:embed="rId2"/>
          <a:stretch>
            <a:fillRect/>
          </a:stretch>
        </p:blipFill>
        <p:spPr>
          <a:xfrm>
            <a:off x="5349651" y="2584741"/>
            <a:ext cx="5898444" cy="33178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1496291" y="2951018"/>
            <a:ext cx="3463635" cy="2585323"/>
          </a:xfrm>
          <a:prstGeom prst="rect">
            <a:avLst/>
          </a:prstGeom>
        </p:spPr>
        <p:txBody>
          <a:bodyPr wrap="square">
            <a:spAutoFit/>
          </a:bodyPr>
          <a:lstStyle/>
          <a:p>
            <a:r>
              <a:rPr lang="en-US" dirty="0"/>
              <a:t> </a:t>
            </a:r>
            <a:r>
              <a:rPr lang="en-US" b="1" u="sng" dirty="0"/>
              <a:t>Univariate Analysis : </a:t>
            </a:r>
            <a:r>
              <a:rPr lang="en-US" b="1" u="sng" dirty="0" err="1"/>
              <a:t>Countplot</a:t>
            </a:r>
            <a:endParaRPr lang="en-US" b="1" u="sng" dirty="0"/>
          </a:p>
          <a:p>
            <a:endParaRPr lang="en-US" b="1" u="sng" dirty="0"/>
          </a:p>
          <a:p>
            <a:r>
              <a:rPr lang="en-US" b="0" i="0" dirty="0">
                <a:solidFill>
                  <a:srgbClr val="666666"/>
                </a:solidFill>
                <a:effectLst/>
                <a:latin typeface="Roboto" panose="020B0604020202020204" pitchFamily="2" charset="0"/>
              </a:rPr>
              <a:t>A </a:t>
            </a:r>
            <a:r>
              <a:rPr lang="en-US" b="0" i="0" dirty="0" err="1">
                <a:solidFill>
                  <a:srgbClr val="666666"/>
                </a:solidFill>
                <a:effectLst/>
                <a:latin typeface="Roboto" panose="020B0604020202020204" pitchFamily="2" charset="0"/>
              </a:rPr>
              <a:t>countplot</a:t>
            </a:r>
            <a:r>
              <a:rPr lang="en-US" b="0" i="0" dirty="0">
                <a:solidFill>
                  <a:srgbClr val="666666"/>
                </a:solidFill>
                <a:effectLst/>
                <a:latin typeface="Roboto" panose="020B0604020202020204" pitchFamily="2" charset="0"/>
              </a:rPr>
              <a:t> show the counts of observations in each categorical bin using bars .</a:t>
            </a:r>
          </a:p>
          <a:p>
            <a:r>
              <a:rPr lang="en-US" b="0" i="0" dirty="0">
                <a:solidFill>
                  <a:srgbClr val="666666"/>
                </a:solidFill>
                <a:effectLst/>
                <a:latin typeface="Roboto" panose="020B0604020202020204" pitchFamily="2" charset="0"/>
              </a:rPr>
              <a:t>Here we have 8 different observations and we can see that the maximum count is of Amazon and </a:t>
            </a:r>
            <a:r>
              <a:rPr lang="en-US" dirty="0">
                <a:solidFill>
                  <a:srgbClr val="666666"/>
                </a:solidFill>
                <a:latin typeface="Roboto" panose="020B0604020202020204" pitchFamily="2" charset="0"/>
              </a:rPr>
              <a:t>F</a:t>
            </a:r>
            <a:r>
              <a:rPr lang="en-US" b="0" i="0" dirty="0">
                <a:solidFill>
                  <a:srgbClr val="666666"/>
                </a:solidFill>
                <a:effectLst/>
                <a:latin typeface="Roboto" panose="020B0604020202020204" pitchFamily="2" charset="0"/>
              </a:rPr>
              <a:t>lipkart. </a:t>
            </a:r>
            <a:endParaRPr lang="en-US" u="sng" dirty="0"/>
          </a:p>
        </p:txBody>
      </p:sp>
    </p:spTree>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 27.png"/>
          <p:cNvPicPr>
            <a:picLocks noChangeAspect="1"/>
          </p:cNvPicPr>
          <p:nvPr/>
        </p:nvPicPr>
        <p:blipFill>
          <a:blip r:embed="rId2"/>
          <a:srcRect l="12877" t="14465" r="11840" b="13963"/>
          <a:stretch>
            <a:fillRect/>
          </a:stretch>
        </p:blipFill>
        <p:spPr>
          <a:xfrm>
            <a:off x="2104845" y="1544129"/>
            <a:ext cx="7533148" cy="40285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4037065" y="1018718"/>
            <a:ext cx="3315395" cy="369332"/>
          </a:xfrm>
          <a:prstGeom prst="rect">
            <a:avLst/>
          </a:prstGeom>
        </p:spPr>
        <p:txBody>
          <a:bodyPr wrap="none">
            <a:spAutoFit/>
          </a:bodyPr>
          <a:lstStyle/>
          <a:p>
            <a:r>
              <a:rPr lang="en-US" b="1" u="sng" dirty="0" err="1"/>
              <a:t>Univariate</a:t>
            </a:r>
            <a:r>
              <a:rPr lang="en-US" b="1" u="sng" dirty="0"/>
              <a:t> Analysis : Histogram</a:t>
            </a:r>
          </a:p>
        </p:txBody>
      </p:sp>
    </p:spTree>
  </p:cSld>
  <p:clrMapOvr>
    <a:masterClrMapping/>
  </p:clrMapOvr>
  <p:transition spd="slow">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897149"/>
            <a:ext cx="10343072" cy="4832092"/>
          </a:xfrm>
          <a:prstGeom prst="rect">
            <a:avLst/>
          </a:prstGeom>
        </p:spPr>
        <p:txBody>
          <a:bodyPr wrap="square">
            <a:spAutoFit/>
          </a:bodyPr>
          <a:lstStyle/>
          <a:p>
            <a:pPr algn="just"/>
            <a:endParaRPr lang="en-US" sz="2200" dirty="0"/>
          </a:p>
          <a:p>
            <a:pPr algn="just"/>
            <a:r>
              <a:rPr lang="en-US" sz="2200" dirty="0"/>
              <a:t>Now, by the histogram we have plotted we came to know that the following 17 columns are necessary elements of our dataset and we can drop rest all. The shortlisted columns are as follows:</a:t>
            </a:r>
          </a:p>
          <a:p>
            <a:pPr algn="just"/>
            <a:endParaRPr lang="en-US" sz="2200" dirty="0"/>
          </a:p>
          <a:p>
            <a:pPr marL="342900" indent="-342900" algn="just">
              <a:buFont typeface="+mj-lt"/>
              <a:buAutoNum type="arabicPeriod"/>
            </a:pPr>
            <a:r>
              <a:rPr lang="en-US" sz="2200" dirty="0"/>
              <a:t>Gender of respondent</a:t>
            </a:r>
          </a:p>
          <a:p>
            <a:pPr marL="342900" indent="-342900" algn="just">
              <a:buFont typeface="+mj-lt"/>
              <a:buAutoNum type="arabicPeriod"/>
            </a:pPr>
            <a:r>
              <a:rPr lang="en-US" sz="2200" dirty="0"/>
              <a:t>How many times have you made an online purchase in the past 1 year?</a:t>
            </a:r>
          </a:p>
          <a:p>
            <a:pPr marL="342900" indent="-342900" algn="just">
              <a:buFont typeface="+mj-lt"/>
              <a:buAutoNum type="arabicPeriod"/>
            </a:pPr>
            <a:r>
              <a:rPr lang="en-US" sz="2200" dirty="0"/>
              <a:t>Which channel did you follow to arrive at your favorite online store for the first time?</a:t>
            </a:r>
          </a:p>
          <a:p>
            <a:pPr marL="342900" indent="-342900" algn="just">
              <a:buFont typeface="+mj-lt"/>
              <a:buAutoNum type="arabicPeriod"/>
            </a:pPr>
            <a:r>
              <a:rPr lang="en-US" sz="2200" dirty="0"/>
              <a:t>What is your preferred payment option?</a:t>
            </a:r>
          </a:p>
          <a:p>
            <a:pPr marL="342900" indent="-342900" algn="just">
              <a:buFont typeface="+mj-lt"/>
              <a:buAutoNum type="arabicPeriod"/>
            </a:pPr>
            <a:r>
              <a:rPr lang="en-US" sz="2200" dirty="0"/>
              <a:t>How frequently do you abandon (selecting an items and leaving without making payment) your shopping cart?</a:t>
            </a:r>
          </a:p>
          <a:p>
            <a:pPr marL="342900" indent="-342900" algn="just" fontAlgn="base">
              <a:buFont typeface="+mj-lt"/>
              <a:buAutoNum type="arabicPeriod"/>
            </a:pPr>
            <a:r>
              <a:rPr lang="en-US" sz="2200" dirty="0"/>
              <a:t>Complete information on the listed seller and product being offered is important for purchase decisions.                                                                         </a:t>
            </a:r>
          </a:p>
          <a:p>
            <a:pPr marL="342900" indent="-342900" algn="just" fontAlgn="base">
              <a:buFont typeface="+mj-lt"/>
              <a:buAutoNum type="arabicPeriod"/>
            </a:pPr>
            <a:r>
              <a:rPr lang="en-US" sz="2200" dirty="0"/>
              <a:t>Ease of navigation in website</a:t>
            </a:r>
          </a:p>
        </p:txBody>
      </p:sp>
    </p:spTree>
  </p:cSld>
  <p:clrMapOvr>
    <a:masterClrMapping/>
  </p:clrMapOvr>
  <p:transition spd="slow">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9894" y="810883"/>
            <a:ext cx="10058400" cy="5293757"/>
          </a:xfrm>
          <a:prstGeom prst="rect">
            <a:avLst/>
          </a:prstGeom>
        </p:spPr>
        <p:txBody>
          <a:bodyPr wrap="square">
            <a:spAutoFit/>
          </a:bodyPr>
          <a:lstStyle/>
          <a:p>
            <a:pPr marL="457200" indent="-457200" algn="just"/>
            <a:r>
              <a:rPr lang="en-US" sz="2600" dirty="0"/>
              <a:t>8. User friendly interface of the website</a:t>
            </a:r>
          </a:p>
          <a:p>
            <a:pPr marL="457200" indent="-457200" algn="just"/>
            <a:r>
              <a:rPr lang="en-US" sz="2600" dirty="0"/>
              <a:t>9. Convenient payment methods</a:t>
            </a:r>
          </a:p>
          <a:p>
            <a:pPr marL="457200" indent="-457200" algn="just"/>
            <a:r>
              <a:rPr lang="en-US" sz="2600" dirty="0"/>
              <a:t>10. Responsiveness, availability of several communications channels (email, online rep, twitter, phone etc.)</a:t>
            </a:r>
          </a:p>
          <a:p>
            <a:pPr marL="457200" indent="-457200" algn="just"/>
            <a:r>
              <a:rPr lang="en-US" sz="2600" dirty="0"/>
              <a:t>11. Online shopping gives monetary benefit and discounts</a:t>
            </a:r>
          </a:p>
          <a:p>
            <a:pPr marL="457200" indent="-457200" algn="just"/>
            <a:r>
              <a:rPr lang="en-US" sz="2600" dirty="0"/>
              <a:t>12. Return and replacement policy of the e-trailer is important for purchase decision</a:t>
            </a:r>
          </a:p>
          <a:p>
            <a:pPr marL="457200" indent="-457200" algn="just"/>
            <a:r>
              <a:rPr lang="en-US" sz="2600" dirty="0"/>
              <a:t>13. Offering a wide variety of listed product in several category</a:t>
            </a:r>
          </a:p>
          <a:p>
            <a:pPr marL="457200" indent="-457200" algn="just"/>
            <a:r>
              <a:rPr lang="en-US" sz="2600" dirty="0"/>
              <a:t>14. Net benefits derived from shopping online can lead to customer satisfaction.</a:t>
            </a:r>
          </a:p>
          <a:p>
            <a:pPr marL="457200" indent="-457200" algn="just"/>
            <a:r>
              <a:rPr lang="en-US" sz="2600" dirty="0"/>
              <a:t>15. Getting value for money spent</a:t>
            </a:r>
          </a:p>
          <a:p>
            <a:pPr marL="457200" indent="-457200" algn="just"/>
            <a:r>
              <a:rPr lang="en-US" sz="2600" dirty="0"/>
              <a:t>16. Easy to use website or application</a:t>
            </a:r>
          </a:p>
          <a:p>
            <a:pPr marL="457200" indent="-457200" algn="just"/>
            <a:r>
              <a:rPr lang="en-US" sz="2600" dirty="0"/>
              <a:t>17. Which of the Indian online retailers would you recommend to a friend?</a:t>
            </a:r>
          </a:p>
        </p:txBody>
      </p:sp>
    </p:spTree>
  </p:cSld>
  <p:clrMapOvr>
    <a:masterClrMapping/>
  </p:clrMapOvr>
  <p:transition spd="slow">
    <p:strips dir="ld"/>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Organic</Template>
  <TotalTime>760</TotalTime>
  <Words>1294</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Algerian</vt:lpstr>
      <vt:lpstr>Arial</vt:lpstr>
      <vt:lpstr>Century Gothic</vt:lpstr>
      <vt:lpstr>Garamond</vt:lpstr>
      <vt:lpstr>Roboto</vt:lpstr>
      <vt:lpstr>Times New Roman</vt:lpstr>
      <vt:lpstr>Wingdings</vt:lpstr>
      <vt:lpstr>Wingdings 3</vt:lpstr>
      <vt:lpstr>Organic</vt:lpstr>
      <vt:lpstr>Wisp</vt:lpstr>
      <vt:lpstr> FLIP ROBO Technologies</vt:lpstr>
      <vt:lpstr>PowerPoint Presentation</vt:lpstr>
      <vt:lpstr>PowerPoint Presentation</vt:lpstr>
      <vt:lpstr>Understanding</vt:lpstr>
      <vt:lpstr>EDA Steps </vt:lpstr>
      <vt:lpstr>We plot countplot of our target variables and find out that there exists class imbalance which we will have to treat for training the data and testing it later.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INTEGRATED PROJECT  MATHEMATICS</dc:title>
  <dc:creator>SHIKHA MATHUR</dc:creator>
  <cp:lastModifiedBy>Hinalseth@outlook.com</cp:lastModifiedBy>
  <cp:revision>111</cp:revision>
  <dcterms:created xsi:type="dcterms:W3CDTF">2021-01-17T17:33:22Z</dcterms:created>
  <dcterms:modified xsi:type="dcterms:W3CDTF">2021-11-28T10:31:22Z</dcterms:modified>
</cp:coreProperties>
</file>