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62" r:id="rId6"/>
    <p:sldId id="263" r:id="rId7"/>
    <p:sldId id="269" r:id="rId8"/>
    <p:sldId id="270" r:id="rId9"/>
    <p:sldId id="264" r:id="rId10"/>
    <p:sldId id="267" r:id="rId11"/>
    <p:sldId id="265" r:id="rId12"/>
    <p:sldId id="266"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06"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3/27/2022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BB1A04-13E8-48CD-97F9-AC2568E1A8D4}" type="slidenum">
              <a:rPr lang="en-US" smtClean="0"/>
              <a:t>11</a:t>
            </a:fld>
            <a:endParaRPr lang="en-US" dirty="0"/>
          </a:p>
        </p:txBody>
      </p:sp>
    </p:spTree>
    <p:extLst>
      <p:ext uri="{BB962C8B-B14F-4D97-AF65-F5344CB8AC3E}">
        <p14:creationId xmlns:p14="http://schemas.microsoft.com/office/powerpoint/2010/main" val="744749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68522"/>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t>Malignant Comment</a:t>
            </a:r>
            <a:br>
              <a:rPr lang="en-US" dirty="0"/>
            </a:br>
            <a:r>
              <a:rPr lang="en-US" dirty="0"/>
              <a:t>Classifier</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Hinal Seth</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7" name="Picture 36">
            <a:extLst>
              <a:ext uri="{FF2B5EF4-FFF2-40B4-BE49-F238E27FC236}">
                <a16:creationId xmlns:a16="http://schemas.microsoft.com/office/drawing/2014/main" id="{D8E738A8-CDB9-442C-AD69-5C50BBA147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862" y="-292896"/>
            <a:ext cx="2929890" cy="2133600"/>
          </a:xfrm>
          <a:prstGeom prst="rect">
            <a:avLst/>
          </a:prstGeom>
          <a:noFill/>
          <a:ln>
            <a:noFill/>
          </a:ln>
        </p:spPr>
      </p:pic>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694-27E2-424C-95B6-D680D740BB23}"/>
              </a:ext>
            </a:extLst>
          </p:cNvPr>
          <p:cNvSpPr>
            <a:spLocks noGrp="1"/>
          </p:cNvSpPr>
          <p:nvPr>
            <p:ph type="title"/>
          </p:nvPr>
        </p:nvSpPr>
        <p:spPr/>
        <p:txBody>
          <a:bodyPr/>
          <a:lstStyle/>
          <a:p>
            <a:r>
              <a:rPr lang="en-US" dirty="0"/>
              <a:t>Final Model</a:t>
            </a:r>
            <a:endParaRPr lang="en-IN" dirty="0"/>
          </a:p>
        </p:txBody>
      </p:sp>
      <p:pic>
        <p:nvPicPr>
          <p:cNvPr id="4" name="Content Placeholder 3">
            <a:extLst>
              <a:ext uri="{FF2B5EF4-FFF2-40B4-BE49-F238E27FC236}">
                <a16:creationId xmlns:a16="http://schemas.microsoft.com/office/drawing/2014/main" id="{B4C9EC68-545B-40BA-92B3-EF06879AEF87}"/>
              </a:ext>
            </a:extLst>
          </p:cNvPr>
          <p:cNvPicPr>
            <a:picLocks noGrp="1" noChangeAspect="1"/>
          </p:cNvPicPr>
          <p:nvPr>
            <p:ph idx="1"/>
          </p:nvPr>
        </p:nvPicPr>
        <p:blipFill>
          <a:blip r:embed="rId2"/>
          <a:stretch>
            <a:fillRect/>
          </a:stretch>
        </p:blipFill>
        <p:spPr>
          <a:xfrm>
            <a:off x="5668514" y="1261082"/>
            <a:ext cx="5609086" cy="4978400"/>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3238149A-FA87-46CF-8F17-59E233932E4F}"/>
              </a:ext>
            </a:extLst>
          </p:cNvPr>
          <p:cNvSpPr txBox="1"/>
          <p:nvPr/>
        </p:nvSpPr>
        <p:spPr>
          <a:xfrm>
            <a:off x="1141413" y="2598625"/>
            <a:ext cx="4080934" cy="1569660"/>
          </a:xfrm>
          <a:prstGeom prst="rect">
            <a:avLst/>
          </a:prstGeom>
          <a:noFill/>
        </p:spPr>
        <p:txBody>
          <a:bodyPr wrap="square" rtlCol="0">
            <a:spAutoFit/>
          </a:bodyPr>
          <a:lstStyle/>
          <a:p>
            <a:r>
              <a:rPr lang="en-US" sz="2400" dirty="0"/>
              <a:t>The hyper parameter tuned SVC gives 91.9% accuracy. </a:t>
            </a:r>
          </a:p>
          <a:p>
            <a:endParaRPr lang="en-US" sz="2400" dirty="0"/>
          </a:p>
          <a:p>
            <a:r>
              <a:rPr lang="en-US" sz="2400" dirty="0"/>
              <a:t>The predicts are so accurate. </a:t>
            </a:r>
            <a:endParaRPr lang="en-IN" sz="2400" dirty="0"/>
          </a:p>
        </p:txBody>
      </p:sp>
    </p:spTree>
    <p:extLst>
      <p:ext uri="{BB962C8B-B14F-4D97-AF65-F5344CB8AC3E}">
        <p14:creationId xmlns:p14="http://schemas.microsoft.com/office/powerpoint/2010/main" val="10562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856D-ED22-44DD-90ED-FA1E9D62549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210226F-E8FE-4367-89E6-147BE4B834C5}"/>
              </a:ext>
            </a:extLst>
          </p:cNvPr>
          <p:cNvSpPr>
            <a:spLocks noGrp="1"/>
          </p:cNvSpPr>
          <p:nvPr>
            <p:ph idx="1"/>
          </p:nvPr>
        </p:nvSpPr>
        <p:spPr>
          <a:xfrm>
            <a:off x="1141413" y="2008188"/>
            <a:ext cx="9905999" cy="3989995"/>
          </a:xfrm>
        </p:spPr>
        <p:txBody>
          <a:bodyPr/>
          <a:lstStyle/>
          <a:p>
            <a:r>
              <a:rPr lang="en-US" dirty="0"/>
              <a:t>It is possible to classify comments content as malignant or not. Using this kind of project, we can create awareness about what’s good and what’s bad. Which can eventually lead to lessen the spread of Hatred among people.</a:t>
            </a:r>
          </a:p>
          <a:p>
            <a:r>
              <a:rPr lang="en-IN" dirty="0">
                <a:effectLst/>
                <a:ea typeface="Calibri" panose="020F0502020204030204" pitchFamily="34" charset="0"/>
                <a:cs typeface="Times New Roman" panose="02020603050405020304" pitchFamily="18" charset="0"/>
              </a:rPr>
              <a:t>To conclude, the application of machine learning in malignant classification is still at an early stage. We hope this study has moved a small step ahead in providing some methodological and empirical contributions to crediting institutes, and presenting an alternative approach to the valuation of malignance. </a:t>
            </a:r>
          </a:p>
          <a:p>
            <a:endParaRPr lang="en-US" dirty="0"/>
          </a:p>
          <a:p>
            <a:pPr marL="0" indent="0">
              <a:buNone/>
            </a:pPr>
            <a:endParaRPr lang="en-IN" dirty="0"/>
          </a:p>
        </p:txBody>
      </p:sp>
      <p:sp>
        <p:nvSpPr>
          <p:cNvPr id="4" name="TextBox 3">
            <a:extLst>
              <a:ext uri="{FF2B5EF4-FFF2-40B4-BE49-F238E27FC236}">
                <a16:creationId xmlns:a16="http://schemas.microsoft.com/office/drawing/2014/main" id="{310B82DB-9CF2-4510-84C7-3D5652CC5244}"/>
              </a:ext>
            </a:extLst>
          </p:cNvPr>
          <p:cNvSpPr txBox="1"/>
          <p:nvPr/>
        </p:nvSpPr>
        <p:spPr>
          <a:xfrm>
            <a:off x="1385888" y="5998183"/>
            <a:ext cx="5272088" cy="492443"/>
          </a:xfrm>
          <a:prstGeom prst="rect">
            <a:avLst/>
          </a:prstGeom>
          <a:noFill/>
        </p:spPr>
        <p:txBody>
          <a:bodyPr wrap="square" rtlCol="0">
            <a:spAutoFit/>
          </a:bodyPr>
          <a:lstStyle/>
          <a:p>
            <a:r>
              <a:rPr lang="en-US" sz="2600" dirty="0">
                <a:latin typeface="+mj-lt"/>
              </a:rPr>
              <a:t>Thanks &amp; Regards</a:t>
            </a:r>
            <a:endParaRPr lang="en-IN" sz="2600" dirty="0">
              <a:latin typeface="+mj-lt"/>
            </a:endParaRPr>
          </a:p>
        </p:txBody>
      </p:sp>
    </p:spTree>
    <p:extLst>
      <p:ext uri="{BB962C8B-B14F-4D97-AF65-F5344CB8AC3E}">
        <p14:creationId xmlns:p14="http://schemas.microsoft.com/office/powerpoint/2010/main" val="188669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7B49-5B77-4A24-A511-B8F49548027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A3D8F5C-B04F-48EA-B806-98689BF8616C}"/>
              </a:ext>
            </a:extLst>
          </p:cNvPr>
          <p:cNvSpPr>
            <a:spLocks noGrp="1"/>
          </p:cNvSpPr>
          <p:nvPr>
            <p:ph idx="1"/>
          </p:nvPr>
        </p:nvSpPr>
        <p:spPr/>
        <p:txBody>
          <a:bodyPr/>
          <a:lstStyle/>
          <a:p>
            <a:r>
              <a:rPr lang="en-IN" sz="2200" dirty="0">
                <a:effectLst/>
                <a:ea typeface="Calibri" panose="020F0502020204030204" pitchFamily="34" charset="0"/>
                <a:cs typeface="Times New Roman" panose="02020603050405020304" pitchFamily="18" charset="0"/>
              </a:rPr>
              <a:t>Online hatred has been highlighted as a big problem on online social media platforms, and has been defined as abusive language, hostility, cyberbullying, hatefulness, and many other things. The most common venues for such toxic behaviour are social media platforms.</a:t>
            </a:r>
          </a:p>
          <a:p>
            <a:r>
              <a:rPr lang="en-IN" sz="2200" dirty="0">
                <a:effectLst/>
                <a:ea typeface="Calibri" panose="020F0502020204030204" pitchFamily="34" charset="0"/>
                <a:cs typeface="Times New Roman" panose="02020603050405020304" pitchFamily="18" charset="0"/>
              </a:rPr>
              <a:t>Our objective is to create a prototype of an online hate and abuse comment classifier that can be used to categorise and manage hate and offensive remarks in order to prevent the spread of hatred and cyberbullying. </a:t>
            </a:r>
          </a:p>
          <a:p>
            <a:pPr marL="0" indent="0">
              <a:buNone/>
            </a:pPr>
            <a:endParaRPr lang="en-IN" sz="22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297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422C-8DBA-460A-BD78-F12529FB39B7}"/>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F0D4B8DB-7595-48BC-92E8-1296E2B9D65B}"/>
              </a:ext>
            </a:extLst>
          </p:cNvPr>
          <p:cNvSpPr>
            <a:spLocks noGrp="1"/>
          </p:cNvSpPr>
          <p:nvPr>
            <p:ph idx="1"/>
          </p:nvPr>
        </p:nvSpPr>
        <p:spPr>
          <a:xfrm>
            <a:off x="1141412" y="2097088"/>
            <a:ext cx="9905999" cy="3541714"/>
          </a:xfrm>
        </p:spPr>
        <p:txBody>
          <a:bodyPr>
            <a:noAutofit/>
          </a:bodyPr>
          <a:lstStyle/>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As a first step I have imported required libraries and I have imported the dataset which was in csv format.</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I am creating a function for feature engineering and making three different columns using </a:t>
            </a:r>
            <a:r>
              <a:rPr lang="en-IN" sz="2200" dirty="0" err="1">
                <a:effectLst/>
                <a:ea typeface="Calibri" panose="020F0502020204030204" pitchFamily="34" charset="0"/>
                <a:cs typeface="Times New Roman" panose="02020603050405020304" pitchFamily="18" charset="0"/>
              </a:rPr>
              <a:t>comment_text</a:t>
            </a:r>
            <a:r>
              <a:rPr lang="en-IN" sz="2200" dirty="0">
                <a:effectLst/>
                <a:ea typeface="Calibri" panose="020F0502020204030204" pitchFamily="34" charset="0"/>
                <a:cs typeface="Times New Roman" panose="02020603050405020304" pitchFamily="18" charset="0"/>
              </a:rPr>
              <a: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397520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2E9D-B45F-40AE-AB2F-EEC3BA2572D6}"/>
              </a:ext>
            </a:extLst>
          </p:cNvPr>
          <p:cNvSpPr>
            <a:spLocks noGrp="1"/>
          </p:cNvSpPr>
          <p:nvPr>
            <p:ph type="title"/>
          </p:nvPr>
        </p:nvSpPr>
        <p:spPr>
          <a:xfrm>
            <a:off x="1143001" y="256568"/>
            <a:ext cx="9905998" cy="1478570"/>
          </a:xfrm>
        </p:spPr>
        <p:txBody>
          <a:bodyPr/>
          <a:lstStyle/>
          <a:p>
            <a:r>
              <a:rPr lang="en-US" dirty="0"/>
              <a:t>Visualization</a:t>
            </a:r>
            <a:endParaRPr lang="en-IN" dirty="0"/>
          </a:p>
        </p:txBody>
      </p:sp>
      <p:pic>
        <p:nvPicPr>
          <p:cNvPr id="3" name="Picture 2">
            <a:extLst>
              <a:ext uri="{FF2B5EF4-FFF2-40B4-BE49-F238E27FC236}">
                <a16:creationId xmlns:a16="http://schemas.microsoft.com/office/drawing/2014/main" id="{9D29484F-03A1-4204-9FCD-826E71B6E557}"/>
              </a:ext>
            </a:extLst>
          </p:cNvPr>
          <p:cNvPicPr>
            <a:picLocks noChangeAspect="1"/>
          </p:cNvPicPr>
          <p:nvPr/>
        </p:nvPicPr>
        <p:blipFill>
          <a:blip r:embed="rId2"/>
          <a:stretch>
            <a:fillRect/>
          </a:stretch>
        </p:blipFill>
        <p:spPr>
          <a:xfrm>
            <a:off x="3155632" y="1735138"/>
            <a:ext cx="5372735" cy="28797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446048CE-A09C-485C-B1C4-75C8D6EAE81F}"/>
              </a:ext>
            </a:extLst>
          </p:cNvPr>
          <p:cNvSpPr txBox="1"/>
          <p:nvPr/>
        </p:nvSpPr>
        <p:spPr>
          <a:xfrm>
            <a:off x="1676400" y="4868863"/>
            <a:ext cx="8602133" cy="1523366"/>
          </a:xfrm>
          <a:prstGeom prst="rect">
            <a:avLst/>
          </a:prstGeom>
          <a:noFill/>
        </p:spPr>
        <p:txBody>
          <a:bodyPr wrap="square" rtlCol="0">
            <a:spAutoFit/>
          </a:bodyPr>
          <a:lstStyle/>
          <a:p>
            <a:pPr marL="457200">
              <a:lnSpc>
                <a:spcPct val="107000"/>
              </a:lnSpc>
              <a:spcAft>
                <a:spcPts val="800"/>
              </a:spcAft>
            </a:pPr>
            <a:r>
              <a:rPr lang="en-IN" sz="2200" dirty="0">
                <a:effectLst/>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p>
        </p:txBody>
      </p:sp>
    </p:spTree>
    <p:extLst>
      <p:ext uri="{BB962C8B-B14F-4D97-AF65-F5344CB8AC3E}">
        <p14:creationId xmlns:p14="http://schemas.microsoft.com/office/powerpoint/2010/main" val="419516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CE0E7A-ADC8-41D1-80D0-3AAEE2F80242}"/>
              </a:ext>
            </a:extLst>
          </p:cNvPr>
          <p:cNvPicPr>
            <a:picLocks noChangeAspect="1"/>
          </p:cNvPicPr>
          <p:nvPr/>
        </p:nvPicPr>
        <p:blipFill>
          <a:blip r:embed="rId2"/>
          <a:stretch>
            <a:fillRect/>
          </a:stretch>
        </p:blipFill>
        <p:spPr>
          <a:xfrm>
            <a:off x="1222108" y="1065319"/>
            <a:ext cx="4488340" cy="2223106"/>
          </a:xfrm>
          <a:prstGeom prst="rect">
            <a:avLst/>
          </a:prstGeom>
        </p:spPr>
      </p:pic>
      <p:pic>
        <p:nvPicPr>
          <p:cNvPr id="3" name="Picture 2">
            <a:extLst>
              <a:ext uri="{FF2B5EF4-FFF2-40B4-BE49-F238E27FC236}">
                <a16:creationId xmlns:a16="http://schemas.microsoft.com/office/drawing/2014/main" id="{3A25C271-3CB2-438B-AB9E-F6FB18CBB030}"/>
              </a:ext>
            </a:extLst>
          </p:cNvPr>
          <p:cNvPicPr>
            <a:picLocks noChangeAspect="1"/>
          </p:cNvPicPr>
          <p:nvPr/>
        </p:nvPicPr>
        <p:blipFill>
          <a:blip r:embed="rId3"/>
          <a:stretch>
            <a:fillRect/>
          </a:stretch>
        </p:blipFill>
        <p:spPr>
          <a:xfrm>
            <a:off x="6096000" y="1065319"/>
            <a:ext cx="4378466" cy="2223106"/>
          </a:xfrm>
          <a:prstGeom prst="rect">
            <a:avLst/>
          </a:prstGeom>
        </p:spPr>
      </p:pic>
      <p:pic>
        <p:nvPicPr>
          <p:cNvPr id="4" name="Picture 3">
            <a:extLst>
              <a:ext uri="{FF2B5EF4-FFF2-40B4-BE49-F238E27FC236}">
                <a16:creationId xmlns:a16="http://schemas.microsoft.com/office/drawing/2014/main" id="{D9B4AA77-E792-485A-9EFD-0E8812329977}"/>
              </a:ext>
            </a:extLst>
          </p:cNvPr>
          <p:cNvPicPr>
            <a:picLocks noChangeAspect="1"/>
          </p:cNvPicPr>
          <p:nvPr/>
        </p:nvPicPr>
        <p:blipFill>
          <a:blip r:embed="rId4"/>
          <a:stretch>
            <a:fillRect/>
          </a:stretch>
        </p:blipFill>
        <p:spPr>
          <a:xfrm>
            <a:off x="1222108" y="3936520"/>
            <a:ext cx="4488340" cy="2498604"/>
          </a:xfrm>
          <a:prstGeom prst="rect">
            <a:avLst/>
          </a:prstGeom>
        </p:spPr>
      </p:pic>
      <p:pic>
        <p:nvPicPr>
          <p:cNvPr id="5" name="Picture 4">
            <a:extLst>
              <a:ext uri="{FF2B5EF4-FFF2-40B4-BE49-F238E27FC236}">
                <a16:creationId xmlns:a16="http://schemas.microsoft.com/office/drawing/2014/main" id="{8AE2ACB6-CE39-4FC8-83BE-161D6B83AC56}"/>
              </a:ext>
            </a:extLst>
          </p:cNvPr>
          <p:cNvPicPr>
            <a:picLocks noChangeAspect="1"/>
          </p:cNvPicPr>
          <p:nvPr/>
        </p:nvPicPr>
        <p:blipFill>
          <a:blip r:embed="rId5"/>
          <a:stretch>
            <a:fillRect/>
          </a:stretch>
        </p:blipFill>
        <p:spPr>
          <a:xfrm>
            <a:off x="6180812" y="3936520"/>
            <a:ext cx="4293654" cy="2498604"/>
          </a:xfrm>
          <a:prstGeom prst="rect">
            <a:avLst/>
          </a:prstGeom>
        </p:spPr>
      </p:pic>
    </p:spTree>
    <p:extLst>
      <p:ext uri="{BB962C8B-B14F-4D97-AF65-F5344CB8AC3E}">
        <p14:creationId xmlns:p14="http://schemas.microsoft.com/office/powerpoint/2010/main" val="179153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2C7-12F4-4CD4-BFB7-8E42DBFB6C02}"/>
              </a:ext>
            </a:extLst>
          </p:cNvPr>
          <p:cNvSpPr>
            <a:spLocks noGrp="1"/>
          </p:cNvSpPr>
          <p:nvPr>
            <p:ph type="title"/>
          </p:nvPr>
        </p:nvSpPr>
        <p:spPr/>
        <p:txBody>
          <a:bodyPr/>
          <a:lstStyle/>
          <a:p>
            <a:r>
              <a:rPr lang="en-US" dirty="0"/>
              <a:t>Evaluation Model</a:t>
            </a:r>
            <a:endParaRPr lang="en-IN" dirty="0"/>
          </a:p>
        </p:txBody>
      </p:sp>
      <p:sp>
        <p:nvSpPr>
          <p:cNvPr id="3" name="Content Placeholder 2">
            <a:extLst>
              <a:ext uri="{FF2B5EF4-FFF2-40B4-BE49-F238E27FC236}">
                <a16:creationId xmlns:a16="http://schemas.microsoft.com/office/drawing/2014/main" id="{11D8749A-73F0-4DAC-8E5E-011009B8A82D}"/>
              </a:ext>
            </a:extLst>
          </p:cNvPr>
          <p:cNvSpPr>
            <a:spLocks noGrp="1"/>
          </p:cNvSpPr>
          <p:nvPr>
            <p:ph idx="1"/>
          </p:nvPr>
        </p:nvSpPr>
        <p:spPr>
          <a:xfrm>
            <a:off x="1141412" y="1744134"/>
            <a:ext cx="9905999" cy="4792134"/>
          </a:xfrm>
        </p:spPr>
        <p:txBody>
          <a:bodyPr>
            <a:noAutofit/>
          </a:bodyPr>
          <a:lstStyle/>
          <a:p>
            <a:pPr indent="0">
              <a:lnSpc>
                <a:spcPct val="107000"/>
              </a:lnSpc>
              <a:buNone/>
            </a:pPr>
            <a:r>
              <a:rPr lang="en-IN" sz="2200" dirty="0">
                <a:effectLst/>
                <a:ea typeface="Calibri" panose="020F0502020204030204" pitchFamily="34" charset="0"/>
                <a:cs typeface="Times New Roman" panose="02020603050405020304" pitchFamily="18" charset="0"/>
              </a:rPr>
              <a:t>Among all the algorithms which I have used for this purpose I have chosen </a:t>
            </a:r>
            <a:r>
              <a:rPr lang="en-IN" sz="2200" dirty="0" err="1">
                <a:effectLst/>
                <a:ea typeface="Calibri" panose="020F0502020204030204" pitchFamily="34" charset="0"/>
                <a:cs typeface="Times New Roman" panose="02020603050405020304" pitchFamily="18" charset="0"/>
              </a:rPr>
              <a:t>LinearSVC</a:t>
            </a:r>
            <a:r>
              <a:rPr lang="en-IN" sz="2200" dirty="0">
                <a:effectLst/>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 </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Linear SVC</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Logistic Regression</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Multinomial Naïve Bayes</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LGBM Classifier</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SGD Classifier</a:t>
            </a:r>
          </a:p>
          <a:p>
            <a:pPr marL="342900" lvl="0" indent="-342900">
              <a:lnSpc>
                <a:spcPct val="107000"/>
              </a:lnSpc>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Passive Aggressive Classifier</a:t>
            </a:r>
          </a:p>
          <a:p>
            <a:pPr marL="342900" lvl="0" indent="-342900">
              <a:lnSpc>
                <a:spcPct val="107000"/>
              </a:lnSpc>
              <a:spcAft>
                <a:spcPts val="800"/>
              </a:spcAft>
              <a:buFont typeface="Wingdings" panose="05000000000000000000" pitchFamily="2" charset="2"/>
              <a:buChar char=""/>
            </a:pPr>
            <a:r>
              <a:rPr lang="en-IN" sz="2200" dirty="0">
                <a:effectLst/>
                <a:ea typeface="Calibri" panose="020F0502020204030204" pitchFamily="34" charset="0"/>
                <a:cs typeface="Times New Roman" panose="02020603050405020304" pitchFamily="18" charset="0"/>
              </a:rPr>
              <a:t>Decision Tree Classifier</a:t>
            </a:r>
          </a:p>
          <a:p>
            <a:endParaRPr lang="en-IN" sz="2200" dirty="0"/>
          </a:p>
        </p:txBody>
      </p:sp>
    </p:spTree>
    <p:extLst>
      <p:ext uri="{BB962C8B-B14F-4D97-AF65-F5344CB8AC3E}">
        <p14:creationId xmlns:p14="http://schemas.microsoft.com/office/powerpoint/2010/main" val="347262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C7B0-8E23-4B49-8510-B7078E5E7AF6}"/>
              </a:ext>
            </a:extLst>
          </p:cNvPr>
          <p:cNvSpPr>
            <a:spLocks noGrp="1"/>
          </p:cNvSpPr>
          <p:nvPr>
            <p:ph type="title"/>
          </p:nvPr>
        </p:nvSpPr>
        <p:spPr/>
        <p:txBody>
          <a:bodyPr/>
          <a:lstStyle/>
          <a:p>
            <a:r>
              <a:rPr lang="en-US" dirty="0"/>
              <a:t>Evaluation Metrics</a:t>
            </a:r>
            <a:endParaRPr lang="en-IN" dirty="0"/>
          </a:p>
        </p:txBody>
      </p:sp>
      <p:sp>
        <p:nvSpPr>
          <p:cNvPr id="3" name="Content Placeholder 2">
            <a:extLst>
              <a:ext uri="{FF2B5EF4-FFF2-40B4-BE49-F238E27FC236}">
                <a16:creationId xmlns:a16="http://schemas.microsoft.com/office/drawing/2014/main" id="{63F6F19C-9C8C-4494-BD70-AD2B52A4E6B2}"/>
              </a:ext>
            </a:extLst>
          </p:cNvPr>
          <p:cNvSpPr>
            <a:spLocks noGrp="1"/>
          </p:cNvSpPr>
          <p:nvPr>
            <p:ph idx="1"/>
          </p:nvPr>
        </p:nvSpPr>
        <p:spPr/>
        <p:txBody>
          <a:bodyPr>
            <a:normAutofit fontScale="92500" lnSpcReduction="10000"/>
          </a:bodyPr>
          <a:lstStyle/>
          <a:p>
            <a:r>
              <a:rPr lang="en-US" dirty="0"/>
              <a:t>F1 Score</a:t>
            </a:r>
          </a:p>
          <a:p>
            <a:r>
              <a:rPr lang="en-US" dirty="0"/>
              <a:t>Precision</a:t>
            </a:r>
          </a:p>
          <a:p>
            <a:r>
              <a:rPr lang="en-US" dirty="0"/>
              <a:t>Accuracy Score</a:t>
            </a:r>
          </a:p>
          <a:p>
            <a:r>
              <a:rPr lang="en-US" dirty="0"/>
              <a:t>Recall</a:t>
            </a:r>
          </a:p>
          <a:p>
            <a:r>
              <a:rPr lang="en-US" dirty="0"/>
              <a:t>Multilabel Confusion </a:t>
            </a:r>
            <a:r>
              <a:rPr lang="en-US" dirty="0" err="1"/>
              <a:t>Matrics</a:t>
            </a:r>
            <a:endParaRPr lang="en-US" dirty="0"/>
          </a:p>
          <a:p>
            <a:r>
              <a:rPr lang="en-US" dirty="0"/>
              <a:t>Hamming loss</a:t>
            </a:r>
          </a:p>
          <a:p>
            <a:r>
              <a:rPr lang="en-US" dirty="0"/>
              <a:t>Jaccard Score</a:t>
            </a:r>
            <a:endParaRPr lang="en-IN" dirty="0"/>
          </a:p>
        </p:txBody>
      </p:sp>
    </p:spTree>
    <p:extLst>
      <p:ext uri="{BB962C8B-B14F-4D97-AF65-F5344CB8AC3E}">
        <p14:creationId xmlns:p14="http://schemas.microsoft.com/office/powerpoint/2010/main" val="175893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FD52-118A-4779-B496-188A88D0C95B}"/>
              </a:ext>
            </a:extLst>
          </p:cNvPr>
          <p:cNvSpPr>
            <a:spLocks noGrp="1"/>
          </p:cNvSpPr>
          <p:nvPr>
            <p:ph type="title"/>
          </p:nvPr>
        </p:nvSpPr>
        <p:spPr/>
        <p:txBody>
          <a:bodyPr/>
          <a:lstStyle/>
          <a:p>
            <a:r>
              <a:rPr lang="en-US" dirty="0"/>
              <a:t>One v/s rest classifier</a:t>
            </a:r>
            <a:endParaRPr lang="en-IN" dirty="0"/>
          </a:p>
        </p:txBody>
      </p:sp>
      <p:pic>
        <p:nvPicPr>
          <p:cNvPr id="4" name="Content Placeholder 3">
            <a:extLst>
              <a:ext uri="{FF2B5EF4-FFF2-40B4-BE49-F238E27FC236}">
                <a16:creationId xmlns:a16="http://schemas.microsoft.com/office/drawing/2014/main" id="{1623D8EC-6D04-4259-8006-A2C3FDC41291}"/>
              </a:ext>
            </a:extLst>
          </p:cNvPr>
          <p:cNvPicPr>
            <a:picLocks noGrp="1" noChangeAspect="1"/>
          </p:cNvPicPr>
          <p:nvPr>
            <p:ph idx="1"/>
          </p:nvPr>
        </p:nvPicPr>
        <p:blipFill>
          <a:blip r:embed="rId2"/>
          <a:stretch>
            <a:fillRect/>
          </a:stretch>
        </p:blipFill>
        <p:spPr>
          <a:xfrm>
            <a:off x="2186724" y="2249488"/>
            <a:ext cx="7815378" cy="3541712"/>
          </a:xfrm>
          <a:prstGeom prst="rect">
            <a:avLst/>
          </a:prstGeom>
        </p:spPr>
      </p:pic>
    </p:spTree>
    <p:extLst>
      <p:ext uri="{BB962C8B-B14F-4D97-AF65-F5344CB8AC3E}">
        <p14:creationId xmlns:p14="http://schemas.microsoft.com/office/powerpoint/2010/main" val="3969169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5402-0694-4A41-A7F0-7978AA3E396D}"/>
              </a:ext>
            </a:extLst>
          </p:cNvPr>
          <p:cNvSpPr>
            <a:spLocks noGrp="1"/>
          </p:cNvSpPr>
          <p:nvPr>
            <p:ph type="title"/>
          </p:nvPr>
        </p:nvSpPr>
        <p:spPr/>
        <p:txBody>
          <a:bodyPr/>
          <a:lstStyle/>
          <a:p>
            <a:r>
              <a:rPr lang="en-US" dirty="0"/>
              <a:t>Hyper parameter tuning</a:t>
            </a:r>
            <a:endParaRPr lang="en-IN" dirty="0"/>
          </a:p>
        </p:txBody>
      </p:sp>
      <p:pic>
        <p:nvPicPr>
          <p:cNvPr id="4" name="Content Placeholder 3">
            <a:extLst>
              <a:ext uri="{FF2B5EF4-FFF2-40B4-BE49-F238E27FC236}">
                <a16:creationId xmlns:a16="http://schemas.microsoft.com/office/drawing/2014/main" id="{59C0FC4A-35E8-41BA-8CC2-04EDC26BA47D}"/>
              </a:ext>
            </a:extLst>
          </p:cNvPr>
          <p:cNvPicPr>
            <a:picLocks noGrp="1" noChangeAspect="1"/>
          </p:cNvPicPr>
          <p:nvPr>
            <p:ph idx="1"/>
          </p:nvPr>
        </p:nvPicPr>
        <p:blipFill>
          <a:blip r:embed="rId2"/>
          <a:stretch>
            <a:fillRect/>
          </a:stretch>
        </p:blipFill>
        <p:spPr>
          <a:xfrm>
            <a:off x="2065866" y="1727199"/>
            <a:ext cx="8195733" cy="4690533"/>
          </a:xfrm>
          <a:prstGeom prst="rect">
            <a:avLst/>
          </a:prstGeom>
        </p:spPr>
      </p:pic>
    </p:spTree>
    <p:extLst>
      <p:ext uri="{BB962C8B-B14F-4D97-AF65-F5344CB8AC3E}">
        <p14:creationId xmlns:p14="http://schemas.microsoft.com/office/powerpoint/2010/main" val="4078687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design</Template>
  <TotalTime>33</TotalTime>
  <Words>477</Words>
  <Application>Microsoft Office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Tw Cen MT</vt:lpstr>
      <vt:lpstr>Wingdings</vt:lpstr>
      <vt:lpstr>Circuit</vt:lpstr>
      <vt:lpstr>Malignant Comment Classifier</vt:lpstr>
      <vt:lpstr>Problem statement</vt:lpstr>
      <vt:lpstr>Data pre-processing</vt:lpstr>
      <vt:lpstr>Visualization</vt:lpstr>
      <vt:lpstr>PowerPoint Presentation</vt:lpstr>
      <vt:lpstr>Evaluation Model</vt:lpstr>
      <vt:lpstr>Evaluation Metrics</vt:lpstr>
      <vt:lpstr>One v/s rest classifier</vt:lpstr>
      <vt:lpstr>Hyper parameter tuning</vt:lpstr>
      <vt:lpstr>Final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Hinalseth@outlook.com</dc:creator>
  <cp:lastModifiedBy>Hinalseth@outlook.com</cp:lastModifiedBy>
  <cp:revision>1</cp:revision>
  <dcterms:created xsi:type="dcterms:W3CDTF">2022-03-26T19:22:17Z</dcterms:created>
  <dcterms:modified xsi:type="dcterms:W3CDTF">2022-03-26T19:55:53Z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