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2" r:id="rId5"/>
    <p:sldId id="310" r:id="rId6"/>
    <p:sldId id="309" r:id="rId7"/>
    <p:sldId id="311" r:id="rId8"/>
    <p:sldId id="312" r:id="rId9"/>
    <p:sldId id="313" r:id="rId10"/>
    <p:sldId id="314" r:id="rId11"/>
    <p:sldId id="315" r:id="rId12"/>
    <p:sldId id="316" r:id="rId13"/>
    <p:sldId id="317" r:id="rId14"/>
    <p:sldId id="318" r:id="rId15"/>
    <p:sldId id="319" r:id="rId16"/>
    <p:sldId id="32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71" d="100"/>
          <a:sy n="71" d="100"/>
        </p:scale>
        <p:origin x="69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3/10/2022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957750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3/10/2022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70318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3/10/2022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499058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3/10/2022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90950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3/10/2022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545147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3/10/2022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381700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3/10/2022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969161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3/10/2022</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007531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3/10/2022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88086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3/10/2022</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1164094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lang="en-US" sz="36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5.jpg"/><Relationship Id="rId3" Type="http://schemas.openxmlformats.org/officeDocument/2006/relationships/hyperlink" Target="http://dangerousharvests.blogspot.com/2011/09/thank-you.html" TargetMode="External"/><Relationship Id="rId7" Type="http://schemas.openxmlformats.org/officeDocument/2006/relationships/hyperlink" Target="https://creativecommons.org/licenses/by-nc-nd/3.0/" TargetMode="External"/><Relationship Id="rId2" Type="http://schemas.openxmlformats.org/officeDocument/2006/relationships/image" Target="../media/image13.jpg"/><Relationship Id="rId1" Type="http://schemas.openxmlformats.org/officeDocument/2006/relationships/slideLayout" Target="../slideLayouts/slideLayout7.xml"/><Relationship Id="rId6" Type="http://schemas.openxmlformats.org/officeDocument/2006/relationships/hyperlink" Target="https://www.flickr.com/photos/rareclass/27400840321/" TargetMode="External"/><Relationship Id="rId5" Type="http://schemas.openxmlformats.org/officeDocument/2006/relationships/image" Target="../media/image14.jpg"/><Relationship Id="rId4" Type="http://schemas.openxmlformats.org/officeDocument/2006/relationships/hyperlink" Target="https://creativecommons.org/licenses/by-sa/3.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4.xml"/><Relationship Id="rId1" Type="http://schemas.openxmlformats.org/officeDocument/2006/relationships/themeOverride" Target="../theme/themeOverride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2BA1780-A246-4C7F-9267-727EF2F4E785}"/>
              </a:ext>
              <a:ext uri="{C183D7F6-B498-43B3-948B-1728B52AA6E4}">
                <adec:decorative xmlns:adec="http://schemas.microsoft.com/office/drawing/2017/decorative" val="1"/>
              </a:ext>
            </a:extLst>
          </p:cNvPr>
          <p:cNvPicPr>
            <a:picLocks noChangeAspect="1"/>
          </p:cNvPicPr>
          <p:nvPr/>
        </p:nvPicPr>
        <p:blipFill rotWithShape="1">
          <a:blip r:embed="rId3"/>
          <a:srcRect t="3846"/>
          <a:stretch/>
        </p:blipFill>
        <p:spPr>
          <a:xfrm>
            <a:off x="21" y="0"/>
            <a:ext cx="12191979" cy="6857990"/>
          </a:xfrm>
          <a:prstGeom prst="rect">
            <a:avLst/>
          </a:prstGeom>
        </p:spPr>
      </p:pic>
      <p:sp>
        <p:nvSpPr>
          <p:cNvPr id="19" name="Rectangle 1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21" name="Rectangle 2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sp>
      <p:sp>
        <p:nvSpPr>
          <p:cNvPr id="3" name="Subtitle 2">
            <a:extLst>
              <a:ext uri="{FF2B5EF4-FFF2-40B4-BE49-F238E27FC236}">
                <a16:creationId xmlns:a16="http://schemas.microsoft.com/office/drawing/2014/main" id="{5C5BFB45-FC34-495C-9C68-F9641246C2EE}"/>
              </a:ext>
            </a:extLst>
          </p:cNvPr>
          <p:cNvSpPr>
            <a:spLocks noGrp="1"/>
          </p:cNvSpPr>
          <p:nvPr>
            <p:ph type="subTitle" idx="1"/>
          </p:nvPr>
        </p:nvSpPr>
        <p:spPr>
          <a:xfrm>
            <a:off x="1276055" y="3990546"/>
            <a:ext cx="4775075" cy="559656"/>
          </a:xfrm>
        </p:spPr>
        <p:txBody>
          <a:bodyPr>
            <a:normAutofit/>
          </a:bodyPr>
          <a:lstStyle/>
          <a:p>
            <a:r>
              <a:rPr lang="en-US" dirty="0">
                <a:solidFill>
                  <a:schemeClr val="tx1"/>
                </a:solidFill>
              </a:rPr>
              <a:t>Hinal Seth</a:t>
            </a:r>
          </a:p>
          <a:p>
            <a:endParaRPr lang="en-US" dirty="0">
              <a:solidFill>
                <a:schemeClr val="tx1"/>
              </a:solidFill>
            </a:endParaRPr>
          </a:p>
        </p:txBody>
      </p:sp>
      <p:sp>
        <p:nvSpPr>
          <p:cNvPr id="6" name="Title 5">
            <a:extLst>
              <a:ext uri="{FF2B5EF4-FFF2-40B4-BE49-F238E27FC236}">
                <a16:creationId xmlns:a16="http://schemas.microsoft.com/office/drawing/2014/main" id="{2EF13FC0-2E46-41EE-A91F-E038E06DA1CA}"/>
              </a:ext>
            </a:extLst>
          </p:cNvPr>
          <p:cNvSpPr>
            <a:spLocks noGrp="1"/>
          </p:cNvSpPr>
          <p:nvPr>
            <p:ph type="ctrTitle"/>
          </p:nvPr>
        </p:nvSpPr>
        <p:spPr>
          <a:xfrm>
            <a:off x="-803306" y="2266307"/>
            <a:ext cx="8933796" cy="1544882"/>
          </a:xfrm>
        </p:spPr>
        <p:txBody>
          <a:bodyPr>
            <a:normAutofit fontScale="90000"/>
          </a:bodyPr>
          <a:lstStyle/>
          <a:p>
            <a:r>
              <a:rPr lang="en-IN" dirty="0"/>
              <a:t>Ratings</a:t>
            </a:r>
            <a:br>
              <a:rPr lang="en-IN" dirty="0"/>
            </a:br>
            <a:r>
              <a:rPr lang="en-IN" dirty="0"/>
              <a:t> prediction</a:t>
            </a:r>
          </a:p>
        </p:txBody>
      </p:sp>
      <p:pic>
        <p:nvPicPr>
          <p:cNvPr id="9" name="Picture 8">
            <a:extLst>
              <a:ext uri="{FF2B5EF4-FFF2-40B4-BE49-F238E27FC236}">
                <a16:creationId xmlns:a16="http://schemas.microsoft.com/office/drawing/2014/main" id="{222252A5-34DB-4E2F-9C4B-C22B34D86BA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774132" y="-236559"/>
            <a:ext cx="5033591" cy="3665554"/>
          </a:xfrm>
          <a:prstGeom prst="rect">
            <a:avLst/>
          </a:prstGeom>
          <a:noFill/>
          <a:ln>
            <a:noFill/>
          </a:ln>
        </p:spPr>
      </p:pic>
    </p:spTree>
    <p:extLst>
      <p:ext uri="{BB962C8B-B14F-4D97-AF65-F5344CB8AC3E}">
        <p14:creationId xmlns:p14="http://schemas.microsoft.com/office/powerpoint/2010/main" val="215208291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E0B1AC-1A13-4481-AD4B-3D85852E28F5}"/>
              </a:ext>
            </a:extLst>
          </p:cNvPr>
          <p:cNvSpPr>
            <a:spLocks noGrp="1"/>
          </p:cNvSpPr>
          <p:nvPr>
            <p:ph type="title"/>
          </p:nvPr>
        </p:nvSpPr>
        <p:spPr/>
        <p:txBody>
          <a:bodyPr/>
          <a:lstStyle/>
          <a:p>
            <a:r>
              <a:rPr lang="en-IN" dirty="0"/>
              <a:t>Model Building</a:t>
            </a:r>
          </a:p>
        </p:txBody>
      </p:sp>
      <p:sp>
        <p:nvSpPr>
          <p:cNvPr id="5" name="Content Placeholder 4">
            <a:extLst>
              <a:ext uri="{FF2B5EF4-FFF2-40B4-BE49-F238E27FC236}">
                <a16:creationId xmlns:a16="http://schemas.microsoft.com/office/drawing/2014/main" id="{4771ED15-E941-4BB5-BE78-D2B9BFA466C5}"/>
              </a:ext>
            </a:extLst>
          </p:cNvPr>
          <p:cNvSpPr>
            <a:spLocks noGrp="1"/>
          </p:cNvSpPr>
          <p:nvPr>
            <p:ph idx="1"/>
          </p:nvPr>
        </p:nvSpPr>
        <p:spPr/>
        <p:txBody>
          <a:bodyPr>
            <a:normAutofit fontScale="70000" lnSpcReduction="20000"/>
          </a:bodyPr>
          <a:lstStyle/>
          <a:p>
            <a:pPr marL="457200">
              <a:lnSpc>
                <a:spcPct val="107000"/>
              </a:lnSpc>
              <a:spcAft>
                <a:spcPts val="800"/>
              </a:spcAft>
            </a:pPr>
            <a:r>
              <a:rPr lang="en-IN" sz="2300" dirty="0">
                <a:effectLst/>
                <a:ea typeface="Calibri" panose="020F0502020204030204" pitchFamily="34" charset="0"/>
                <a:cs typeface="Times New Roman" panose="02020603050405020304" pitchFamily="18" charset="0"/>
              </a:rPr>
              <a:t>We must anticipate Ratings in this </a:t>
            </a:r>
            <a:r>
              <a:rPr lang="en-IN" sz="2300" dirty="0" err="1">
                <a:effectLst/>
                <a:ea typeface="Calibri" panose="020F0502020204030204" pitchFamily="34" charset="0"/>
                <a:cs typeface="Times New Roman" panose="02020603050405020304" pitchFamily="18" charset="0"/>
              </a:rPr>
              <a:t>nlp</a:t>
            </a:r>
            <a:r>
              <a:rPr lang="en-IN" sz="2300" dirty="0">
                <a:effectLst/>
                <a:ea typeface="Calibri" panose="020F0502020204030204" pitchFamily="34" charset="0"/>
                <a:cs typeface="Times New Roman" panose="02020603050405020304" pitchFamily="18" charset="0"/>
              </a:rPr>
              <a:t>-based project, which is a multiclassification task. I used TFIDF vectorizer to turn the text into vectors, separated our feature and labels, and then built the model using One Vs Rest Classifier. I choose </a:t>
            </a:r>
            <a:r>
              <a:rPr lang="en-IN" sz="2300" dirty="0" err="1">
                <a:effectLst/>
                <a:ea typeface="Calibri" panose="020F0502020204030204" pitchFamily="34" charset="0"/>
                <a:cs typeface="Times New Roman" panose="02020603050405020304" pitchFamily="18" charset="0"/>
              </a:rPr>
              <a:t>RandomForestClassifier</a:t>
            </a:r>
            <a:r>
              <a:rPr lang="en-IN" sz="2300" dirty="0">
                <a:effectLst/>
                <a:ea typeface="Calibri" panose="020F0502020204030204" pitchFamily="34" charset="0"/>
                <a:cs typeface="Times New Roman" panose="02020603050405020304" pitchFamily="18" charset="0"/>
              </a:rPr>
              <a:t> as the best suited algorithm for our final model among all the algorithms. I have chosen it since it performs well when compared to other algorithms when assessing with different metrics. I have used and tested the following methods:</a:t>
            </a:r>
          </a:p>
          <a:p>
            <a:pPr marL="342900" lvl="0" indent="-342900">
              <a:lnSpc>
                <a:spcPct val="107000"/>
              </a:lnSpc>
              <a:buFont typeface="+mj-lt"/>
              <a:buAutoNum type="arabicPeriod"/>
            </a:pPr>
            <a:r>
              <a:rPr lang="en-IN" sz="2300" dirty="0" err="1">
                <a:effectLst/>
                <a:ea typeface="Calibri" panose="020F0502020204030204" pitchFamily="34" charset="0"/>
                <a:cs typeface="Times New Roman" panose="02020603050405020304" pitchFamily="18" charset="0"/>
              </a:rPr>
              <a:t>MultinomialNB</a:t>
            </a:r>
            <a:endParaRPr lang="en-IN" sz="2300" dirty="0">
              <a:effectLst/>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2300" dirty="0">
                <a:effectLst/>
                <a:ea typeface="Calibri" panose="020F0502020204030204" pitchFamily="34" charset="0"/>
                <a:cs typeface="Times New Roman" panose="02020603050405020304" pitchFamily="18" charset="0"/>
              </a:rPr>
              <a:t>Logistic Regression</a:t>
            </a:r>
          </a:p>
          <a:p>
            <a:pPr marL="342900" lvl="0" indent="-342900">
              <a:lnSpc>
                <a:spcPct val="107000"/>
              </a:lnSpc>
              <a:buFont typeface="+mj-lt"/>
              <a:buAutoNum type="arabicPeriod"/>
            </a:pPr>
            <a:r>
              <a:rPr lang="en-IN" sz="2300" dirty="0" err="1">
                <a:effectLst/>
                <a:ea typeface="Calibri" panose="020F0502020204030204" pitchFamily="34" charset="0"/>
                <a:cs typeface="Times New Roman" panose="02020603050405020304" pitchFamily="18" charset="0"/>
              </a:rPr>
              <a:t>BernoulliNB</a:t>
            </a:r>
            <a:endParaRPr lang="en-IN" sz="2300" dirty="0">
              <a:effectLst/>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2300" dirty="0" err="1">
                <a:effectLst/>
                <a:ea typeface="Calibri" panose="020F0502020204030204" pitchFamily="34" charset="0"/>
                <a:cs typeface="Times New Roman" panose="02020603050405020304" pitchFamily="18" charset="0"/>
              </a:rPr>
              <a:t>SGDClassifier</a:t>
            </a:r>
            <a:endParaRPr lang="en-IN" sz="2300" dirty="0">
              <a:effectLst/>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2300" dirty="0" err="1">
                <a:effectLst/>
                <a:ea typeface="Calibri" panose="020F0502020204030204" pitchFamily="34" charset="0"/>
                <a:cs typeface="Times New Roman" panose="02020603050405020304" pitchFamily="18" charset="0"/>
              </a:rPr>
              <a:t>GradientBoostingClassifier</a:t>
            </a:r>
            <a:endParaRPr lang="en-IN" sz="2300" dirty="0">
              <a:effectLst/>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2300" dirty="0" err="1">
                <a:effectLst/>
                <a:ea typeface="Calibri" panose="020F0502020204030204" pitchFamily="34" charset="0"/>
                <a:cs typeface="Times New Roman" panose="02020603050405020304" pitchFamily="18" charset="0"/>
              </a:rPr>
              <a:t>RandomForestClassifier</a:t>
            </a:r>
            <a:endParaRPr lang="en-IN" sz="2300" dirty="0">
              <a:effectLst/>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2300" dirty="0" err="1">
                <a:effectLst/>
                <a:ea typeface="Calibri" panose="020F0502020204030204" pitchFamily="34" charset="0"/>
                <a:cs typeface="Times New Roman" panose="02020603050405020304" pitchFamily="18" charset="0"/>
              </a:rPr>
              <a:t>DecisionTreeClassifier</a:t>
            </a:r>
            <a:endParaRPr lang="en-IN" sz="2300" dirty="0">
              <a:effectLst/>
              <a:ea typeface="Calibri" panose="020F0502020204030204" pitchFamily="34" charset="0"/>
              <a:cs typeface="Times New Roman" panose="02020603050405020304" pitchFamily="18" charset="0"/>
            </a:endParaRPr>
          </a:p>
          <a:p>
            <a:pPr marL="685800">
              <a:lnSpc>
                <a:spcPct val="107000"/>
              </a:lnSpc>
            </a:pPr>
            <a:endParaRPr lang="en-IN" sz="2200" dirty="0">
              <a:effectLst/>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793556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6BE1914-28AE-4AEC-896A-5C0EF8688039}"/>
              </a:ext>
            </a:extLst>
          </p:cNvPr>
          <p:cNvPicPr>
            <a:picLocks noChangeAspect="1"/>
          </p:cNvPicPr>
          <p:nvPr/>
        </p:nvPicPr>
        <p:blipFill>
          <a:blip r:embed="rId2"/>
          <a:stretch>
            <a:fillRect/>
          </a:stretch>
        </p:blipFill>
        <p:spPr>
          <a:xfrm>
            <a:off x="730623" y="1761565"/>
            <a:ext cx="10730753" cy="4410635"/>
          </a:xfrm>
          <a:prstGeom prst="rect">
            <a:avLst/>
          </a:prstGeom>
        </p:spPr>
      </p:pic>
      <p:sp>
        <p:nvSpPr>
          <p:cNvPr id="5" name="TextBox 4">
            <a:extLst>
              <a:ext uri="{FF2B5EF4-FFF2-40B4-BE49-F238E27FC236}">
                <a16:creationId xmlns:a16="http://schemas.microsoft.com/office/drawing/2014/main" id="{73FD0EB3-B61B-44BC-9F82-379D247228FD}"/>
              </a:ext>
            </a:extLst>
          </p:cNvPr>
          <p:cNvSpPr txBox="1"/>
          <p:nvPr/>
        </p:nvSpPr>
        <p:spPr>
          <a:xfrm>
            <a:off x="874059" y="699247"/>
            <a:ext cx="8861612" cy="461665"/>
          </a:xfrm>
          <a:prstGeom prst="rect">
            <a:avLst/>
          </a:prstGeom>
          <a:noFill/>
        </p:spPr>
        <p:txBody>
          <a:bodyPr wrap="square" rtlCol="0">
            <a:spAutoFit/>
          </a:bodyPr>
          <a:lstStyle/>
          <a:p>
            <a:r>
              <a:rPr lang="en-IN" sz="2400" dirty="0"/>
              <a:t>Final Model </a:t>
            </a:r>
          </a:p>
        </p:txBody>
      </p:sp>
    </p:spTree>
    <p:extLst>
      <p:ext uri="{BB962C8B-B14F-4D97-AF65-F5344CB8AC3E}">
        <p14:creationId xmlns:p14="http://schemas.microsoft.com/office/powerpoint/2010/main" val="2636991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DAA15-5240-4975-9F20-ED9C5A680D67}"/>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F2507E9A-872F-4AB2-99DC-53FFEBC6A01F}"/>
              </a:ext>
            </a:extLst>
          </p:cNvPr>
          <p:cNvSpPr>
            <a:spLocks noGrp="1"/>
          </p:cNvSpPr>
          <p:nvPr>
            <p:ph idx="1"/>
          </p:nvPr>
        </p:nvSpPr>
        <p:spPr/>
        <p:txBody>
          <a:bodyPr>
            <a:normAutofit/>
          </a:bodyPr>
          <a:lstStyle/>
          <a:p>
            <a:r>
              <a:rPr lang="en-US" sz="2400" dirty="0"/>
              <a:t>In this project we have tried to detect the Ratings in commercial websites on a scale of 1 to 5 on the basis of the reviews given by the users. </a:t>
            </a:r>
          </a:p>
          <a:p>
            <a:r>
              <a:rPr lang="en-US" sz="2400" dirty="0"/>
              <a:t>We made use of natural language processing and machine learning algorithms in order to do so. </a:t>
            </a:r>
          </a:p>
          <a:p>
            <a:r>
              <a:rPr lang="en-US" sz="2400" dirty="0"/>
              <a:t> We interpreted that Random forest classifier model is giving us best results</a:t>
            </a:r>
            <a:endParaRPr lang="en-IN" sz="2400" dirty="0"/>
          </a:p>
        </p:txBody>
      </p:sp>
    </p:spTree>
    <p:extLst>
      <p:ext uri="{BB962C8B-B14F-4D97-AF65-F5344CB8AC3E}">
        <p14:creationId xmlns:p14="http://schemas.microsoft.com/office/powerpoint/2010/main" val="40258529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36DCC0C-5AFF-4D4B-8917-A296B2494120}"/>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5303520" y="2901696"/>
            <a:ext cx="1584960" cy="1054608"/>
          </a:xfrm>
          <a:prstGeom prst="rect">
            <a:avLst/>
          </a:prstGeom>
        </p:spPr>
      </p:pic>
      <p:sp>
        <p:nvSpPr>
          <p:cNvPr id="6" name="TextBox 5">
            <a:extLst>
              <a:ext uri="{FF2B5EF4-FFF2-40B4-BE49-F238E27FC236}">
                <a16:creationId xmlns:a16="http://schemas.microsoft.com/office/drawing/2014/main" id="{CD703325-B783-46E3-ACB0-63D25AC279DB}"/>
              </a:ext>
            </a:extLst>
          </p:cNvPr>
          <p:cNvSpPr txBox="1"/>
          <p:nvPr/>
        </p:nvSpPr>
        <p:spPr>
          <a:xfrm>
            <a:off x="5303520" y="3956304"/>
            <a:ext cx="1584960" cy="507831"/>
          </a:xfrm>
          <a:prstGeom prst="rect">
            <a:avLst/>
          </a:prstGeom>
          <a:noFill/>
        </p:spPr>
        <p:txBody>
          <a:bodyPr wrap="square" rtlCol="0">
            <a:spAutoFit/>
          </a:bodyPr>
          <a:lstStyle/>
          <a:p>
            <a:r>
              <a:rPr lang="en-IN" sz="900">
                <a:hlinkClick r:id="rId3" tooltip="http://dangerousharvests.blogspot.com/2011/09/thank-you.html"/>
              </a:rPr>
              <a:t>This Photo</a:t>
            </a:r>
            <a:r>
              <a:rPr lang="en-IN" sz="900"/>
              <a:t> by Unknown Author is licensed under </a:t>
            </a:r>
            <a:r>
              <a:rPr lang="en-IN" sz="900">
                <a:hlinkClick r:id="rId4" tooltip="https://creativecommons.org/licenses/by-sa/3.0/"/>
              </a:rPr>
              <a:t>CC BY-SA</a:t>
            </a:r>
            <a:endParaRPr lang="en-IN" sz="900"/>
          </a:p>
        </p:txBody>
      </p:sp>
      <p:pic>
        <p:nvPicPr>
          <p:cNvPr id="8" name="Picture 7">
            <a:extLst>
              <a:ext uri="{FF2B5EF4-FFF2-40B4-BE49-F238E27FC236}">
                <a16:creationId xmlns:a16="http://schemas.microsoft.com/office/drawing/2014/main" id="{6DBBFDC4-3923-48B8-86E3-12FCED63A93C}"/>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0" y="0"/>
            <a:ext cx="12192000" cy="6858000"/>
          </a:xfrm>
          <a:prstGeom prst="rect">
            <a:avLst/>
          </a:prstGeom>
        </p:spPr>
      </p:pic>
      <p:sp>
        <p:nvSpPr>
          <p:cNvPr id="9" name="TextBox 8">
            <a:extLst>
              <a:ext uri="{FF2B5EF4-FFF2-40B4-BE49-F238E27FC236}">
                <a16:creationId xmlns:a16="http://schemas.microsoft.com/office/drawing/2014/main" id="{7D063C2B-C95B-4477-B956-D9D321FEEBD9}"/>
              </a:ext>
            </a:extLst>
          </p:cNvPr>
          <p:cNvSpPr txBox="1"/>
          <p:nvPr/>
        </p:nvSpPr>
        <p:spPr>
          <a:xfrm>
            <a:off x="150000" y="7008000"/>
            <a:ext cx="12192000" cy="230832"/>
          </a:xfrm>
          <a:prstGeom prst="rect">
            <a:avLst/>
          </a:prstGeom>
          <a:noFill/>
        </p:spPr>
        <p:txBody>
          <a:bodyPr wrap="square" rtlCol="0">
            <a:spAutoFit/>
          </a:bodyPr>
          <a:lstStyle/>
          <a:p>
            <a:r>
              <a:rPr lang="en-IN" sz="900">
                <a:hlinkClick r:id="rId6" tooltip="https://www.flickr.com/photos/rareclass/27400840321/"/>
              </a:rPr>
              <a:t>This Photo</a:t>
            </a:r>
            <a:r>
              <a:rPr lang="en-IN" sz="900"/>
              <a:t> by Unknown Author is licensed under </a:t>
            </a:r>
            <a:r>
              <a:rPr lang="en-IN" sz="900">
                <a:hlinkClick r:id="rId7" tooltip="https://creativecommons.org/licenses/by-nc-nd/3.0/"/>
              </a:rPr>
              <a:t>CC BY-NC-ND</a:t>
            </a:r>
            <a:endParaRPr lang="en-IN" sz="900"/>
          </a:p>
        </p:txBody>
      </p:sp>
      <p:pic>
        <p:nvPicPr>
          <p:cNvPr id="4" name="Picture 3">
            <a:extLst>
              <a:ext uri="{FF2B5EF4-FFF2-40B4-BE49-F238E27FC236}">
                <a16:creationId xmlns:a16="http://schemas.microsoft.com/office/drawing/2014/main" id="{942E74E8-5E46-499D-8608-4237B8022BEC}"/>
              </a:ext>
            </a:extLst>
          </p:cNvPr>
          <p:cNvPicPr>
            <a:picLocks noChangeAspect="1"/>
          </p:cNvPicPr>
          <p:nvPr/>
        </p:nvPicPr>
        <p:blipFill>
          <a:blip r:embed="rId8"/>
          <a:stretch>
            <a:fillRect/>
          </a:stretch>
        </p:blipFill>
        <p:spPr>
          <a:xfrm>
            <a:off x="0" y="0"/>
            <a:ext cx="12192000" cy="6858000"/>
          </a:xfrm>
          <a:prstGeom prst="rect">
            <a:avLst/>
          </a:prstGeom>
        </p:spPr>
      </p:pic>
    </p:spTree>
    <p:extLst>
      <p:ext uri="{BB962C8B-B14F-4D97-AF65-F5344CB8AC3E}">
        <p14:creationId xmlns:p14="http://schemas.microsoft.com/office/powerpoint/2010/main" val="3451180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2B6DF-F51F-4151-909B-C37D2020A53C}"/>
              </a:ext>
            </a:extLst>
          </p:cNvPr>
          <p:cNvSpPr>
            <a:spLocks noGrp="1"/>
          </p:cNvSpPr>
          <p:nvPr>
            <p:ph type="title"/>
          </p:nvPr>
        </p:nvSpPr>
        <p:spPr/>
        <p:txBody>
          <a:bodyPr/>
          <a:lstStyle/>
          <a:p>
            <a:r>
              <a:rPr lang="en-IN" dirty="0"/>
              <a:t>Business Problem</a:t>
            </a:r>
          </a:p>
        </p:txBody>
      </p:sp>
      <p:sp>
        <p:nvSpPr>
          <p:cNvPr id="3" name="Content Placeholder 2">
            <a:extLst>
              <a:ext uri="{FF2B5EF4-FFF2-40B4-BE49-F238E27FC236}">
                <a16:creationId xmlns:a16="http://schemas.microsoft.com/office/drawing/2014/main" id="{6B2E313E-733A-41AC-94E1-E1D771588AEF}"/>
              </a:ext>
            </a:extLst>
          </p:cNvPr>
          <p:cNvSpPr>
            <a:spLocks noGrp="1"/>
          </p:cNvSpPr>
          <p:nvPr>
            <p:ph idx="1"/>
          </p:nvPr>
        </p:nvSpPr>
        <p:spPr/>
        <p:txBody>
          <a:bodyPr>
            <a:normAutofit/>
          </a:bodyPr>
          <a:lstStyle/>
          <a:p>
            <a:r>
              <a:rPr lang="en-US" sz="2000" dirty="0"/>
              <a:t>We have a client who has a website where people write different reviews for technical products. Now they are adding a new feature to their website i.e. The reviewer will have to add stars(rating) as well with the review. The rating is out 5 stars and it only has 5 options available 1 star, 2 stars, 3 stars, 4 stars, 5 stars. Now they want to predict ratings for the reviews which were written in the past and they don’t have rating. So we, we have to build an application which can predict the rating by seeing the review.</a:t>
            </a:r>
            <a:endParaRPr lang="en-IN" sz="2000" dirty="0"/>
          </a:p>
        </p:txBody>
      </p:sp>
    </p:spTree>
    <p:extLst>
      <p:ext uri="{BB962C8B-B14F-4D97-AF65-F5344CB8AC3E}">
        <p14:creationId xmlns:p14="http://schemas.microsoft.com/office/powerpoint/2010/main" val="920858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B8085-1FFF-44DD-A144-D794D923CF00}"/>
              </a:ext>
            </a:extLst>
          </p:cNvPr>
          <p:cNvSpPr>
            <a:spLocks noGrp="1"/>
          </p:cNvSpPr>
          <p:nvPr>
            <p:ph type="title"/>
          </p:nvPr>
        </p:nvSpPr>
        <p:spPr/>
        <p:txBody>
          <a:bodyPr>
            <a:normAutofit/>
          </a:bodyPr>
          <a:lstStyle/>
          <a:p>
            <a:pPr algn="ctr"/>
            <a:r>
              <a:rPr lang="en-US" dirty="0"/>
              <a:t>Exploratory Data Analysis</a:t>
            </a:r>
          </a:p>
        </p:txBody>
      </p:sp>
      <p:pic>
        <p:nvPicPr>
          <p:cNvPr id="7" name="Content Placeholder 6">
            <a:extLst>
              <a:ext uri="{FF2B5EF4-FFF2-40B4-BE49-F238E27FC236}">
                <a16:creationId xmlns:a16="http://schemas.microsoft.com/office/drawing/2014/main" id="{3BD08F1A-01C5-42F6-85D0-63CA9EF93131}"/>
              </a:ext>
            </a:extLst>
          </p:cNvPr>
          <p:cNvPicPr>
            <a:picLocks noGrp="1" noChangeAspect="1"/>
          </p:cNvPicPr>
          <p:nvPr>
            <p:ph sz="half" idx="1"/>
          </p:nvPr>
        </p:nvPicPr>
        <p:blipFill>
          <a:blip r:embed="rId3"/>
          <a:stretch>
            <a:fillRect/>
          </a:stretch>
        </p:blipFill>
        <p:spPr>
          <a:xfrm>
            <a:off x="1066800" y="2444454"/>
            <a:ext cx="4664075" cy="3066055"/>
          </a:xfrm>
          <a:prstGeom prst="rect">
            <a:avLst/>
          </a:prstGeom>
        </p:spPr>
      </p:pic>
      <p:pic>
        <p:nvPicPr>
          <p:cNvPr id="8" name="Content Placeholder 7">
            <a:extLst>
              <a:ext uri="{FF2B5EF4-FFF2-40B4-BE49-F238E27FC236}">
                <a16:creationId xmlns:a16="http://schemas.microsoft.com/office/drawing/2014/main" id="{BD96549A-D098-45CD-A982-82CD50CD59CE}"/>
              </a:ext>
            </a:extLst>
          </p:cNvPr>
          <p:cNvPicPr>
            <a:picLocks noGrp="1" noChangeAspect="1"/>
          </p:cNvPicPr>
          <p:nvPr>
            <p:ph sz="half" idx="2"/>
          </p:nvPr>
        </p:nvPicPr>
        <p:blipFill>
          <a:blip r:embed="rId4"/>
          <a:stretch>
            <a:fillRect/>
          </a:stretch>
        </p:blipFill>
        <p:spPr>
          <a:xfrm>
            <a:off x="6461125" y="2444455"/>
            <a:ext cx="4664075" cy="3066054"/>
          </a:xfrm>
          <a:prstGeom prst="rect">
            <a:avLst/>
          </a:prstGeom>
        </p:spPr>
      </p:pic>
      <p:sp>
        <p:nvSpPr>
          <p:cNvPr id="9" name="TextBox 8">
            <a:extLst>
              <a:ext uri="{FF2B5EF4-FFF2-40B4-BE49-F238E27FC236}">
                <a16:creationId xmlns:a16="http://schemas.microsoft.com/office/drawing/2014/main" id="{F9ACB808-8746-4D35-8374-6FB7233AAA6D}"/>
              </a:ext>
            </a:extLst>
          </p:cNvPr>
          <p:cNvSpPr txBox="1"/>
          <p:nvPr/>
        </p:nvSpPr>
        <p:spPr>
          <a:xfrm>
            <a:off x="1066800" y="5916706"/>
            <a:ext cx="10376647" cy="369332"/>
          </a:xfrm>
          <a:prstGeom prst="rect">
            <a:avLst/>
          </a:prstGeom>
          <a:noFill/>
        </p:spPr>
        <p:txBody>
          <a:bodyPr wrap="square" rtlCol="0">
            <a:spAutoFit/>
          </a:bodyPr>
          <a:lstStyle/>
          <a:p>
            <a:r>
              <a:rPr lang="en-IN" dirty="0"/>
              <a:t>Word Count                                                                                                  Character Count</a:t>
            </a:r>
          </a:p>
        </p:txBody>
      </p:sp>
      <p:sp>
        <p:nvSpPr>
          <p:cNvPr id="10" name="TextBox 9">
            <a:extLst>
              <a:ext uri="{FF2B5EF4-FFF2-40B4-BE49-F238E27FC236}">
                <a16:creationId xmlns:a16="http://schemas.microsoft.com/office/drawing/2014/main" id="{B9E0F8B1-4C54-4144-B09D-33A5C7915934}"/>
              </a:ext>
            </a:extLst>
          </p:cNvPr>
          <p:cNvSpPr txBox="1"/>
          <p:nvPr/>
        </p:nvSpPr>
        <p:spPr>
          <a:xfrm>
            <a:off x="726141" y="1761565"/>
            <a:ext cx="5567083" cy="369332"/>
          </a:xfrm>
          <a:prstGeom prst="rect">
            <a:avLst/>
          </a:prstGeom>
          <a:noFill/>
        </p:spPr>
        <p:txBody>
          <a:bodyPr wrap="square" rtlCol="0">
            <a:spAutoFit/>
          </a:bodyPr>
          <a:lstStyle/>
          <a:p>
            <a:r>
              <a:rPr lang="en-IN" dirty="0"/>
              <a:t>HISTOGRAM:</a:t>
            </a:r>
          </a:p>
        </p:txBody>
      </p:sp>
    </p:spTree>
    <p:extLst>
      <p:ext uri="{BB962C8B-B14F-4D97-AF65-F5344CB8AC3E}">
        <p14:creationId xmlns:p14="http://schemas.microsoft.com/office/powerpoint/2010/main" val="3833773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206AC-277E-4FCD-A305-FA6F9D573B50}"/>
              </a:ext>
            </a:extLst>
          </p:cNvPr>
          <p:cNvSpPr>
            <a:spLocks noGrp="1"/>
          </p:cNvSpPr>
          <p:nvPr>
            <p:ph type="title"/>
          </p:nvPr>
        </p:nvSpPr>
        <p:spPr/>
        <p:txBody>
          <a:bodyPr/>
          <a:lstStyle/>
          <a:p>
            <a:r>
              <a:rPr lang="en-IN" dirty="0"/>
              <a:t>Bar Plot</a:t>
            </a:r>
          </a:p>
        </p:txBody>
      </p:sp>
      <p:pic>
        <p:nvPicPr>
          <p:cNvPr id="3" name="Picture 2">
            <a:extLst>
              <a:ext uri="{FF2B5EF4-FFF2-40B4-BE49-F238E27FC236}">
                <a16:creationId xmlns:a16="http://schemas.microsoft.com/office/drawing/2014/main" id="{D321C9BB-FBAC-4D54-83FA-D22FDC77187A}"/>
              </a:ext>
            </a:extLst>
          </p:cNvPr>
          <p:cNvPicPr>
            <a:picLocks noChangeAspect="1"/>
          </p:cNvPicPr>
          <p:nvPr/>
        </p:nvPicPr>
        <p:blipFill>
          <a:blip r:embed="rId2"/>
          <a:stretch>
            <a:fillRect/>
          </a:stretch>
        </p:blipFill>
        <p:spPr>
          <a:xfrm>
            <a:off x="5393690" y="2432965"/>
            <a:ext cx="5731510" cy="2745105"/>
          </a:xfrm>
          <a:prstGeom prst="rect">
            <a:avLst/>
          </a:prstGeom>
        </p:spPr>
      </p:pic>
      <p:sp>
        <p:nvSpPr>
          <p:cNvPr id="4" name="TextBox 3">
            <a:extLst>
              <a:ext uri="{FF2B5EF4-FFF2-40B4-BE49-F238E27FC236}">
                <a16:creationId xmlns:a16="http://schemas.microsoft.com/office/drawing/2014/main" id="{3ADC2BD1-DD50-48F6-B35D-8E262AEE4CCC}"/>
              </a:ext>
            </a:extLst>
          </p:cNvPr>
          <p:cNvSpPr txBox="1"/>
          <p:nvPr/>
        </p:nvSpPr>
        <p:spPr>
          <a:xfrm>
            <a:off x="1066800" y="2928354"/>
            <a:ext cx="3908612" cy="1754326"/>
          </a:xfrm>
          <a:prstGeom prst="rect">
            <a:avLst/>
          </a:prstGeom>
          <a:noFill/>
        </p:spPr>
        <p:txBody>
          <a:bodyPr wrap="square" rtlCol="0">
            <a:spAutoFit/>
          </a:bodyPr>
          <a:lstStyle/>
          <a:p>
            <a:r>
              <a:rPr lang="en-IN" dirty="0"/>
              <a:t>Bar plot between Frequency of words and Most occurring words.</a:t>
            </a:r>
          </a:p>
          <a:p>
            <a:r>
              <a:rPr lang="en-IN" dirty="0"/>
              <a:t>It represents that the words book and  Good are occurred the most followed by phone and quality.</a:t>
            </a:r>
          </a:p>
          <a:p>
            <a:r>
              <a:rPr lang="en-IN" dirty="0"/>
              <a:t> </a:t>
            </a:r>
          </a:p>
        </p:txBody>
      </p:sp>
    </p:spTree>
    <p:extLst>
      <p:ext uri="{BB962C8B-B14F-4D97-AF65-F5344CB8AC3E}">
        <p14:creationId xmlns:p14="http://schemas.microsoft.com/office/powerpoint/2010/main" val="808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C8FEF-4388-4200-9BF3-2155D52AB462}"/>
              </a:ext>
            </a:extLst>
          </p:cNvPr>
          <p:cNvSpPr>
            <a:spLocks noGrp="1"/>
          </p:cNvSpPr>
          <p:nvPr>
            <p:ph type="title"/>
          </p:nvPr>
        </p:nvSpPr>
        <p:spPr/>
        <p:txBody>
          <a:bodyPr/>
          <a:lstStyle/>
          <a:p>
            <a:r>
              <a:rPr lang="en-IN" dirty="0"/>
              <a:t>Word Cloud </a:t>
            </a:r>
          </a:p>
        </p:txBody>
      </p:sp>
      <p:pic>
        <p:nvPicPr>
          <p:cNvPr id="3" name="Picture 2">
            <a:extLst>
              <a:ext uri="{FF2B5EF4-FFF2-40B4-BE49-F238E27FC236}">
                <a16:creationId xmlns:a16="http://schemas.microsoft.com/office/drawing/2014/main" id="{34714C42-DDCC-4382-8654-B54052B6D5DC}"/>
              </a:ext>
            </a:extLst>
          </p:cNvPr>
          <p:cNvPicPr>
            <a:picLocks noChangeAspect="1"/>
          </p:cNvPicPr>
          <p:nvPr/>
        </p:nvPicPr>
        <p:blipFill>
          <a:blip r:embed="rId2"/>
          <a:stretch>
            <a:fillRect/>
          </a:stretch>
        </p:blipFill>
        <p:spPr>
          <a:xfrm>
            <a:off x="863563" y="2014194"/>
            <a:ext cx="5080037" cy="3587115"/>
          </a:xfrm>
          <a:prstGeom prst="rect">
            <a:avLst/>
          </a:prstGeom>
        </p:spPr>
      </p:pic>
      <p:pic>
        <p:nvPicPr>
          <p:cNvPr id="4" name="Picture 3">
            <a:extLst>
              <a:ext uri="{FF2B5EF4-FFF2-40B4-BE49-F238E27FC236}">
                <a16:creationId xmlns:a16="http://schemas.microsoft.com/office/drawing/2014/main" id="{2D13BF61-6257-4E65-B214-C13C16C6204D}"/>
              </a:ext>
            </a:extLst>
          </p:cNvPr>
          <p:cNvPicPr>
            <a:picLocks noChangeAspect="1"/>
          </p:cNvPicPr>
          <p:nvPr/>
        </p:nvPicPr>
        <p:blipFill>
          <a:blip r:embed="rId3"/>
          <a:stretch>
            <a:fillRect/>
          </a:stretch>
        </p:blipFill>
        <p:spPr>
          <a:xfrm>
            <a:off x="6386364" y="2014194"/>
            <a:ext cx="5080038" cy="3587115"/>
          </a:xfrm>
          <a:prstGeom prst="rect">
            <a:avLst/>
          </a:prstGeom>
        </p:spPr>
      </p:pic>
      <p:sp>
        <p:nvSpPr>
          <p:cNvPr id="5" name="TextBox 4">
            <a:extLst>
              <a:ext uri="{FF2B5EF4-FFF2-40B4-BE49-F238E27FC236}">
                <a16:creationId xmlns:a16="http://schemas.microsoft.com/office/drawing/2014/main" id="{1B244DA8-D91A-42AA-8088-C665E2C1A1B0}"/>
              </a:ext>
            </a:extLst>
          </p:cNvPr>
          <p:cNvSpPr txBox="1"/>
          <p:nvPr/>
        </p:nvSpPr>
        <p:spPr>
          <a:xfrm>
            <a:off x="968188" y="5903259"/>
            <a:ext cx="10498214" cy="369332"/>
          </a:xfrm>
          <a:prstGeom prst="rect">
            <a:avLst/>
          </a:prstGeom>
          <a:noFill/>
        </p:spPr>
        <p:txBody>
          <a:bodyPr wrap="square" rtlCol="0">
            <a:spAutoFit/>
          </a:bodyPr>
          <a:lstStyle/>
          <a:p>
            <a:r>
              <a:rPr lang="en-IN" dirty="0"/>
              <a:t>Rating 1                                                                                                             Rating 2</a:t>
            </a:r>
          </a:p>
        </p:txBody>
      </p:sp>
    </p:spTree>
    <p:extLst>
      <p:ext uri="{BB962C8B-B14F-4D97-AF65-F5344CB8AC3E}">
        <p14:creationId xmlns:p14="http://schemas.microsoft.com/office/powerpoint/2010/main" val="634253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8EC8222-E047-4B6A-9373-FF3268961FD5}"/>
              </a:ext>
            </a:extLst>
          </p:cNvPr>
          <p:cNvPicPr>
            <a:picLocks noChangeAspect="1"/>
          </p:cNvPicPr>
          <p:nvPr/>
        </p:nvPicPr>
        <p:blipFill>
          <a:blip r:embed="rId2"/>
          <a:stretch>
            <a:fillRect/>
          </a:stretch>
        </p:blipFill>
        <p:spPr>
          <a:xfrm>
            <a:off x="403412" y="1922930"/>
            <a:ext cx="3713981" cy="2769962"/>
          </a:xfrm>
          <a:prstGeom prst="rect">
            <a:avLst/>
          </a:prstGeom>
        </p:spPr>
      </p:pic>
      <p:pic>
        <p:nvPicPr>
          <p:cNvPr id="3" name="Picture 2">
            <a:extLst>
              <a:ext uri="{FF2B5EF4-FFF2-40B4-BE49-F238E27FC236}">
                <a16:creationId xmlns:a16="http://schemas.microsoft.com/office/drawing/2014/main" id="{FB309D0D-F66F-4C26-87C0-006FE09C15A2}"/>
              </a:ext>
            </a:extLst>
          </p:cNvPr>
          <p:cNvPicPr>
            <a:picLocks noChangeAspect="1"/>
          </p:cNvPicPr>
          <p:nvPr/>
        </p:nvPicPr>
        <p:blipFill>
          <a:blip r:embed="rId3"/>
          <a:stretch>
            <a:fillRect/>
          </a:stretch>
        </p:blipFill>
        <p:spPr>
          <a:xfrm>
            <a:off x="4117393" y="1922930"/>
            <a:ext cx="3957213" cy="2769962"/>
          </a:xfrm>
          <a:prstGeom prst="rect">
            <a:avLst/>
          </a:prstGeom>
        </p:spPr>
      </p:pic>
      <p:pic>
        <p:nvPicPr>
          <p:cNvPr id="4" name="Picture 3">
            <a:extLst>
              <a:ext uri="{FF2B5EF4-FFF2-40B4-BE49-F238E27FC236}">
                <a16:creationId xmlns:a16="http://schemas.microsoft.com/office/drawing/2014/main" id="{4F4267B0-08DF-4E91-9EA3-10599AB6197E}"/>
              </a:ext>
            </a:extLst>
          </p:cNvPr>
          <p:cNvPicPr>
            <a:picLocks noChangeAspect="1"/>
          </p:cNvPicPr>
          <p:nvPr/>
        </p:nvPicPr>
        <p:blipFill>
          <a:blip r:embed="rId4"/>
          <a:stretch>
            <a:fillRect/>
          </a:stretch>
        </p:blipFill>
        <p:spPr>
          <a:xfrm>
            <a:off x="8074606" y="1922929"/>
            <a:ext cx="3713981" cy="2769961"/>
          </a:xfrm>
          <a:prstGeom prst="rect">
            <a:avLst/>
          </a:prstGeom>
        </p:spPr>
      </p:pic>
      <p:sp>
        <p:nvSpPr>
          <p:cNvPr id="5" name="TextBox 4">
            <a:extLst>
              <a:ext uri="{FF2B5EF4-FFF2-40B4-BE49-F238E27FC236}">
                <a16:creationId xmlns:a16="http://schemas.microsoft.com/office/drawing/2014/main" id="{45620D94-A24E-4328-8073-64F04D3822D1}"/>
              </a:ext>
            </a:extLst>
          </p:cNvPr>
          <p:cNvSpPr txBox="1"/>
          <p:nvPr/>
        </p:nvSpPr>
        <p:spPr>
          <a:xfrm>
            <a:off x="735106" y="1149261"/>
            <a:ext cx="10878670" cy="400110"/>
          </a:xfrm>
          <a:prstGeom prst="rect">
            <a:avLst/>
          </a:prstGeom>
          <a:noFill/>
        </p:spPr>
        <p:txBody>
          <a:bodyPr wrap="square" rtlCol="0">
            <a:spAutoFit/>
          </a:bodyPr>
          <a:lstStyle/>
          <a:p>
            <a:r>
              <a:rPr lang="en-IN" sz="2000" dirty="0"/>
              <a:t>Rating 3                                                                     Rating 4                                                                      Rating 5</a:t>
            </a:r>
          </a:p>
        </p:txBody>
      </p:sp>
    </p:spTree>
    <p:extLst>
      <p:ext uri="{BB962C8B-B14F-4D97-AF65-F5344CB8AC3E}">
        <p14:creationId xmlns:p14="http://schemas.microsoft.com/office/powerpoint/2010/main" val="460927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2221E-6E7D-4574-B5C1-02F12CB39E2A}"/>
              </a:ext>
            </a:extLst>
          </p:cNvPr>
          <p:cNvSpPr>
            <a:spLocks noGrp="1"/>
          </p:cNvSpPr>
          <p:nvPr>
            <p:ph type="title"/>
          </p:nvPr>
        </p:nvSpPr>
        <p:spPr/>
        <p:txBody>
          <a:bodyPr/>
          <a:lstStyle/>
          <a:p>
            <a:r>
              <a:rPr lang="en-IN" dirty="0"/>
              <a:t>Data </a:t>
            </a:r>
            <a:r>
              <a:rPr lang="en-IN" dirty="0" err="1"/>
              <a:t>Preprocessing</a:t>
            </a:r>
            <a:endParaRPr lang="en-IN" dirty="0"/>
          </a:p>
        </p:txBody>
      </p:sp>
      <p:sp>
        <p:nvSpPr>
          <p:cNvPr id="3" name="Content Placeholder 2">
            <a:extLst>
              <a:ext uri="{FF2B5EF4-FFF2-40B4-BE49-F238E27FC236}">
                <a16:creationId xmlns:a16="http://schemas.microsoft.com/office/drawing/2014/main" id="{5CAAFCAE-67E1-4BC9-BD50-961F744A5038}"/>
              </a:ext>
            </a:extLst>
          </p:cNvPr>
          <p:cNvSpPr>
            <a:spLocks noGrp="1"/>
          </p:cNvSpPr>
          <p:nvPr>
            <p:ph idx="1"/>
          </p:nvPr>
        </p:nvSpPr>
        <p:spPr/>
        <p:txBody>
          <a:bodyPr>
            <a:normAutofit/>
          </a:bodyPr>
          <a:lstStyle/>
          <a:p>
            <a:r>
              <a:rPr lang="en-US" sz="2000" dirty="0"/>
              <a:t>We first looked for the null values present in the dataset. We noticed that there were no null values present in our dataset. Then we performed text processing. </a:t>
            </a:r>
          </a:p>
          <a:p>
            <a:r>
              <a:rPr lang="en-US" sz="2000" dirty="0"/>
              <a:t> Data usually comes from a variety of sources and often in different formats. For this reason transforming your raw data is essential. </a:t>
            </a:r>
          </a:p>
          <a:p>
            <a:r>
              <a:rPr lang="en-US" sz="2000" dirty="0"/>
              <a:t>However, this is not a simple process, as text data often contains redundant and repetitive words. This means that processing the text data is the first step in our solution. </a:t>
            </a:r>
          </a:p>
          <a:p>
            <a:r>
              <a:rPr lang="en-US" sz="2000" dirty="0"/>
              <a:t>The fundamental steps involved in text pre-processing are Cleaning the raw data Tokenizing the cleaned data.</a:t>
            </a:r>
            <a:endParaRPr lang="en-IN" sz="2000" dirty="0"/>
          </a:p>
        </p:txBody>
      </p:sp>
    </p:spTree>
    <p:extLst>
      <p:ext uri="{BB962C8B-B14F-4D97-AF65-F5344CB8AC3E}">
        <p14:creationId xmlns:p14="http://schemas.microsoft.com/office/powerpoint/2010/main" val="4279519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AFF69F-796E-4BEF-BA30-DC65145B675C}"/>
              </a:ext>
            </a:extLst>
          </p:cNvPr>
          <p:cNvSpPr txBox="1"/>
          <p:nvPr/>
        </p:nvSpPr>
        <p:spPr>
          <a:xfrm>
            <a:off x="1223682" y="1432865"/>
            <a:ext cx="8754035" cy="1785104"/>
          </a:xfrm>
          <a:prstGeom prst="rect">
            <a:avLst/>
          </a:prstGeom>
          <a:noFill/>
        </p:spPr>
        <p:txBody>
          <a:bodyPr wrap="square">
            <a:spAutoFit/>
          </a:bodyPr>
          <a:lstStyle/>
          <a:p>
            <a:r>
              <a:rPr lang="en-US" dirty="0"/>
              <a:t>Pre-processing involved the following steps: </a:t>
            </a:r>
          </a:p>
          <a:p>
            <a:r>
              <a:rPr lang="en-US" dirty="0"/>
              <a:t>➢ Removing </a:t>
            </a:r>
            <a:r>
              <a:rPr lang="en-US" sz="2000" dirty="0"/>
              <a:t>Punctuations</a:t>
            </a:r>
            <a:r>
              <a:rPr lang="en-US" dirty="0"/>
              <a:t> and other special characters </a:t>
            </a:r>
          </a:p>
          <a:p>
            <a:r>
              <a:rPr lang="en-US" dirty="0"/>
              <a:t>➢ Removing Stop Words </a:t>
            </a:r>
          </a:p>
          <a:p>
            <a:r>
              <a:rPr lang="en-US" dirty="0"/>
              <a:t>➢ Stemming and </a:t>
            </a:r>
            <a:r>
              <a:rPr lang="en-US" dirty="0" err="1"/>
              <a:t>Lemmatising</a:t>
            </a:r>
            <a:endParaRPr lang="en-US" dirty="0"/>
          </a:p>
          <a:p>
            <a:r>
              <a:rPr lang="en-US" dirty="0"/>
              <a:t> ➢ Applying TFIDF Vectorizer </a:t>
            </a:r>
          </a:p>
          <a:p>
            <a:r>
              <a:rPr lang="en-US" dirty="0"/>
              <a:t>➢ Balancing the dataset through smote technique </a:t>
            </a:r>
            <a:endParaRPr lang="en-IN" dirty="0"/>
          </a:p>
        </p:txBody>
      </p:sp>
      <p:sp>
        <p:nvSpPr>
          <p:cNvPr id="5" name="TextBox 4">
            <a:extLst>
              <a:ext uri="{FF2B5EF4-FFF2-40B4-BE49-F238E27FC236}">
                <a16:creationId xmlns:a16="http://schemas.microsoft.com/office/drawing/2014/main" id="{22632D97-5CFA-4875-871B-30B82338D1E7}"/>
              </a:ext>
            </a:extLst>
          </p:cNvPr>
          <p:cNvSpPr txBox="1"/>
          <p:nvPr/>
        </p:nvSpPr>
        <p:spPr>
          <a:xfrm>
            <a:off x="1223682" y="3640032"/>
            <a:ext cx="10058400" cy="1015663"/>
          </a:xfrm>
          <a:prstGeom prst="rect">
            <a:avLst/>
          </a:prstGeom>
          <a:noFill/>
        </p:spPr>
        <p:txBody>
          <a:bodyPr wrap="square">
            <a:spAutoFit/>
          </a:bodyPr>
          <a:lstStyle/>
          <a:p>
            <a:r>
              <a:rPr lang="en-US" dirty="0"/>
              <a:t>•</a:t>
            </a:r>
            <a:r>
              <a:rPr lang="en-US" sz="2000" dirty="0"/>
              <a:t>Some very large length comments can be seen, in our dataset.</a:t>
            </a:r>
          </a:p>
          <a:p>
            <a:r>
              <a:rPr lang="en-US" sz="2000" dirty="0"/>
              <a:t> •These pose serious problems like adding excessively more words to the training dataset, causing training time to increase and accuracy to decrease</a:t>
            </a:r>
            <a:r>
              <a:rPr lang="en-US" dirty="0"/>
              <a:t>.</a:t>
            </a:r>
            <a:endParaRPr lang="en-IN" dirty="0"/>
          </a:p>
        </p:txBody>
      </p:sp>
    </p:spTree>
    <p:extLst>
      <p:ext uri="{BB962C8B-B14F-4D97-AF65-F5344CB8AC3E}">
        <p14:creationId xmlns:p14="http://schemas.microsoft.com/office/powerpoint/2010/main" val="255870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ADA4E-426A-4787-A428-8B6F547953F6}"/>
              </a:ext>
            </a:extLst>
          </p:cNvPr>
          <p:cNvSpPr>
            <a:spLocks noGrp="1"/>
          </p:cNvSpPr>
          <p:nvPr>
            <p:ph type="title"/>
          </p:nvPr>
        </p:nvSpPr>
        <p:spPr/>
        <p:txBody>
          <a:bodyPr/>
          <a:lstStyle/>
          <a:p>
            <a:r>
              <a:rPr lang="en-IN" dirty="0"/>
              <a:t>Assumptions Related to Problem Under Consideration</a:t>
            </a:r>
          </a:p>
        </p:txBody>
      </p:sp>
      <p:sp>
        <p:nvSpPr>
          <p:cNvPr id="3" name="Content Placeholder 2">
            <a:extLst>
              <a:ext uri="{FF2B5EF4-FFF2-40B4-BE49-F238E27FC236}">
                <a16:creationId xmlns:a16="http://schemas.microsoft.com/office/drawing/2014/main" id="{C06B5160-A620-4438-9C75-0AB0AEB7A6D0}"/>
              </a:ext>
            </a:extLst>
          </p:cNvPr>
          <p:cNvSpPr>
            <a:spLocks noGrp="1"/>
          </p:cNvSpPr>
          <p:nvPr>
            <p:ph idx="1"/>
          </p:nvPr>
        </p:nvSpPr>
        <p:spPr/>
        <p:txBody>
          <a:bodyPr>
            <a:normAutofit/>
          </a:bodyPr>
          <a:lstStyle/>
          <a:p>
            <a:r>
              <a:rPr lang="en-US" sz="2400" dirty="0"/>
              <a:t>By looking into the target variable label we assumed that it was a Multiclass classification type of problem. </a:t>
            </a:r>
          </a:p>
          <a:p>
            <a:r>
              <a:rPr lang="en-US" sz="2400" dirty="0"/>
              <a:t> We observed that dataset was imbalance so we will have to balance the dataset for better outcome.</a:t>
            </a:r>
            <a:endParaRPr lang="en-IN" sz="2400" dirty="0"/>
          </a:p>
        </p:txBody>
      </p:sp>
    </p:spTree>
    <p:extLst>
      <p:ext uri="{BB962C8B-B14F-4D97-AF65-F5344CB8AC3E}">
        <p14:creationId xmlns:p14="http://schemas.microsoft.com/office/powerpoint/2010/main" val="32954072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Sagona Extra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Sagona Boo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Override1.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2.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2F3B215-496E-4790-A364-7C1C46DEC77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E2713E1-6312-427E-BFCB-C5A5DA301373}">
  <ds:schemaRefs>
    <ds:schemaRef ds:uri="http://schemas.microsoft.com/sharepoint/v3/contenttype/forms"/>
  </ds:schemaRefs>
</ds:datastoreItem>
</file>

<file path=customXml/itemProps3.xml><?xml version="1.0" encoding="utf-8"?>
<ds:datastoreItem xmlns:ds="http://schemas.openxmlformats.org/officeDocument/2006/customXml" ds:itemID="{50DB95DD-0319-4EE5-8C5C-9CEDF75E02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{4FDEE019-D80A-42FA-BCD2-40253211D8F7}tf78829772_win32</Template>
  <TotalTime>32</TotalTime>
  <Words>584</Words>
  <Application>Microsoft Office PowerPoint</Application>
  <PresentationFormat>Widescreen</PresentationFormat>
  <Paragraphs>46</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Garamond</vt:lpstr>
      <vt:lpstr>Sagona Book</vt:lpstr>
      <vt:lpstr>Sagona ExtraLight</vt:lpstr>
      <vt:lpstr>SavonVTI</vt:lpstr>
      <vt:lpstr>Ratings  prediction</vt:lpstr>
      <vt:lpstr>Business Problem</vt:lpstr>
      <vt:lpstr>Exploratory Data Analysis</vt:lpstr>
      <vt:lpstr>Bar Plot</vt:lpstr>
      <vt:lpstr>Word Cloud </vt:lpstr>
      <vt:lpstr>PowerPoint Presentation</vt:lpstr>
      <vt:lpstr>Data Preprocessing</vt:lpstr>
      <vt:lpstr>PowerPoint Presentation</vt:lpstr>
      <vt:lpstr>Assumptions Related to Problem Under Consideration</vt:lpstr>
      <vt:lpstr>Model Building</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Ratings  prediction</dc:title>
  <dc:creator>Hinalseth@outlook.com</dc:creator>
  <cp:lastModifiedBy>Hinalseth@outlook.com</cp:lastModifiedBy>
  <cp:revision>2</cp:revision>
  <dcterms:created xsi:type="dcterms:W3CDTF">2022-03-09T22:04:52Z</dcterms:created>
  <dcterms:modified xsi:type="dcterms:W3CDTF">2022-03-09T22:39:12Z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