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689F69-E039-4E86-A243-F840D0C0BFFE}">
  <a:tblStyle styleId="{CF689F69-E039-4E86-A243-F840D0C0BFFE}"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cc1a5ce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cc1a5ce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cc1a5ce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cc1a5cea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cc1a5cea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cc1a5cea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cc1a5cea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cc1a5cea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include I’s 49 statements, starting at 80’s because conflicts between Iran and P.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cf60422b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cf60422b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 tell reader to look at #1: only Palestine topic:</a:t>
            </a:r>
            <a:endParaRPr/>
          </a:p>
          <a:p>
            <a:pPr indent="0" lvl="0" marL="0" rtl="0" algn="l">
              <a:spcBef>
                <a:spcPts val="0"/>
              </a:spcBef>
              <a:spcAft>
                <a:spcPts val="0"/>
              </a:spcAft>
              <a:buNone/>
            </a:pPr>
            <a:r>
              <a:rPr lang="en"/>
              <a:t>#3 and #5 difference! </a:t>
            </a:r>
            <a:br>
              <a:rPr lang="en"/>
            </a:br>
            <a:r>
              <a:rPr lang="en"/>
              <a:t>#5 does not mention “Pal</a:t>
            </a:r>
            <a:r>
              <a:rPr lang="en"/>
              <a:t>estine” as </a:t>
            </a:r>
            <a:r>
              <a:rPr lang="en"/>
              <a:t>frequently</a:t>
            </a:r>
            <a:r>
              <a:rPr lang="en"/>
              <a:t> as topic #3, because #3 includes document after 1998.</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ab8cbb32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ab8cbb32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confounding: international interest on mid-east region over time increased, as incidents of conflicts /terriorism continue after 2000.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200"/>
              <a:t>Israeli–Palestinian UN General Debates</a:t>
            </a:r>
            <a:endParaRPr sz="42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Members: Haihan Tian, Jeffrey Feng, Zhexu Li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 and Motivation</a:t>
            </a:r>
            <a:endParaRPr/>
          </a:p>
        </p:txBody>
      </p:sp>
      <p:sp>
        <p:nvSpPr>
          <p:cNvPr id="66" name="Google Shape;66;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Could the General Debates reflect the conflicts between Israel and Palestine? Is there a dramatic shift after Palestine was able to speak at the UN in 1998? </a:t>
            </a:r>
            <a:r>
              <a:rPr lang="en"/>
              <a:t>How did the policy preferences in UNGD of Israel change overtime?</a:t>
            </a:r>
            <a:endParaRPr/>
          </a:p>
          <a:p>
            <a:pPr indent="-317500" lvl="0" marL="457200" rtl="0" algn="l">
              <a:spcBef>
                <a:spcPts val="0"/>
              </a:spcBef>
              <a:spcAft>
                <a:spcPts val="0"/>
              </a:spcAft>
              <a:buSzPts val="1400"/>
              <a:buChar char="●"/>
            </a:pPr>
            <a:r>
              <a:rPr lang="en"/>
              <a:t>Previous Study:</a:t>
            </a:r>
            <a:r>
              <a:rPr lang="en"/>
              <a:t> Pressman studied the General Debate of both Israel and Palestine from 1998 to 2016 and he found the leaders of both countries covered similar issues. And both countries argued that they are the ones committing for peace, while accusing the other country of invasion.</a:t>
            </a:r>
            <a:endParaRPr/>
          </a:p>
        </p:txBody>
      </p:sp>
      <p:sp>
        <p:nvSpPr>
          <p:cNvPr id="67" name="Google Shape;67;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just">
              <a:lnSpc>
                <a:spcPct val="100000"/>
              </a:lnSpc>
              <a:spcBef>
                <a:spcPts val="0"/>
              </a:spcBef>
              <a:spcAft>
                <a:spcPts val="0"/>
              </a:spcAft>
              <a:buSzPts val="1400"/>
              <a:buChar char="●"/>
            </a:pPr>
            <a:r>
              <a:rPr lang="en"/>
              <a:t>Just two weeks ago, Israel and Palestine had serious conflicts including missile attacks. The continuing conflicts made our group wonder whether the conflicts were already embedded in their General Debates at the United Nation and whether their policy preferences changed over time. If we can find patterns in their speeches, we may understand their conflicts in another perspective.</a:t>
            </a:r>
            <a:endParaRPr/>
          </a:p>
        </p:txBody>
      </p:sp>
      <p:pic>
        <p:nvPicPr>
          <p:cNvPr id="68" name="Google Shape;68;p14"/>
          <p:cNvPicPr preferRelativeResize="0"/>
          <p:nvPr/>
        </p:nvPicPr>
        <p:blipFill>
          <a:blip r:embed="rId3">
            <a:alphaModFix/>
          </a:blip>
          <a:stretch>
            <a:fillRect/>
          </a:stretch>
        </p:blipFill>
        <p:spPr>
          <a:xfrm>
            <a:off x="6013175" y="3696550"/>
            <a:ext cx="2333299" cy="10902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The Data</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 General Debate corpus includes 8093 country statements from 1970-2018.</a:t>
            </a:r>
            <a:endParaRPr/>
          </a:p>
          <a:p>
            <a:pPr indent="-342900" lvl="0" marL="457200" rtl="0" algn="l">
              <a:spcBef>
                <a:spcPts val="0"/>
              </a:spcBef>
              <a:spcAft>
                <a:spcPts val="0"/>
              </a:spcAft>
              <a:buSzPts val="1800"/>
              <a:buChar char="●"/>
            </a:pPr>
            <a:r>
              <a:rPr lang="en"/>
              <a:t>This corpus is great for our research questions because the nature of UNGD could allow</a:t>
            </a:r>
            <a:r>
              <a:rPr lang="en"/>
              <a:t> </a:t>
            </a:r>
            <a:r>
              <a:rPr lang="en"/>
              <a:t>smaller</a:t>
            </a:r>
            <a:r>
              <a:rPr lang="en"/>
              <a:t> states to raise issues that they believe are important but </a:t>
            </a:r>
            <a:r>
              <a:rPr lang="en"/>
              <a:t>received</a:t>
            </a:r>
            <a:r>
              <a:rPr lang="en"/>
              <a:t> less attention. While other states could use GD as a way to influence international perceptions of their states and other states. Thus, we can observe the </a:t>
            </a:r>
            <a:r>
              <a:rPr lang="en"/>
              <a:t>fairly accurate</a:t>
            </a:r>
            <a:r>
              <a:rPr lang="en"/>
              <a:t> policy preferences of </a:t>
            </a:r>
            <a:r>
              <a:rPr lang="en"/>
              <a:t>Israel</a:t>
            </a:r>
            <a:r>
              <a:rPr lang="en"/>
              <a:t> and Palestine.</a:t>
            </a:r>
            <a:endParaRPr/>
          </a:p>
          <a:p>
            <a:pPr indent="-342900" lvl="0" marL="457200" rtl="0" algn="l">
              <a:spcBef>
                <a:spcPts val="0"/>
              </a:spcBef>
              <a:spcAft>
                <a:spcPts val="0"/>
              </a:spcAft>
              <a:buSzPts val="1800"/>
              <a:buChar char="●"/>
            </a:pPr>
            <a:r>
              <a:rPr lang="en"/>
              <a:t>We can compare the Israeli statements before and after Palestinian could speak at the UN. </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Methods</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Explore the dataset</a:t>
            </a:r>
            <a:endParaRPr/>
          </a:p>
          <a:p>
            <a:pPr indent="-342900" lvl="0" marL="457200" rtl="0" algn="l">
              <a:spcBef>
                <a:spcPts val="0"/>
              </a:spcBef>
              <a:spcAft>
                <a:spcPts val="0"/>
              </a:spcAft>
              <a:buSzPts val="1800"/>
              <a:buAutoNum type="arabicPeriod"/>
            </a:pPr>
            <a:r>
              <a:rPr lang="en"/>
              <a:t>Bag of Words Pre-Processing</a:t>
            </a:r>
            <a:endParaRPr/>
          </a:p>
          <a:p>
            <a:pPr indent="-342900" lvl="0" marL="457200" rtl="0" algn="l">
              <a:spcBef>
                <a:spcPts val="0"/>
              </a:spcBef>
              <a:spcAft>
                <a:spcPts val="0"/>
              </a:spcAft>
              <a:buSzPts val="1800"/>
              <a:buAutoNum type="arabicPeriod"/>
            </a:pPr>
            <a:r>
              <a:rPr lang="en"/>
              <a:t>Find distinctive words</a:t>
            </a:r>
            <a:endParaRPr/>
          </a:p>
          <a:p>
            <a:pPr indent="-342900" lvl="0" marL="457200" rtl="0" algn="l">
              <a:spcBef>
                <a:spcPts val="0"/>
              </a:spcBef>
              <a:spcAft>
                <a:spcPts val="0"/>
              </a:spcAft>
              <a:buSzPts val="1800"/>
              <a:buAutoNum type="arabicPeriod"/>
            </a:pPr>
            <a:r>
              <a:rPr lang="en"/>
              <a:t>Topic Modelling</a:t>
            </a:r>
            <a:endParaRPr/>
          </a:p>
          <a:p>
            <a:pPr indent="-317500" lvl="1" marL="914400" rtl="0" algn="l">
              <a:spcBef>
                <a:spcPts val="0"/>
              </a:spcBef>
              <a:spcAft>
                <a:spcPts val="0"/>
              </a:spcAft>
              <a:buSzPts val="1400"/>
              <a:buAutoNum type="alphaLcPeriod"/>
            </a:pPr>
            <a:r>
              <a:rPr lang="en"/>
              <a:t>LDA</a:t>
            </a:r>
            <a:endParaRPr/>
          </a:p>
          <a:p>
            <a:pPr indent="-317500" lvl="1" marL="914400" rtl="0" algn="l">
              <a:spcBef>
                <a:spcPts val="0"/>
              </a:spcBef>
              <a:spcAft>
                <a:spcPts val="0"/>
              </a:spcAft>
              <a:buSzPts val="1400"/>
              <a:buAutoNum type="alphaLcPeriod"/>
            </a:pPr>
            <a:r>
              <a:rPr lang="en"/>
              <a:t>STM</a:t>
            </a:r>
            <a:endParaRPr/>
          </a:p>
          <a:p>
            <a:pPr indent="-317500" lvl="1" marL="914400" rtl="0" algn="l">
              <a:spcBef>
                <a:spcPts val="0"/>
              </a:spcBef>
              <a:spcAft>
                <a:spcPts val="0"/>
              </a:spcAft>
              <a:buSzPts val="1400"/>
              <a:buAutoNum type="alphaLcPeriod"/>
            </a:pPr>
            <a:r>
              <a:rPr lang="en"/>
              <a:t>Label Topics</a:t>
            </a:r>
            <a:endParaRPr/>
          </a:p>
          <a:p>
            <a:pPr indent="-317500" lvl="1" marL="914400" rtl="0" algn="l">
              <a:spcBef>
                <a:spcPts val="0"/>
              </a:spcBef>
              <a:spcAft>
                <a:spcPts val="0"/>
              </a:spcAft>
              <a:buSzPts val="1400"/>
              <a:buAutoNum type="alphaLcPeriod"/>
            </a:pPr>
            <a:r>
              <a:rPr lang="en"/>
              <a:t>Visualization</a:t>
            </a:r>
            <a:endParaRPr/>
          </a:p>
          <a:p>
            <a:pPr indent="-342900" lvl="0" marL="457200" rtl="0" algn="l">
              <a:spcBef>
                <a:spcPts val="0"/>
              </a:spcBef>
              <a:spcAft>
                <a:spcPts val="0"/>
              </a:spcAft>
              <a:buSzPts val="1800"/>
              <a:buAutoNum type="arabicPeriod"/>
            </a:pPr>
            <a:r>
              <a:rPr lang="en"/>
              <a:t>Interpret the results</a:t>
            </a:r>
            <a:endParaRPr/>
          </a:p>
        </p:txBody>
      </p:sp>
      <p:pic>
        <p:nvPicPr>
          <p:cNvPr id="81" name="Google Shape;81;p16"/>
          <p:cNvPicPr preferRelativeResize="0"/>
          <p:nvPr/>
        </p:nvPicPr>
        <p:blipFill>
          <a:blip r:embed="rId3">
            <a:alphaModFix/>
          </a:blip>
          <a:stretch>
            <a:fillRect/>
          </a:stretch>
        </p:blipFill>
        <p:spPr>
          <a:xfrm>
            <a:off x="4571990" y="680725"/>
            <a:ext cx="3799885" cy="3261150"/>
          </a:xfrm>
          <a:prstGeom prst="rect">
            <a:avLst/>
          </a:prstGeom>
          <a:noFill/>
          <a:ln>
            <a:noFill/>
          </a:ln>
        </p:spPr>
      </p:pic>
      <p:sp>
        <p:nvSpPr>
          <p:cNvPr id="82" name="Google Shape;82;p16"/>
          <p:cNvSpPr txBox="1"/>
          <p:nvPr/>
        </p:nvSpPr>
        <p:spPr>
          <a:xfrm>
            <a:off x="4363100" y="4132525"/>
            <a:ext cx="4256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Fig1. Word Cloud of only Israel before 1998, when Palestine was not in the UNGB. Word “Iran” and “Palestine” </a:t>
            </a:r>
            <a:r>
              <a:rPr lang="en">
                <a:solidFill>
                  <a:schemeClr val="accent3"/>
                </a:solidFill>
                <a:latin typeface="Average"/>
                <a:ea typeface="Average"/>
                <a:cs typeface="Average"/>
                <a:sym typeface="Average"/>
              </a:rPr>
              <a:t>appeared</a:t>
            </a:r>
            <a:r>
              <a:rPr lang="en">
                <a:solidFill>
                  <a:schemeClr val="accent3"/>
                </a:solidFill>
                <a:latin typeface="Average"/>
                <a:ea typeface="Average"/>
                <a:cs typeface="Average"/>
                <a:sym typeface="Average"/>
              </a:rPr>
              <a:t> less frequently than after 1998..</a:t>
            </a:r>
            <a:endParaRPr>
              <a:solidFill>
                <a:schemeClr val="accent3"/>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initial model - STM on Israel</a:t>
            </a:r>
            <a:endParaRPr/>
          </a:p>
        </p:txBody>
      </p:sp>
      <p:sp>
        <p:nvSpPr>
          <p:cNvPr id="88" name="Google Shape;88;p17"/>
          <p:cNvSpPr txBox="1"/>
          <p:nvPr>
            <p:ph idx="1" type="body"/>
          </p:nvPr>
        </p:nvSpPr>
        <p:spPr>
          <a:xfrm>
            <a:off x="311700" y="1152475"/>
            <a:ext cx="3075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mention of Palestine in Israeli speeches increased rapidly after 1998, the year when Palestine first participated at UNGD.  </a:t>
            </a:r>
            <a:endParaRPr/>
          </a:p>
          <a:p>
            <a:pPr indent="0" lvl="0" marL="0" rtl="0" algn="l">
              <a:spcBef>
                <a:spcPts val="1200"/>
              </a:spcBef>
              <a:spcAft>
                <a:spcPts val="1200"/>
              </a:spcAft>
              <a:buNone/>
            </a:pPr>
            <a:r>
              <a:rPr lang="en"/>
              <a:t>Which indicates the change Israel’s policy preference might be associated with Palestine’s participation at UNGD. </a:t>
            </a:r>
            <a:endParaRPr/>
          </a:p>
        </p:txBody>
      </p:sp>
      <p:pic>
        <p:nvPicPr>
          <p:cNvPr id="89" name="Google Shape;89;p17"/>
          <p:cNvPicPr preferRelativeResize="0"/>
          <p:nvPr/>
        </p:nvPicPr>
        <p:blipFill>
          <a:blip r:embed="rId3">
            <a:alphaModFix/>
          </a:blip>
          <a:stretch>
            <a:fillRect/>
          </a:stretch>
        </p:blipFill>
        <p:spPr>
          <a:xfrm>
            <a:off x="3712950" y="1294549"/>
            <a:ext cx="4874125" cy="3132250"/>
          </a:xfrm>
          <a:prstGeom prst="rect">
            <a:avLst/>
          </a:prstGeom>
          <a:noFill/>
          <a:ln>
            <a:noFill/>
          </a:ln>
        </p:spPr>
      </p:pic>
      <p:sp>
        <p:nvSpPr>
          <p:cNvPr id="90" name="Google Shape;90;p17"/>
          <p:cNvSpPr txBox="1"/>
          <p:nvPr/>
        </p:nvSpPr>
        <p:spPr>
          <a:xfrm>
            <a:off x="3712950" y="4568875"/>
            <a:ext cx="570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Fig2. Model with only ISR: topic 2 proportion over the years</a:t>
            </a:r>
            <a:endParaRPr>
              <a:solidFill>
                <a:schemeClr val="accent3"/>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Final Model - ISR &lt;1998, ISR &gt;= 1998, PSE</a:t>
            </a:r>
            <a:endParaRPr/>
          </a:p>
        </p:txBody>
      </p:sp>
      <p:graphicFrame>
        <p:nvGraphicFramePr>
          <p:cNvPr id="96" name="Google Shape;96;p18"/>
          <p:cNvGraphicFramePr/>
          <p:nvPr/>
        </p:nvGraphicFramePr>
        <p:xfrm>
          <a:off x="979025" y="1254575"/>
          <a:ext cx="3000000" cy="3000000"/>
        </p:xfrm>
        <a:graphic>
          <a:graphicData uri="http://schemas.openxmlformats.org/drawingml/2006/table">
            <a:tbl>
              <a:tblPr>
                <a:noFill/>
                <a:tableStyleId>{CF689F69-E039-4E86-A243-F840D0C0BFFE}</a:tableStyleId>
              </a:tblPr>
              <a:tblGrid>
                <a:gridCol w="374825"/>
                <a:gridCol w="1405350"/>
                <a:gridCol w="3569725"/>
              </a:tblGrid>
              <a:tr h="12700">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1</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palestinian, peac, peopl, state, intern, will, israel</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Calling attention to the Nakba and refugees, Palestine seeks right and justice, with commitment to peace, and calls out threats from Israel. </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2</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israel, iran, will, peac, year, peopl, nation</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Israel points out Iran’s military threats, calling for ending its nuclear program. </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3</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peac, peopl, will, nation, new, can, palestinian</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Post-cold-war Israel’s promise to spread democratic values, build friendship with neighboring states, and more importantly, resolve the Palestine issue.</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4</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israel, arab, peac, state, nation, unit, agreement</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Israel was seeking agreement with Arab countries about peace and Jews refugees, wanted to work with UN and other members to solve world problems, </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5</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israel, peac, nation, will, unit, state, countri</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Pre-1998 Israel addressed its responsibility to secure regional and world peace. </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 and Validation</a:t>
            </a:r>
            <a:endParaRPr/>
          </a:p>
        </p:txBody>
      </p:sp>
      <p:sp>
        <p:nvSpPr>
          <p:cNvPr id="102" name="Google Shape;102;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The limitation of our approach is that we can’t tell if Palestine was able to speak at UNGD is the causal effect of the changes in Israeli statements, or there were other </a:t>
            </a:r>
            <a:r>
              <a:rPr b="1" lang="en" u="sng"/>
              <a:t>confounding </a:t>
            </a:r>
            <a:r>
              <a:rPr lang="en"/>
              <a:t>political changes. For example, geopolitical reasons behind Palestine’s allowance to participation could be one of the reasons that caused Israel’s change in speech topics.</a:t>
            </a:r>
            <a:endParaRPr/>
          </a:p>
        </p:txBody>
      </p:sp>
      <p:sp>
        <p:nvSpPr>
          <p:cNvPr id="103" name="Google Shape;103;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Our results on the topic of Palenstinian statements were consistent with Pressman’s findings. We found the metadata corresponding to the topic covered the same topics to Pressman’s description of Palenstinian statements. On the other hand, we found the Israeli statements after 1998 also heavily focused on Iran nuclear issues, which was not mentioned in Pressman’s paper.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