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151DA3-06AC-4B5B-BFD6-8F5F379EF5A0}">
  <a:tblStyle styleId="{36151DA3-06AC-4B5B-BFD6-8F5F379EF5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orbes.com/sites/forbesbusinessdevelopmentcouncil/2021/02/02/lessons-and-predictions-for-retail-industry-post-2020/?sh=691f93634d78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27066bcf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Picture: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https://www.forbes.com/sites/forbesbusinessdevelopmentcouncil/2021/02/02/lessons-and-predictions-for-retail-industry-post-2020/?sh=691f93634d78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2127066bcf7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27066bcf7_0_5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127066bcf7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127066bcf7_0_6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127066bcf7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27066bcf7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27066bcf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27066bcf7_0_1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27066bcf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27066bcf7_0_2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27066bcf7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27066bcf7_0_5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27066bcf7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27066bcf7_0_3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27066bcf7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27066bcf7_0_4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27066bcf7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27066bcf7_0_4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27066bcf7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32" y="0"/>
            <a:ext cx="2325467" cy="232546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797900" y="1502925"/>
            <a:ext cx="7417200" cy="4587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Science </a:t>
            </a:r>
            <a:endParaRPr b="1" sz="4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Retail Forecasting</a:t>
            </a:r>
            <a:endParaRPr b="1" sz="4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February 28th, 2023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Hina Timothy, Junfei Liu, Siming Luo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3250" y="2845350"/>
            <a:ext cx="4594725" cy="306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ctrTitle"/>
          </p:nvPr>
        </p:nvSpPr>
        <p:spPr>
          <a:xfrm>
            <a:off x="0" y="0"/>
            <a:ext cx="12192000" cy="11673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09" name="Google Shape;209;p22"/>
          <p:cNvSpPr txBox="1"/>
          <p:nvPr/>
        </p:nvSpPr>
        <p:spPr>
          <a:xfrm>
            <a:off x="189700" y="262800"/>
            <a:ext cx="5486400" cy="6417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Forecasting Results</a:t>
            </a:r>
            <a:endParaRPr b="1" sz="33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0" name="Google Shape;210;p22"/>
          <p:cNvGraphicFramePr/>
          <p:nvPr/>
        </p:nvGraphicFramePr>
        <p:xfrm>
          <a:off x="1960500" y="2051713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{36151DA3-06AC-4B5B-BFD6-8F5F379EF5A0}</a:tableStyleId>
              </a:tblPr>
              <a:tblGrid>
                <a:gridCol w="1043000"/>
                <a:gridCol w="1209250"/>
                <a:gridCol w="881950"/>
                <a:gridCol w="1130550"/>
                <a:gridCol w="680550"/>
                <a:gridCol w="811875"/>
                <a:gridCol w="943200"/>
                <a:gridCol w="1570600"/>
              </a:tblGrid>
              <a:tr h="10955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Products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 Regression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Simple Naive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SARIMA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RNN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LSTM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GRU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Holt-Winter’s Seasonal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SKU1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 rowSpan="6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 rowSpan="6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 rowSpan="6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SKU2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SKU3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SKU4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SKU5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3652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SKU6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0.96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type="ctrTitle"/>
          </p:nvPr>
        </p:nvSpPr>
        <p:spPr>
          <a:xfrm>
            <a:off x="0" y="0"/>
            <a:ext cx="12192000" cy="11673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16" name="Google Shape;216;p23"/>
          <p:cNvSpPr txBox="1"/>
          <p:nvPr/>
        </p:nvSpPr>
        <p:spPr>
          <a:xfrm>
            <a:off x="189700" y="262800"/>
            <a:ext cx="5486400" cy="6417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1" sz="33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773350" y="1736375"/>
            <a:ext cx="10301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To increase forecasting accuracy, it is suggested that the company should do log transformation on its sales.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To maximum the sales amount, the company should focus on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producing SKU1, SKU3, and SKU6.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best model for the company’s case is SARIMA with log-transformed sales. SARIMA model is widely used in the retail industry.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697150" y="4406625"/>
            <a:ext cx="99222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Concerns and Future work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best model has a high accuracy rate which may incur overfitting problem. We need more data to validate the results.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company should adjust the parameters if necessary.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ctrTitle"/>
          </p:nvPr>
        </p:nvSpPr>
        <p:spPr>
          <a:xfrm>
            <a:off x="-1" y="0"/>
            <a:ext cx="5733142" cy="6858002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1">
              <a:solidFill>
                <a:srgbClr val="FF6600"/>
              </a:solidFill>
            </a:endParaRPr>
          </a:p>
        </p:txBody>
      </p:sp>
      <p:pic>
        <p:nvPicPr>
          <p:cNvPr id="224" name="Google Shape;22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4"/>
          <p:cNvSpPr txBox="1"/>
          <p:nvPr>
            <p:ph idx="1" type="subTitle"/>
          </p:nvPr>
        </p:nvSpPr>
        <p:spPr>
          <a:xfrm>
            <a:off x="5152570" y="2481943"/>
            <a:ext cx="5558973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6600"/>
              <a:buNone/>
            </a:pPr>
            <a:r>
              <a:rPr lang="en-US" sz="6600">
                <a:solidFill>
                  <a:srgbClr val="FF6600"/>
                </a:solidFill>
              </a:rPr>
              <a:t>Thank You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t/>
            </a:r>
            <a:endParaRPr sz="66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-1" y="0"/>
            <a:ext cx="5733142" cy="6858002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r>
              <a:rPr b="1" lang="en-US">
                <a:solidFill>
                  <a:srgbClr val="FF6600"/>
                </a:solidFill>
              </a:rPr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5733142" y="0"/>
            <a:ext cx="6458857" cy="6858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 sz="2800">
              <a:solidFill>
                <a:srgbClr val="FF6600"/>
              </a:solidFill>
            </a:endParaRPr>
          </a:p>
          <a:p>
            <a:pPr indent="0" lvl="0" marL="18288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t/>
            </a:r>
            <a:endParaRPr sz="2800">
              <a:solidFill>
                <a:srgbClr val="FF6600"/>
              </a:solidFill>
            </a:endParaRPr>
          </a:p>
          <a:p>
            <a:pPr indent="457200" lvl="0" marL="1371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Introduction</a:t>
            </a:r>
            <a:endParaRPr sz="2800">
              <a:solidFill>
                <a:srgbClr val="FF6600"/>
              </a:solidFill>
            </a:endParaRPr>
          </a:p>
          <a:p>
            <a:pPr indent="0" lvl="0" marL="18288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Exploratory Data Analysis</a:t>
            </a:r>
            <a:endParaRPr sz="2800">
              <a:solidFill>
                <a:srgbClr val="FF6600"/>
              </a:solidFill>
            </a:endParaRPr>
          </a:p>
          <a:p>
            <a:pPr indent="0" lvl="0" marL="18288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Forecasting Models</a:t>
            </a:r>
            <a:endParaRPr sz="2800">
              <a:solidFill>
                <a:srgbClr val="FF6600"/>
              </a:solidFill>
            </a:endParaRPr>
          </a:p>
          <a:p>
            <a:pPr indent="0" lvl="0" marL="18288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Forecasting Results</a:t>
            </a:r>
            <a:endParaRPr sz="2800">
              <a:solidFill>
                <a:srgbClr val="FF6600"/>
              </a:solidFill>
            </a:endParaRPr>
          </a:p>
          <a:p>
            <a:pPr indent="0" lvl="0" marL="18288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Conclusions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0" y="0"/>
            <a:ext cx="12192000" cy="11673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189700" y="262800"/>
            <a:ext cx="4377600" cy="6417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</a:pPr>
            <a:r>
              <a:rPr b="1" lang="en-US" sz="33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 Introduction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846300" y="1969850"/>
            <a:ext cx="74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5880375" y="3266550"/>
            <a:ext cx="5982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Australian company which has beverage business has needs to forecast sales for each product. The company already has a in-house solution for predicting sales. However, they want to seek solutions based on AI/ML.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5880375" y="1076300"/>
            <a:ext cx="6311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Beverage Industry Highlights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volume, from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696.1 Liters to 994.1 (2009 to 2018)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PepsiCo, 342 new non-alcoholic beverage (January 2016 and February 2021)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Anheuser-Busch InBev, global learning company with over 54 million U.S. dollars sales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25" y="1634250"/>
            <a:ext cx="5617725" cy="459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5880375" y="5118375"/>
            <a:ext cx="58659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unpredictability of consumer behavior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economy, weather, and social trends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rise of e-commerce and online retail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ctrTitle"/>
          </p:nvPr>
        </p:nvSpPr>
        <p:spPr>
          <a:xfrm>
            <a:off x="0" y="0"/>
            <a:ext cx="12192000" cy="11673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189700" y="262800"/>
            <a:ext cx="5486400" cy="6417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 b="1" sz="33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00" y="1319825"/>
            <a:ext cx="5357525" cy="307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6350" y="1312425"/>
            <a:ext cx="4799000" cy="288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1520863" y="43937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 overtime</a:t>
            </a:r>
            <a:endParaRPr sz="1500"/>
          </a:p>
        </p:txBody>
      </p:sp>
      <p:sp>
        <p:nvSpPr>
          <p:cNvPr id="114" name="Google Shape;114;p16"/>
          <p:cNvSpPr txBox="1"/>
          <p:nvPr/>
        </p:nvSpPr>
        <p:spPr>
          <a:xfrm>
            <a:off x="6575700" y="4286000"/>
            <a:ext cx="479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Decomposition of Sales (Trend, Seasonality, Residuals)</a:t>
            </a:r>
            <a:endParaRPr sz="1600"/>
          </a:p>
        </p:txBody>
      </p:sp>
      <p:sp>
        <p:nvSpPr>
          <p:cNvPr id="115" name="Google Shape;115;p16"/>
          <p:cNvSpPr txBox="1"/>
          <p:nvPr/>
        </p:nvSpPr>
        <p:spPr>
          <a:xfrm>
            <a:off x="880075" y="5263900"/>
            <a:ext cx="98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747250" y="5147650"/>
            <a:ext cx="1046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By checking how sales perform overtime, it is evident that seasonality exists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Further decomposition shows that there is a non-linear and additive trend with seasonality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series is stationary as no pattern appears in the residual plot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ctrTitle"/>
          </p:nvPr>
        </p:nvSpPr>
        <p:spPr>
          <a:xfrm>
            <a:off x="0" y="0"/>
            <a:ext cx="12192000" cy="11673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189700" y="262800"/>
            <a:ext cx="5486400" cy="6417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 b="1" sz="33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846300" y="583650"/>
            <a:ext cx="84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52550" y="2733150"/>
            <a:ext cx="4582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Here we first demonstrate the overall distribution of sales over time.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250" y="2118025"/>
            <a:ext cx="7315201" cy="3913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ctrTitle"/>
          </p:nvPr>
        </p:nvSpPr>
        <p:spPr>
          <a:xfrm>
            <a:off x="0" y="0"/>
            <a:ext cx="12192000" cy="11673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189700" y="262800"/>
            <a:ext cx="5486400" cy="6417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 b="1" sz="33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5416575" y="2916675"/>
            <a:ext cx="582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Sales data is right skewed and has a lot of outliers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5515500" y="3873225"/>
            <a:ext cx="3946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Three ways to handle outliers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90% capping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Log Transformation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Normalization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625" y="1557075"/>
            <a:ext cx="4369625" cy="24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375" y="3925125"/>
            <a:ext cx="4048125" cy="24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ctrTitle"/>
          </p:nvPr>
        </p:nvSpPr>
        <p:spPr>
          <a:xfrm>
            <a:off x="0" y="0"/>
            <a:ext cx="12192000" cy="11673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189700" y="262800"/>
            <a:ext cx="5486400" cy="6417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 b="1" sz="33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846300" y="583650"/>
            <a:ext cx="84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5676100" y="1582625"/>
            <a:ext cx="59532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Discover the correlation: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Besides the last three features,  Sales has positive correlation with all other features to different extents.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noticeable correlations: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Sales with Price Discount (%) - 0.347978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Product with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 Discount (%) -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0.603060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Covid_Flag with Price Discount (%) - 0.734857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Covid_Flag with Google Mobility - 0.982582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25" y="1885375"/>
            <a:ext cx="4957750" cy="400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ctrTitle"/>
          </p:nvPr>
        </p:nvSpPr>
        <p:spPr>
          <a:xfrm>
            <a:off x="0" y="0"/>
            <a:ext cx="12192000" cy="11673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189700" y="262800"/>
            <a:ext cx="5486400" cy="6417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 b="1" sz="33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88" y="1480500"/>
            <a:ext cx="4914575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700" y="3977800"/>
            <a:ext cx="518435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/>
        </p:nvSpPr>
        <p:spPr>
          <a:xfrm>
            <a:off x="6288925" y="2214100"/>
            <a:ext cx="5486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From sales by product boxplot, SKU3 is the product that performs relatively better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SKU6 and SKU3 are products which have higher sales because of heavy discount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SKU1 is the product that rarely has discount but still incur high sales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6288925" y="4742225"/>
            <a:ext cx="5486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Overall, the company should focus on producing SKU1, SKU3, SKU6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ctrTitle"/>
          </p:nvPr>
        </p:nvSpPr>
        <p:spPr>
          <a:xfrm>
            <a:off x="0" y="0"/>
            <a:ext cx="12192000" cy="11673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189700" y="262800"/>
            <a:ext cx="5486400" cy="6417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Forecasting Models</a:t>
            </a:r>
            <a:endParaRPr b="1" sz="33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p21"/>
          <p:cNvCxnSpPr/>
          <p:nvPr/>
        </p:nvCxnSpPr>
        <p:spPr>
          <a:xfrm>
            <a:off x="807400" y="3967218"/>
            <a:ext cx="10447800" cy="13200"/>
          </a:xfrm>
          <a:prstGeom prst="straightConnector1">
            <a:avLst/>
          </a:prstGeom>
          <a:noFill/>
          <a:ln cap="flat" cmpd="sng" w="1905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p21"/>
          <p:cNvSpPr txBox="1"/>
          <p:nvPr/>
        </p:nvSpPr>
        <p:spPr>
          <a:xfrm>
            <a:off x="361715" y="4612516"/>
            <a:ext cx="2615400" cy="53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FF6600"/>
                </a:solidFill>
              </a:rPr>
              <a:t>Linear Regression</a:t>
            </a:r>
            <a:endParaRPr b="1" i="0" sz="1600" u="none" cap="none" strike="noStrike">
              <a:solidFill>
                <a:srgbClr val="FF6600"/>
              </a:solidFill>
            </a:endParaRPr>
          </a:p>
        </p:txBody>
      </p:sp>
      <p:grpSp>
        <p:nvGrpSpPr>
          <p:cNvPr id="163" name="Google Shape;163;p21"/>
          <p:cNvGrpSpPr/>
          <p:nvPr/>
        </p:nvGrpSpPr>
        <p:grpSpPr>
          <a:xfrm>
            <a:off x="1483910" y="3774766"/>
            <a:ext cx="356206" cy="397923"/>
            <a:chOff x="3084902" y="2500762"/>
            <a:chExt cx="263700" cy="263700"/>
          </a:xfrm>
        </p:grpSpPr>
        <p:sp>
          <p:nvSpPr>
            <p:cNvPr id="164" name="Google Shape;164;p21"/>
            <p:cNvSpPr/>
            <p:nvPr/>
          </p:nvSpPr>
          <p:spPr>
            <a:xfrm>
              <a:off x="3084902" y="2500762"/>
              <a:ext cx="263700" cy="263700"/>
            </a:xfrm>
            <a:prstGeom prst="ellipse">
              <a:avLst/>
            </a:prstGeom>
            <a:solidFill>
              <a:srgbClr val="FF6600"/>
            </a:solidFill>
            <a:ln cap="flat" cmpd="sng" w="19050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3109323" y="2525183"/>
              <a:ext cx="215100" cy="215100"/>
            </a:xfrm>
            <a:prstGeom prst="ellipse">
              <a:avLst/>
            </a:prstGeom>
            <a:solidFill>
              <a:srgbClr val="FF6600"/>
            </a:solidFill>
            <a:ln cap="flat" cmpd="sng" w="9525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p21"/>
          <p:cNvSpPr txBox="1"/>
          <p:nvPr/>
        </p:nvSpPr>
        <p:spPr>
          <a:xfrm>
            <a:off x="90800" y="5056725"/>
            <a:ext cx="3283200" cy="9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>
                <a:solidFill>
                  <a:srgbClr val="434343"/>
                </a:solidFill>
              </a:rPr>
              <a:t>Identify the key drivers of sales, such as price, promotions, seasonality, and marketing campaigns</a:t>
            </a:r>
            <a:endParaRPr b="0" i="0" sz="13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21"/>
          <p:cNvCxnSpPr>
            <a:stCxn id="165" idx="4"/>
          </p:cNvCxnSpPr>
          <p:nvPr/>
        </p:nvCxnSpPr>
        <p:spPr>
          <a:xfrm>
            <a:off x="1662176" y="4136203"/>
            <a:ext cx="15600" cy="562500"/>
          </a:xfrm>
          <a:prstGeom prst="straightConnector1">
            <a:avLst/>
          </a:prstGeom>
          <a:noFill/>
          <a:ln cap="flat" cmpd="sng" w="1905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8" name="Google Shape;168;p21"/>
          <p:cNvGrpSpPr/>
          <p:nvPr/>
        </p:nvGrpSpPr>
        <p:grpSpPr>
          <a:xfrm>
            <a:off x="2757902" y="3774766"/>
            <a:ext cx="356206" cy="397923"/>
            <a:chOff x="3084902" y="2500762"/>
            <a:chExt cx="263700" cy="263700"/>
          </a:xfrm>
        </p:grpSpPr>
        <p:sp>
          <p:nvSpPr>
            <p:cNvPr id="169" name="Google Shape;169;p21"/>
            <p:cNvSpPr/>
            <p:nvPr/>
          </p:nvSpPr>
          <p:spPr>
            <a:xfrm>
              <a:off x="3084902" y="2500762"/>
              <a:ext cx="263700" cy="263700"/>
            </a:xfrm>
            <a:prstGeom prst="ellipse">
              <a:avLst/>
            </a:prstGeom>
            <a:solidFill>
              <a:srgbClr val="FF6600"/>
            </a:solidFill>
            <a:ln cap="flat" cmpd="sng" w="19050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3109323" y="2525183"/>
              <a:ext cx="215100" cy="215100"/>
            </a:xfrm>
            <a:prstGeom prst="ellipse">
              <a:avLst/>
            </a:prstGeom>
            <a:solidFill>
              <a:srgbClr val="FF6600"/>
            </a:solidFill>
            <a:ln cap="flat" cmpd="sng" w="9525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21"/>
          <p:cNvGrpSpPr/>
          <p:nvPr/>
        </p:nvGrpSpPr>
        <p:grpSpPr>
          <a:xfrm>
            <a:off x="4252960" y="3774766"/>
            <a:ext cx="356206" cy="397923"/>
            <a:chOff x="3084902" y="2500762"/>
            <a:chExt cx="263700" cy="263700"/>
          </a:xfrm>
        </p:grpSpPr>
        <p:sp>
          <p:nvSpPr>
            <p:cNvPr id="172" name="Google Shape;172;p21"/>
            <p:cNvSpPr/>
            <p:nvPr/>
          </p:nvSpPr>
          <p:spPr>
            <a:xfrm>
              <a:off x="3084902" y="2500762"/>
              <a:ext cx="263700" cy="263700"/>
            </a:xfrm>
            <a:prstGeom prst="ellipse">
              <a:avLst/>
            </a:prstGeom>
            <a:solidFill>
              <a:srgbClr val="FF6600"/>
            </a:solidFill>
            <a:ln cap="flat" cmpd="sng" w="19050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3109323" y="2525183"/>
              <a:ext cx="215100" cy="2151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21"/>
          <p:cNvGrpSpPr/>
          <p:nvPr/>
        </p:nvGrpSpPr>
        <p:grpSpPr>
          <a:xfrm>
            <a:off x="6052817" y="3774766"/>
            <a:ext cx="356206" cy="397923"/>
            <a:chOff x="3084902" y="2500762"/>
            <a:chExt cx="263700" cy="263700"/>
          </a:xfrm>
        </p:grpSpPr>
        <p:sp>
          <p:nvSpPr>
            <p:cNvPr id="175" name="Google Shape;175;p21"/>
            <p:cNvSpPr/>
            <p:nvPr/>
          </p:nvSpPr>
          <p:spPr>
            <a:xfrm>
              <a:off x="3084902" y="2500762"/>
              <a:ext cx="263700" cy="263700"/>
            </a:xfrm>
            <a:prstGeom prst="ellipse">
              <a:avLst/>
            </a:prstGeom>
            <a:solidFill>
              <a:srgbClr val="FF6600"/>
            </a:solidFill>
            <a:ln cap="flat" cmpd="sng" w="19050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3109323" y="2525183"/>
              <a:ext cx="215100" cy="215100"/>
            </a:xfrm>
            <a:prstGeom prst="ellipse">
              <a:avLst/>
            </a:prstGeom>
            <a:solidFill>
              <a:srgbClr val="FF6600"/>
            </a:solidFill>
            <a:ln cap="flat" cmpd="sng" w="9525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21"/>
          <p:cNvGrpSpPr/>
          <p:nvPr/>
        </p:nvGrpSpPr>
        <p:grpSpPr>
          <a:xfrm>
            <a:off x="7700276" y="3774766"/>
            <a:ext cx="356206" cy="397923"/>
            <a:chOff x="3084902" y="2500762"/>
            <a:chExt cx="263700" cy="263700"/>
          </a:xfrm>
        </p:grpSpPr>
        <p:sp>
          <p:nvSpPr>
            <p:cNvPr id="178" name="Google Shape;178;p21"/>
            <p:cNvSpPr/>
            <p:nvPr/>
          </p:nvSpPr>
          <p:spPr>
            <a:xfrm>
              <a:off x="3084902" y="2500762"/>
              <a:ext cx="263700" cy="263700"/>
            </a:xfrm>
            <a:prstGeom prst="ellipse">
              <a:avLst/>
            </a:prstGeom>
            <a:solidFill>
              <a:srgbClr val="FF6600"/>
            </a:solidFill>
            <a:ln cap="flat" cmpd="sng" w="19050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3109323" y="2525183"/>
              <a:ext cx="215100" cy="215100"/>
            </a:xfrm>
            <a:prstGeom prst="ellipse">
              <a:avLst/>
            </a:prstGeom>
            <a:solidFill>
              <a:srgbClr val="FF6600"/>
            </a:solidFill>
            <a:ln cap="flat" cmpd="sng" w="9525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21"/>
          <p:cNvSpPr txBox="1"/>
          <p:nvPr/>
        </p:nvSpPr>
        <p:spPr>
          <a:xfrm>
            <a:off x="6306975" y="4612525"/>
            <a:ext cx="34125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FF6600"/>
                </a:solidFill>
              </a:rPr>
              <a:t>Holt-Winter’s </a:t>
            </a:r>
            <a:r>
              <a:rPr b="1" lang="en-US" sz="1600">
                <a:solidFill>
                  <a:srgbClr val="FF6600"/>
                </a:solidFill>
              </a:rPr>
              <a:t>Seasonal</a:t>
            </a:r>
            <a:r>
              <a:rPr b="1" lang="en-US" sz="1600">
                <a:solidFill>
                  <a:srgbClr val="FF6600"/>
                </a:solidFill>
              </a:rPr>
              <a:t> Method</a:t>
            </a:r>
            <a:endParaRPr b="1" i="0" sz="1600" u="none" cap="none" strike="noStrike">
              <a:solidFill>
                <a:srgbClr val="FF6600"/>
              </a:solidFill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6570616" y="5056736"/>
            <a:ext cx="2615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>
                <a:solidFill>
                  <a:srgbClr val="434343"/>
                </a:solidFill>
              </a:rPr>
              <a:t>Involves estimating three parameters: the level of sales, the trend in sales, and the seasonal component of sales</a:t>
            </a:r>
            <a:endParaRPr b="0" i="0" sz="13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21"/>
          <p:cNvCxnSpPr/>
          <p:nvPr/>
        </p:nvCxnSpPr>
        <p:spPr>
          <a:xfrm>
            <a:off x="7878223" y="4172766"/>
            <a:ext cx="0" cy="439500"/>
          </a:xfrm>
          <a:prstGeom prst="straightConnector1">
            <a:avLst/>
          </a:prstGeom>
          <a:noFill/>
          <a:ln cap="flat" cmpd="sng" w="1905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21"/>
          <p:cNvCxnSpPr/>
          <p:nvPr/>
        </p:nvCxnSpPr>
        <p:spPr>
          <a:xfrm>
            <a:off x="4448348" y="4172766"/>
            <a:ext cx="0" cy="439500"/>
          </a:xfrm>
          <a:prstGeom prst="straightConnector1">
            <a:avLst/>
          </a:prstGeom>
          <a:noFill/>
          <a:ln cap="flat" cmpd="sng" w="1905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p21"/>
          <p:cNvSpPr txBox="1"/>
          <p:nvPr/>
        </p:nvSpPr>
        <p:spPr>
          <a:xfrm>
            <a:off x="1701553" y="2093075"/>
            <a:ext cx="26154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FF6600"/>
                </a:solidFill>
              </a:rPr>
              <a:t>SARIMA</a:t>
            </a:r>
            <a:endParaRPr b="1" i="0" sz="1600" u="none" cap="none" strike="noStrike">
              <a:solidFill>
                <a:srgbClr val="FF6600"/>
              </a:solidFill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1625355" y="2461095"/>
            <a:ext cx="2615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434343"/>
                </a:solidFill>
              </a:rPr>
              <a:t>Take into account both seasonality and trends in the data</a:t>
            </a:r>
            <a:endParaRPr b="0" i="0" sz="13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p21"/>
          <p:cNvCxnSpPr/>
          <p:nvPr/>
        </p:nvCxnSpPr>
        <p:spPr>
          <a:xfrm>
            <a:off x="2933029" y="3402421"/>
            <a:ext cx="0" cy="439500"/>
          </a:xfrm>
          <a:prstGeom prst="straightConnector1">
            <a:avLst/>
          </a:prstGeom>
          <a:noFill/>
          <a:ln cap="flat" cmpd="sng" w="1905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21"/>
          <p:cNvSpPr txBox="1"/>
          <p:nvPr/>
        </p:nvSpPr>
        <p:spPr>
          <a:xfrm>
            <a:off x="3487094" y="4612516"/>
            <a:ext cx="26154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Simple Naive (Baseline)</a:t>
            </a:r>
            <a:endParaRPr b="1" i="0" sz="1600" u="none" cap="none" strike="noStrike">
              <a:solidFill>
                <a:schemeClr val="dk1"/>
              </a:solidFill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3410354" y="5056736"/>
            <a:ext cx="2615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>
                <a:solidFill>
                  <a:srgbClr val="434343"/>
                </a:solidFill>
              </a:rPr>
              <a:t>A basic method that involves assuming that future sales will be the same as past sales</a:t>
            </a:r>
            <a:endParaRPr b="0" i="0" sz="13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4923106" y="2093075"/>
            <a:ext cx="26154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FF6600"/>
                </a:solidFill>
              </a:rPr>
              <a:t>RNN</a:t>
            </a:r>
            <a:endParaRPr b="1" i="0" sz="1600" u="none" cap="none" strike="noStrike">
              <a:solidFill>
                <a:srgbClr val="FF6600"/>
              </a:solidFill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4375875" y="2330563"/>
            <a:ext cx="3709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434343"/>
                </a:solidFill>
              </a:rPr>
              <a:t>Recurrent Neural Networks (RNNs) are particularly useful for forecasting complex patterns and trends in sales data for the products</a:t>
            </a:r>
            <a:endParaRPr b="0" i="0" sz="13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p21"/>
          <p:cNvCxnSpPr/>
          <p:nvPr/>
        </p:nvCxnSpPr>
        <p:spPr>
          <a:xfrm>
            <a:off x="6230782" y="3326221"/>
            <a:ext cx="0" cy="439500"/>
          </a:xfrm>
          <a:prstGeom prst="straightConnector1">
            <a:avLst/>
          </a:prstGeom>
          <a:noFill/>
          <a:ln cap="flat" cmpd="sng" w="1905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2" name="Google Shape;192;p21"/>
          <p:cNvGrpSpPr/>
          <p:nvPr/>
        </p:nvGrpSpPr>
        <p:grpSpPr>
          <a:xfrm>
            <a:off x="9300476" y="3774766"/>
            <a:ext cx="356206" cy="397923"/>
            <a:chOff x="3084902" y="2500762"/>
            <a:chExt cx="263700" cy="263700"/>
          </a:xfrm>
        </p:grpSpPr>
        <p:sp>
          <p:nvSpPr>
            <p:cNvPr id="193" name="Google Shape;193;p21"/>
            <p:cNvSpPr/>
            <p:nvPr/>
          </p:nvSpPr>
          <p:spPr>
            <a:xfrm>
              <a:off x="3084902" y="2500762"/>
              <a:ext cx="263700" cy="263700"/>
            </a:xfrm>
            <a:prstGeom prst="ellipse">
              <a:avLst/>
            </a:prstGeom>
            <a:solidFill>
              <a:srgbClr val="FF6600"/>
            </a:solidFill>
            <a:ln cap="flat" cmpd="sng" w="19050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3109323" y="2525183"/>
              <a:ext cx="215100" cy="215100"/>
            </a:xfrm>
            <a:prstGeom prst="ellipse">
              <a:avLst/>
            </a:prstGeom>
            <a:solidFill>
              <a:srgbClr val="FF6600"/>
            </a:solidFill>
            <a:ln cap="flat" cmpd="sng" w="9525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5" name="Google Shape;195;p21"/>
          <p:cNvCxnSpPr>
            <a:endCxn id="194" idx="0"/>
          </p:cNvCxnSpPr>
          <p:nvPr/>
        </p:nvCxnSpPr>
        <p:spPr>
          <a:xfrm flipH="1">
            <a:off x="9478742" y="3341517"/>
            <a:ext cx="5700" cy="470100"/>
          </a:xfrm>
          <a:prstGeom prst="straightConnector1">
            <a:avLst/>
          </a:prstGeom>
          <a:noFill/>
          <a:ln cap="flat" cmpd="sng" w="1905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6" name="Google Shape;196;p21"/>
          <p:cNvSpPr txBox="1"/>
          <p:nvPr/>
        </p:nvSpPr>
        <p:spPr>
          <a:xfrm>
            <a:off x="8296981" y="2093075"/>
            <a:ext cx="26154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FF6600"/>
                </a:solidFill>
              </a:rPr>
              <a:t>LSTM</a:t>
            </a:r>
            <a:endParaRPr b="1" i="0" sz="1600" u="none" cap="none" strike="noStrike">
              <a:solidFill>
                <a:srgbClr val="FF6600"/>
              </a:solidFill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7978375" y="2385775"/>
            <a:ext cx="34125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434343"/>
                </a:solidFill>
              </a:rPr>
              <a:t>Long short-term memory networks is capable of learning long-term dependencies, particularly in sequence prediction problems</a:t>
            </a:r>
            <a:endParaRPr b="0" i="0" sz="13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Google Shape;198;p21"/>
          <p:cNvGrpSpPr/>
          <p:nvPr/>
        </p:nvGrpSpPr>
        <p:grpSpPr>
          <a:xfrm>
            <a:off x="10519676" y="3774766"/>
            <a:ext cx="356206" cy="397923"/>
            <a:chOff x="3084902" y="2500762"/>
            <a:chExt cx="263700" cy="263700"/>
          </a:xfrm>
        </p:grpSpPr>
        <p:sp>
          <p:nvSpPr>
            <p:cNvPr id="199" name="Google Shape;199;p21"/>
            <p:cNvSpPr/>
            <p:nvPr/>
          </p:nvSpPr>
          <p:spPr>
            <a:xfrm>
              <a:off x="3084902" y="2500762"/>
              <a:ext cx="263700" cy="263700"/>
            </a:xfrm>
            <a:prstGeom prst="ellipse">
              <a:avLst/>
            </a:prstGeom>
            <a:solidFill>
              <a:srgbClr val="FF6600"/>
            </a:solidFill>
            <a:ln cap="flat" cmpd="sng" w="19050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3109323" y="2525183"/>
              <a:ext cx="215100" cy="215100"/>
            </a:xfrm>
            <a:prstGeom prst="ellipse">
              <a:avLst/>
            </a:prstGeom>
            <a:solidFill>
              <a:srgbClr val="FF6600"/>
            </a:solidFill>
            <a:ln cap="flat" cmpd="sng" w="9525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1" name="Google Shape;201;p21"/>
          <p:cNvCxnSpPr/>
          <p:nvPr/>
        </p:nvCxnSpPr>
        <p:spPr>
          <a:xfrm>
            <a:off x="10697623" y="4096566"/>
            <a:ext cx="0" cy="439500"/>
          </a:xfrm>
          <a:prstGeom prst="straightConnector1">
            <a:avLst/>
          </a:prstGeom>
          <a:noFill/>
          <a:ln cap="flat" cmpd="sng" w="1905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21"/>
          <p:cNvSpPr txBox="1"/>
          <p:nvPr/>
        </p:nvSpPr>
        <p:spPr>
          <a:xfrm>
            <a:off x="9390081" y="4603025"/>
            <a:ext cx="26154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FF6600"/>
                </a:solidFill>
              </a:rPr>
              <a:t>GRU</a:t>
            </a:r>
            <a:endParaRPr b="1" i="0" sz="1600" u="none" cap="none" strike="noStrike">
              <a:solidFill>
                <a:srgbClr val="FF6600"/>
              </a:solidFill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9313816" y="5056736"/>
            <a:ext cx="2615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434343"/>
                </a:solidFill>
              </a:rPr>
              <a:t>Gaing Recurrent Units,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300">
                <a:solidFill>
                  <a:srgbClr val="434343"/>
                </a:solidFill>
              </a:rPr>
              <a:t>a gating mechanism in recurrent neural networks</a:t>
            </a:r>
            <a:endParaRPr sz="1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