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0" r:id="rId4"/>
    <p:sldId id="271" r:id="rId5"/>
    <p:sldId id="274" r:id="rId6"/>
    <p:sldId id="275" r:id="rId7"/>
    <p:sldId id="276" r:id="rId8"/>
    <p:sldId id="277" r:id="rId9"/>
    <p:sldId id="272" r:id="rId10"/>
    <p:sldId id="27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80" d="100"/>
          <a:sy n="80" d="100"/>
        </p:scale>
        <p:origin x="7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476B0-D9D8-469E-A2BE-D98B54DD563C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A05DF2-B922-4FDF-9EC3-FB43B09D34C7}">
      <dgm:prSet phldrT="[Text]"/>
      <dgm:spPr/>
      <dgm:t>
        <a:bodyPr/>
        <a:lstStyle/>
        <a:p>
          <a:r>
            <a:rPr lang="en-US" dirty="0" smtClean="0"/>
            <a:t>Master Data</a:t>
          </a:r>
          <a:endParaRPr lang="en-US" dirty="0"/>
        </a:p>
      </dgm:t>
    </dgm:pt>
    <dgm:pt modelId="{945D9913-4148-47FA-8C3E-917E243DFC61}" type="parTrans" cxnId="{3446346F-F46E-443D-A6A7-9507578F617F}">
      <dgm:prSet/>
      <dgm:spPr/>
      <dgm:t>
        <a:bodyPr/>
        <a:lstStyle/>
        <a:p>
          <a:endParaRPr lang="en-US"/>
        </a:p>
      </dgm:t>
    </dgm:pt>
    <dgm:pt modelId="{141A759E-3767-4A95-A06D-BBFE39C0B465}" type="sibTrans" cxnId="{3446346F-F46E-443D-A6A7-9507578F617F}">
      <dgm:prSet/>
      <dgm:spPr/>
      <dgm:t>
        <a:bodyPr/>
        <a:lstStyle/>
        <a:p>
          <a:endParaRPr lang="en-US"/>
        </a:p>
      </dgm:t>
    </dgm:pt>
    <dgm:pt modelId="{D07C3DE3-AC2B-45BA-A4CD-4A2E383DA39D}">
      <dgm:prSet phldrT="[Text]"/>
      <dgm:spPr/>
      <dgm:t>
        <a:bodyPr/>
        <a:lstStyle/>
        <a:p>
          <a:r>
            <a:rPr lang="en-US" dirty="0" smtClean="0"/>
            <a:t>Cab Data</a:t>
          </a:r>
          <a:endParaRPr lang="en-US" dirty="0"/>
        </a:p>
      </dgm:t>
    </dgm:pt>
    <dgm:pt modelId="{8D629908-1DBE-4E14-95B8-20A7011BC3F3}" type="parTrans" cxnId="{9A00216D-E4E3-4F77-9C48-A7C0E1BA709A}">
      <dgm:prSet/>
      <dgm:spPr/>
      <dgm:t>
        <a:bodyPr/>
        <a:lstStyle/>
        <a:p>
          <a:endParaRPr lang="en-US"/>
        </a:p>
      </dgm:t>
    </dgm:pt>
    <dgm:pt modelId="{F80072B0-2494-4C30-83EF-EB2AE3B0DE38}" type="sibTrans" cxnId="{9A00216D-E4E3-4F77-9C48-A7C0E1BA709A}">
      <dgm:prSet/>
      <dgm:spPr/>
      <dgm:t>
        <a:bodyPr/>
        <a:lstStyle/>
        <a:p>
          <a:endParaRPr lang="en-US"/>
        </a:p>
      </dgm:t>
    </dgm:pt>
    <dgm:pt modelId="{BC47DEE0-FC70-4627-A1FE-6F74FEE29E8A}">
      <dgm:prSet phldrT="[Text]"/>
      <dgm:spPr/>
      <dgm:t>
        <a:bodyPr/>
        <a:lstStyle/>
        <a:p>
          <a:r>
            <a:rPr lang="en-US" dirty="0" smtClean="0"/>
            <a:t>City Data</a:t>
          </a:r>
          <a:endParaRPr lang="en-US" dirty="0"/>
        </a:p>
      </dgm:t>
    </dgm:pt>
    <dgm:pt modelId="{94E6206F-8898-43D9-82AF-6018AEB30947}" type="parTrans" cxnId="{C72DBD3D-BD5A-4849-AD34-C49B46898D5D}">
      <dgm:prSet/>
      <dgm:spPr/>
      <dgm:t>
        <a:bodyPr/>
        <a:lstStyle/>
        <a:p>
          <a:endParaRPr lang="en-US"/>
        </a:p>
      </dgm:t>
    </dgm:pt>
    <dgm:pt modelId="{4077945E-2DF9-40A7-9C61-2FB99E5770D1}" type="sibTrans" cxnId="{C72DBD3D-BD5A-4849-AD34-C49B46898D5D}">
      <dgm:prSet/>
      <dgm:spPr/>
      <dgm:t>
        <a:bodyPr/>
        <a:lstStyle/>
        <a:p>
          <a:endParaRPr lang="en-US"/>
        </a:p>
      </dgm:t>
    </dgm:pt>
    <dgm:pt modelId="{3F930F4C-B5AF-4F78-9DA2-72656E536D8C}">
      <dgm:prSet phldrT="[Text]"/>
      <dgm:spPr/>
      <dgm:t>
        <a:bodyPr/>
        <a:lstStyle/>
        <a:p>
          <a:r>
            <a:rPr lang="en-US" dirty="0" smtClean="0"/>
            <a:t>Customers Data</a:t>
          </a:r>
          <a:endParaRPr lang="en-US" dirty="0"/>
        </a:p>
      </dgm:t>
    </dgm:pt>
    <dgm:pt modelId="{66441AF6-209B-481F-94DF-C1A25FB14336}" type="parTrans" cxnId="{F0066E4C-BF53-4D4F-A243-157AB0265AB9}">
      <dgm:prSet/>
      <dgm:spPr/>
      <dgm:t>
        <a:bodyPr/>
        <a:lstStyle/>
        <a:p>
          <a:endParaRPr lang="en-US"/>
        </a:p>
      </dgm:t>
    </dgm:pt>
    <dgm:pt modelId="{12C13EB9-1EA1-4F92-A2C1-39BBFFA503E3}" type="sibTrans" cxnId="{F0066E4C-BF53-4D4F-A243-157AB0265AB9}">
      <dgm:prSet/>
      <dgm:spPr/>
      <dgm:t>
        <a:bodyPr/>
        <a:lstStyle/>
        <a:p>
          <a:endParaRPr lang="en-US"/>
        </a:p>
      </dgm:t>
    </dgm:pt>
    <dgm:pt modelId="{024FBFD5-EBE9-4D7F-ABFF-11F17E5E9D97}">
      <dgm:prSet phldrT="[Text]"/>
      <dgm:spPr/>
      <dgm:t>
        <a:bodyPr/>
        <a:lstStyle/>
        <a:p>
          <a:r>
            <a:rPr lang="en-US" dirty="0" smtClean="0"/>
            <a:t>Transactions Data</a:t>
          </a:r>
          <a:endParaRPr lang="en-US" dirty="0"/>
        </a:p>
      </dgm:t>
    </dgm:pt>
    <dgm:pt modelId="{E7E5FB46-F92D-4B7D-86E1-EAD0F7F26262}" type="parTrans" cxnId="{6B2E475A-A499-4C79-973E-A0938868F976}">
      <dgm:prSet/>
      <dgm:spPr/>
      <dgm:t>
        <a:bodyPr/>
        <a:lstStyle/>
        <a:p>
          <a:endParaRPr lang="en-US"/>
        </a:p>
      </dgm:t>
    </dgm:pt>
    <dgm:pt modelId="{A1CECBD2-6C75-42B8-A789-FA819AE68C23}" type="sibTrans" cxnId="{6B2E475A-A499-4C79-973E-A0938868F976}">
      <dgm:prSet/>
      <dgm:spPr/>
      <dgm:t>
        <a:bodyPr/>
        <a:lstStyle/>
        <a:p>
          <a:endParaRPr lang="en-US"/>
        </a:p>
      </dgm:t>
    </dgm:pt>
    <dgm:pt modelId="{06FBCD89-4BB9-4704-9C3B-73B1DC3A6F94}" type="pres">
      <dgm:prSet presAssocID="{709476B0-D9D8-469E-A2BE-D98B54DD563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D85B7F-1DF7-488E-9B9A-B876FEE5B0D5}" type="pres">
      <dgm:prSet presAssocID="{11A05DF2-B922-4FDF-9EC3-FB43B09D34C7}" presName="centerShape" presStyleLbl="node0" presStyleIdx="0" presStyleCnt="1"/>
      <dgm:spPr/>
      <dgm:t>
        <a:bodyPr/>
        <a:lstStyle/>
        <a:p>
          <a:endParaRPr lang="en-US"/>
        </a:p>
      </dgm:t>
    </dgm:pt>
    <dgm:pt modelId="{7299CD49-F60B-435D-9477-3AEC4B80B860}" type="pres">
      <dgm:prSet presAssocID="{8D629908-1DBE-4E14-95B8-20A7011BC3F3}" presName="parTrans" presStyleLbl="bgSibTrans2D1" presStyleIdx="0" presStyleCnt="4"/>
      <dgm:spPr/>
    </dgm:pt>
    <dgm:pt modelId="{EF07AE83-225E-43D3-8828-1F309742CD08}" type="pres">
      <dgm:prSet presAssocID="{D07C3DE3-AC2B-45BA-A4CD-4A2E383DA39D}" presName="node" presStyleLbl="node1" presStyleIdx="0" presStyleCnt="4">
        <dgm:presLayoutVars>
          <dgm:bulletEnabled val="1"/>
        </dgm:presLayoutVars>
      </dgm:prSet>
      <dgm:spPr/>
    </dgm:pt>
    <dgm:pt modelId="{93060BF0-9C94-4D30-BC50-094A986095CA}" type="pres">
      <dgm:prSet presAssocID="{E7E5FB46-F92D-4B7D-86E1-EAD0F7F26262}" presName="parTrans" presStyleLbl="bgSibTrans2D1" presStyleIdx="1" presStyleCnt="4"/>
      <dgm:spPr/>
    </dgm:pt>
    <dgm:pt modelId="{F8D76D3B-1766-48F2-B6FA-EA48A9A685EF}" type="pres">
      <dgm:prSet presAssocID="{024FBFD5-EBE9-4D7F-ABFF-11F17E5E9D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495B8-580A-4B1A-850A-505C66B2F49C}" type="pres">
      <dgm:prSet presAssocID="{94E6206F-8898-43D9-82AF-6018AEB30947}" presName="parTrans" presStyleLbl="bgSibTrans2D1" presStyleIdx="2" presStyleCnt="4"/>
      <dgm:spPr/>
    </dgm:pt>
    <dgm:pt modelId="{32438A3E-2E88-45F6-94FC-8847167F8A15}" type="pres">
      <dgm:prSet presAssocID="{BC47DEE0-FC70-4627-A1FE-6F74FEE29E8A}" presName="node" presStyleLbl="node1" presStyleIdx="2" presStyleCnt="4">
        <dgm:presLayoutVars>
          <dgm:bulletEnabled val="1"/>
        </dgm:presLayoutVars>
      </dgm:prSet>
      <dgm:spPr/>
    </dgm:pt>
    <dgm:pt modelId="{0417649D-64F1-4263-8BA1-7B0A388EA3A7}" type="pres">
      <dgm:prSet presAssocID="{66441AF6-209B-481F-94DF-C1A25FB14336}" presName="parTrans" presStyleLbl="bgSibTrans2D1" presStyleIdx="3" presStyleCnt="4"/>
      <dgm:spPr/>
    </dgm:pt>
    <dgm:pt modelId="{BFADAE7A-7506-4413-9958-D333B8A008F0}" type="pres">
      <dgm:prSet presAssocID="{3F930F4C-B5AF-4F78-9DA2-72656E536D8C}" presName="node" presStyleLbl="node1" presStyleIdx="3" presStyleCnt="4">
        <dgm:presLayoutVars>
          <dgm:bulletEnabled val="1"/>
        </dgm:presLayoutVars>
      </dgm:prSet>
      <dgm:spPr/>
    </dgm:pt>
  </dgm:ptLst>
  <dgm:cxnLst>
    <dgm:cxn modelId="{3446346F-F46E-443D-A6A7-9507578F617F}" srcId="{709476B0-D9D8-469E-A2BE-D98B54DD563C}" destId="{11A05DF2-B922-4FDF-9EC3-FB43B09D34C7}" srcOrd="0" destOrd="0" parTransId="{945D9913-4148-47FA-8C3E-917E243DFC61}" sibTransId="{141A759E-3767-4A95-A06D-BBFE39C0B465}"/>
    <dgm:cxn modelId="{5D4E1E6D-C3C3-4F3B-9616-53418C776180}" type="presOf" srcId="{8D629908-1DBE-4E14-95B8-20A7011BC3F3}" destId="{7299CD49-F60B-435D-9477-3AEC4B80B860}" srcOrd="0" destOrd="0" presId="urn:microsoft.com/office/officeart/2005/8/layout/radial4"/>
    <dgm:cxn modelId="{6B2E475A-A499-4C79-973E-A0938868F976}" srcId="{11A05DF2-B922-4FDF-9EC3-FB43B09D34C7}" destId="{024FBFD5-EBE9-4D7F-ABFF-11F17E5E9D97}" srcOrd="1" destOrd="0" parTransId="{E7E5FB46-F92D-4B7D-86E1-EAD0F7F26262}" sibTransId="{A1CECBD2-6C75-42B8-A789-FA819AE68C23}"/>
    <dgm:cxn modelId="{11273F1C-9289-4252-8037-10234BEE477B}" type="presOf" srcId="{E7E5FB46-F92D-4B7D-86E1-EAD0F7F26262}" destId="{93060BF0-9C94-4D30-BC50-094A986095CA}" srcOrd="0" destOrd="0" presId="urn:microsoft.com/office/officeart/2005/8/layout/radial4"/>
    <dgm:cxn modelId="{9A00216D-E4E3-4F77-9C48-A7C0E1BA709A}" srcId="{11A05DF2-B922-4FDF-9EC3-FB43B09D34C7}" destId="{D07C3DE3-AC2B-45BA-A4CD-4A2E383DA39D}" srcOrd="0" destOrd="0" parTransId="{8D629908-1DBE-4E14-95B8-20A7011BC3F3}" sibTransId="{F80072B0-2494-4C30-83EF-EB2AE3B0DE38}"/>
    <dgm:cxn modelId="{D368F161-6DD2-4D11-BEE3-E349CCB746AC}" type="presOf" srcId="{D07C3DE3-AC2B-45BA-A4CD-4A2E383DA39D}" destId="{EF07AE83-225E-43D3-8828-1F309742CD08}" srcOrd="0" destOrd="0" presId="urn:microsoft.com/office/officeart/2005/8/layout/radial4"/>
    <dgm:cxn modelId="{F0066E4C-BF53-4D4F-A243-157AB0265AB9}" srcId="{11A05DF2-B922-4FDF-9EC3-FB43B09D34C7}" destId="{3F930F4C-B5AF-4F78-9DA2-72656E536D8C}" srcOrd="3" destOrd="0" parTransId="{66441AF6-209B-481F-94DF-C1A25FB14336}" sibTransId="{12C13EB9-1EA1-4F92-A2C1-39BBFFA503E3}"/>
    <dgm:cxn modelId="{2A4AEF1F-F09A-41B1-8946-03EE6D1B2589}" type="presOf" srcId="{3F930F4C-B5AF-4F78-9DA2-72656E536D8C}" destId="{BFADAE7A-7506-4413-9958-D333B8A008F0}" srcOrd="0" destOrd="0" presId="urn:microsoft.com/office/officeart/2005/8/layout/radial4"/>
    <dgm:cxn modelId="{7D2549FD-AD00-4A1F-B415-6119493092CB}" type="presOf" srcId="{024FBFD5-EBE9-4D7F-ABFF-11F17E5E9D97}" destId="{F8D76D3B-1766-48F2-B6FA-EA48A9A685EF}" srcOrd="0" destOrd="0" presId="urn:microsoft.com/office/officeart/2005/8/layout/radial4"/>
    <dgm:cxn modelId="{83268B00-CE1E-432A-A35A-77000508C67F}" type="presOf" srcId="{66441AF6-209B-481F-94DF-C1A25FB14336}" destId="{0417649D-64F1-4263-8BA1-7B0A388EA3A7}" srcOrd="0" destOrd="0" presId="urn:microsoft.com/office/officeart/2005/8/layout/radial4"/>
    <dgm:cxn modelId="{C72DBD3D-BD5A-4849-AD34-C49B46898D5D}" srcId="{11A05DF2-B922-4FDF-9EC3-FB43B09D34C7}" destId="{BC47DEE0-FC70-4627-A1FE-6F74FEE29E8A}" srcOrd="2" destOrd="0" parTransId="{94E6206F-8898-43D9-82AF-6018AEB30947}" sibTransId="{4077945E-2DF9-40A7-9C61-2FB99E5770D1}"/>
    <dgm:cxn modelId="{82C0F1E5-7FBD-4C0F-84C7-8D545627A7EF}" type="presOf" srcId="{709476B0-D9D8-469E-A2BE-D98B54DD563C}" destId="{06FBCD89-4BB9-4704-9C3B-73B1DC3A6F94}" srcOrd="0" destOrd="0" presId="urn:microsoft.com/office/officeart/2005/8/layout/radial4"/>
    <dgm:cxn modelId="{4A10A4CE-367B-46AF-8456-0F92C7125505}" type="presOf" srcId="{BC47DEE0-FC70-4627-A1FE-6F74FEE29E8A}" destId="{32438A3E-2E88-45F6-94FC-8847167F8A15}" srcOrd="0" destOrd="0" presId="urn:microsoft.com/office/officeart/2005/8/layout/radial4"/>
    <dgm:cxn modelId="{37B8239F-344A-46B6-9566-39D54E1CA55A}" type="presOf" srcId="{11A05DF2-B922-4FDF-9EC3-FB43B09D34C7}" destId="{E4D85B7F-1DF7-488E-9B9A-B876FEE5B0D5}" srcOrd="0" destOrd="0" presId="urn:microsoft.com/office/officeart/2005/8/layout/radial4"/>
    <dgm:cxn modelId="{8683345B-E30A-49DA-9E18-349DA5A34F72}" type="presOf" srcId="{94E6206F-8898-43D9-82AF-6018AEB30947}" destId="{837495B8-580A-4B1A-850A-505C66B2F49C}" srcOrd="0" destOrd="0" presId="urn:microsoft.com/office/officeart/2005/8/layout/radial4"/>
    <dgm:cxn modelId="{09689784-11BF-4CEA-8B69-975C595D4BE8}" type="presParOf" srcId="{06FBCD89-4BB9-4704-9C3B-73B1DC3A6F94}" destId="{E4D85B7F-1DF7-488E-9B9A-B876FEE5B0D5}" srcOrd="0" destOrd="0" presId="urn:microsoft.com/office/officeart/2005/8/layout/radial4"/>
    <dgm:cxn modelId="{9B9F4CF3-2912-455F-B104-8E2E47E6D0E8}" type="presParOf" srcId="{06FBCD89-4BB9-4704-9C3B-73B1DC3A6F94}" destId="{7299CD49-F60B-435D-9477-3AEC4B80B860}" srcOrd="1" destOrd="0" presId="urn:microsoft.com/office/officeart/2005/8/layout/radial4"/>
    <dgm:cxn modelId="{D639F3D9-721C-4190-A62E-5A8E25E63DB8}" type="presParOf" srcId="{06FBCD89-4BB9-4704-9C3B-73B1DC3A6F94}" destId="{EF07AE83-225E-43D3-8828-1F309742CD08}" srcOrd="2" destOrd="0" presId="urn:microsoft.com/office/officeart/2005/8/layout/radial4"/>
    <dgm:cxn modelId="{E9DC9CB1-B82D-47D9-915A-465DF50B8D48}" type="presParOf" srcId="{06FBCD89-4BB9-4704-9C3B-73B1DC3A6F94}" destId="{93060BF0-9C94-4D30-BC50-094A986095CA}" srcOrd="3" destOrd="0" presId="urn:microsoft.com/office/officeart/2005/8/layout/radial4"/>
    <dgm:cxn modelId="{84550D48-7680-4E35-BB44-593EFA63CFFC}" type="presParOf" srcId="{06FBCD89-4BB9-4704-9C3B-73B1DC3A6F94}" destId="{F8D76D3B-1766-48F2-B6FA-EA48A9A685EF}" srcOrd="4" destOrd="0" presId="urn:microsoft.com/office/officeart/2005/8/layout/radial4"/>
    <dgm:cxn modelId="{8ACEEA58-89CD-4856-BBF7-EE2A70420271}" type="presParOf" srcId="{06FBCD89-4BB9-4704-9C3B-73B1DC3A6F94}" destId="{837495B8-580A-4B1A-850A-505C66B2F49C}" srcOrd="5" destOrd="0" presId="urn:microsoft.com/office/officeart/2005/8/layout/radial4"/>
    <dgm:cxn modelId="{9AA6DCD0-C4D8-42F6-91F6-B095B60F5E6E}" type="presParOf" srcId="{06FBCD89-4BB9-4704-9C3B-73B1DC3A6F94}" destId="{32438A3E-2E88-45F6-94FC-8847167F8A15}" srcOrd="6" destOrd="0" presId="urn:microsoft.com/office/officeart/2005/8/layout/radial4"/>
    <dgm:cxn modelId="{CD1B2B96-AC99-4860-AAEB-3FAD9CFC798A}" type="presParOf" srcId="{06FBCD89-4BB9-4704-9C3B-73B1DC3A6F94}" destId="{0417649D-64F1-4263-8BA1-7B0A388EA3A7}" srcOrd="7" destOrd="0" presId="urn:microsoft.com/office/officeart/2005/8/layout/radial4"/>
    <dgm:cxn modelId="{64DF7D13-9D6D-494F-921C-11D06D90DF41}" type="presParOf" srcId="{06FBCD89-4BB9-4704-9C3B-73B1DC3A6F94}" destId="{BFADAE7A-7506-4413-9958-D333B8A008F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85B7F-1DF7-488E-9B9A-B876FEE5B0D5}">
      <dsp:nvSpPr>
        <dsp:cNvPr id="0" name=""/>
        <dsp:cNvSpPr/>
      </dsp:nvSpPr>
      <dsp:spPr>
        <a:xfrm>
          <a:off x="2504724" y="1874588"/>
          <a:ext cx="1791399" cy="1791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Master Data</a:t>
          </a:r>
          <a:endParaRPr lang="en-US" sz="3300" kern="1200" dirty="0"/>
        </a:p>
      </dsp:txBody>
      <dsp:txXfrm>
        <a:off x="2767068" y="2136932"/>
        <a:ext cx="1266711" cy="1266711"/>
      </dsp:txXfrm>
    </dsp:sp>
    <dsp:sp modelId="{7299CD49-F60B-435D-9477-3AEC4B80B860}">
      <dsp:nvSpPr>
        <dsp:cNvPr id="0" name=""/>
        <dsp:cNvSpPr/>
      </dsp:nvSpPr>
      <dsp:spPr>
        <a:xfrm rot="11700000">
          <a:off x="1151947" y="2090875"/>
          <a:ext cx="1331142" cy="510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7AE83-225E-43D3-8828-1F309742CD08}">
      <dsp:nvSpPr>
        <dsp:cNvPr id="0" name=""/>
        <dsp:cNvSpPr/>
      </dsp:nvSpPr>
      <dsp:spPr>
        <a:xfrm>
          <a:off x="323711" y="1493155"/>
          <a:ext cx="1701829" cy="1361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Cab Data</a:t>
          </a:r>
          <a:endParaRPr lang="en-US" sz="2300" kern="1200" dirty="0"/>
        </a:p>
      </dsp:txBody>
      <dsp:txXfrm>
        <a:off x="363587" y="1533031"/>
        <a:ext cx="1622077" cy="1281711"/>
      </dsp:txXfrm>
    </dsp:sp>
    <dsp:sp modelId="{93060BF0-9C94-4D30-BC50-094A986095CA}">
      <dsp:nvSpPr>
        <dsp:cNvPr id="0" name=""/>
        <dsp:cNvSpPr/>
      </dsp:nvSpPr>
      <dsp:spPr>
        <a:xfrm rot="14700000">
          <a:off x="2042290" y="1029806"/>
          <a:ext cx="1331142" cy="510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76D3B-1766-48F2-B6FA-EA48A9A685EF}">
      <dsp:nvSpPr>
        <dsp:cNvPr id="0" name=""/>
        <dsp:cNvSpPr/>
      </dsp:nvSpPr>
      <dsp:spPr>
        <a:xfrm>
          <a:off x="1575663" y="1137"/>
          <a:ext cx="1701829" cy="1361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Transactions Data</a:t>
          </a:r>
          <a:endParaRPr lang="en-US" sz="2300" kern="1200" dirty="0"/>
        </a:p>
      </dsp:txBody>
      <dsp:txXfrm>
        <a:off x="1615539" y="41013"/>
        <a:ext cx="1622077" cy="1281711"/>
      </dsp:txXfrm>
    </dsp:sp>
    <dsp:sp modelId="{837495B8-580A-4B1A-850A-505C66B2F49C}">
      <dsp:nvSpPr>
        <dsp:cNvPr id="0" name=""/>
        <dsp:cNvSpPr/>
      </dsp:nvSpPr>
      <dsp:spPr>
        <a:xfrm rot="17700000">
          <a:off x="3427416" y="1029806"/>
          <a:ext cx="1331142" cy="510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8A3E-2E88-45F6-94FC-8847167F8A15}">
      <dsp:nvSpPr>
        <dsp:cNvPr id="0" name=""/>
        <dsp:cNvSpPr/>
      </dsp:nvSpPr>
      <dsp:spPr>
        <a:xfrm>
          <a:off x="3523355" y="1137"/>
          <a:ext cx="1701829" cy="1361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City Data</a:t>
          </a:r>
          <a:endParaRPr lang="en-US" sz="2300" kern="1200" dirty="0"/>
        </a:p>
      </dsp:txBody>
      <dsp:txXfrm>
        <a:off x="3563231" y="41013"/>
        <a:ext cx="1622077" cy="1281711"/>
      </dsp:txXfrm>
    </dsp:sp>
    <dsp:sp modelId="{0417649D-64F1-4263-8BA1-7B0A388EA3A7}">
      <dsp:nvSpPr>
        <dsp:cNvPr id="0" name=""/>
        <dsp:cNvSpPr/>
      </dsp:nvSpPr>
      <dsp:spPr>
        <a:xfrm rot="20700000">
          <a:off x="4317759" y="2090875"/>
          <a:ext cx="1331142" cy="510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DAE7A-7506-4413-9958-D333B8A008F0}">
      <dsp:nvSpPr>
        <dsp:cNvPr id="0" name=""/>
        <dsp:cNvSpPr/>
      </dsp:nvSpPr>
      <dsp:spPr>
        <a:xfrm>
          <a:off x="4775307" y="1493155"/>
          <a:ext cx="1701829" cy="1361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Customers Data</a:t>
          </a:r>
          <a:endParaRPr lang="en-US" sz="2300" kern="1200" dirty="0"/>
        </a:p>
      </dsp:txBody>
      <dsp:txXfrm>
        <a:off x="4815183" y="1533031"/>
        <a:ext cx="1622077" cy="1281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 smtClean="0"/>
              <a:t>Project Cab Investment</a:t>
            </a:r>
            <a:endParaRPr lang="en-US" sz="4000" dirty="0"/>
          </a:p>
          <a:p>
            <a:endParaRPr lang="en-US" sz="4000" dirty="0"/>
          </a:p>
          <a:p>
            <a:r>
              <a:rPr lang="en-US" sz="2800" b="1" dirty="0" smtClean="0"/>
              <a:t>Dated: 20-12-2022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576389" y="1576388"/>
            <a:ext cx="6858002" cy="3705226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solidFill>
                  <a:srgbClr val="FF6600"/>
                </a:solidFill>
              </a:rPr>
              <a:t>Recommendations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1975" y="1707595"/>
            <a:ext cx="6848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As per the EDA performed on the data provided, </a:t>
            </a:r>
            <a:r>
              <a:rPr lang="en-US" sz="2400" dirty="0"/>
              <a:t>Yellow cab has performed better in all the comparison tests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Hence, it is recommended to investment in Yellow Cab. 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5277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6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28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174066" y="-651934"/>
            <a:ext cx="6350000" cy="8060269"/>
          </a:xfrm>
        </p:spPr>
        <p:txBody>
          <a:bodyPr vert="vert270">
            <a:normAutofit/>
          </a:bodyPr>
          <a:lstStyle/>
          <a:p>
            <a:pPr algn="just"/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Background:</a:t>
            </a:r>
          </a:p>
          <a:p>
            <a:pPr algn="just"/>
            <a:r>
              <a:rPr lang="en-US" sz="2000" dirty="0"/>
              <a:t>US-based private company </a:t>
            </a:r>
            <a:r>
              <a:rPr lang="en-US" sz="2000" dirty="0" smtClean="0"/>
              <a:t>XYZ </a:t>
            </a:r>
            <a:r>
              <a:rPr lang="en-US" sz="2000" dirty="0"/>
              <a:t>is considering investing in the taxi business as a result of the industry's impressive recent </a:t>
            </a:r>
            <a:r>
              <a:rPr lang="en-US" sz="2000" dirty="0" smtClean="0"/>
              <a:t>expansion but due to the </a:t>
            </a:r>
            <a:r>
              <a:rPr lang="en-US" sz="2000" dirty="0"/>
              <a:t>presence of numerous significant </a:t>
            </a:r>
            <a:r>
              <a:rPr lang="en-US" sz="2000" dirty="0" smtClean="0"/>
              <a:t>players and tough market conditions </a:t>
            </a:r>
            <a:r>
              <a:rPr lang="en-US" sz="2000" dirty="0"/>
              <a:t>they first want to fully comprehend the </a:t>
            </a:r>
            <a:r>
              <a:rPr lang="en-US" sz="2000" dirty="0" smtClean="0"/>
              <a:t>market.</a:t>
            </a:r>
          </a:p>
          <a:p>
            <a:pPr algn="just"/>
            <a:endParaRPr lang="en-US" sz="1200" dirty="0"/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Problem Statement:</a:t>
            </a:r>
          </a:p>
          <a:p>
            <a:pPr algn="just"/>
            <a:r>
              <a:rPr lang="en-US" sz="2000" dirty="0" smtClean="0"/>
              <a:t>Analysis needs to be done, for the recommendation of the expected profitable Cab company to invest in.</a:t>
            </a:r>
          </a:p>
          <a:p>
            <a:pPr algn="l"/>
            <a:endParaRPr lang="en-US" sz="1400" dirty="0">
              <a:solidFill>
                <a:srgbClr val="FF6600"/>
              </a:solidFill>
            </a:endParaRP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Analysis Division</a:t>
            </a:r>
            <a:r>
              <a:rPr lang="en-US" sz="2000" dirty="0" smtClean="0">
                <a:solidFill>
                  <a:srgbClr val="FF6600"/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Data Interpretation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Comparison tests between Yellow Cab and Pink Cab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Hypothesis Testing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Recommendation</a:t>
            </a:r>
            <a:endParaRPr lang="en-US" sz="2000" dirty="0" smtClean="0"/>
          </a:p>
          <a:p>
            <a:pPr algn="l"/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solidFill>
                  <a:srgbClr val="FF6600"/>
                </a:solidFill>
              </a:rPr>
              <a:t>Data Interpretation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8475" y="646747"/>
            <a:ext cx="895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master data was created by the combination of 4 datasets, contained in csv files, </a:t>
            </a:r>
            <a:r>
              <a:rPr lang="en-US" dirty="0"/>
              <a:t>timeframe from 2016-01-31 to 2018-12-31: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Cab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Transaction </a:t>
            </a:r>
          </a:p>
          <a:p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41025831"/>
              </p:ext>
            </p:extLst>
          </p:nvPr>
        </p:nvGraphicFramePr>
        <p:xfrm>
          <a:off x="4238625" y="2790825"/>
          <a:ext cx="6800849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729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solidFill>
                  <a:srgbClr val="FF6600"/>
                </a:solidFill>
              </a:rPr>
              <a:t>Comparison  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 smtClean="0">
                <a:solidFill>
                  <a:srgbClr val="FF6600"/>
                </a:solidFill>
              </a:rPr>
              <a:t>Tests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>
                <a:solidFill>
                  <a:srgbClr val="FF6600"/>
                </a:solidFill>
              </a:rPr>
              <a:t/>
            </a:r>
            <a:br>
              <a:rPr lang="en-US" sz="3600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68" y="762000"/>
            <a:ext cx="6748728" cy="4429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1901" y="5581650"/>
            <a:ext cx="738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be seen that both male and female tends to prefer Yellow cab over Pink cab.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0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solidFill>
                  <a:srgbClr val="FF6600"/>
                </a:solidFill>
              </a:rPr>
              <a:t>Comparison  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 smtClean="0">
                <a:solidFill>
                  <a:srgbClr val="FF6600"/>
                </a:solidFill>
              </a:rPr>
              <a:t>Tests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>
                <a:solidFill>
                  <a:srgbClr val="FF6600"/>
                </a:solidFill>
              </a:rPr>
              <a:t/>
            </a:r>
            <a:br>
              <a:rPr lang="en-US" sz="3600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90" y="266700"/>
            <a:ext cx="9089050" cy="5143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3725" y="5753100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 cab charges more than Pink Cab.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solidFill>
                  <a:srgbClr val="FF6600"/>
                </a:solidFill>
              </a:rPr>
              <a:t>Comparison  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 smtClean="0">
                <a:solidFill>
                  <a:srgbClr val="FF6600"/>
                </a:solidFill>
              </a:rPr>
              <a:t>Tests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>
                <a:solidFill>
                  <a:srgbClr val="FF6600"/>
                </a:solidFill>
              </a:rPr>
              <a:t/>
            </a:r>
            <a:br>
              <a:rPr lang="en-US" sz="3600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7" y="486142"/>
            <a:ext cx="5595408" cy="3266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42" y="3752598"/>
            <a:ext cx="6101715" cy="3105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75" y="2095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based Comparison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726" y="4029189"/>
            <a:ext cx="2572810" cy="21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2950" y="1473038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 cab has </a:t>
            </a:r>
            <a:r>
              <a:rPr lang="en-US" dirty="0"/>
              <a:t>3x</a:t>
            </a:r>
            <a:r>
              <a:rPr lang="en-US" dirty="0" smtClean="0"/>
              <a:t> more users then Pink cab.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3725" y="4162425"/>
            <a:ext cx="242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 cab generates more revenue and profit as compared to pink cab.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solidFill>
                  <a:srgbClr val="FF6600"/>
                </a:solidFill>
              </a:rPr>
              <a:t>Comparison  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 smtClean="0">
                <a:solidFill>
                  <a:srgbClr val="FF6600"/>
                </a:solidFill>
              </a:rPr>
              <a:t>Tests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>
                <a:solidFill>
                  <a:srgbClr val="FF6600"/>
                </a:solidFill>
              </a:rPr>
              <a:t/>
            </a:r>
            <a:br>
              <a:rPr lang="en-US" sz="3600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57175"/>
            <a:ext cx="9101668" cy="5606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100" y="603772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the period of 3 years, profit of both companies have declined. However, Yellow cab has shown way more profit than pink cab at any point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solidFill>
                  <a:srgbClr val="FF6600"/>
                </a:solidFill>
              </a:rPr>
              <a:t>Comparison  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 smtClean="0">
                <a:solidFill>
                  <a:srgbClr val="FF6600"/>
                </a:solidFill>
              </a:rPr>
              <a:t>Tests</a:t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>
                <a:solidFill>
                  <a:srgbClr val="FF6600"/>
                </a:solidFill>
              </a:rPr>
              <a:t/>
            </a:r>
            <a:br>
              <a:rPr lang="en-US" sz="3600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7" y="247650"/>
            <a:ext cx="9338734" cy="5246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4700" y="5494439"/>
            <a:ext cx="75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basis of distance travelled, Yellow cab is again leading the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002368" y="2002367"/>
            <a:ext cx="6858002" cy="2853268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>
                <a:solidFill>
                  <a:srgbClr val="FF6600"/>
                </a:solidFill>
              </a:rPr>
              <a:t>Hypothesis Testing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6100" y="926545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Hypothesis Test 1</a:t>
            </a:r>
          </a:p>
          <a:p>
            <a:r>
              <a:rPr lang="en-US" dirty="0"/>
              <a:t>Ho= price charges does not impact on profit</a:t>
            </a:r>
          </a:p>
          <a:p>
            <a:r>
              <a:rPr lang="en-US" dirty="0"/>
              <a:t>H1= price charges have impact on </a:t>
            </a:r>
            <a:r>
              <a:rPr lang="en-US" dirty="0" smtClean="0"/>
              <a:t>profit</a:t>
            </a:r>
          </a:p>
          <a:p>
            <a:endParaRPr lang="en-US" dirty="0"/>
          </a:p>
          <a:p>
            <a:pPr lvl="0"/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accept alternative hypothesis (H1) that price charges have impact on profit</a:t>
            </a:r>
            <a:r>
              <a:rPr lang="en-US" altLang="en-US" sz="1400" dirty="0">
                <a:solidFill>
                  <a:schemeClr val="tx2"/>
                </a:solidFill>
              </a:rPr>
              <a:t> </a:t>
            </a:r>
            <a:endParaRPr lang="en-US" altLang="en-US" sz="1400" dirty="0" smtClean="0">
              <a:solidFill>
                <a:schemeClr val="tx2"/>
              </a:solidFill>
            </a:endParaRPr>
          </a:p>
          <a:p>
            <a:pPr lvl="0"/>
            <a:endParaRPr lang="en-US" altLang="en-US" sz="1400" dirty="0" smtClean="0">
              <a:solidFill>
                <a:schemeClr val="tx2"/>
              </a:solidFill>
            </a:endParaRPr>
          </a:p>
          <a:p>
            <a:pPr lvl="0"/>
            <a:endParaRPr lang="en-US" alt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/>
            <a:r>
              <a:rPr lang="en-US" altLang="en-US" b="1" u="sng" dirty="0"/>
              <a:t>Hypothesis Test 2</a:t>
            </a:r>
          </a:p>
          <a:p>
            <a:pPr lvl="0"/>
            <a:r>
              <a:rPr lang="en-US" altLang="en-US" dirty="0"/>
              <a:t>H0 : There is no difference regarding Gender for both cab companies.</a:t>
            </a:r>
          </a:p>
          <a:p>
            <a:pPr lvl="0"/>
            <a:r>
              <a:rPr lang="en-US" altLang="en-US" dirty="0"/>
              <a:t>H1 : There is difference regarding Gender for both cab companies.</a:t>
            </a:r>
          </a:p>
          <a:p>
            <a:endParaRPr lang="en-US" dirty="0" smtClean="0"/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accept null hypothesis (H0) that there is no difference regarding gender for Pink Cab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5277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0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(1)</Template>
  <TotalTime>1476</TotalTime>
  <Words>343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   Agenda</vt:lpstr>
      <vt:lpstr>   Data Interpretation</vt:lpstr>
      <vt:lpstr>   Comparison   Tests  </vt:lpstr>
      <vt:lpstr>   Comparison   Tests  </vt:lpstr>
      <vt:lpstr>   Comparison   Tests  </vt:lpstr>
      <vt:lpstr>   Comparison   Tests  </vt:lpstr>
      <vt:lpstr>   Comparison   Tests  </vt:lpstr>
      <vt:lpstr>   Hypothesis Testing </vt:lpstr>
      <vt:lpstr>   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2022-12-20T22:56:46Z</dcterms:created>
  <dcterms:modified xsi:type="dcterms:W3CDTF">2022-12-21T23:33:44Z</dcterms:modified>
</cp:coreProperties>
</file>