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handoutMasterIdLst>
    <p:handoutMasterId r:id="rId9"/>
  </p:handout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1500" y="5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48" d="100"/>
          <a:sy n="48" d="100"/>
        </p:scale>
        <p:origin x="2752"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1286A1C-714C-135B-9A06-1B6EFB0553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117CAB4C-FB61-F249-4C66-8C94C6148D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2B35ED-074F-4DA6-B0D2-0863611FB16F}" type="datetimeFigureOut">
              <a:rPr kumimoji="1" lang="ja-JP" altLang="en-US" smtClean="0"/>
              <a:t>2025/1/11</a:t>
            </a:fld>
            <a:endParaRPr kumimoji="1" lang="ja-JP" altLang="en-US"/>
          </a:p>
        </p:txBody>
      </p:sp>
      <p:sp>
        <p:nvSpPr>
          <p:cNvPr id="4" name="フッター プレースホルダー 3">
            <a:extLst>
              <a:ext uri="{FF2B5EF4-FFF2-40B4-BE49-F238E27FC236}">
                <a16:creationId xmlns:a16="http://schemas.microsoft.com/office/drawing/2014/main" id="{5528E0F8-D5F8-3292-752C-E4048BDF01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B84F3E97-B95A-C995-96E7-216C1F05F4F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9A531B-3EF8-4A60-8782-5101593AFBAA}" type="slidenum">
              <a:rPr kumimoji="1" lang="ja-JP" altLang="en-US" smtClean="0"/>
              <a:t>‹#›</a:t>
            </a:fld>
            <a:endParaRPr kumimoji="1" lang="ja-JP" altLang="en-US"/>
          </a:p>
        </p:txBody>
      </p:sp>
    </p:spTree>
    <p:extLst>
      <p:ext uri="{BB962C8B-B14F-4D97-AF65-F5344CB8AC3E}">
        <p14:creationId xmlns:p14="http://schemas.microsoft.com/office/powerpoint/2010/main" val="377282597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D117CC-9FAD-4253-8A87-193B34279670}"/>
              </a:ext>
            </a:extLst>
          </p:cNvPr>
          <p:cNvSpPr>
            <a:spLocks noGrp="1"/>
          </p:cNvSpPr>
          <p:nvPr>
            <p:ph type="ctrTitle"/>
          </p:nvPr>
        </p:nvSpPr>
        <p:spPr>
          <a:xfrm>
            <a:off x="755197" y="1268072"/>
            <a:ext cx="7633607" cy="2387600"/>
          </a:xfrm>
        </p:spPr>
        <p:txBody>
          <a:bodyPr anchor="b"/>
          <a:lstStyle>
            <a:lvl1pPr algn="ctr">
              <a:defRPr sz="4500" baseline="0">
                <a:latin typeface="Arial" panose="020B0604020202020204" pitchFamily="34" charset="0"/>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C797F485-D10F-4CA8-8059-CE1750F9646B}"/>
              </a:ext>
            </a:extLst>
          </p:cNvPr>
          <p:cNvSpPr>
            <a:spLocks noGrp="1"/>
          </p:cNvSpPr>
          <p:nvPr>
            <p:ph type="subTitle" idx="1"/>
          </p:nvPr>
        </p:nvSpPr>
        <p:spPr>
          <a:xfrm>
            <a:off x="1142998" y="3870000"/>
            <a:ext cx="6858000" cy="1655762"/>
          </a:xfrm>
        </p:spPr>
        <p:txBody>
          <a:bodyPr/>
          <a:lstStyle>
            <a:lvl1pPr marL="0" indent="0" algn="ctr">
              <a:buNone/>
              <a:defRPr sz="1800" baseline="0">
                <a:latin typeface="Open Sans" panose="020B0606030504020204" pitchFamily="34" charset="0"/>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dirty="0"/>
              <a:t>マスター サブタイトルの書式設定</a:t>
            </a:r>
          </a:p>
        </p:txBody>
      </p:sp>
      <p:sp>
        <p:nvSpPr>
          <p:cNvPr id="6" name="正方形/長方形 5">
            <a:extLst>
              <a:ext uri="{FF2B5EF4-FFF2-40B4-BE49-F238E27FC236}">
                <a16:creationId xmlns:a16="http://schemas.microsoft.com/office/drawing/2014/main" id="{B36B27BA-0B04-EDC8-D984-45C0A424D262}"/>
              </a:ext>
            </a:extLst>
          </p:cNvPr>
          <p:cNvSpPr/>
          <p:nvPr userDrawn="1"/>
        </p:nvSpPr>
        <p:spPr>
          <a:xfrm flipV="1">
            <a:off x="755195" y="3648799"/>
            <a:ext cx="7633607" cy="45719"/>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正方形/長方形 7">
            <a:extLst>
              <a:ext uri="{FF2B5EF4-FFF2-40B4-BE49-F238E27FC236}">
                <a16:creationId xmlns:a16="http://schemas.microsoft.com/office/drawing/2014/main" id="{83D2517B-4DA4-FF00-E69B-EA4FE906DCB5}"/>
              </a:ext>
            </a:extLst>
          </p:cNvPr>
          <p:cNvSpPr/>
          <p:nvPr userDrawn="1"/>
        </p:nvSpPr>
        <p:spPr>
          <a:xfrm flipV="1">
            <a:off x="755195" y="3694518"/>
            <a:ext cx="7633607" cy="45719"/>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283586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7D1007D-27BE-4763-B047-AC17EBCBB604}"/>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B340B9A-3F57-4156-A08B-FC18920CEF4D}"/>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070A10-DD6C-4590-BFA4-3B1E2EABEB90}"/>
              </a:ext>
            </a:extLst>
          </p:cNvPr>
          <p:cNvSpPr>
            <a:spLocks noGrp="1"/>
          </p:cNvSpPr>
          <p:nvPr>
            <p:ph type="dt" sz="half" idx="10"/>
          </p:nvPr>
        </p:nvSpPr>
        <p:spPr>
          <a:xfrm>
            <a:off x="628650" y="6259282"/>
            <a:ext cx="2057401" cy="598714"/>
          </a:xfrm>
          <a:prstGeom prst="rect">
            <a:avLst/>
          </a:prstGeom>
        </p:spPr>
        <p:txBody>
          <a:bodyPr/>
          <a:lstStyle/>
          <a:p>
            <a:fld id="{E8CAF464-15F3-4BB4-BD7F-4E96634389B9}" type="datetime1">
              <a:rPr kumimoji="1" lang="ja-JP" altLang="en-US" smtClean="0"/>
              <a:t>2025/1/11</a:t>
            </a:fld>
            <a:endParaRPr kumimoji="1" lang="ja-JP" altLang="en-US"/>
          </a:p>
        </p:txBody>
      </p:sp>
      <p:sp>
        <p:nvSpPr>
          <p:cNvPr id="5" name="フッター プレースホルダー 4">
            <a:extLst>
              <a:ext uri="{FF2B5EF4-FFF2-40B4-BE49-F238E27FC236}">
                <a16:creationId xmlns:a16="http://schemas.microsoft.com/office/drawing/2014/main" id="{8CE13EE8-D346-41AE-8F04-C2FAAABA99B9}"/>
              </a:ext>
            </a:extLst>
          </p:cNvPr>
          <p:cNvSpPr>
            <a:spLocks noGrp="1"/>
          </p:cNvSpPr>
          <p:nvPr>
            <p:ph type="ftr" sz="quarter" idx="11"/>
          </p:nvPr>
        </p:nvSpPr>
        <p:spPr>
          <a:xfrm>
            <a:off x="2686050" y="6259286"/>
            <a:ext cx="3771900" cy="598714"/>
          </a:xfrm>
          <a:prstGeom prst="rect">
            <a:avLst/>
          </a:prstGeom>
        </p:spPr>
        <p:txBody>
          <a:bodyPr/>
          <a:lstStyle/>
          <a:p>
            <a:r>
              <a:rPr kumimoji="1" lang="ja-JP" altLang="en-US"/>
              <a:t>創造工学研修</a:t>
            </a:r>
          </a:p>
        </p:txBody>
      </p:sp>
      <p:sp>
        <p:nvSpPr>
          <p:cNvPr id="6" name="スライド番号プレースホルダー 5">
            <a:extLst>
              <a:ext uri="{FF2B5EF4-FFF2-40B4-BE49-F238E27FC236}">
                <a16:creationId xmlns:a16="http://schemas.microsoft.com/office/drawing/2014/main" id="{3A8A541C-F917-4F3A-92C9-4F0864B6F6DF}"/>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2380578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88AC0B-1BD3-406D-92FF-3E006C5ED6A5}"/>
              </a:ext>
            </a:extLst>
          </p:cNvPr>
          <p:cNvSpPr>
            <a:spLocks noGrp="1"/>
          </p:cNvSpPr>
          <p:nvPr>
            <p:ph type="title"/>
          </p:nvPr>
        </p:nvSpPr>
        <p:spPr>
          <a:xfrm>
            <a:off x="259195" y="136526"/>
            <a:ext cx="8625610" cy="913691"/>
          </a:xfrm>
        </p:spPr>
        <p:txBody>
          <a:bodyPr/>
          <a:lstStyle>
            <a:lvl1pPr algn="l">
              <a:defRPr baseline="0">
                <a:latin typeface="Arial" panose="020B0604020202020204" pitchFamily="34" charset="0"/>
                <a:cs typeface="Arial" panose="020B0604020202020204" pitchFamily="34" charset="0"/>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CC435DD3-284C-458C-BD74-0FE1EA35DE0C}"/>
              </a:ext>
            </a:extLst>
          </p:cNvPr>
          <p:cNvSpPr>
            <a:spLocks noGrp="1"/>
          </p:cNvSpPr>
          <p:nvPr>
            <p:ph idx="1"/>
          </p:nvPr>
        </p:nvSpPr>
        <p:spPr>
          <a:xfrm>
            <a:off x="259195" y="1099789"/>
            <a:ext cx="8625610" cy="5482165"/>
          </a:xfrm>
        </p:spPr>
        <p:txBody>
          <a:bodyPr>
            <a:normAutofit/>
          </a:bodyPr>
          <a:lstStyle>
            <a:lvl1pPr>
              <a:defRPr sz="2800" baseline="0">
                <a:latin typeface="Times New Roman" panose="02020603050405020304" pitchFamily="18" charset="0"/>
                <a:cs typeface="Arial" panose="020B0604020202020204" pitchFamily="34" charset="0"/>
              </a:defRPr>
            </a:lvl1pPr>
            <a:lvl2pPr>
              <a:defRPr sz="2000" baseline="0">
                <a:latin typeface="Times New Roman" panose="02020603050405020304" pitchFamily="18" charset="0"/>
                <a:cs typeface="Arial" panose="020B0604020202020204" pitchFamily="34" charset="0"/>
              </a:defRPr>
            </a:lvl2pPr>
            <a:lvl3pPr>
              <a:defRPr sz="1800" baseline="0">
                <a:latin typeface="Times New Roman" panose="02020603050405020304" pitchFamily="18" charset="0"/>
                <a:cs typeface="Arial" panose="020B0604020202020204" pitchFamily="34" charset="0"/>
              </a:defRPr>
            </a:lvl3pPr>
            <a:lvl4pPr>
              <a:defRPr sz="1600" baseline="0">
                <a:latin typeface="Times New Roman" panose="02020603050405020304" pitchFamily="18" charset="0"/>
                <a:cs typeface="Arial" panose="020B0604020202020204" pitchFamily="34" charset="0"/>
              </a:defRPr>
            </a:lvl4pPr>
            <a:lvl5pPr>
              <a:defRPr sz="1600" baseline="0">
                <a:latin typeface="Times New Roman" panose="02020603050405020304" pitchFamily="18" charset="0"/>
                <a:cs typeface="Arial" panose="020B0604020202020204" pitchFamily="34"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正方形/長方形 3">
            <a:extLst>
              <a:ext uri="{FF2B5EF4-FFF2-40B4-BE49-F238E27FC236}">
                <a16:creationId xmlns:a16="http://schemas.microsoft.com/office/drawing/2014/main" id="{CEDD23F4-2C59-05B1-021C-D394EA745D61}"/>
              </a:ext>
            </a:extLst>
          </p:cNvPr>
          <p:cNvSpPr/>
          <p:nvPr userDrawn="1"/>
        </p:nvSpPr>
        <p:spPr>
          <a:xfrm flipV="1">
            <a:off x="259195" y="826036"/>
            <a:ext cx="7932305" cy="45719"/>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正方形/長方形 4">
            <a:extLst>
              <a:ext uri="{FF2B5EF4-FFF2-40B4-BE49-F238E27FC236}">
                <a16:creationId xmlns:a16="http://schemas.microsoft.com/office/drawing/2014/main" id="{C3836BD1-894A-73D3-A279-35B28126DD4D}"/>
              </a:ext>
            </a:extLst>
          </p:cNvPr>
          <p:cNvSpPr/>
          <p:nvPr userDrawn="1"/>
        </p:nvSpPr>
        <p:spPr>
          <a:xfrm flipV="1">
            <a:off x="259195" y="872912"/>
            <a:ext cx="8214245" cy="45719"/>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スライド番号プレースホルダー 5">
            <a:extLst>
              <a:ext uri="{FF2B5EF4-FFF2-40B4-BE49-F238E27FC236}">
                <a16:creationId xmlns:a16="http://schemas.microsoft.com/office/drawing/2014/main" id="{EAEBB48A-6294-F701-553B-1B2D60A5D112}"/>
              </a:ext>
            </a:extLst>
          </p:cNvPr>
          <p:cNvSpPr txBox="1">
            <a:spLocks/>
          </p:cNvSpPr>
          <p:nvPr userDrawn="1"/>
        </p:nvSpPr>
        <p:spPr>
          <a:xfrm>
            <a:off x="8191500" y="597631"/>
            <a:ext cx="567043" cy="25786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F09BC8-770C-4BFA-AEB0-39BA5C0771DD}" type="slidenum">
              <a:rPr kumimoji="1" lang="ja-JP" altLang="en-US" smtClean="0"/>
              <a:pPr/>
              <a:t>‹#›</a:t>
            </a:fld>
            <a:endParaRPr kumimoji="1" lang="ja-JP" altLang="en-US" dirty="0"/>
          </a:p>
        </p:txBody>
      </p:sp>
    </p:spTree>
    <p:extLst>
      <p:ext uri="{BB962C8B-B14F-4D97-AF65-F5344CB8AC3E}">
        <p14:creationId xmlns:p14="http://schemas.microsoft.com/office/powerpoint/2010/main" val="1993294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9A7A54-91EA-46FB-8EF7-68E7ECAF0FB7}"/>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DA5D9C-6893-4D93-9FF6-561E0D4D7EF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042737C-0E05-4D0A-AFD2-67FA9113BD12}"/>
              </a:ext>
            </a:extLst>
          </p:cNvPr>
          <p:cNvSpPr>
            <a:spLocks noGrp="1"/>
          </p:cNvSpPr>
          <p:nvPr>
            <p:ph type="dt" sz="half" idx="10"/>
          </p:nvPr>
        </p:nvSpPr>
        <p:spPr>
          <a:xfrm>
            <a:off x="628650" y="6259282"/>
            <a:ext cx="2057401" cy="598714"/>
          </a:xfrm>
          <a:prstGeom prst="rect">
            <a:avLst/>
          </a:prstGeom>
        </p:spPr>
        <p:txBody>
          <a:bodyPr/>
          <a:lstStyle/>
          <a:p>
            <a:fld id="{B4C738A0-993E-4FF2-A9D3-F8A25E5BED3D}" type="datetime1">
              <a:rPr kumimoji="1" lang="ja-JP" altLang="en-US" smtClean="0"/>
              <a:t>2025/1/11</a:t>
            </a:fld>
            <a:endParaRPr kumimoji="1" lang="ja-JP" altLang="en-US"/>
          </a:p>
        </p:txBody>
      </p:sp>
      <p:sp>
        <p:nvSpPr>
          <p:cNvPr id="6" name="スライド番号プレースホルダー 5">
            <a:extLst>
              <a:ext uri="{FF2B5EF4-FFF2-40B4-BE49-F238E27FC236}">
                <a16:creationId xmlns:a16="http://schemas.microsoft.com/office/drawing/2014/main" id="{6CE5CA05-B1E7-46E2-9425-46AB88010EE7}"/>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2420893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9B2EC-19B3-41D8-B63F-F310AEF3671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A15F29-5846-4907-8C9B-39AC00572A9C}"/>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C0005AF-9B3D-498A-808E-DFE640D059B6}"/>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E03171C-E940-4758-B3A3-2D912DFA57D0}"/>
              </a:ext>
            </a:extLst>
          </p:cNvPr>
          <p:cNvSpPr>
            <a:spLocks noGrp="1"/>
          </p:cNvSpPr>
          <p:nvPr>
            <p:ph type="dt" sz="half" idx="10"/>
          </p:nvPr>
        </p:nvSpPr>
        <p:spPr>
          <a:xfrm>
            <a:off x="628650" y="6259282"/>
            <a:ext cx="2057401" cy="598714"/>
          </a:xfrm>
          <a:prstGeom prst="rect">
            <a:avLst/>
          </a:prstGeom>
        </p:spPr>
        <p:txBody>
          <a:bodyPr/>
          <a:lstStyle/>
          <a:p>
            <a:fld id="{6F43E0D6-D44E-4BB9-A41C-4EBA4BB1D0AA}" type="datetime1">
              <a:rPr kumimoji="1" lang="ja-JP" altLang="en-US" smtClean="0"/>
              <a:t>2025/1/11</a:t>
            </a:fld>
            <a:endParaRPr kumimoji="1" lang="ja-JP" altLang="en-US"/>
          </a:p>
        </p:txBody>
      </p:sp>
      <p:sp>
        <p:nvSpPr>
          <p:cNvPr id="7" name="スライド番号プレースホルダー 6">
            <a:extLst>
              <a:ext uri="{FF2B5EF4-FFF2-40B4-BE49-F238E27FC236}">
                <a16:creationId xmlns:a16="http://schemas.microsoft.com/office/drawing/2014/main" id="{C88E84CD-070F-42B8-A7DA-56F093293E36}"/>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2105999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0C3C29-E626-4163-9584-3587BE12965E}"/>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4A832E-550D-44CC-A53B-79C4B041ABF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0423D25-F8EE-4B40-BF60-C68596026CE5}"/>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3E0153C-8EC1-409E-8A1F-66F05EACBD5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5A84956-7DB6-4454-B794-A0DB2B324B6F}"/>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B236321-C443-411A-BC5D-E57C1C82609C}"/>
              </a:ext>
            </a:extLst>
          </p:cNvPr>
          <p:cNvSpPr>
            <a:spLocks noGrp="1"/>
          </p:cNvSpPr>
          <p:nvPr>
            <p:ph type="dt" sz="half" idx="10"/>
          </p:nvPr>
        </p:nvSpPr>
        <p:spPr>
          <a:xfrm>
            <a:off x="628650" y="6259282"/>
            <a:ext cx="2057401" cy="598714"/>
          </a:xfrm>
          <a:prstGeom prst="rect">
            <a:avLst/>
          </a:prstGeom>
        </p:spPr>
        <p:txBody>
          <a:bodyPr/>
          <a:lstStyle/>
          <a:p>
            <a:fld id="{80FBE12C-66DD-425F-87DA-45FA71D4B14C}" type="datetime1">
              <a:rPr kumimoji="1" lang="ja-JP" altLang="en-US" smtClean="0"/>
              <a:t>2025/1/11</a:t>
            </a:fld>
            <a:endParaRPr kumimoji="1" lang="ja-JP" altLang="en-US"/>
          </a:p>
        </p:txBody>
      </p:sp>
      <p:sp>
        <p:nvSpPr>
          <p:cNvPr id="9" name="スライド番号プレースホルダー 8">
            <a:extLst>
              <a:ext uri="{FF2B5EF4-FFF2-40B4-BE49-F238E27FC236}">
                <a16:creationId xmlns:a16="http://schemas.microsoft.com/office/drawing/2014/main" id="{D0F2E751-881B-4697-9682-AE3B29000BA6}"/>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4283847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BE8A43-5846-4634-9FCB-5345B9B7C33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EB6FB81-0708-4180-B44E-A2C8FA0CDB60}"/>
              </a:ext>
            </a:extLst>
          </p:cNvPr>
          <p:cNvSpPr>
            <a:spLocks noGrp="1"/>
          </p:cNvSpPr>
          <p:nvPr>
            <p:ph type="dt" sz="half" idx="10"/>
          </p:nvPr>
        </p:nvSpPr>
        <p:spPr>
          <a:xfrm>
            <a:off x="628650" y="6259282"/>
            <a:ext cx="2057401" cy="598714"/>
          </a:xfrm>
          <a:prstGeom prst="rect">
            <a:avLst/>
          </a:prstGeom>
        </p:spPr>
        <p:txBody>
          <a:bodyPr/>
          <a:lstStyle/>
          <a:p>
            <a:fld id="{5D337AB5-68CF-4C9A-84F0-CEB8B3F3804F}" type="datetime1">
              <a:rPr kumimoji="1" lang="ja-JP" altLang="en-US" smtClean="0"/>
              <a:t>2025/1/11</a:t>
            </a:fld>
            <a:endParaRPr kumimoji="1" lang="ja-JP" altLang="en-US"/>
          </a:p>
        </p:txBody>
      </p:sp>
      <p:sp>
        <p:nvSpPr>
          <p:cNvPr id="5" name="スライド番号プレースホルダー 4">
            <a:extLst>
              <a:ext uri="{FF2B5EF4-FFF2-40B4-BE49-F238E27FC236}">
                <a16:creationId xmlns:a16="http://schemas.microsoft.com/office/drawing/2014/main" id="{EC75E6B7-A5AB-4945-8EE9-4EB6DB6EB38F}"/>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036753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F64AF32-2D00-47D2-B6B0-F9F4AE9FE053}"/>
              </a:ext>
            </a:extLst>
          </p:cNvPr>
          <p:cNvSpPr>
            <a:spLocks noGrp="1"/>
          </p:cNvSpPr>
          <p:nvPr>
            <p:ph type="dt" sz="half" idx="10"/>
          </p:nvPr>
        </p:nvSpPr>
        <p:spPr>
          <a:xfrm>
            <a:off x="628650" y="6259282"/>
            <a:ext cx="2057401" cy="598714"/>
          </a:xfrm>
          <a:prstGeom prst="rect">
            <a:avLst/>
          </a:prstGeom>
        </p:spPr>
        <p:txBody>
          <a:bodyPr/>
          <a:lstStyle/>
          <a:p>
            <a:fld id="{0224F364-07F3-46C8-84AA-302D169C9924}" type="datetime1">
              <a:rPr kumimoji="1" lang="ja-JP" altLang="en-US" smtClean="0"/>
              <a:t>2025/1/11</a:t>
            </a:fld>
            <a:endParaRPr kumimoji="1" lang="ja-JP" altLang="en-US"/>
          </a:p>
        </p:txBody>
      </p:sp>
      <p:sp>
        <p:nvSpPr>
          <p:cNvPr id="4" name="スライド番号プレースホルダー 3">
            <a:extLst>
              <a:ext uri="{FF2B5EF4-FFF2-40B4-BE49-F238E27FC236}">
                <a16:creationId xmlns:a16="http://schemas.microsoft.com/office/drawing/2014/main" id="{60CD6054-5A98-4BEC-8E49-6129320F8DFE}"/>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869686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1DEA86-5B2C-4D23-A9B9-BCCA80BDF250}"/>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2C578B5-9D30-42D0-93DF-F4B15327470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014D973-AE20-488A-8815-122C20B6341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8ECBC66-222B-47E0-B522-158903D77CEA}"/>
              </a:ext>
            </a:extLst>
          </p:cNvPr>
          <p:cNvSpPr>
            <a:spLocks noGrp="1"/>
          </p:cNvSpPr>
          <p:nvPr>
            <p:ph type="dt" sz="half" idx="10"/>
          </p:nvPr>
        </p:nvSpPr>
        <p:spPr>
          <a:xfrm>
            <a:off x="628650" y="6259282"/>
            <a:ext cx="2057401" cy="598714"/>
          </a:xfrm>
          <a:prstGeom prst="rect">
            <a:avLst/>
          </a:prstGeom>
        </p:spPr>
        <p:txBody>
          <a:bodyPr/>
          <a:lstStyle/>
          <a:p>
            <a:fld id="{C98F773C-6196-4130-BAF3-BF8645CB42FA}" type="datetime1">
              <a:rPr kumimoji="1" lang="ja-JP" altLang="en-US" smtClean="0"/>
              <a:t>2025/1/11</a:t>
            </a:fld>
            <a:endParaRPr kumimoji="1" lang="ja-JP" altLang="en-US"/>
          </a:p>
        </p:txBody>
      </p:sp>
      <p:sp>
        <p:nvSpPr>
          <p:cNvPr id="7" name="スライド番号プレースホルダー 6">
            <a:extLst>
              <a:ext uri="{FF2B5EF4-FFF2-40B4-BE49-F238E27FC236}">
                <a16:creationId xmlns:a16="http://schemas.microsoft.com/office/drawing/2014/main" id="{8817A949-BA18-4BA7-B73C-A34B51078334}"/>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721166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E1257D-5CA0-4A85-90F6-0C3ADA0DC917}"/>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AB7C8D4-0BCB-4580-8536-E0FA48D0F43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6BFF5E01-5B7C-46C3-A422-C69349538CC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FD1144B-B59B-4016-8310-380020CB190C}"/>
              </a:ext>
            </a:extLst>
          </p:cNvPr>
          <p:cNvSpPr>
            <a:spLocks noGrp="1"/>
          </p:cNvSpPr>
          <p:nvPr>
            <p:ph type="dt" sz="half" idx="10"/>
          </p:nvPr>
        </p:nvSpPr>
        <p:spPr>
          <a:xfrm>
            <a:off x="628650" y="6259282"/>
            <a:ext cx="2057401" cy="598714"/>
          </a:xfrm>
          <a:prstGeom prst="rect">
            <a:avLst/>
          </a:prstGeom>
        </p:spPr>
        <p:txBody>
          <a:bodyPr/>
          <a:lstStyle/>
          <a:p>
            <a:fld id="{E4883AD5-0DE6-4DC7-9375-A23AA371A5C4}" type="datetime1">
              <a:rPr kumimoji="1" lang="ja-JP" altLang="en-US" smtClean="0"/>
              <a:t>2025/1/11</a:t>
            </a:fld>
            <a:endParaRPr kumimoji="1" lang="ja-JP" altLang="en-US"/>
          </a:p>
        </p:txBody>
      </p:sp>
      <p:sp>
        <p:nvSpPr>
          <p:cNvPr id="7" name="スライド番号プレースホルダー 6">
            <a:extLst>
              <a:ext uri="{FF2B5EF4-FFF2-40B4-BE49-F238E27FC236}">
                <a16:creationId xmlns:a16="http://schemas.microsoft.com/office/drawing/2014/main" id="{1D558B42-0200-4DC8-81BC-6DCCEB82EA30}"/>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3878554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C38AFD6-98D0-4B26-96BE-5C93F1008004}"/>
              </a:ext>
            </a:extLst>
          </p:cNvPr>
          <p:cNvSpPr>
            <a:spLocks noGrp="1"/>
          </p:cNvSpPr>
          <p:nvPr>
            <p:ph type="title"/>
          </p:nvPr>
        </p:nvSpPr>
        <p:spPr>
          <a:xfrm>
            <a:off x="628650" y="136526"/>
            <a:ext cx="7886700" cy="1257066"/>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7E9D999E-5C19-4FF0-978C-6E64796D4239}"/>
              </a:ext>
            </a:extLst>
          </p:cNvPr>
          <p:cNvSpPr>
            <a:spLocks noGrp="1"/>
          </p:cNvSpPr>
          <p:nvPr>
            <p:ph type="body" idx="1"/>
          </p:nvPr>
        </p:nvSpPr>
        <p:spPr>
          <a:xfrm>
            <a:off x="628650" y="1825625"/>
            <a:ext cx="7886700" cy="4267300"/>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31051857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hf hdr="0" dt="0"/>
  <p:txStyles>
    <p:titleStyle>
      <a:lvl1pPr algn="ctr" defTabSz="685800" rtl="0" eaLnBrk="1" latinLnBrk="0" hangingPunct="1">
        <a:lnSpc>
          <a:spcPct val="90000"/>
        </a:lnSpc>
        <a:spcBef>
          <a:spcPct val="0"/>
        </a:spcBef>
        <a:buNone/>
        <a:defRPr kumimoji="1" sz="3300" b="0" kern="1200" baseline="0">
          <a:solidFill>
            <a:schemeClr val="tx1"/>
          </a:solidFill>
          <a:latin typeface="Times New Roman" panose="02020603050405020304" pitchFamily="18" charset="0"/>
          <a:ea typeface="ＭＳ Ｐゴシック" panose="020B0600070205080204" pitchFamily="50" charset="-128"/>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1800" kern="1200">
          <a:solidFill>
            <a:schemeClr val="tx1"/>
          </a:solidFill>
          <a:latin typeface="+mn-lt"/>
          <a:ea typeface="ＭＳ Ｐゴシック" panose="020B0600070205080204" pitchFamily="50"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400" kern="1200">
          <a:solidFill>
            <a:schemeClr val="tx1"/>
          </a:solidFill>
          <a:latin typeface="+mn-lt"/>
          <a:ea typeface="ＭＳ Ｐゴシック" panose="020B0600070205080204" pitchFamily="50"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200" kern="1200">
          <a:solidFill>
            <a:schemeClr val="tx1"/>
          </a:solidFill>
          <a:latin typeface="+mn-lt"/>
          <a:ea typeface="ＭＳ Ｐゴシック" panose="020B0600070205080204" pitchFamily="50"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100" kern="1200">
          <a:solidFill>
            <a:schemeClr val="tx1"/>
          </a:solidFill>
          <a:latin typeface="+mn-lt"/>
          <a:ea typeface="ＭＳ Ｐゴシック" panose="020B0600070205080204" pitchFamily="50"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100" kern="1200">
          <a:solidFill>
            <a:schemeClr val="tx1"/>
          </a:solidFill>
          <a:latin typeface="+mn-lt"/>
          <a:ea typeface="ＭＳ Ｐゴシック" panose="020B0600070205080204" pitchFamily="50"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273316-B115-564D-065B-D8A2952CF38B}"/>
              </a:ext>
            </a:extLst>
          </p:cNvPr>
          <p:cNvSpPr>
            <a:spLocks noGrp="1"/>
          </p:cNvSpPr>
          <p:nvPr>
            <p:ph type="ctrTitle"/>
          </p:nvPr>
        </p:nvSpPr>
        <p:spPr/>
        <p:txBody>
          <a:bodyPr>
            <a:normAutofit/>
          </a:bodyPr>
          <a:lstStyle/>
          <a:p>
            <a:r>
              <a:rPr lang="en-US" altLang="ja-JP" sz="4000" dirty="0"/>
              <a:t>Python</a:t>
            </a:r>
            <a:r>
              <a:rPr lang="ja-JP" altLang="en-US" sz="4000" dirty="0"/>
              <a:t>と</a:t>
            </a:r>
            <a:r>
              <a:rPr lang="en-US" altLang="ja-JP" sz="4000" dirty="0"/>
              <a:t>Rust</a:t>
            </a:r>
            <a:r>
              <a:rPr lang="ja-JP" altLang="en-US" sz="4000" dirty="0"/>
              <a:t>のメモリ管理手法の比較を通した，</a:t>
            </a:r>
            <a:r>
              <a:rPr lang="en-US" altLang="ja-JP" sz="4000" dirty="0"/>
              <a:t>Python</a:t>
            </a:r>
            <a:r>
              <a:rPr lang="ja-JP" altLang="en-US" sz="4000" dirty="0"/>
              <a:t>→</a:t>
            </a:r>
            <a:r>
              <a:rPr lang="en-US" altLang="ja-JP" sz="4000" dirty="0"/>
              <a:t>Rust </a:t>
            </a:r>
            <a:r>
              <a:rPr lang="ja-JP" altLang="en-US" sz="4000" dirty="0"/>
              <a:t>プログラム変換の手法の検討</a:t>
            </a:r>
            <a:endParaRPr kumimoji="1" lang="ja-JP" altLang="en-US" sz="4000" dirty="0"/>
          </a:p>
        </p:txBody>
      </p:sp>
      <p:sp>
        <p:nvSpPr>
          <p:cNvPr id="3" name="字幕 2">
            <a:extLst>
              <a:ext uri="{FF2B5EF4-FFF2-40B4-BE49-F238E27FC236}">
                <a16:creationId xmlns:a16="http://schemas.microsoft.com/office/drawing/2014/main" id="{BAC1EEF7-B368-174A-D9B2-40F179F8562A}"/>
              </a:ext>
            </a:extLst>
          </p:cNvPr>
          <p:cNvSpPr>
            <a:spLocks noGrp="1"/>
          </p:cNvSpPr>
          <p:nvPr>
            <p:ph type="subTitle" idx="1"/>
          </p:nvPr>
        </p:nvSpPr>
        <p:spPr/>
        <p:txBody>
          <a:bodyPr>
            <a:normAutofit/>
          </a:bodyPr>
          <a:lstStyle/>
          <a:p>
            <a:r>
              <a:rPr kumimoji="1" lang="ja-JP" altLang="en-US" sz="2400" dirty="0"/>
              <a:t>住井・松田研究室　</a:t>
            </a:r>
            <a:r>
              <a:rPr lang="en-US" altLang="ja-JP" sz="2400" dirty="0"/>
              <a:t>B4</a:t>
            </a:r>
            <a:r>
              <a:rPr lang="ja-JP" altLang="en-US" sz="2400" dirty="0"/>
              <a:t>　三上 陽向</a:t>
            </a:r>
            <a:r>
              <a:rPr lang="en-US" altLang="ja-JP" sz="2400" dirty="0"/>
              <a:t> </a:t>
            </a:r>
            <a:endParaRPr kumimoji="1" lang="ja-JP" altLang="en-US" sz="2400" dirty="0"/>
          </a:p>
        </p:txBody>
      </p:sp>
    </p:spTree>
    <p:extLst>
      <p:ext uri="{BB962C8B-B14F-4D97-AF65-F5344CB8AC3E}">
        <p14:creationId xmlns:p14="http://schemas.microsoft.com/office/powerpoint/2010/main" val="4211223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0F53D-D5BB-CC85-83B7-3B8BB908E636}"/>
              </a:ext>
            </a:extLst>
          </p:cNvPr>
          <p:cNvSpPr>
            <a:spLocks noGrp="1"/>
          </p:cNvSpPr>
          <p:nvPr>
            <p:ph type="title"/>
          </p:nvPr>
        </p:nvSpPr>
        <p:spPr/>
        <p:txBody>
          <a:bodyPr/>
          <a:lstStyle/>
          <a:p>
            <a:r>
              <a:rPr kumimoji="1" lang="ja-JP" altLang="en-US" dirty="0"/>
              <a:t>内容</a:t>
            </a:r>
          </a:p>
        </p:txBody>
      </p:sp>
      <p:sp>
        <p:nvSpPr>
          <p:cNvPr id="3" name="コンテンツ プレースホルダー 2">
            <a:extLst>
              <a:ext uri="{FF2B5EF4-FFF2-40B4-BE49-F238E27FC236}">
                <a16:creationId xmlns:a16="http://schemas.microsoft.com/office/drawing/2014/main" id="{B6DB7AA2-875D-C68C-28CB-31DDB0160A5A}"/>
              </a:ext>
            </a:extLst>
          </p:cNvPr>
          <p:cNvSpPr>
            <a:spLocks noGrp="1"/>
          </p:cNvSpPr>
          <p:nvPr>
            <p:ph idx="1"/>
          </p:nvPr>
        </p:nvSpPr>
        <p:spPr/>
        <p:txBody>
          <a:bodyPr>
            <a:normAutofit/>
          </a:bodyPr>
          <a:lstStyle/>
          <a:p>
            <a:pPr marL="514350" indent="-514350">
              <a:buAutoNum type="arabicPeriod"/>
            </a:pPr>
            <a:endParaRPr kumimoji="1" lang="en-US" altLang="ja-JP" sz="3200" dirty="0"/>
          </a:p>
          <a:p>
            <a:pPr marL="514350" indent="-514350">
              <a:buAutoNum type="arabicPeriod"/>
            </a:pPr>
            <a:r>
              <a:rPr kumimoji="1" lang="ja-JP" altLang="en-US" sz="3200" dirty="0"/>
              <a:t>研究の動機</a:t>
            </a:r>
            <a:endParaRPr kumimoji="1" lang="en-US" altLang="ja-JP" sz="3200" dirty="0"/>
          </a:p>
          <a:p>
            <a:pPr marL="514350" indent="-514350">
              <a:buAutoNum type="arabicPeriod"/>
            </a:pPr>
            <a:r>
              <a:rPr lang="ja-JP" altLang="en-US" sz="3200" dirty="0"/>
              <a:t>方法</a:t>
            </a:r>
            <a:endParaRPr lang="en-US" altLang="ja-JP" sz="3200" dirty="0"/>
          </a:p>
          <a:p>
            <a:pPr marL="514350" indent="-514350">
              <a:buAutoNum type="arabicPeriod"/>
            </a:pPr>
            <a:r>
              <a:rPr kumimoji="1" lang="ja-JP" altLang="en-US" sz="3200" dirty="0"/>
              <a:t>例</a:t>
            </a:r>
            <a:endParaRPr kumimoji="1" lang="en-US" altLang="ja-JP" sz="3200" dirty="0"/>
          </a:p>
          <a:p>
            <a:pPr marL="514350" indent="-514350">
              <a:buAutoNum type="arabicPeriod"/>
            </a:pPr>
            <a:r>
              <a:rPr lang="ja-JP" altLang="en-US" sz="3200" dirty="0"/>
              <a:t>結論・考察</a:t>
            </a:r>
            <a:endParaRPr kumimoji="1" lang="en-US" altLang="ja-JP" sz="3200" dirty="0"/>
          </a:p>
          <a:p>
            <a:pPr marL="514350" indent="-514350">
              <a:buAutoNum type="arabicPeriod"/>
            </a:pPr>
            <a:r>
              <a:rPr lang="ja-JP" altLang="en-US" sz="3200" dirty="0"/>
              <a:t>今後の展望</a:t>
            </a:r>
            <a:endParaRPr kumimoji="1" lang="ja-JP" altLang="en-US" sz="3200" dirty="0"/>
          </a:p>
        </p:txBody>
      </p:sp>
    </p:spTree>
    <p:extLst>
      <p:ext uri="{BB962C8B-B14F-4D97-AF65-F5344CB8AC3E}">
        <p14:creationId xmlns:p14="http://schemas.microsoft.com/office/powerpoint/2010/main" val="1196947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25F062-1159-45AB-4784-63C00B80A76D}"/>
              </a:ext>
            </a:extLst>
          </p:cNvPr>
          <p:cNvSpPr>
            <a:spLocks noGrp="1"/>
          </p:cNvSpPr>
          <p:nvPr>
            <p:ph type="title"/>
          </p:nvPr>
        </p:nvSpPr>
        <p:spPr/>
        <p:txBody>
          <a:bodyPr/>
          <a:lstStyle/>
          <a:p>
            <a:r>
              <a:rPr kumimoji="1" lang="en-US" altLang="ja-JP" dirty="0"/>
              <a:t>1. </a:t>
            </a:r>
            <a:r>
              <a:rPr lang="ja-JP" altLang="en-US" dirty="0"/>
              <a:t>研究の動機</a:t>
            </a:r>
            <a:endParaRPr kumimoji="1" lang="ja-JP" altLang="en-US" dirty="0"/>
          </a:p>
        </p:txBody>
      </p:sp>
      <p:sp>
        <p:nvSpPr>
          <p:cNvPr id="3" name="コンテンツ プレースホルダー 2">
            <a:extLst>
              <a:ext uri="{FF2B5EF4-FFF2-40B4-BE49-F238E27FC236}">
                <a16:creationId xmlns:a16="http://schemas.microsoft.com/office/drawing/2014/main" id="{1364E296-7855-2513-214F-92A2B863A12A}"/>
              </a:ext>
            </a:extLst>
          </p:cNvPr>
          <p:cNvSpPr>
            <a:spLocks noGrp="1"/>
          </p:cNvSpPr>
          <p:nvPr>
            <p:ph idx="1"/>
          </p:nvPr>
        </p:nvSpPr>
        <p:spPr/>
        <p:txBody>
          <a:bodyPr/>
          <a:lstStyle/>
          <a:p>
            <a:r>
              <a:rPr kumimoji="1" lang="en-US" altLang="ja-JP" dirty="0"/>
              <a:t>Python : </a:t>
            </a:r>
            <a:r>
              <a:rPr lang="ja-JP" altLang="en-US" dirty="0"/>
              <a:t>動的メモリ管理・制約がやや甘い</a:t>
            </a:r>
            <a:endParaRPr lang="en-US" altLang="ja-JP" dirty="0"/>
          </a:p>
          <a:p>
            <a:r>
              <a:rPr kumimoji="1" lang="en-US" altLang="ja-JP" dirty="0"/>
              <a:t>Rust : </a:t>
            </a:r>
            <a:r>
              <a:rPr kumimoji="1" lang="ja-JP" altLang="en-US" dirty="0"/>
              <a:t>静的メモリ管理・非常に厳しい制約</a:t>
            </a:r>
            <a:endParaRPr kumimoji="1" lang="en-US" altLang="ja-JP" dirty="0"/>
          </a:p>
          <a:p>
            <a:endParaRPr lang="en-US" altLang="ja-JP" dirty="0"/>
          </a:p>
          <a:p>
            <a:pPr marL="0" indent="0">
              <a:buNone/>
            </a:pPr>
            <a:r>
              <a:rPr kumimoji="1" lang="en-US" altLang="ja-JP" dirty="0"/>
              <a:t>Python </a:t>
            </a:r>
            <a:r>
              <a:rPr kumimoji="1" lang="ja-JP" altLang="en-US" dirty="0"/>
              <a:t>プログラムでは，プログラマの不注意によっては</a:t>
            </a:r>
            <a:endParaRPr lang="en-US" altLang="ja-JP" dirty="0"/>
          </a:p>
          <a:p>
            <a:pPr marL="0" indent="0">
              <a:buNone/>
            </a:pPr>
            <a:r>
              <a:rPr lang="ja-JP" altLang="en-US" dirty="0"/>
              <a:t>メモリリークが発生しうる．</a:t>
            </a:r>
            <a:endParaRPr lang="en-US" altLang="ja-JP" dirty="0"/>
          </a:p>
          <a:p>
            <a:pPr marL="0" indent="0">
              <a:buNone/>
            </a:pPr>
            <a:r>
              <a:rPr lang="ja-JP" altLang="en-US" dirty="0"/>
              <a:t>組み込み機器などの限られたメモリ環境でのメモリリークの発生は，バグの原因となる．</a:t>
            </a:r>
            <a:endParaRPr lang="en-US" altLang="ja-JP" dirty="0"/>
          </a:p>
          <a:p>
            <a:pPr marL="0" indent="0">
              <a:buNone/>
            </a:pPr>
            <a:endParaRPr lang="en-US" altLang="ja-JP" dirty="0"/>
          </a:p>
          <a:p>
            <a:pPr marL="0" indent="0">
              <a:buNone/>
            </a:pPr>
            <a:r>
              <a:rPr lang="en-US" altLang="ja-JP" dirty="0"/>
              <a:t>Rust </a:t>
            </a:r>
            <a:r>
              <a:rPr lang="ja-JP" altLang="en-US" dirty="0"/>
              <a:t>の静的検査をクリアしたプログラムを，</a:t>
            </a:r>
            <a:r>
              <a:rPr lang="en-US" altLang="ja-JP" dirty="0"/>
              <a:t>Rust </a:t>
            </a:r>
            <a:r>
              <a:rPr lang="ja-JP" altLang="en-US" dirty="0"/>
              <a:t>のメモリ管理手法を維持した状態で</a:t>
            </a:r>
            <a:r>
              <a:rPr lang="en-US" altLang="ja-JP" dirty="0"/>
              <a:t>Python</a:t>
            </a:r>
            <a:r>
              <a:rPr lang="ja-JP" altLang="en-US" dirty="0"/>
              <a:t>に変換することができれば，</a:t>
            </a:r>
            <a:r>
              <a:rPr lang="en-US" altLang="ja-JP" dirty="0"/>
              <a:t>Python</a:t>
            </a:r>
            <a:r>
              <a:rPr lang="ja-JP" altLang="en-US" dirty="0"/>
              <a:t>しか使用できないような開発環境でもメモリ安全なプログラムを生成することができるのではないか．</a:t>
            </a:r>
            <a:endParaRPr lang="en-US" altLang="ja-JP" dirty="0"/>
          </a:p>
          <a:p>
            <a:pPr marL="0" indent="0">
              <a:buNone/>
            </a:pPr>
            <a:endParaRPr kumimoji="1" lang="en-US" altLang="ja-JP" dirty="0"/>
          </a:p>
        </p:txBody>
      </p:sp>
    </p:spTree>
    <p:extLst>
      <p:ext uri="{BB962C8B-B14F-4D97-AF65-F5344CB8AC3E}">
        <p14:creationId xmlns:p14="http://schemas.microsoft.com/office/powerpoint/2010/main" val="3044719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5BC3A3-EF30-3564-66D5-577E0A48EA0C}"/>
              </a:ext>
            </a:extLst>
          </p:cNvPr>
          <p:cNvSpPr>
            <a:spLocks noGrp="1"/>
          </p:cNvSpPr>
          <p:nvPr>
            <p:ph type="title"/>
          </p:nvPr>
        </p:nvSpPr>
        <p:spPr/>
        <p:txBody>
          <a:bodyPr/>
          <a:lstStyle/>
          <a:p>
            <a:r>
              <a:rPr kumimoji="1" lang="en-US" altLang="ja-JP" dirty="0"/>
              <a:t>2. </a:t>
            </a:r>
            <a:r>
              <a:rPr kumimoji="1" lang="ja-JP" altLang="en-US" dirty="0"/>
              <a:t>方法</a:t>
            </a:r>
          </a:p>
        </p:txBody>
      </p:sp>
      <p:sp>
        <p:nvSpPr>
          <p:cNvPr id="3" name="コンテンツ プレースホルダー 2">
            <a:extLst>
              <a:ext uri="{FF2B5EF4-FFF2-40B4-BE49-F238E27FC236}">
                <a16:creationId xmlns:a16="http://schemas.microsoft.com/office/drawing/2014/main" id="{720A3053-A294-E42B-0521-8DB830CC0F4B}"/>
              </a:ext>
            </a:extLst>
          </p:cNvPr>
          <p:cNvSpPr>
            <a:spLocks noGrp="1"/>
          </p:cNvSpPr>
          <p:nvPr>
            <p:ph idx="1"/>
          </p:nvPr>
        </p:nvSpPr>
        <p:spPr/>
        <p:txBody>
          <a:bodyPr/>
          <a:lstStyle/>
          <a:p>
            <a:pPr marL="0" indent="0">
              <a:buNone/>
            </a:pPr>
            <a:r>
              <a:rPr kumimoji="1" lang="ja-JP" altLang="en-US" dirty="0"/>
              <a:t>最終的には機械的にコード変換を行うことを想定し，</a:t>
            </a:r>
            <a:r>
              <a:rPr kumimoji="1" lang="en-US" altLang="ja-JP" dirty="0"/>
              <a:t>Rust</a:t>
            </a:r>
            <a:r>
              <a:rPr kumimoji="1" lang="ja-JP" altLang="en-US" dirty="0"/>
              <a:t>の様々なメモリ管理手法を代表するいくつかのコード例</a:t>
            </a:r>
            <a:r>
              <a:rPr lang="ja-JP" altLang="en-US" dirty="0"/>
              <a:t>と</a:t>
            </a:r>
            <a:r>
              <a:rPr kumimoji="1" lang="ja-JP" altLang="en-US" dirty="0"/>
              <a:t>そのメモリ管理手法を模倣した</a:t>
            </a:r>
            <a:r>
              <a:rPr kumimoji="1" lang="en-US" altLang="ja-JP" dirty="0"/>
              <a:t>Python</a:t>
            </a:r>
            <a:r>
              <a:rPr kumimoji="1" lang="ja-JP" altLang="en-US" dirty="0"/>
              <a:t>コード例を比較し，コード変換の手法および問題点等について検討する．</a:t>
            </a:r>
          </a:p>
        </p:txBody>
      </p:sp>
    </p:spTree>
    <p:extLst>
      <p:ext uri="{BB962C8B-B14F-4D97-AF65-F5344CB8AC3E}">
        <p14:creationId xmlns:p14="http://schemas.microsoft.com/office/powerpoint/2010/main" val="295347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BC725E-D2F4-DDFE-79BE-22365FC590D6}"/>
              </a:ext>
            </a:extLst>
          </p:cNvPr>
          <p:cNvSpPr>
            <a:spLocks noGrp="1"/>
          </p:cNvSpPr>
          <p:nvPr>
            <p:ph type="title"/>
          </p:nvPr>
        </p:nvSpPr>
        <p:spPr/>
        <p:txBody>
          <a:bodyPr/>
          <a:lstStyle/>
          <a:p>
            <a:r>
              <a:rPr kumimoji="1" lang="en-US" altLang="ja-JP" dirty="0"/>
              <a:t>3. </a:t>
            </a:r>
            <a:r>
              <a:rPr kumimoji="1" lang="ja-JP" altLang="en-US" dirty="0"/>
              <a:t>例</a:t>
            </a:r>
          </a:p>
        </p:txBody>
      </p:sp>
      <p:sp>
        <p:nvSpPr>
          <p:cNvPr id="3" name="コンテンツ プレースホルダー 2">
            <a:extLst>
              <a:ext uri="{FF2B5EF4-FFF2-40B4-BE49-F238E27FC236}">
                <a16:creationId xmlns:a16="http://schemas.microsoft.com/office/drawing/2014/main" id="{E1609AB8-D44D-240C-2C51-977FDB8CB99E}"/>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2018614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1FD6B8-BDB4-5852-5C64-DCC799D6FEE6}"/>
              </a:ext>
            </a:extLst>
          </p:cNvPr>
          <p:cNvSpPr>
            <a:spLocks noGrp="1"/>
          </p:cNvSpPr>
          <p:nvPr>
            <p:ph type="title"/>
          </p:nvPr>
        </p:nvSpPr>
        <p:spPr/>
        <p:txBody>
          <a:bodyPr/>
          <a:lstStyle/>
          <a:p>
            <a:r>
              <a:rPr kumimoji="1" lang="en-US" altLang="ja-JP" dirty="0"/>
              <a:t>4. </a:t>
            </a:r>
            <a:r>
              <a:rPr kumimoji="1" lang="ja-JP" altLang="en-US" dirty="0"/>
              <a:t>結論・考察</a:t>
            </a:r>
          </a:p>
        </p:txBody>
      </p:sp>
      <p:sp>
        <p:nvSpPr>
          <p:cNvPr id="3" name="コンテンツ プレースホルダー 2">
            <a:extLst>
              <a:ext uri="{FF2B5EF4-FFF2-40B4-BE49-F238E27FC236}">
                <a16:creationId xmlns:a16="http://schemas.microsoft.com/office/drawing/2014/main" id="{9FA67429-B276-4428-494D-372F9E71E4DC}"/>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983243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4B2A28-C893-3BE7-F4A9-100E832691FB}"/>
              </a:ext>
            </a:extLst>
          </p:cNvPr>
          <p:cNvSpPr>
            <a:spLocks noGrp="1"/>
          </p:cNvSpPr>
          <p:nvPr>
            <p:ph type="title"/>
          </p:nvPr>
        </p:nvSpPr>
        <p:spPr/>
        <p:txBody>
          <a:bodyPr/>
          <a:lstStyle/>
          <a:p>
            <a:r>
              <a:rPr kumimoji="1" lang="en-US" altLang="ja-JP" dirty="0"/>
              <a:t>5. </a:t>
            </a:r>
            <a:r>
              <a:rPr kumimoji="1" lang="ja-JP" altLang="en-US" dirty="0"/>
              <a:t>今後の展望</a:t>
            </a:r>
          </a:p>
        </p:txBody>
      </p:sp>
      <p:sp>
        <p:nvSpPr>
          <p:cNvPr id="3" name="コンテンツ プレースホルダー 2">
            <a:extLst>
              <a:ext uri="{FF2B5EF4-FFF2-40B4-BE49-F238E27FC236}">
                <a16:creationId xmlns:a16="http://schemas.microsoft.com/office/drawing/2014/main" id="{03ABB999-E82A-4799-AE42-4294AA0EF983}"/>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671118784"/>
      </p:ext>
    </p:extLst>
  </p:cSld>
  <p:clrMapOvr>
    <a:masterClrMapping/>
  </p:clrMapOvr>
</p:sld>
</file>

<file path=ppt/theme/theme1.xml><?xml version="1.0" encoding="utf-8"?>
<a:theme xmlns:a="http://schemas.openxmlformats.org/drawingml/2006/main" name="2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NR/MSPG">
      <a:majorFont>
        <a:latin typeface="Arial"/>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96</TotalTime>
  <Words>226</Words>
  <Application>Microsoft Office PowerPoint</Application>
  <PresentationFormat>画面に合わせる (4:3)</PresentationFormat>
  <Paragraphs>23</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游ゴシック</vt:lpstr>
      <vt:lpstr>Arial</vt:lpstr>
      <vt:lpstr>Open Sans</vt:lpstr>
      <vt:lpstr>Times New Roman</vt:lpstr>
      <vt:lpstr>2_Office テーマ</vt:lpstr>
      <vt:lpstr>PythonとRustのメモリ管理手法の比較を通した，Python→Rust プログラム変換の手法の検討</vt:lpstr>
      <vt:lpstr>内容</vt:lpstr>
      <vt:lpstr>1. 研究の動機</vt:lpstr>
      <vt:lpstr>2. 方法</vt:lpstr>
      <vt:lpstr>3. 例</vt:lpstr>
      <vt:lpstr>4. 結論・考察</vt:lpstr>
      <vt:lpstr>5. 今後の展望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陽向 三上</dc:creator>
  <cp:lastModifiedBy>陽向 三上</cp:lastModifiedBy>
  <cp:revision>25</cp:revision>
  <dcterms:created xsi:type="dcterms:W3CDTF">2024-06-19T02:29:43Z</dcterms:created>
  <dcterms:modified xsi:type="dcterms:W3CDTF">2025-01-11T12:37:38Z</dcterms:modified>
</cp:coreProperties>
</file>