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handoutMasterIdLst>
    <p:handoutMasterId r:id="rId10"/>
  </p:handoutMasterIdLst>
  <p:sldIdLst>
    <p:sldId id="256" r:id="rId2"/>
    <p:sldId id="261" r:id="rId3"/>
    <p:sldId id="265" r:id="rId4"/>
    <p:sldId id="263" r:id="rId5"/>
    <p:sldId id="267" r:id="rId6"/>
    <p:sldId id="264" r:id="rId7"/>
    <p:sldId id="266" r:id="rId8"/>
    <p:sldId id="260"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1286A1C-714C-135B-9A06-1B6EFB0553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117CAB4C-FB61-F249-4C66-8C94C6148D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B35ED-074F-4DA6-B0D2-0863611FB16F}" type="datetimeFigureOut">
              <a:rPr kumimoji="1" lang="ja-JP" altLang="en-US" smtClean="0"/>
              <a:t>2024/12/18</a:t>
            </a:fld>
            <a:endParaRPr kumimoji="1" lang="ja-JP" altLang="en-US"/>
          </a:p>
        </p:txBody>
      </p:sp>
      <p:sp>
        <p:nvSpPr>
          <p:cNvPr id="4" name="フッター プレースホルダー 3">
            <a:extLst>
              <a:ext uri="{FF2B5EF4-FFF2-40B4-BE49-F238E27FC236}">
                <a16:creationId xmlns:a16="http://schemas.microsoft.com/office/drawing/2014/main" id="{5528E0F8-D5F8-3292-752C-E4048BDF01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84F3E97-B95A-C995-96E7-216C1F05F4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9A531B-3EF8-4A60-8782-5101593AFBAA}" type="slidenum">
              <a:rPr kumimoji="1" lang="ja-JP" altLang="en-US" smtClean="0"/>
              <a:t>‹#›</a:t>
            </a:fld>
            <a:endParaRPr kumimoji="1" lang="ja-JP" altLang="en-US"/>
          </a:p>
        </p:txBody>
      </p:sp>
    </p:spTree>
    <p:extLst>
      <p:ext uri="{BB962C8B-B14F-4D97-AF65-F5344CB8AC3E}">
        <p14:creationId xmlns:p14="http://schemas.microsoft.com/office/powerpoint/2010/main" val="377282597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D117CC-9FAD-4253-8A87-193B34279670}"/>
              </a:ext>
            </a:extLst>
          </p:cNvPr>
          <p:cNvSpPr>
            <a:spLocks noGrp="1"/>
          </p:cNvSpPr>
          <p:nvPr>
            <p:ph type="ctrTitle"/>
          </p:nvPr>
        </p:nvSpPr>
        <p:spPr>
          <a:xfrm>
            <a:off x="755197" y="1268072"/>
            <a:ext cx="7633607" cy="2387600"/>
          </a:xfrm>
        </p:spPr>
        <p:txBody>
          <a:bodyPr anchor="b"/>
          <a:lstStyle>
            <a:lvl1pPr algn="ctr">
              <a:defRPr sz="4500" baseline="0">
                <a:latin typeface="Arial" panose="020B0604020202020204" pitchFamily="34"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797F485-D10F-4CA8-8059-CE1750F9646B}"/>
              </a:ext>
            </a:extLst>
          </p:cNvPr>
          <p:cNvSpPr>
            <a:spLocks noGrp="1"/>
          </p:cNvSpPr>
          <p:nvPr>
            <p:ph type="subTitle" idx="1"/>
          </p:nvPr>
        </p:nvSpPr>
        <p:spPr>
          <a:xfrm>
            <a:off x="1142998" y="3870000"/>
            <a:ext cx="6858000" cy="1655762"/>
          </a:xfrm>
        </p:spPr>
        <p:txBody>
          <a:bodyPr/>
          <a:lstStyle>
            <a:lvl1pPr marL="0" indent="0" algn="ctr">
              <a:buNone/>
              <a:defRPr sz="1800" baseline="0">
                <a:latin typeface="Open Sans" panose="020B0606030504020204" pitchFamily="34" charset="0"/>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dirty="0"/>
              <a:t>マスター サブタイトルの書式設定</a:t>
            </a:r>
          </a:p>
        </p:txBody>
      </p:sp>
      <p:sp>
        <p:nvSpPr>
          <p:cNvPr id="6" name="正方形/長方形 5">
            <a:extLst>
              <a:ext uri="{FF2B5EF4-FFF2-40B4-BE49-F238E27FC236}">
                <a16:creationId xmlns:a16="http://schemas.microsoft.com/office/drawing/2014/main" id="{B36B27BA-0B04-EDC8-D984-45C0A424D262}"/>
              </a:ext>
            </a:extLst>
          </p:cNvPr>
          <p:cNvSpPr/>
          <p:nvPr userDrawn="1"/>
        </p:nvSpPr>
        <p:spPr>
          <a:xfrm flipV="1">
            <a:off x="755195" y="3648799"/>
            <a:ext cx="7633607"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正方形/長方形 7">
            <a:extLst>
              <a:ext uri="{FF2B5EF4-FFF2-40B4-BE49-F238E27FC236}">
                <a16:creationId xmlns:a16="http://schemas.microsoft.com/office/drawing/2014/main" id="{83D2517B-4DA4-FF00-E69B-EA4FE906DCB5}"/>
              </a:ext>
            </a:extLst>
          </p:cNvPr>
          <p:cNvSpPr/>
          <p:nvPr userDrawn="1"/>
        </p:nvSpPr>
        <p:spPr>
          <a:xfrm flipV="1">
            <a:off x="755195" y="3694518"/>
            <a:ext cx="7633607"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8358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7D1007D-27BE-4763-B047-AC17EBCBB604}"/>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340B9A-3F57-4156-A08B-FC18920CEF4D}"/>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070A10-DD6C-4590-BFA4-3B1E2EABEB90}"/>
              </a:ext>
            </a:extLst>
          </p:cNvPr>
          <p:cNvSpPr>
            <a:spLocks noGrp="1"/>
          </p:cNvSpPr>
          <p:nvPr>
            <p:ph type="dt" sz="half" idx="10"/>
          </p:nvPr>
        </p:nvSpPr>
        <p:spPr>
          <a:xfrm>
            <a:off x="628650" y="6259282"/>
            <a:ext cx="2057401" cy="598714"/>
          </a:xfrm>
          <a:prstGeom prst="rect">
            <a:avLst/>
          </a:prstGeom>
        </p:spPr>
        <p:txBody>
          <a:bodyPr/>
          <a:lstStyle/>
          <a:p>
            <a:fld id="{E8CAF464-15F3-4BB4-BD7F-4E96634389B9}" type="datetime1">
              <a:rPr kumimoji="1" lang="ja-JP" altLang="en-US" smtClean="0"/>
              <a:t>2024/12/18</a:t>
            </a:fld>
            <a:endParaRPr kumimoji="1" lang="ja-JP" altLang="en-US"/>
          </a:p>
        </p:txBody>
      </p:sp>
      <p:sp>
        <p:nvSpPr>
          <p:cNvPr id="5" name="フッター プレースホルダー 4">
            <a:extLst>
              <a:ext uri="{FF2B5EF4-FFF2-40B4-BE49-F238E27FC236}">
                <a16:creationId xmlns:a16="http://schemas.microsoft.com/office/drawing/2014/main" id="{8CE13EE8-D346-41AE-8F04-C2FAAABA99B9}"/>
              </a:ext>
            </a:extLst>
          </p:cNvPr>
          <p:cNvSpPr>
            <a:spLocks noGrp="1"/>
          </p:cNvSpPr>
          <p:nvPr>
            <p:ph type="ftr" sz="quarter" idx="11"/>
          </p:nvPr>
        </p:nvSpPr>
        <p:spPr>
          <a:xfrm>
            <a:off x="2686050" y="6259286"/>
            <a:ext cx="3771900" cy="598714"/>
          </a:xfrm>
          <a:prstGeom prst="rect">
            <a:avLst/>
          </a:prstGeom>
        </p:spPr>
        <p:txBody>
          <a:bodyPr/>
          <a:lstStyle/>
          <a:p>
            <a:r>
              <a:rPr kumimoji="1" lang="ja-JP" altLang="en-US"/>
              <a:t>創造工学研修</a:t>
            </a:r>
          </a:p>
        </p:txBody>
      </p:sp>
      <p:sp>
        <p:nvSpPr>
          <p:cNvPr id="6" name="スライド番号プレースホルダー 5">
            <a:extLst>
              <a:ext uri="{FF2B5EF4-FFF2-40B4-BE49-F238E27FC236}">
                <a16:creationId xmlns:a16="http://schemas.microsoft.com/office/drawing/2014/main" id="{3A8A541C-F917-4F3A-92C9-4F0864B6F6D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38057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8AC0B-1BD3-406D-92FF-3E006C5ED6A5}"/>
              </a:ext>
            </a:extLst>
          </p:cNvPr>
          <p:cNvSpPr>
            <a:spLocks noGrp="1"/>
          </p:cNvSpPr>
          <p:nvPr>
            <p:ph type="title"/>
          </p:nvPr>
        </p:nvSpPr>
        <p:spPr>
          <a:xfrm>
            <a:off x="259195" y="136526"/>
            <a:ext cx="8625610" cy="913691"/>
          </a:xfrm>
        </p:spPr>
        <p:txBody>
          <a:bodyPr/>
          <a:lstStyle>
            <a:lvl1pPr algn="l">
              <a:defRPr baseline="0">
                <a:latin typeface="Arial" panose="020B0604020202020204" pitchFamily="34" charset="0"/>
                <a:cs typeface="Arial" panose="020B0604020202020204" pitchFamily="34"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CC435DD3-284C-458C-BD74-0FE1EA35DE0C}"/>
              </a:ext>
            </a:extLst>
          </p:cNvPr>
          <p:cNvSpPr>
            <a:spLocks noGrp="1"/>
          </p:cNvSpPr>
          <p:nvPr>
            <p:ph idx="1"/>
          </p:nvPr>
        </p:nvSpPr>
        <p:spPr>
          <a:xfrm>
            <a:off x="259195" y="1099789"/>
            <a:ext cx="8625610" cy="5482165"/>
          </a:xfrm>
        </p:spPr>
        <p:txBody>
          <a:bodyPr>
            <a:normAutofit/>
          </a:bodyPr>
          <a:lstStyle>
            <a:lvl1pPr>
              <a:defRPr sz="2800" baseline="0">
                <a:latin typeface="Times New Roman" panose="02020603050405020304" pitchFamily="18" charset="0"/>
                <a:cs typeface="Arial" panose="020B0604020202020204" pitchFamily="34" charset="0"/>
              </a:defRPr>
            </a:lvl1pPr>
            <a:lvl2pPr>
              <a:defRPr sz="2000" baseline="0">
                <a:latin typeface="Times New Roman" panose="02020603050405020304" pitchFamily="18" charset="0"/>
                <a:cs typeface="Arial" panose="020B0604020202020204" pitchFamily="34" charset="0"/>
              </a:defRPr>
            </a:lvl2pPr>
            <a:lvl3pPr>
              <a:defRPr sz="1800" baseline="0">
                <a:latin typeface="Times New Roman" panose="02020603050405020304" pitchFamily="18" charset="0"/>
                <a:cs typeface="Arial" panose="020B0604020202020204" pitchFamily="34" charset="0"/>
              </a:defRPr>
            </a:lvl3pPr>
            <a:lvl4pPr>
              <a:defRPr sz="1600" baseline="0">
                <a:latin typeface="Times New Roman" panose="02020603050405020304" pitchFamily="18" charset="0"/>
                <a:cs typeface="Arial" panose="020B0604020202020204" pitchFamily="34" charset="0"/>
              </a:defRPr>
            </a:lvl4pPr>
            <a:lvl5pPr>
              <a:defRPr sz="1600" baseline="0">
                <a:latin typeface="Times New Roman" panose="02020603050405020304" pitchFamily="18" charset="0"/>
                <a:cs typeface="Arial" panose="020B0604020202020204" pitchFamily="34"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正方形/長方形 3">
            <a:extLst>
              <a:ext uri="{FF2B5EF4-FFF2-40B4-BE49-F238E27FC236}">
                <a16:creationId xmlns:a16="http://schemas.microsoft.com/office/drawing/2014/main" id="{CEDD23F4-2C59-05B1-021C-D394EA745D61}"/>
              </a:ext>
            </a:extLst>
          </p:cNvPr>
          <p:cNvSpPr/>
          <p:nvPr userDrawn="1"/>
        </p:nvSpPr>
        <p:spPr>
          <a:xfrm flipV="1">
            <a:off x="259195" y="826036"/>
            <a:ext cx="7932305"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正方形/長方形 4">
            <a:extLst>
              <a:ext uri="{FF2B5EF4-FFF2-40B4-BE49-F238E27FC236}">
                <a16:creationId xmlns:a16="http://schemas.microsoft.com/office/drawing/2014/main" id="{C3836BD1-894A-73D3-A279-35B28126DD4D}"/>
              </a:ext>
            </a:extLst>
          </p:cNvPr>
          <p:cNvSpPr/>
          <p:nvPr userDrawn="1"/>
        </p:nvSpPr>
        <p:spPr>
          <a:xfrm flipV="1">
            <a:off x="259195" y="872912"/>
            <a:ext cx="8214245"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スライド番号プレースホルダー 5">
            <a:extLst>
              <a:ext uri="{FF2B5EF4-FFF2-40B4-BE49-F238E27FC236}">
                <a16:creationId xmlns:a16="http://schemas.microsoft.com/office/drawing/2014/main" id="{EAEBB48A-6294-F701-553B-1B2D60A5D112}"/>
              </a:ext>
            </a:extLst>
          </p:cNvPr>
          <p:cNvSpPr txBox="1">
            <a:spLocks/>
          </p:cNvSpPr>
          <p:nvPr userDrawn="1"/>
        </p:nvSpPr>
        <p:spPr>
          <a:xfrm>
            <a:off x="8191500" y="597631"/>
            <a:ext cx="567043" cy="2578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F09BC8-770C-4BFA-AEB0-39BA5C0771DD}" type="slidenum">
              <a:rPr kumimoji="1" lang="ja-JP" altLang="en-US" smtClean="0"/>
              <a:pPr/>
              <a:t>‹#›</a:t>
            </a:fld>
            <a:endParaRPr kumimoji="1" lang="ja-JP" altLang="en-US" dirty="0"/>
          </a:p>
        </p:txBody>
      </p:sp>
    </p:spTree>
    <p:extLst>
      <p:ext uri="{BB962C8B-B14F-4D97-AF65-F5344CB8AC3E}">
        <p14:creationId xmlns:p14="http://schemas.microsoft.com/office/powerpoint/2010/main" val="1993294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9A7A54-91EA-46FB-8EF7-68E7ECAF0FB7}"/>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DA5D9C-6893-4D93-9FF6-561E0D4D7EF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042737C-0E05-4D0A-AFD2-67FA9113BD12}"/>
              </a:ext>
            </a:extLst>
          </p:cNvPr>
          <p:cNvSpPr>
            <a:spLocks noGrp="1"/>
          </p:cNvSpPr>
          <p:nvPr>
            <p:ph type="dt" sz="half" idx="10"/>
          </p:nvPr>
        </p:nvSpPr>
        <p:spPr>
          <a:xfrm>
            <a:off x="628650" y="6259282"/>
            <a:ext cx="2057401" cy="598714"/>
          </a:xfrm>
          <a:prstGeom prst="rect">
            <a:avLst/>
          </a:prstGeom>
        </p:spPr>
        <p:txBody>
          <a:bodyPr/>
          <a:lstStyle/>
          <a:p>
            <a:fld id="{B4C738A0-993E-4FF2-A9D3-F8A25E5BED3D}" type="datetime1">
              <a:rPr kumimoji="1" lang="ja-JP" altLang="en-US" smtClean="0"/>
              <a:t>2024/12/18</a:t>
            </a:fld>
            <a:endParaRPr kumimoji="1" lang="ja-JP" altLang="en-US"/>
          </a:p>
        </p:txBody>
      </p:sp>
      <p:sp>
        <p:nvSpPr>
          <p:cNvPr id="6" name="スライド番号プレースホルダー 5">
            <a:extLst>
              <a:ext uri="{FF2B5EF4-FFF2-40B4-BE49-F238E27FC236}">
                <a16:creationId xmlns:a16="http://schemas.microsoft.com/office/drawing/2014/main" id="{6CE5CA05-B1E7-46E2-9425-46AB88010EE7}"/>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42089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9B2EC-19B3-41D8-B63F-F310AEF367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A15F29-5846-4907-8C9B-39AC00572A9C}"/>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0005AF-9B3D-498A-808E-DFE640D059B6}"/>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E03171C-E940-4758-B3A3-2D912DFA57D0}"/>
              </a:ext>
            </a:extLst>
          </p:cNvPr>
          <p:cNvSpPr>
            <a:spLocks noGrp="1"/>
          </p:cNvSpPr>
          <p:nvPr>
            <p:ph type="dt" sz="half" idx="10"/>
          </p:nvPr>
        </p:nvSpPr>
        <p:spPr>
          <a:xfrm>
            <a:off x="628650" y="6259282"/>
            <a:ext cx="2057401" cy="598714"/>
          </a:xfrm>
          <a:prstGeom prst="rect">
            <a:avLst/>
          </a:prstGeom>
        </p:spPr>
        <p:txBody>
          <a:bodyPr/>
          <a:lstStyle/>
          <a:p>
            <a:fld id="{6F43E0D6-D44E-4BB9-A41C-4EBA4BB1D0AA}" type="datetime1">
              <a:rPr kumimoji="1" lang="ja-JP" altLang="en-US" smtClean="0"/>
              <a:t>2024/12/18</a:t>
            </a:fld>
            <a:endParaRPr kumimoji="1" lang="ja-JP" altLang="en-US"/>
          </a:p>
        </p:txBody>
      </p:sp>
      <p:sp>
        <p:nvSpPr>
          <p:cNvPr id="7" name="スライド番号プレースホルダー 6">
            <a:extLst>
              <a:ext uri="{FF2B5EF4-FFF2-40B4-BE49-F238E27FC236}">
                <a16:creationId xmlns:a16="http://schemas.microsoft.com/office/drawing/2014/main" id="{C88E84CD-070F-42B8-A7DA-56F093293E3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10599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C3C29-E626-4163-9584-3587BE12965E}"/>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4A832E-550D-44CC-A53B-79C4B041ABF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423D25-F8EE-4B40-BF60-C68596026CE5}"/>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3E0153C-8EC1-409E-8A1F-66F05EACBD5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5A84956-7DB6-4454-B794-A0DB2B324B6F}"/>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236321-C443-411A-BC5D-E57C1C82609C}"/>
              </a:ext>
            </a:extLst>
          </p:cNvPr>
          <p:cNvSpPr>
            <a:spLocks noGrp="1"/>
          </p:cNvSpPr>
          <p:nvPr>
            <p:ph type="dt" sz="half" idx="10"/>
          </p:nvPr>
        </p:nvSpPr>
        <p:spPr>
          <a:xfrm>
            <a:off x="628650" y="6259282"/>
            <a:ext cx="2057401" cy="598714"/>
          </a:xfrm>
          <a:prstGeom prst="rect">
            <a:avLst/>
          </a:prstGeom>
        </p:spPr>
        <p:txBody>
          <a:bodyPr/>
          <a:lstStyle/>
          <a:p>
            <a:fld id="{80FBE12C-66DD-425F-87DA-45FA71D4B14C}" type="datetime1">
              <a:rPr kumimoji="1" lang="ja-JP" altLang="en-US" smtClean="0"/>
              <a:t>2024/12/18</a:t>
            </a:fld>
            <a:endParaRPr kumimoji="1" lang="ja-JP" altLang="en-US"/>
          </a:p>
        </p:txBody>
      </p:sp>
      <p:sp>
        <p:nvSpPr>
          <p:cNvPr id="9" name="スライド番号プレースホルダー 8">
            <a:extLst>
              <a:ext uri="{FF2B5EF4-FFF2-40B4-BE49-F238E27FC236}">
                <a16:creationId xmlns:a16="http://schemas.microsoft.com/office/drawing/2014/main" id="{D0F2E751-881B-4697-9682-AE3B29000BA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428384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8A43-5846-4634-9FCB-5345B9B7C3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B6FB81-0708-4180-B44E-A2C8FA0CDB60}"/>
              </a:ext>
            </a:extLst>
          </p:cNvPr>
          <p:cNvSpPr>
            <a:spLocks noGrp="1"/>
          </p:cNvSpPr>
          <p:nvPr>
            <p:ph type="dt" sz="half" idx="10"/>
          </p:nvPr>
        </p:nvSpPr>
        <p:spPr>
          <a:xfrm>
            <a:off x="628650" y="6259282"/>
            <a:ext cx="2057401" cy="598714"/>
          </a:xfrm>
          <a:prstGeom prst="rect">
            <a:avLst/>
          </a:prstGeom>
        </p:spPr>
        <p:txBody>
          <a:bodyPr/>
          <a:lstStyle/>
          <a:p>
            <a:fld id="{5D337AB5-68CF-4C9A-84F0-CEB8B3F3804F}" type="datetime1">
              <a:rPr kumimoji="1" lang="ja-JP" altLang="en-US" smtClean="0"/>
              <a:t>2024/12/18</a:t>
            </a:fld>
            <a:endParaRPr kumimoji="1" lang="ja-JP" altLang="en-US"/>
          </a:p>
        </p:txBody>
      </p:sp>
      <p:sp>
        <p:nvSpPr>
          <p:cNvPr id="5" name="スライド番号プレースホルダー 4">
            <a:extLst>
              <a:ext uri="{FF2B5EF4-FFF2-40B4-BE49-F238E27FC236}">
                <a16:creationId xmlns:a16="http://schemas.microsoft.com/office/drawing/2014/main" id="{EC75E6B7-A5AB-4945-8EE9-4EB6DB6EB38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03675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F64AF32-2D00-47D2-B6B0-F9F4AE9FE053}"/>
              </a:ext>
            </a:extLst>
          </p:cNvPr>
          <p:cNvSpPr>
            <a:spLocks noGrp="1"/>
          </p:cNvSpPr>
          <p:nvPr>
            <p:ph type="dt" sz="half" idx="10"/>
          </p:nvPr>
        </p:nvSpPr>
        <p:spPr>
          <a:xfrm>
            <a:off x="628650" y="6259282"/>
            <a:ext cx="2057401" cy="598714"/>
          </a:xfrm>
          <a:prstGeom prst="rect">
            <a:avLst/>
          </a:prstGeom>
        </p:spPr>
        <p:txBody>
          <a:bodyPr/>
          <a:lstStyle/>
          <a:p>
            <a:fld id="{0224F364-07F3-46C8-84AA-302D169C9924}" type="datetime1">
              <a:rPr kumimoji="1" lang="ja-JP" altLang="en-US" smtClean="0"/>
              <a:t>2024/12/18</a:t>
            </a:fld>
            <a:endParaRPr kumimoji="1" lang="ja-JP" altLang="en-US"/>
          </a:p>
        </p:txBody>
      </p:sp>
      <p:sp>
        <p:nvSpPr>
          <p:cNvPr id="4" name="スライド番号プレースホルダー 3">
            <a:extLst>
              <a:ext uri="{FF2B5EF4-FFF2-40B4-BE49-F238E27FC236}">
                <a16:creationId xmlns:a16="http://schemas.microsoft.com/office/drawing/2014/main" id="{60CD6054-5A98-4BEC-8E49-6129320F8DFE}"/>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86968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DEA86-5B2C-4D23-A9B9-BCCA80BDF250}"/>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C578B5-9D30-42D0-93DF-F4B15327470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014D973-AE20-488A-8815-122C20B6341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ECBC66-222B-47E0-B522-158903D77CEA}"/>
              </a:ext>
            </a:extLst>
          </p:cNvPr>
          <p:cNvSpPr>
            <a:spLocks noGrp="1"/>
          </p:cNvSpPr>
          <p:nvPr>
            <p:ph type="dt" sz="half" idx="10"/>
          </p:nvPr>
        </p:nvSpPr>
        <p:spPr>
          <a:xfrm>
            <a:off x="628650" y="6259282"/>
            <a:ext cx="2057401" cy="598714"/>
          </a:xfrm>
          <a:prstGeom prst="rect">
            <a:avLst/>
          </a:prstGeom>
        </p:spPr>
        <p:txBody>
          <a:bodyPr/>
          <a:lstStyle/>
          <a:p>
            <a:fld id="{C98F773C-6196-4130-BAF3-BF8645CB42FA}" type="datetime1">
              <a:rPr kumimoji="1" lang="ja-JP" altLang="en-US" smtClean="0"/>
              <a:t>2024/12/18</a:t>
            </a:fld>
            <a:endParaRPr kumimoji="1" lang="ja-JP" altLang="en-US"/>
          </a:p>
        </p:txBody>
      </p:sp>
      <p:sp>
        <p:nvSpPr>
          <p:cNvPr id="7" name="スライド番号プレースホルダー 6">
            <a:extLst>
              <a:ext uri="{FF2B5EF4-FFF2-40B4-BE49-F238E27FC236}">
                <a16:creationId xmlns:a16="http://schemas.microsoft.com/office/drawing/2014/main" id="{8817A949-BA18-4BA7-B73C-A34B51078334}"/>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72116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1257D-5CA0-4A85-90F6-0C3ADA0DC917}"/>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B7C8D4-0BCB-4580-8536-E0FA48D0F43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6BFF5E01-5B7C-46C3-A422-C69349538CC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D1144B-B59B-4016-8310-380020CB190C}"/>
              </a:ext>
            </a:extLst>
          </p:cNvPr>
          <p:cNvSpPr>
            <a:spLocks noGrp="1"/>
          </p:cNvSpPr>
          <p:nvPr>
            <p:ph type="dt" sz="half" idx="10"/>
          </p:nvPr>
        </p:nvSpPr>
        <p:spPr>
          <a:xfrm>
            <a:off x="628650" y="6259282"/>
            <a:ext cx="2057401" cy="598714"/>
          </a:xfrm>
          <a:prstGeom prst="rect">
            <a:avLst/>
          </a:prstGeom>
        </p:spPr>
        <p:txBody>
          <a:bodyPr/>
          <a:lstStyle/>
          <a:p>
            <a:fld id="{E4883AD5-0DE6-4DC7-9375-A23AA371A5C4}" type="datetime1">
              <a:rPr kumimoji="1" lang="ja-JP" altLang="en-US" smtClean="0"/>
              <a:t>2024/12/18</a:t>
            </a:fld>
            <a:endParaRPr kumimoji="1" lang="ja-JP" altLang="en-US"/>
          </a:p>
        </p:txBody>
      </p:sp>
      <p:sp>
        <p:nvSpPr>
          <p:cNvPr id="7" name="スライド番号プレースホルダー 6">
            <a:extLst>
              <a:ext uri="{FF2B5EF4-FFF2-40B4-BE49-F238E27FC236}">
                <a16:creationId xmlns:a16="http://schemas.microsoft.com/office/drawing/2014/main" id="{1D558B42-0200-4DC8-81BC-6DCCEB82EA30}"/>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387855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C38AFD6-98D0-4B26-96BE-5C93F1008004}"/>
              </a:ext>
            </a:extLst>
          </p:cNvPr>
          <p:cNvSpPr>
            <a:spLocks noGrp="1"/>
          </p:cNvSpPr>
          <p:nvPr>
            <p:ph type="title"/>
          </p:nvPr>
        </p:nvSpPr>
        <p:spPr>
          <a:xfrm>
            <a:off x="628650" y="136526"/>
            <a:ext cx="7886700" cy="1257066"/>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E9D999E-5C19-4FF0-978C-6E64796D4239}"/>
              </a:ext>
            </a:extLst>
          </p:cNvPr>
          <p:cNvSpPr>
            <a:spLocks noGrp="1"/>
          </p:cNvSpPr>
          <p:nvPr>
            <p:ph type="body" idx="1"/>
          </p:nvPr>
        </p:nvSpPr>
        <p:spPr>
          <a:xfrm>
            <a:off x="628650" y="1825625"/>
            <a:ext cx="7886700" cy="426730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31051857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hf hdr="0" dt="0"/>
  <p:txStyles>
    <p:titleStyle>
      <a:lvl1pPr algn="ctr" defTabSz="685800" rtl="0" eaLnBrk="1" latinLnBrk="0" hangingPunct="1">
        <a:lnSpc>
          <a:spcPct val="90000"/>
        </a:lnSpc>
        <a:spcBef>
          <a:spcPct val="0"/>
        </a:spcBef>
        <a:buNone/>
        <a:defRPr kumimoji="1" sz="3300" b="0" kern="1200" baseline="0">
          <a:solidFill>
            <a:schemeClr val="tx1"/>
          </a:solidFill>
          <a:latin typeface="Times New Roman" panose="02020603050405020304" pitchFamily="18" charset="0"/>
          <a:ea typeface="ＭＳ Ｐゴシック" panose="020B060007020508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1800" kern="1200">
          <a:solidFill>
            <a:schemeClr val="tx1"/>
          </a:solidFill>
          <a:latin typeface="+mn-lt"/>
          <a:ea typeface="ＭＳ Ｐゴシック" panose="020B060007020508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400" kern="1200">
          <a:solidFill>
            <a:schemeClr val="tx1"/>
          </a:solidFill>
          <a:latin typeface="+mn-lt"/>
          <a:ea typeface="ＭＳ Ｐゴシック" panose="020B060007020508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ＭＳ Ｐゴシック" panose="020B060007020508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6268CB-66A0-95AD-71AF-84EAC1E4D34E}"/>
              </a:ext>
            </a:extLst>
          </p:cNvPr>
          <p:cNvSpPr>
            <a:spLocks noGrp="1"/>
          </p:cNvSpPr>
          <p:nvPr>
            <p:ph type="ctrTitle"/>
          </p:nvPr>
        </p:nvSpPr>
        <p:spPr/>
        <p:txBody>
          <a:bodyPr/>
          <a:lstStyle/>
          <a:p>
            <a:r>
              <a:rPr kumimoji="1" lang="en-US" altLang="ja-JP" dirty="0"/>
              <a:t>TGL</a:t>
            </a:r>
            <a:r>
              <a:rPr kumimoji="1" lang="ja-JP" altLang="en-US" dirty="0"/>
              <a:t>プログラムを通じた学び</a:t>
            </a:r>
          </a:p>
        </p:txBody>
      </p:sp>
      <p:sp>
        <p:nvSpPr>
          <p:cNvPr id="3" name="字幕 2">
            <a:extLst>
              <a:ext uri="{FF2B5EF4-FFF2-40B4-BE49-F238E27FC236}">
                <a16:creationId xmlns:a16="http://schemas.microsoft.com/office/drawing/2014/main" id="{E389C54E-F40D-9C24-2BB3-E1E0DC128C02}"/>
              </a:ext>
            </a:extLst>
          </p:cNvPr>
          <p:cNvSpPr>
            <a:spLocks noGrp="1"/>
          </p:cNvSpPr>
          <p:nvPr>
            <p:ph type="subTitle" idx="1"/>
          </p:nvPr>
        </p:nvSpPr>
        <p:spPr/>
        <p:txBody>
          <a:bodyPr/>
          <a:lstStyle/>
          <a:p>
            <a:r>
              <a:rPr kumimoji="1" lang="ja-JP" altLang="en-US" dirty="0"/>
              <a:t>東北大学 工学部 電気情報物理工学科 </a:t>
            </a:r>
            <a:r>
              <a:rPr kumimoji="1" lang="en-US" altLang="ja-JP" dirty="0"/>
              <a:t>4</a:t>
            </a:r>
            <a:r>
              <a:rPr kumimoji="1" lang="ja-JP" altLang="en-US" dirty="0"/>
              <a:t>年</a:t>
            </a:r>
            <a:endParaRPr kumimoji="1" lang="en-US" altLang="ja-JP" dirty="0"/>
          </a:p>
          <a:p>
            <a:r>
              <a:rPr kumimoji="1" lang="en-US" altLang="ja-JP" dirty="0"/>
              <a:t>C1TB2219 </a:t>
            </a:r>
            <a:r>
              <a:rPr kumimoji="1" lang="ja-JP" altLang="en-US" dirty="0"/>
              <a:t>三上 陽向</a:t>
            </a:r>
          </a:p>
        </p:txBody>
      </p:sp>
    </p:spTree>
    <p:extLst>
      <p:ext uri="{BB962C8B-B14F-4D97-AF65-F5344CB8AC3E}">
        <p14:creationId xmlns:p14="http://schemas.microsoft.com/office/powerpoint/2010/main" val="1415755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5D28EE-C839-9DB0-32FD-8F4882D895E5}"/>
              </a:ext>
            </a:extLst>
          </p:cNvPr>
          <p:cNvSpPr>
            <a:spLocks noGrp="1"/>
          </p:cNvSpPr>
          <p:nvPr>
            <p:ph type="title"/>
          </p:nvPr>
        </p:nvSpPr>
        <p:spPr/>
        <p:txBody>
          <a:bodyPr/>
          <a:lstStyle/>
          <a:p>
            <a:r>
              <a:rPr kumimoji="1" lang="ja-JP" altLang="en-US" dirty="0"/>
              <a:t>グローバルゼミ</a:t>
            </a:r>
          </a:p>
        </p:txBody>
      </p:sp>
      <p:sp>
        <p:nvSpPr>
          <p:cNvPr id="3" name="コンテンツ プレースホルダー 2">
            <a:extLst>
              <a:ext uri="{FF2B5EF4-FFF2-40B4-BE49-F238E27FC236}">
                <a16:creationId xmlns:a16="http://schemas.microsoft.com/office/drawing/2014/main" id="{7FF6C7AA-6972-E289-834C-26EE4AF3EA2C}"/>
              </a:ext>
            </a:extLst>
          </p:cNvPr>
          <p:cNvSpPr>
            <a:spLocks noGrp="1"/>
          </p:cNvSpPr>
          <p:nvPr>
            <p:ph idx="1"/>
          </p:nvPr>
        </p:nvSpPr>
        <p:spPr/>
        <p:txBody>
          <a:bodyPr/>
          <a:lstStyle/>
          <a:p>
            <a:pPr marL="0" indent="0">
              <a:buNone/>
            </a:pPr>
            <a:r>
              <a:rPr kumimoji="1" lang="ja-JP" altLang="en-US" dirty="0"/>
              <a:t>国際的な視野を持つ・自分自身を見つめなおす</a:t>
            </a:r>
            <a:endParaRPr kumimoji="1" lang="en-US" altLang="ja-JP" dirty="0"/>
          </a:p>
          <a:p>
            <a:pPr marL="0" indent="0">
              <a:buNone/>
            </a:pPr>
            <a:r>
              <a:rPr lang="ja-JP" altLang="en-US" dirty="0"/>
              <a:t>社会</a:t>
            </a:r>
            <a:r>
              <a:rPr kumimoji="1" lang="ja-JP" altLang="en-US" dirty="0"/>
              <a:t>問題を自分事ととして捉え，行動に移す第一歩</a:t>
            </a:r>
          </a:p>
        </p:txBody>
      </p:sp>
    </p:spTree>
    <p:extLst>
      <p:ext uri="{BB962C8B-B14F-4D97-AF65-F5344CB8AC3E}">
        <p14:creationId xmlns:p14="http://schemas.microsoft.com/office/powerpoint/2010/main" val="395479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6B14E-4EE8-6884-58FD-5BD968602ED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2EF6F62-A524-428D-F1BB-E5A0DB0A9EF1}"/>
              </a:ext>
            </a:extLst>
          </p:cNvPr>
          <p:cNvSpPr>
            <a:spLocks noGrp="1"/>
          </p:cNvSpPr>
          <p:nvPr>
            <p:ph type="title"/>
          </p:nvPr>
        </p:nvSpPr>
        <p:spPr/>
        <p:txBody>
          <a:bodyPr/>
          <a:lstStyle/>
          <a:p>
            <a:r>
              <a:rPr kumimoji="1" lang="ja-JP" altLang="en-US" dirty="0"/>
              <a:t>アフターコロナの社会をどう構築するか</a:t>
            </a:r>
          </a:p>
        </p:txBody>
      </p:sp>
      <p:sp>
        <p:nvSpPr>
          <p:cNvPr id="3" name="コンテンツ プレースホルダー 2">
            <a:extLst>
              <a:ext uri="{FF2B5EF4-FFF2-40B4-BE49-F238E27FC236}">
                <a16:creationId xmlns:a16="http://schemas.microsoft.com/office/drawing/2014/main" id="{C192416E-A9CF-A2A1-66BE-45CD61AE0A93}"/>
              </a:ext>
            </a:extLst>
          </p:cNvPr>
          <p:cNvSpPr>
            <a:spLocks noGrp="1"/>
          </p:cNvSpPr>
          <p:nvPr>
            <p:ph idx="1"/>
          </p:nvPr>
        </p:nvSpPr>
        <p:spPr/>
        <p:txBody>
          <a:bodyPr/>
          <a:lstStyle/>
          <a:p>
            <a:pPr marL="0" indent="0">
              <a:buNone/>
            </a:pPr>
            <a:r>
              <a:rPr lang="en-US" altLang="ja-JP" dirty="0"/>
              <a:t>COVID-19</a:t>
            </a:r>
            <a:r>
              <a:rPr lang="ja-JP" altLang="en-US" dirty="0"/>
              <a:t> という目下の大問題に対し，感染症の歴史と現在の科学的知見をもとに，パンデミックへの向き合い方，アフターコロナの社会の在り方について議論．</a:t>
            </a:r>
            <a:endParaRPr lang="en-US" altLang="ja-JP" dirty="0"/>
          </a:p>
          <a:p>
            <a:pPr marL="0" indent="0">
              <a:buNone/>
            </a:pPr>
            <a:r>
              <a:rPr kumimoji="1" lang="ja-JP" altLang="en-US" dirty="0"/>
              <a:t>基礎ゼミ発表会では最優秀賞をいただき，全学教育広報誌「曙光」にも寄稿した．</a:t>
            </a:r>
          </a:p>
        </p:txBody>
      </p:sp>
    </p:spTree>
    <p:extLst>
      <p:ext uri="{BB962C8B-B14F-4D97-AF65-F5344CB8AC3E}">
        <p14:creationId xmlns:p14="http://schemas.microsoft.com/office/powerpoint/2010/main" val="568792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5D3215-F710-774E-2BCC-3420F9FA8484}"/>
              </a:ext>
            </a:extLst>
          </p:cNvPr>
          <p:cNvSpPr>
            <a:spLocks noGrp="1"/>
          </p:cNvSpPr>
          <p:nvPr>
            <p:ph type="title"/>
          </p:nvPr>
        </p:nvSpPr>
        <p:spPr/>
        <p:txBody>
          <a:bodyPr/>
          <a:lstStyle/>
          <a:p>
            <a:r>
              <a:rPr kumimoji="1" lang="ja-JP" altLang="en-US" dirty="0"/>
              <a:t>福島の復興・再生</a:t>
            </a:r>
          </a:p>
        </p:txBody>
      </p:sp>
      <p:sp>
        <p:nvSpPr>
          <p:cNvPr id="3" name="コンテンツ プレースホルダー 2">
            <a:extLst>
              <a:ext uri="{FF2B5EF4-FFF2-40B4-BE49-F238E27FC236}">
                <a16:creationId xmlns:a16="http://schemas.microsoft.com/office/drawing/2014/main" id="{FC1338C0-22A1-D8A0-C7A2-8A0F636BE678}"/>
              </a:ext>
            </a:extLst>
          </p:cNvPr>
          <p:cNvSpPr>
            <a:spLocks noGrp="1"/>
          </p:cNvSpPr>
          <p:nvPr>
            <p:ph idx="1"/>
          </p:nvPr>
        </p:nvSpPr>
        <p:spPr/>
        <p:txBody>
          <a:bodyPr/>
          <a:lstStyle/>
          <a:p>
            <a:pPr marL="0" indent="0">
              <a:buNone/>
            </a:pPr>
            <a:r>
              <a:rPr kumimoji="1" lang="ja-JP" altLang="en-US" dirty="0"/>
              <a:t>福島の復興の“今”を学び，直面している課題や自分が復興に携われることについて考えた．</a:t>
            </a:r>
            <a:r>
              <a:rPr lang="ja-JP" altLang="en-US" dirty="0"/>
              <a:t>また，授業後も実際にツアーで </a:t>
            </a:r>
            <a:r>
              <a:rPr lang="en-US" altLang="ja-JP" dirty="0"/>
              <a:t>1F </a:t>
            </a:r>
            <a:r>
              <a:rPr lang="ja-JP" altLang="en-US" dirty="0"/>
              <a:t>や東電廃炉資料館・東日本大震災伝承館を訪問し，語り部や東電技術者と話すことで，教訓や今起きている問題を肌で感じた．</a:t>
            </a:r>
            <a:endParaRPr kumimoji="1" lang="ja-JP" altLang="en-US" dirty="0"/>
          </a:p>
        </p:txBody>
      </p:sp>
    </p:spTree>
    <p:extLst>
      <p:ext uri="{BB962C8B-B14F-4D97-AF65-F5344CB8AC3E}">
        <p14:creationId xmlns:p14="http://schemas.microsoft.com/office/powerpoint/2010/main" val="1430205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B7B4A-46F1-81D3-9789-25ECDC79CA35}"/>
              </a:ext>
            </a:extLst>
          </p:cNvPr>
          <p:cNvSpPr>
            <a:spLocks noGrp="1"/>
          </p:cNvSpPr>
          <p:nvPr>
            <p:ph type="title"/>
          </p:nvPr>
        </p:nvSpPr>
        <p:spPr/>
        <p:txBody>
          <a:bodyPr/>
          <a:lstStyle/>
          <a:p>
            <a:r>
              <a:rPr lang="ja-JP" altLang="en-US" dirty="0"/>
              <a:t>研究者と学ぶ科学英語</a:t>
            </a:r>
            <a:endParaRPr kumimoji="1" lang="ja-JP" altLang="en-US" dirty="0"/>
          </a:p>
        </p:txBody>
      </p:sp>
      <p:sp>
        <p:nvSpPr>
          <p:cNvPr id="3" name="コンテンツ プレースホルダー 2">
            <a:extLst>
              <a:ext uri="{FF2B5EF4-FFF2-40B4-BE49-F238E27FC236}">
                <a16:creationId xmlns:a16="http://schemas.microsoft.com/office/drawing/2014/main" id="{72C2E8E9-659C-FEC9-4F55-9936D7CA2893}"/>
              </a:ext>
            </a:extLst>
          </p:cNvPr>
          <p:cNvSpPr>
            <a:spLocks noGrp="1"/>
          </p:cNvSpPr>
          <p:nvPr>
            <p:ph idx="1"/>
          </p:nvPr>
        </p:nvSpPr>
        <p:spPr/>
        <p:txBody>
          <a:bodyPr/>
          <a:lstStyle/>
          <a:p>
            <a:pPr marL="0" indent="0">
              <a:buNone/>
            </a:pPr>
            <a:r>
              <a:rPr kumimoji="1" lang="ja-JP" altLang="en-US" dirty="0"/>
              <a:t>学術的な内容について英語で発表したり，受講者や留学生との英語での質疑応答を通じて，英語で学術的根拠に基づいた，説得力のある説明をする力が身についた．</a:t>
            </a:r>
          </a:p>
        </p:txBody>
      </p:sp>
    </p:spTree>
    <p:extLst>
      <p:ext uri="{BB962C8B-B14F-4D97-AF65-F5344CB8AC3E}">
        <p14:creationId xmlns:p14="http://schemas.microsoft.com/office/powerpoint/2010/main" val="198432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6B9F05-1970-70D0-095F-036DCC08B7C2}"/>
              </a:ext>
            </a:extLst>
          </p:cNvPr>
          <p:cNvSpPr>
            <a:spLocks noGrp="1"/>
          </p:cNvSpPr>
          <p:nvPr>
            <p:ph type="title"/>
          </p:nvPr>
        </p:nvSpPr>
        <p:spPr/>
        <p:txBody>
          <a:bodyPr/>
          <a:lstStyle/>
          <a:p>
            <a:r>
              <a:rPr lang="ja-JP" altLang="en-US" dirty="0"/>
              <a:t>多文化社会アメリカで</a:t>
            </a:r>
            <a:r>
              <a:rPr lang="en-US" altLang="ja-JP" dirty="0"/>
              <a:t>DEI</a:t>
            </a:r>
            <a:r>
              <a:rPr lang="ja-JP" altLang="en-US" dirty="0"/>
              <a:t>を学ぶ</a:t>
            </a:r>
            <a:endParaRPr kumimoji="1" lang="ja-JP" altLang="en-US" dirty="0"/>
          </a:p>
        </p:txBody>
      </p:sp>
      <p:sp>
        <p:nvSpPr>
          <p:cNvPr id="3" name="コンテンツ プレースホルダー 2">
            <a:extLst>
              <a:ext uri="{FF2B5EF4-FFF2-40B4-BE49-F238E27FC236}">
                <a16:creationId xmlns:a16="http://schemas.microsoft.com/office/drawing/2014/main" id="{0E1A5637-C841-FB40-622B-F65D0D128FC3}"/>
              </a:ext>
            </a:extLst>
          </p:cNvPr>
          <p:cNvSpPr>
            <a:spLocks noGrp="1"/>
          </p:cNvSpPr>
          <p:nvPr>
            <p:ph idx="1"/>
          </p:nvPr>
        </p:nvSpPr>
        <p:spPr/>
        <p:txBody>
          <a:bodyPr/>
          <a:lstStyle/>
          <a:p>
            <a:pPr marL="0" indent="0">
              <a:buNone/>
            </a:pPr>
            <a:r>
              <a:rPr kumimoji="1" lang="ja-JP" altLang="en-US" dirty="0"/>
              <a:t>アメリカにおける </a:t>
            </a:r>
            <a:r>
              <a:rPr kumimoji="1" lang="en-US" altLang="ja-JP" dirty="0"/>
              <a:t>DEI </a:t>
            </a:r>
            <a:r>
              <a:rPr kumimoji="1" lang="ja-JP" altLang="en-US" dirty="0"/>
              <a:t>に向けた取り組みを学ぶとともに，日本文化紹介や縁日，シェルターでの食事支援など数々のプロジェクトを短期間で実現させる過程で，英語でのコミュニケーションは当たり前に．急なトラブルも臨機応変に対応し非常に密度の高い時間に．</a:t>
            </a:r>
          </a:p>
        </p:txBody>
      </p:sp>
    </p:spTree>
    <p:extLst>
      <p:ext uri="{BB962C8B-B14F-4D97-AF65-F5344CB8AC3E}">
        <p14:creationId xmlns:p14="http://schemas.microsoft.com/office/powerpoint/2010/main" val="379236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799187-AC2A-0F74-0756-ECC8DD1965CB}"/>
              </a:ext>
            </a:extLst>
          </p:cNvPr>
          <p:cNvSpPr>
            <a:spLocks noGrp="1"/>
          </p:cNvSpPr>
          <p:nvPr>
            <p:ph type="title"/>
          </p:nvPr>
        </p:nvSpPr>
        <p:spPr/>
        <p:txBody>
          <a:bodyPr/>
          <a:lstStyle/>
          <a:p>
            <a:r>
              <a:rPr kumimoji="1" lang="en-US" altLang="ja-JP" dirty="0"/>
              <a:t>TGL</a:t>
            </a:r>
            <a:r>
              <a:rPr kumimoji="1" lang="ja-JP" altLang="en-US" dirty="0"/>
              <a:t>プログラムを通じた学び</a:t>
            </a:r>
          </a:p>
        </p:txBody>
      </p:sp>
      <p:sp>
        <p:nvSpPr>
          <p:cNvPr id="3" name="コンテンツ プレースホルダー 2">
            <a:extLst>
              <a:ext uri="{FF2B5EF4-FFF2-40B4-BE49-F238E27FC236}">
                <a16:creationId xmlns:a16="http://schemas.microsoft.com/office/drawing/2014/main" id="{94F3F0E7-3957-2839-A5CC-EEA2D3C02C9A}"/>
              </a:ext>
            </a:extLst>
          </p:cNvPr>
          <p:cNvSpPr>
            <a:spLocks noGrp="1"/>
          </p:cNvSpPr>
          <p:nvPr>
            <p:ph idx="1"/>
          </p:nvPr>
        </p:nvSpPr>
        <p:spPr/>
        <p:txBody>
          <a:bodyPr>
            <a:normAutofit/>
          </a:bodyPr>
          <a:lstStyle/>
          <a:p>
            <a:r>
              <a:rPr lang="ja-JP" altLang="en-US" dirty="0"/>
              <a:t>語学・コミュニケーション力</a:t>
            </a:r>
            <a:endParaRPr kumimoji="1" lang="en-US" altLang="ja-JP" dirty="0"/>
          </a:p>
          <a:p>
            <a:pPr marL="0" indent="0">
              <a:buNone/>
            </a:pPr>
            <a:r>
              <a:rPr lang="en-US" altLang="ja-JP" sz="2400" dirty="0"/>
              <a:t>	</a:t>
            </a:r>
            <a:r>
              <a:rPr lang="ja-JP" altLang="en-US" sz="2400" dirty="0"/>
              <a:t>様々な場面における英語でのプレゼン</a:t>
            </a:r>
            <a:endParaRPr lang="en-US" altLang="ja-JP" sz="2400" dirty="0"/>
          </a:p>
          <a:p>
            <a:pPr marL="0" indent="0">
              <a:buNone/>
            </a:pPr>
            <a:r>
              <a:rPr lang="en-US" altLang="ja-JP" sz="2400" dirty="0"/>
              <a:t>	</a:t>
            </a:r>
            <a:r>
              <a:rPr lang="ja-JP" altLang="en-US" sz="2400" dirty="0"/>
              <a:t>課題解決やグループでいい雰囲気を作るための</a:t>
            </a:r>
            <a:endParaRPr lang="en-US" altLang="ja-JP" sz="2400" dirty="0"/>
          </a:p>
          <a:p>
            <a:pPr marL="0" indent="0">
              <a:buNone/>
            </a:pPr>
            <a:r>
              <a:rPr lang="en-US" altLang="ja-JP" sz="2400" dirty="0"/>
              <a:t>	</a:t>
            </a:r>
            <a:r>
              <a:rPr lang="ja-JP" altLang="en-US" sz="2400" dirty="0"/>
              <a:t>コミュニケーション</a:t>
            </a:r>
            <a:endParaRPr lang="en-US" altLang="ja-JP" sz="2400" dirty="0"/>
          </a:p>
          <a:p>
            <a:r>
              <a:rPr kumimoji="1" lang="ja-JP" altLang="en-US" dirty="0"/>
              <a:t>国際教養力</a:t>
            </a:r>
            <a:endParaRPr kumimoji="1" lang="en-US" altLang="ja-JP" dirty="0"/>
          </a:p>
          <a:p>
            <a:pPr marL="0" indent="0">
              <a:buNone/>
            </a:pPr>
            <a:r>
              <a:rPr lang="en-US" altLang="ja-JP" sz="2400" dirty="0"/>
              <a:t>	</a:t>
            </a:r>
            <a:r>
              <a:rPr lang="ja-JP" altLang="en-US" sz="2400" dirty="0"/>
              <a:t>社会問題に常にアンテナを張り自分事として考える</a:t>
            </a:r>
            <a:endParaRPr lang="en-US" altLang="ja-JP" sz="2400" dirty="0"/>
          </a:p>
          <a:p>
            <a:pPr marL="0" indent="0">
              <a:buNone/>
            </a:pPr>
            <a:r>
              <a:rPr lang="en-US" altLang="ja-JP" sz="2400" dirty="0"/>
              <a:t>	</a:t>
            </a:r>
            <a:r>
              <a:rPr lang="ja-JP" altLang="en-US" sz="2400" dirty="0"/>
              <a:t>科学的根拠に基づく判断</a:t>
            </a:r>
            <a:endParaRPr lang="en-US" altLang="ja-JP" sz="2400" dirty="0"/>
          </a:p>
          <a:p>
            <a:pPr marL="0" indent="0">
              <a:buNone/>
            </a:pPr>
            <a:r>
              <a:rPr lang="en-US" altLang="ja-JP" sz="2400" dirty="0"/>
              <a:t>	</a:t>
            </a:r>
            <a:r>
              <a:rPr lang="ja-JP" altLang="en-US" sz="2400" dirty="0"/>
              <a:t>二者択一のどちらかが正解とは限らないという価値観</a:t>
            </a:r>
            <a:endParaRPr lang="en-US" altLang="ja-JP" sz="2400" dirty="0"/>
          </a:p>
          <a:p>
            <a:r>
              <a:rPr lang="ja-JP" altLang="en-US" dirty="0"/>
              <a:t>行動力</a:t>
            </a:r>
            <a:endParaRPr lang="en-US" altLang="ja-JP" dirty="0"/>
          </a:p>
          <a:p>
            <a:pPr marL="0" indent="0">
              <a:buNone/>
            </a:pPr>
            <a:r>
              <a:rPr lang="en-US" altLang="ja-JP" dirty="0"/>
              <a:t>	</a:t>
            </a:r>
            <a:r>
              <a:rPr lang="ja-JP" altLang="en-US" sz="2400" dirty="0"/>
              <a:t>実際に現地に行く，質問をするなどのアクション</a:t>
            </a:r>
            <a:endParaRPr lang="en-US" altLang="ja-JP" sz="2400" dirty="0"/>
          </a:p>
          <a:p>
            <a:pPr marL="0" indent="0">
              <a:buNone/>
            </a:pPr>
            <a:r>
              <a:rPr lang="en-US" altLang="ja-JP" sz="2400" dirty="0"/>
              <a:t>	</a:t>
            </a:r>
            <a:r>
              <a:rPr lang="ja-JP" altLang="en-US" sz="2400" dirty="0"/>
              <a:t>グループの潤滑剤・グループのいいところを引き出す</a:t>
            </a:r>
            <a:r>
              <a:rPr lang="en-US" altLang="ja-JP" sz="2400" dirty="0"/>
              <a:t>	</a:t>
            </a:r>
            <a:endParaRPr lang="en-US" altLang="ja-JP" dirty="0"/>
          </a:p>
        </p:txBody>
      </p:sp>
    </p:spTree>
    <p:extLst>
      <p:ext uri="{BB962C8B-B14F-4D97-AF65-F5344CB8AC3E}">
        <p14:creationId xmlns:p14="http://schemas.microsoft.com/office/powerpoint/2010/main" val="181489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C26410-2F65-63F0-C65B-C9923B110162}"/>
              </a:ext>
            </a:extLst>
          </p:cNvPr>
          <p:cNvSpPr>
            <a:spLocks noGrp="1"/>
          </p:cNvSpPr>
          <p:nvPr>
            <p:ph type="title"/>
          </p:nvPr>
        </p:nvSpPr>
        <p:spPr/>
        <p:txBody>
          <a:bodyPr/>
          <a:lstStyle/>
          <a:p>
            <a:r>
              <a:rPr kumimoji="1" lang="ja-JP" altLang="en-US" dirty="0"/>
              <a:t>今後のビジョン</a:t>
            </a:r>
          </a:p>
        </p:txBody>
      </p:sp>
      <p:sp>
        <p:nvSpPr>
          <p:cNvPr id="3" name="コンテンツ プレースホルダー 2">
            <a:extLst>
              <a:ext uri="{FF2B5EF4-FFF2-40B4-BE49-F238E27FC236}">
                <a16:creationId xmlns:a16="http://schemas.microsoft.com/office/drawing/2014/main" id="{C69FC7B1-D460-06ED-E68A-471C213C5CE2}"/>
              </a:ext>
            </a:extLst>
          </p:cNvPr>
          <p:cNvSpPr>
            <a:spLocks noGrp="1"/>
          </p:cNvSpPr>
          <p:nvPr>
            <p:ph idx="1"/>
          </p:nvPr>
        </p:nvSpPr>
        <p:spPr/>
        <p:txBody>
          <a:bodyPr/>
          <a:lstStyle/>
          <a:p>
            <a:pPr marL="0" indent="0">
              <a:buNone/>
            </a:pPr>
            <a:r>
              <a:rPr kumimoji="1" lang="ja-JP" altLang="en-US" dirty="0"/>
              <a:t>＜アクション＞</a:t>
            </a:r>
            <a:endParaRPr kumimoji="1" lang="en-US" altLang="ja-JP" dirty="0"/>
          </a:p>
          <a:p>
            <a:pPr marL="0" indent="0">
              <a:buNone/>
            </a:pPr>
            <a:r>
              <a:rPr kumimoji="1" lang="ja-JP" altLang="en-US" dirty="0"/>
              <a:t>ユーザフレンドリーな</a:t>
            </a:r>
            <a:r>
              <a:rPr lang="ja-JP" altLang="en-US" dirty="0"/>
              <a:t>システム</a:t>
            </a:r>
            <a:r>
              <a:rPr kumimoji="1" lang="ja-JP" altLang="en-US" dirty="0"/>
              <a:t>の開発を通じて情報格差の解消・すべての人が生きやすい社会を支える</a:t>
            </a:r>
            <a:endParaRPr kumimoji="1" lang="en-US" altLang="ja-JP" dirty="0"/>
          </a:p>
          <a:p>
            <a:pPr marL="0" indent="0">
              <a:buNone/>
            </a:pPr>
            <a:r>
              <a:rPr lang="ja-JP" altLang="en-US" dirty="0"/>
              <a:t>＜マインド＞</a:t>
            </a:r>
            <a:endParaRPr lang="en-US" altLang="ja-JP" dirty="0"/>
          </a:p>
          <a:p>
            <a:pPr marL="0" indent="0">
              <a:buNone/>
            </a:pPr>
            <a:r>
              <a:rPr kumimoji="1" lang="ja-JP" altLang="en-US" dirty="0"/>
              <a:t>グループ全体の向上のために</a:t>
            </a:r>
            <a:endParaRPr kumimoji="1" lang="en-US" altLang="ja-JP" dirty="0"/>
          </a:p>
          <a:p>
            <a:pPr marL="0" indent="0">
              <a:buNone/>
            </a:pPr>
            <a:r>
              <a:rPr lang="en-US" altLang="ja-JP" dirty="0"/>
              <a:t>	</a:t>
            </a:r>
            <a:r>
              <a:rPr lang="ja-JP" altLang="en-US" dirty="0"/>
              <a:t>・グループが上がり調子のときはそれを後押し</a:t>
            </a:r>
            <a:endParaRPr lang="en-US" altLang="ja-JP" dirty="0"/>
          </a:p>
          <a:p>
            <a:pPr marL="0" indent="0">
              <a:buNone/>
            </a:pPr>
            <a:r>
              <a:rPr kumimoji="1" lang="en-US" altLang="ja-JP" dirty="0"/>
              <a:t>	</a:t>
            </a:r>
            <a:r>
              <a:rPr kumimoji="1" lang="ja-JP" altLang="en-US" dirty="0"/>
              <a:t>・グループが停滞気味の時は先頭に立ち引っ張る</a:t>
            </a:r>
            <a:endParaRPr kumimoji="1" lang="en-US" altLang="ja-JP" dirty="0"/>
          </a:p>
        </p:txBody>
      </p:sp>
    </p:spTree>
    <p:extLst>
      <p:ext uri="{BB962C8B-B14F-4D97-AF65-F5344CB8AC3E}">
        <p14:creationId xmlns:p14="http://schemas.microsoft.com/office/powerpoint/2010/main" val="1984100306"/>
      </p:ext>
    </p:extLst>
  </p:cSld>
  <p:clrMapOvr>
    <a:masterClrMapping/>
  </p:clrMapOvr>
</p:sld>
</file>

<file path=ppt/theme/theme1.xml><?xml version="1.0" encoding="utf-8"?>
<a:theme xmlns:a="http://schemas.openxmlformats.org/drawingml/2006/main" name="2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NR/MSPG">
      <a:majorFont>
        <a:latin typeface="Arial"/>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129</TotalTime>
  <Words>443</Words>
  <Application>Microsoft Office PowerPoint</Application>
  <PresentationFormat>画面に合わせる (4:3)</PresentationFormat>
  <Paragraphs>34</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游ゴシック</vt:lpstr>
      <vt:lpstr>Arial</vt:lpstr>
      <vt:lpstr>Open Sans</vt:lpstr>
      <vt:lpstr>Times New Roman</vt:lpstr>
      <vt:lpstr>2_Office テーマ</vt:lpstr>
      <vt:lpstr>TGLプログラムを通じた学び</vt:lpstr>
      <vt:lpstr>グローバルゼミ</vt:lpstr>
      <vt:lpstr>アフターコロナの社会をどう構築するか</vt:lpstr>
      <vt:lpstr>福島の復興・再生</vt:lpstr>
      <vt:lpstr>研究者と学ぶ科学英語</vt:lpstr>
      <vt:lpstr>多文化社会アメリカでDEIを学ぶ</vt:lpstr>
      <vt:lpstr>TGLプログラムを通じた学び</vt:lpstr>
      <vt:lpstr>今後のビジョン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陽向 三上</dc:creator>
  <cp:lastModifiedBy>陽向 三上</cp:lastModifiedBy>
  <cp:revision>46</cp:revision>
  <dcterms:created xsi:type="dcterms:W3CDTF">2024-06-19T02:29:43Z</dcterms:created>
  <dcterms:modified xsi:type="dcterms:W3CDTF">2024-12-18T11:31:37Z</dcterms:modified>
</cp:coreProperties>
</file>