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80" r:id="rId3"/>
    <p:sldId id="257" r:id="rId4"/>
    <p:sldId id="264" r:id="rId5"/>
    <p:sldId id="258" r:id="rId6"/>
    <p:sldId id="259" r:id="rId7"/>
    <p:sldId id="260" r:id="rId8"/>
    <p:sldId id="265" r:id="rId9"/>
    <p:sldId id="261" r:id="rId10"/>
    <p:sldId id="267" r:id="rId11"/>
    <p:sldId id="268" r:id="rId12"/>
    <p:sldId id="269" r:id="rId13"/>
    <p:sldId id="270" r:id="rId14"/>
    <p:sldId id="272" r:id="rId15"/>
    <p:sldId id="273" r:id="rId16"/>
    <p:sldId id="271" r:id="rId17"/>
    <p:sldId id="274" r:id="rId18"/>
    <p:sldId id="276" r:id="rId19"/>
    <p:sldId id="277" r:id="rId20"/>
    <p:sldId id="278" r:id="rId21"/>
    <p:sldId id="279" r:id="rId22"/>
    <p:sldId id="282" r:id="rId23"/>
    <p:sldId id="283" r:id="rId24"/>
    <p:sldId id="284" r:id="rId25"/>
    <p:sldId id="285" r:id="rId26"/>
    <p:sldId id="286" r:id="rId27"/>
    <p:sldId id="287" r:id="rId28"/>
    <p:sldId id="288" r:id="rId29"/>
    <p:sldId id="266" r:id="rId30"/>
    <p:sldId id="281"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2" y="6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2024/11/18</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CEC0D-A261-4C59-BB97-0C6E777DBF7E}" type="datetimeFigureOut">
              <a:rPr kumimoji="1" lang="ja-JP" altLang="en-US" smtClean="0"/>
              <a:t>2024/11/17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836ED-F853-4572-9577-AC8FB84EC459}" type="slidenum">
              <a:rPr kumimoji="1" lang="ja-JP" altLang="en-US" smtClean="0"/>
              <a:t>‹#›</a:t>
            </a:fld>
            <a:endParaRPr kumimoji="1" lang="ja-JP" altLang="en-US"/>
          </a:p>
        </p:txBody>
      </p:sp>
    </p:spTree>
    <p:extLst>
      <p:ext uri="{BB962C8B-B14F-4D97-AF65-F5344CB8AC3E}">
        <p14:creationId xmlns:p14="http://schemas.microsoft.com/office/powerpoint/2010/main" val="136543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11</a:t>
            </a:fld>
            <a:endParaRPr kumimoji="1" lang="ja-JP" altLang="en-US"/>
          </a:p>
        </p:txBody>
      </p:sp>
    </p:spTree>
    <p:extLst>
      <p:ext uri="{BB962C8B-B14F-4D97-AF65-F5344CB8AC3E}">
        <p14:creationId xmlns:p14="http://schemas.microsoft.com/office/powerpoint/2010/main" val="225941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12</a:t>
            </a:fld>
            <a:endParaRPr kumimoji="1" lang="ja-JP" altLang="en-US"/>
          </a:p>
        </p:txBody>
      </p:sp>
    </p:spTree>
    <p:extLst>
      <p:ext uri="{BB962C8B-B14F-4D97-AF65-F5344CB8AC3E}">
        <p14:creationId xmlns:p14="http://schemas.microsoft.com/office/powerpoint/2010/main" val="200009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C14B-DB36-7A07-CE84-83BCB9C71B9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94C79AA-68D4-3CB5-F772-9210D844B6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7AB23F-B22F-AA47-70A5-F3C31F33954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6E6C6A6-51C5-9F92-B888-69914385CDE3}"/>
              </a:ext>
            </a:extLst>
          </p:cNvPr>
          <p:cNvSpPr>
            <a:spLocks noGrp="1"/>
          </p:cNvSpPr>
          <p:nvPr>
            <p:ph type="sldNum" sz="quarter" idx="5"/>
          </p:nvPr>
        </p:nvSpPr>
        <p:spPr/>
        <p:txBody>
          <a:bodyPr/>
          <a:lstStyle/>
          <a:p>
            <a:fld id="{DDF836ED-F853-4572-9577-AC8FB84EC459}" type="slidenum">
              <a:rPr kumimoji="1" lang="ja-JP" altLang="en-US" smtClean="0"/>
              <a:t>13</a:t>
            </a:fld>
            <a:endParaRPr kumimoji="1" lang="ja-JP" altLang="en-US"/>
          </a:p>
        </p:txBody>
      </p:sp>
    </p:spTree>
    <p:extLst>
      <p:ext uri="{BB962C8B-B14F-4D97-AF65-F5344CB8AC3E}">
        <p14:creationId xmlns:p14="http://schemas.microsoft.com/office/powerpoint/2010/main" val="365229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A3A5-D98F-0D7D-4EED-5B5156D542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5C8D278-49D1-5047-CDA9-A8F0601481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5B7AC-CA35-C70C-DCB1-8B882A48D4C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08A4A9A-1455-5A02-0895-49CA25381394}"/>
              </a:ext>
            </a:extLst>
          </p:cNvPr>
          <p:cNvSpPr>
            <a:spLocks noGrp="1"/>
          </p:cNvSpPr>
          <p:nvPr>
            <p:ph type="sldNum" sz="quarter" idx="5"/>
          </p:nvPr>
        </p:nvSpPr>
        <p:spPr/>
        <p:txBody>
          <a:bodyPr/>
          <a:lstStyle/>
          <a:p>
            <a:fld id="{DDF836ED-F853-4572-9577-AC8FB84EC459}" type="slidenum">
              <a:rPr kumimoji="1" lang="ja-JP" altLang="en-US" smtClean="0"/>
              <a:t>14</a:t>
            </a:fld>
            <a:endParaRPr kumimoji="1" lang="ja-JP" altLang="en-US"/>
          </a:p>
        </p:txBody>
      </p:sp>
    </p:spTree>
    <p:extLst>
      <p:ext uri="{BB962C8B-B14F-4D97-AF65-F5344CB8AC3E}">
        <p14:creationId xmlns:p14="http://schemas.microsoft.com/office/powerpoint/2010/main" val="419919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471F5-9F4A-9A0A-5733-07310ABA013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EC88DB-E573-989F-80AA-4A3ACE90C3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871D8CF-F81B-5A68-61A0-1D892CC05A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3C785C-8ECF-2A84-B80C-2B00C773FF2D}"/>
              </a:ext>
            </a:extLst>
          </p:cNvPr>
          <p:cNvSpPr>
            <a:spLocks noGrp="1"/>
          </p:cNvSpPr>
          <p:nvPr>
            <p:ph type="sldNum" sz="quarter" idx="5"/>
          </p:nvPr>
        </p:nvSpPr>
        <p:spPr/>
        <p:txBody>
          <a:bodyPr/>
          <a:lstStyle/>
          <a:p>
            <a:fld id="{DDF836ED-F853-4572-9577-AC8FB84EC459}" type="slidenum">
              <a:rPr kumimoji="1" lang="ja-JP" altLang="en-US" smtClean="0"/>
              <a:t>15</a:t>
            </a:fld>
            <a:endParaRPr kumimoji="1" lang="ja-JP" altLang="en-US"/>
          </a:p>
        </p:txBody>
      </p:sp>
    </p:spTree>
    <p:extLst>
      <p:ext uri="{BB962C8B-B14F-4D97-AF65-F5344CB8AC3E}">
        <p14:creationId xmlns:p14="http://schemas.microsoft.com/office/powerpoint/2010/main" val="209810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2C818-C174-C6FA-D1A3-66BEC096957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326EAF9-D06C-A2EE-FB71-9052E81898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5D079E-E5BA-2665-6E4F-6E6BE231339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2DB97BD-8F20-2241-B5B0-75FABEE0960C}"/>
              </a:ext>
            </a:extLst>
          </p:cNvPr>
          <p:cNvSpPr>
            <a:spLocks noGrp="1"/>
          </p:cNvSpPr>
          <p:nvPr>
            <p:ph type="sldNum" sz="quarter" idx="5"/>
          </p:nvPr>
        </p:nvSpPr>
        <p:spPr/>
        <p:txBody>
          <a:bodyPr/>
          <a:lstStyle/>
          <a:p>
            <a:fld id="{DDF836ED-F853-4572-9577-AC8FB84EC459}" type="slidenum">
              <a:rPr kumimoji="1" lang="ja-JP" altLang="en-US" smtClean="0"/>
              <a:t>16</a:t>
            </a:fld>
            <a:endParaRPr kumimoji="1" lang="ja-JP" altLang="en-US"/>
          </a:p>
        </p:txBody>
      </p:sp>
    </p:spTree>
    <p:extLst>
      <p:ext uri="{BB962C8B-B14F-4D97-AF65-F5344CB8AC3E}">
        <p14:creationId xmlns:p14="http://schemas.microsoft.com/office/powerpoint/2010/main" val="415630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83BF3-0920-521A-4947-CFBDB09F2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CE552A-63BF-D2E8-4DB0-1FD7483CC52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7A8AA5-A984-9F71-5877-3FCA94E8365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5082FC8-A8B0-65FE-21B1-9E08F37027D3}"/>
              </a:ext>
            </a:extLst>
          </p:cNvPr>
          <p:cNvSpPr>
            <a:spLocks noGrp="1"/>
          </p:cNvSpPr>
          <p:nvPr>
            <p:ph type="sldNum" sz="quarter" idx="5"/>
          </p:nvPr>
        </p:nvSpPr>
        <p:spPr/>
        <p:txBody>
          <a:bodyPr/>
          <a:lstStyle/>
          <a:p>
            <a:fld id="{DDF836ED-F853-4572-9577-AC8FB84EC459}" type="slidenum">
              <a:rPr kumimoji="1" lang="ja-JP" altLang="en-US" smtClean="0"/>
              <a:t>17</a:t>
            </a:fld>
            <a:endParaRPr kumimoji="1" lang="ja-JP" altLang="en-US"/>
          </a:p>
        </p:txBody>
      </p:sp>
    </p:spTree>
    <p:extLst>
      <p:ext uri="{BB962C8B-B14F-4D97-AF65-F5344CB8AC3E}">
        <p14:creationId xmlns:p14="http://schemas.microsoft.com/office/powerpoint/2010/main" val="16662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2F488-9C54-9CA0-1549-2B2D352636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952FF7-9D44-6153-ABDD-126E5AEB224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38A7214-E802-F315-C475-7473913C38D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F1BF9DE-4325-EF4C-DF0A-2159E9B79DC7}"/>
              </a:ext>
            </a:extLst>
          </p:cNvPr>
          <p:cNvSpPr>
            <a:spLocks noGrp="1"/>
          </p:cNvSpPr>
          <p:nvPr>
            <p:ph type="sldNum" sz="quarter" idx="5"/>
          </p:nvPr>
        </p:nvSpPr>
        <p:spPr/>
        <p:txBody>
          <a:bodyPr/>
          <a:lstStyle/>
          <a:p>
            <a:fld id="{DDF836ED-F853-4572-9577-AC8FB84EC459}" type="slidenum">
              <a:rPr kumimoji="1" lang="ja-JP" altLang="en-US" smtClean="0"/>
              <a:t>18</a:t>
            </a:fld>
            <a:endParaRPr kumimoji="1" lang="ja-JP" altLang="en-US"/>
          </a:p>
        </p:txBody>
      </p:sp>
    </p:spTree>
    <p:extLst>
      <p:ext uri="{BB962C8B-B14F-4D97-AF65-F5344CB8AC3E}">
        <p14:creationId xmlns:p14="http://schemas.microsoft.com/office/powerpoint/2010/main" val="399573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6E3DC-5113-E322-FBE2-EFE7984ACA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87345B-8B78-8C65-FD0D-3AEC1E5546F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D8C05C-BDA8-409C-E0F8-655DAFE9E8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954C06D-D25A-EF49-D9E8-204E3925402F}"/>
              </a:ext>
            </a:extLst>
          </p:cNvPr>
          <p:cNvSpPr>
            <a:spLocks noGrp="1"/>
          </p:cNvSpPr>
          <p:nvPr>
            <p:ph type="sldNum" sz="quarter" idx="5"/>
          </p:nvPr>
        </p:nvSpPr>
        <p:spPr/>
        <p:txBody>
          <a:bodyPr/>
          <a:lstStyle/>
          <a:p>
            <a:fld id="{DDF836ED-F853-4572-9577-AC8FB84EC459}" type="slidenum">
              <a:rPr kumimoji="1" lang="ja-JP" altLang="en-US" smtClean="0"/>
              <a:t>19</a:t>
            </a:fld>
            <a:endParaRPr kumimoji="1" lang="ja-JP" altLang="en-US"/>
          </a:p>
        </p:txBody>
      </p:sp>
    </p:spTree>
    <p:extLst>
      <p:ext uri="{BB962C8B-B14F-4D97-AF65-F5344CB8AC3E}">
        <p14:creationId xmlns:p14="http://schemas.microsoft.com/office/powerpoint/2010/main" val="11912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9365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2024/11/17</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9508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58136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2024/11/17</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9637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2024/11/17</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67219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2024/11/17</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31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2024/11/17</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6789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2024/11/17</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7303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2024/11/17</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92025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2024/11/17</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2097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61703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atsu-www.is.titech.ac.jp/~endo/gc/gc.pdf" TargetMode="External"/><Relationship Id="rId2" Type="http://schemas.openxmlformats.org/officeDocument/2006/relationships/hyperlink" Target="https://en.wikipedia.org/wiki/Garbage_collection_(computer_sci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ython/cpython/blob/main/InternalDocs/garbage_collector.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上での</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Garbage Collection</a:t>
            </a:r>
            <a:r>
              <a:rPr kumimoji="1" lang="ja-JP" altLang="en-US" dirty="0">
                <a:latin typeface="Arial" panose="020B0604020202020204" pitchFamily="34" charset="0"/>
                <a:cs typeface="Arial" panose="020B0604020202020204" pitchFamily="34" charset="0"/>
              </a:rPr>
              <a:t>の仕組み</a:t>
            </a:r>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en-US" altLang="ja-JP" dirty="0"/>
              <a:t>2024.11.27 </a:t>
            </a:r>
            <a:r>
              <a:rPr kumimoji="1" lang="ja-JP" altLang="en-US" dirty="0"/>
              <a:t>ゼミ　　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2BC46-CF58-D4C9-242A-B24CAFA39CB5}"/>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CB673F96-6600-9CFA-C09C-381F0F1679FA}"/>
              </a:ext>
            </a:extLst>
          </p:cNvPr>
          <p:cNvSpPr>
            <a:spLocks noGrp="1"/>
          </p:cNvSpPr>
          <p:nvPr>
            <p:ph idx="1"/>
          </p:nvPr>
        </p:nvSpPr>
        <p:spPr/>
        <p:txBody>
          <a:bodyPr>
            <a:normAutofit/>
          </a:bodyPr>
          <a:lstStyle/>
          <a:p>
            <a:pPr marL="0" indent="0">
              <a:buNone/>
            </a:pPr>
            <a:r>
              <a:rPr lang="en-US" altLang="ja-JP" dirty="0"/>
              <a:t>“</a:t>
            </a:r>
            <a:r>
              <a:rPr kumimoji="1" lang="ja-JP" altLang="en-US" dirty="0"/>
              <a:t>ヒープが満杯になるまでは</a:t>
            </a:r>
            <a:r>
              <a:rPr kumimoji="1" lang="en-US" altLang="ja-JP" dirty="0"/>
              <a:t>allocate</a:t>
            </a:r>
            <a:r>
              <a:rPr kumimoji="1" lang="ja-JP" altLang="en-US" dirty="0"/>
              <a:t>を続け、満杯になったときにヒープ中のゴミオブジェクト</a:t>
            </a:r>
            <a:r>
              <a:rPr kumimoji="1" lang="en-US" altLang="ja-JP" dirty="0"/>
              <a:t>(</a:t>
            </a:r>
            <a:r>
              <a:rPr kumimoji="1" lang="ja-JP" altLang="en-US" dirty="0"/>
              <a:t>死んだオブジェクト</a:t>
            </a:r>
            <a:r>
              <a:rPr kumimoji="1" lang="en-US" altLang="ja-JP" dirty="0"/>
              <a:t>)</a:t>
            </a:r>
            <a:r>
              <a:rPr kumimoji="1" lang="ja-JP" altLang="en-US" dirty="0"/>
              <a:t>を一気に検出して解放する</a:t>
            </a:r>
            <a:r>
              <a:rPr lang="en-US" altLang="ja-JP" dirty="0"/>
              <a:t>”</a:t>
            </a:r>
          </a:p>
          <a:p>
            <a:pPr marL="0" indent="0">
              <a:buNone/>
            </a:pPr>
            <a:endParaRPr kumimoji="1" lang="en-US" altLang="ja-JP" dirty="0"/>
          </a:p>
          <a:p>
            <a:pPr marL="0" indent="0">
              <a:buNone/>
            </a:pPr>
            <a:r>
              <a:rPr lang="ja-JP" altLang="en-US" i="1" u="sng" dirty="0"/>
              <a:t>生死判定の概要</a:t>
            </a:r>
            <a:endParaRPr lang="en-US" altLang="ja-JP" i="1" u="sng" dirty="0"/>
          </a:p>
          <a:p>
            <a:pPr marL="0" indent="0">
              <a:buNone/>
            </a:pPr>
            <a:r>
              <a:rPr lang="en-US" altLang="ja-JP" sz="2400" dirty="0"/>
              <a:t>• </a:t>
            </a:r>
            <a:r>
              <a:rPr lang="ja-JP" altLang="en-US" sz="2400" dirty="0"/>
              <a:t>ユーザプログラムが現在直接触れるメモリ領域</a:t>
            </a:r>
            <a:r>
              <a:rPr lang="en-US" altLang="ja-JP" sz="2400" dirty="0"/>
              <a:t>(</a:t>
            </a:r>
            <a:r>
              <a:rPr lang="ja-JP" altLang="en-US" sz="2400" dirty="0"/>
              <a:t>レジスタ，スタック，大域変数など，これらを</a:t>
            </a:r>
            <a:r>
              <a:rPr lang="en-US" altLang="ja-JP" sz="2400" dirty="0"/>
              <a:t>GC</a:t>
            </a:r>
            <a:r>
              <a:rPr lang="ja-JP" altLang="en-US" sz="2400" dirty="0"/>
              <a:t>のルートと呼ぶ</a:t>
            </a:r>
            <a:r>
              <a:rPr lang="en-US" altLang="ja-JP" sz="2400" dirty="0"/>
              <a:t>)</a:t>
            </a:r>
            <a:r>
              <a:rPr lang="ja-JP" altLang="en-US" sz="2400" dirty="0"/>
              <a:t>からポインタによって指されるオブジェクトは生きている．</a:t>
            </a:r>
            <a:endParaRPr lang="en-US" altLang="ja-JP" sz="2400" dirty="0"/>
          </a:p>
          <a:p>
            <a:pPr marL="0" indent="0">
              <a:buNone/>
            </a:pPr>
            <a:r>
              <a:rPr lang="en-US" altLang="ja-JP" sz="2400" dirty="0"/>
              <a:t>• </a:t>
            </a:r>
            <a:r>
              <a:rPr lang="ja-JP" altLang="en-US" sz="2400" dirty="0"/>
              <a:t>生きたオブジェクトからポインタによって指されるオブジェクトは生きている．</a:t>
            </a:r>
            <a:endParaRPr lang="en-US" altLang="ja-JP" sz="2400" dirty="0"/>
          </a:p>
          <a:p>
            <a:pPr marL="0" indent="0">
              <a:buNone/>
            </a:pPr>
            <a:r>
              <a:rPr lang="en-US" altLang="ja-JP" sz="2400" dirty="0"/>
              <a:t>• </a:t>
            </a:r>
            <a:r>
              <a:rPr lang="ja-JP" altLang="en-US" sz="2400" dirty="0"/>
              <a:t>それ以外のオブジェクトはゴミであり，解放されるべき．</a:t>
            </a:r>
            <a:endParaRPr kumimoji="1" lang="ja-JP" altLang="en-US" sz="2400" dirty="0"/>
          </a:p>
        </p:txBody>
      </p:sp>
      <p:sp>
        <p:nvSpPr>
          <p:cNvPr id="4" name="テキスト ボックス 3">
            <a:extLst>
              <a:ext uri="{FF2B5EF4-FFF2-40B4-BE49-F238E27FC236}">
                <a16:creationId xmlns:a16="http://schemas.microsoft.com/office/drawing/2014/main" id="{1D6B9946-28BB-4173-2B48-DDE8807CBCE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6493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2F2E7-6489-ECCC-89B5-4CE7152751BB}"/>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6326FAC9-F1FC-2711-87AC-8312757DC92A}"/>
              </a:ext>
            </a:extLst>
          </p:cNvPr>
          <p:cNvSpPr>
            <a:spLocks noGrp="1"/>
          </p:cNvSpPr>
          <p:nvPr>
            <p:ph idx="1"/>
          </p:nvPr>
        </p:nvSpPr>
        <p:spPr>
          <a:xfrm>
            <a:off x="259194" y="1099789"/>
            <a:ext cx="8776521" cy="5482165"/>
          </a:xfrm>
        </p:spPr>
        <p:txBody>
          <a:bodyPr/>
          <a:lstStyle/>
          <a:p>
            <a:pPr marL="0" indent="0">
              <a:buNone/>
            </a:pPr>
            <a:r>
              <a:rPr lang="en-US" altLang="ja-JP" dirty="0"/>
              <a:t>“T</a:t>
            </a:r>
            <a:r>
              <a:rPr kumimoji="1" lang="en-US" altLang="ja-JP" dirty="0"/>
              <a:t>racing GC</a:t>
            </a:r>
            <a:r>
              <a:rPr kumimoji="1" lang="ja-JP" altLang="en-US" dirty="0"/>
              <a:t>の主な仕事は、ルートからポインタによって</a:t>
            </a:r>
            <a:endParaRPr kumimoji="1" lang="en-US" altLang="ja-JP" dirty="0"/>
          </a:p>
          <a:p>
            <a:pPr marL="0" indent="0">
              <a:buNone/>
            </a:pPr>
            <a:r>
              <a:rPr kumimoji="1" lang="ja-JP" altLang="en-US" dirty="0"/>
              <a:t>到達可能なオブジェクトを再帰的に探索し、たどられた</a:t>
            </a:r>
            <a:endParaRPr kumimoji="1" lang="en-US" altLang="ja-JP" dirty="0"/>
          </a:p>
          <a:p>
            <a:pPr marL="0" indent="0">
              <a:buNone/>
            </a:pPr>
            <a:r>
              <a:rPr kumimoji="1" lang="ja-JP" altLang="en-US" dirty="0"/>
              <a:t>オブジェクトを何らかの方法で「区別」することである。”</a:t>
            </a:r>
            <a:endParaRPr kumimoji="1" lang="en-US" altLang="ja-JP" dirty="0"/>
          </a:p>
          <a:p>
            <a:pPr marL="0" indent="0">
              <a:buNone/>
            </a:pPr>
            <a:endParaRPr kumimoji="1" lang="en-US" altLang="ja-JP" dirty="0"/>
          </a:p>
          <a:p>
            <a:pPr marL="0" indent="0">
              <a:buNone/>
            </a:pPr>
            <a:r>
              <a:rPr kumimoji="1" lang="ja-JP" altLang="en-US" dirty="0"/>
              <a:t>“探索には単純な</a:t>
            </a:r>
            <a:r>
              <a:rPr kumimoji="1" lang="en-US" altLang="ja-JP" dirty="0"/>
              <a:t>allocate/free</a:t>
            </a:r>
            <a:r>
              <a:rPr kumimoji="1" lang="ja-JP" altLang="en-US" dirty="0"/>
              <a:t>処理よりも</a:t>
            </a:r>
            <a:endParaRPr kumimoji="1" lang="en-US" altLang="ja-JP" dirty="0"/>
          </a:p>
          <a:p>
            <a:pPr marL="0" indent="0">
              <a:buNone/>
            </a:pPr>
            <a:r>
              <a:rPr kumimoji="1" lang="ja-JP" altLang="en-US" dirty="0"/>
              <a:t>ずっと長い時間が必要</a:t>
            </a:r>
            <a:r>
              <a:rPr kumimoji="1" lang="en-US" altLang="ja-JP" dirty="0"/>
              <a:t>”</a:t>
            </a:r>
          </a:p>
          <a:p>
            <a:pPr marL="0" indent="0">
              <a:buNone/>
            </a:pPr>
            <a:endParaRPr lang="en-US" altLang="ja-JP" dirty="0"/>
          </a:p>
          <a:p>
            <a:pPr marL="0" indent="0">
              <a:buNone/>
            </a:pPr>
            <a:r>
              <a:rPr kumimoji="1" lang="en-US" altLang="ja-JP" dirty="0"/>
              <a:t>“</a:t>
            </a:r>
            <a:r>
              <a:rPr kumimoji="1" lang="ja-JP" altLang="en-US" dirty="0"/>
              <a:t>これが世の中で「</a:t>
            </a:r>
            <a:r>
              <a:rPr kumimoji="1" lang="en-US" altLang="ja-JP" dirty="0"/>
              <a:t>GC</a:t>
            </a:r>
            <a:r>
              <a:rPr kumimoji="1" lang="ja-JP" altLang="en-US" dirty="0"/>
              <a:t>は遅い」と言われるゆえんである</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EEF1FFFF-6657-A433-CC1B-E62DC1940D7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11244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071EF-41D2-2BDE-F319-D4CC884692B4}"/>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77BEBA9A-93C2-2FF5-5C8C-A541C757F1E7}"/>
              </a:ext>
            </a:extLst>
          </p:cNvPr>
          <p:cNvSpPr>
            <a:spLocks noGrp="1"/>
          </p:cNvSpPr>
          <p:nvPr>
            <p:ph idx="1"/>
          </p:nvPr>
        </p:nvSpPr>
        <p:spPr/>
        <p:txBody>
          <a:bodyPr/>
          <a:lstStyle/>
          <a:p>
            <a:pPr marL="0" indent="0">
              <a:buNone/>
            </a:pPr>
            <a:r>
              <a:rPr kumimoji="1" lang="en-US" altLang="ja-JP" dirty="0"/>
              <a:t>2.1.1 Mark-sweep GC</a:t>
            </a:r>
          </a:p>
          <a:p>
            <a:pPr marL="0" indent="0">
              <a:buNone/>
            </a:pPr>
            <a:r>
              <a:rPr lang="en-US" altLang="ja-JP" sz="2400" dirty="0"/>
              <a:t>	</a:t>
            </a:r>
            <a:r>
              <a:rPr lang="ja-JP" altLang="en-US" sz="2400" dirty="0"/>
              <a:t>各オブジェクトに</a:t>
            </a:r>
            <a:r>
              <a:rPr lang="en-US" altLang="ja-JP" sz="2400" dirty="0"/>
              <a:t>1bit</a:t>
            </a:r>
            <a:r>
              <a:rPr lang="ja-JP" altLang="en-US" sz="2400" dirty="0"/>
              <a:t>のマークビットを割り当てる</a:t>
            </a:r>
            <a:endParaRPr lang="en-US" altLang="ja-JP" sz="2400" dirty="0"/>
          </a:p>
          <a:p>
            <a:pPr marL="0" indent="0">
              <a:buNone/>
            </a:pPr>
            <a:r>
              <a:rPr kumimoji="1" lang="en-US" altLang="ja-JP" sz="2400" dirty="0"/>
              <a:t>	</a:t>
            </a:r>
            <a:r>
              <a:rPr kumimoji="1" lang="ja-JP" altLang="en-US" sz="2400" dirty="0"/>
              <a:t>マークフェイズ</a:t>
            </a:r>
            <a:r>
              <a:rPr kumimoji="1" lang="en-US" altLang="ja-JP" sz="2400" dirty="0"/>
              <a:t>(</a:t>
            </a:r>
            <a:r>
              <a:rPr kumimoji="1" lang="ja-JP" altLang="en-US" sz="2400" dirty="0"/>
              <a:t>探索</a:t>
            </a:r>
            <a:r>
              <a:rPr kumimoji="1" lang="en-US" altLang="ja-JP" sz="2400" dirty="0"/>
              <a:t>)</a:t>
            </a:r>
            <a:r>
              <a:rPr kumimoji="1" lang="ja-JP" altLang="en-US" sz="2400" dirty="0"/>
              <a:t>，スイープフェイズ</a:t>
            </a:r>
            <a:r>
              <a:rPr kumimoji="1" lang="en-US" altLang="ja-JP" sz="2400" dirty="0"/>
              <a:t>(</a:t>
            </a:r>
            <a:r>
              <a:rPr kumimoji="1" lang="ja-JP" altLang="en-US" sz="2400" dirty="0"/>
              <a:t>解放</a:t>
            </a:r>
            <a:r>
              <a:rPr kumimoji="1" lang="en-US" altLang="ja-JP" sz="2400" dirty="0"/>
              <a:t>)</a:t>
            </a:r>
            <a:r>
              <a:rPr kumimoji="1" lang="ja-JP" altLang="en-US" sz="2400" dirty="0"/>
              <a:t>の繰り返し</a:t>
            </a:r>
            <a:endParaRPr kumimoji="1" lang="en-US" altLang="ja-JP" sz="2400" dirty="0"/>
          </a:p>
          <a:p>
            <a:pPr marL="0" indent="0">
              <a:buNone/>
            </a:pPr>
            <a:endParaRPr kumimoji="1" lang="en-US" altLang="ja-JP" dirty="0"/>
          </a:p>
          <a:p>
            <a:pPr marL="0" indent="0">
              <a:buNone/>
            </a:pPr>
            <a:r>
              <a:rPr lang="ja-JP" altLang="en-US" i="1" u="sng" dirty="0"/>
              <a:t>マークフェイズ</a:t>
            </a:r>
            <a:endParaRPr lang="en-US" altLang="ja-JP" i="1" u="sng" dirty="0"/>
          </a:p>
          <a:p>
            <a:pPr marL="0" indent="0">
              <a:buNone/>
            </a:pPr>
            <a:r>
              <a:rPr kumimoji="1" lang="en-US" altLang="ja-JP" sz="2400" dirty="0"/>
              <a:t>	</a:t>
            </a:r>
            <a:r>
              <a:rPr kumimoji="1" lang="ja-JP" altLang="en-US" sz="2400" dirty="0"/>
              <a:t>ルートオブジェクトから到達可能なオブジェクトの</a:t>
            </a:r>
            <a:r>
              <a:rPr kumimoji="1" lang="en-US" altLang="ja-JP" sz="2400" dirty="0"/>
              <a:t>	</a:t>
            </a:r>
          </a:p>
          <a:p>
            <a:pPr marL="0" indent="0">
              <a:buNone/>
            </a:pPr>
            <a:r>
              <a:rPr lang="en-US" altLang="ja-JP" sz="2400" dirty="0"/>
              <a:t>	</a:t>
            </a:r>
            <a:r>
              <a:rPr kumimoji="1" lang="ja-JP" altLang="en-US" sz="2400" dirty="0"/>
              <a:t>マークビットを</a:t>
            </a:r>
            <a:r>
              <a:rPr kumimoji="1" lang="en-US" altLang="ja-JP" sz="2400" dirty="0"/>
              <a:t>1</a:t>
            </a:r>
            <a:r>
              <a:rPr kumimoji="1" lang="ja-JP" altLang="en-US" sz="2400" dirty="0"/>
              <a:t>にしていく</a:t>
            </a:r>
            <a:endParaRPr kumimoji="1" lang="en-US" altLang="ja-JP" sz="2400" dirty="0"/>
          </a:p>
          <a:p>
            <a:pPr marL="0" indent="0">
              <a:buNone/>
            </a:pPr>
            <a:endParaRPr lang="en-US" altLang="ja-JP" dirty="0"/>
          </a:p>
          <a:p>
            <a:pPr marL="0" indent="0">
              <a:buNone/>
            </a:pPr>
            <a:r>
              <a:rPr kumimoji="1" lang="ja-JP" altLang="en-US" i="1" u="sng" dirty="0"/>
              <a:t>スイープフェイズ</a:t>
            </a:r>
            <a:endParaRPr kumimoji="1" lang="en-US" altLang="ja-JP" i="1" u="sng" dirty="0"/>
          </a:p>
          <a:p>
            <a:pPr marL="0" indent="0">
              <a:buNone/>
            </a:pPr>
            <a:r>
              <a:rPr lang="en-US" altLang="ja-JP" sz="2400" dirty="0"/>
              <a:t>	</a:t>
            </a:r>
            <a:r>
              <a:rPr lang="ja-JP" altLang="en-US" sz="2400" dirty="0"/>
              <a:t>すべてのオブジェクトのマークビットを調べ，</a:t>
            </a:r>
            <a:endParaRPr lang="en-US" altLang="ja-JP" sz="2400" dirty="0"/>
          </a:p>
          <a:p>
            <a:pPr marL="0" indent="0">
              <a:buNone/>
            </a:pPr>
            <a:r>
              <a:rPr lang="en-US" altLang="ja-JP" sz="2400" dirty="0"/>
              <a:t>	0</a:t>
            </a:r>
            <a:r>
              <a:rPr lang="ja-JP" altLang="en-US" sz="2400" dirty="0"/>
              <a:t>であるオブジェクトを解放する</a:t>
            </a:r>
            <a:endParaRPr kumimoji="1" lang="ja-JP" altLang="en-US" sz="2400" dirty="0"/>
          </a:p>
        </p:txBody>
      </p:sp>
      <p:sp>
        <p:nvSpPr>
          <p:cNvPr id="4" name="テキスト ボックス 3">
            <a:extLst>
              <a:ext uri="{FF2B5EF4-FFF2-40B4-BE49-F238E27FC236}">
                <a16:creationId xmlns:a16="http://schemas.microsoft.com/office/drawing/2014/main" id="{2F7B01AA-D6D8-806D-C65A-267D33AA98E4}"/>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50103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6DF6A-1FE3-350E-A1B8-0D15B5233A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56E67D-846F-9120-64F2-80237A870154}"/>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99711D4B-5D8A-130F-02B3-0018BD3205F9}"/>
              </a:ext>
            </a:extLst>
          </p:cNvPr>
          <p:cNvSpPr>
            <a:spLocks noGrp="1"/>
          </p:cNvSpPr>
          <p:nvPr>
            <p:ph idx="1"/>
          </p:nvPr>
        </p:nvSpPr>
        <p:spPr/>
        <p:txBody>
          <a:bodyPr/>
          <a:lstStyle/>
          <a:p>
            <a:pPr marL="0" indent="0">
              <a:buNone/>
            </a:pPr>
            <a:r>
              <a:rPr kumimoji="1" lang="en-US" altLang="ja-JP" dirty="0"/>
              <a:t>2.1.1 Mark-sweep GC</a:t>
            </a:r>
          </a:p>
          <a:p>
            <a:pPr marL="0" indent="0">
              <a:buNone/>
            </a:pP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A5403A82-C46A-7DA4-0696-A32F3C5C8327}"/>
              </a:ext>
            </a:extLst>
          </p:cNvPr>
          <p:cNvPicPr>
            <a:picLocks noChangeAspect="1"/>
          </p:cNvPicPr>
          <p:nvPr/>
        </p:nvPicPr>
        <p:blipFill>
          <a:blip r:embed="rId3"/>
          <a:stretch>
            <a:fillRect/>
          </a:stretch>
        </p:blipFill>
        <p:spPr>
          <a:xfrm>
            <a:off x="2158849" y="1661892"/>
            <a:ext cx="4826302" cy="4184831"/>
          </a:xfrm>
          <a:prstGeom prst="rect">
            <a:avLst/>
          </a:prstGeom>
        </p:spPr>
      </p:pic>
      <p:pic>
        <p:nvPicPr>
          <p:cNvPr id="7" name="図 6">
            <a:extLst>
              <a:ext uri="{FF2B5EF4-FFF2-40B4-BE49-F238E27FC236}">
                <a16:creationId xmlns:a16="http://schemas.microsoft.com/office/drawing/2014/main" id="{06153096-5661-D70D-25DD-3A130B6E02F1}"/>
              </a:ext>
            </a:extLst>
          </p:cNvPr>
          <p:cNvPicPr>
            <a:picLocks noChangeAspect="1"/>
          </p:cNvPicPr>
          <p:nvPr/>
        </p:nvPicPr>
        <p:blipFill>
          <a:blip r:embed="rId4"/>
          <a:stretch>
            <a:fillRect/>
          </a:stretch>
        </p:blipFill>
        <p:spPr>
          <a:xfrm>
            <a:off x="3000294" y="5890472"/>
            <a:ext cx="3143412" cy="215911"/>
          </a:xfrm>
          <a:prstGeom prst="rect">
            <a:avLst/>
          </a:prstGeom>
        </p:spPr>
      </p:pic>
      <p:sp>
        <p:nvSpPr>
          <p:cNvPr id="8" name="テキスト ボックス 7">
            <a:extLst>
              <a:ext uri="{FF2B5EF4-FFF2-40B4-BE49-F238E27FC236}">
                <a16:creationId xmlns:a16="http://schemas.microsoft.com/office/drawing/2014/main" id="{D23A441E-B79E-43E3-4B92-6D7DA90FB76A}"/>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40793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9F770-1DD1-AD4C-C7E5-E3B012E9ED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21E6261-89F0-112E-1AE3-134561172D70}"/>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34806640-01BE-E89D-48B9-E540CE9D6416}"/>
              </a:ext>
            </a:extLst>
          </p:cNvPr>
          <p:cNvSpPr>
            <a:spLocks noGrp="1"/>
          </p:cNvSpPr>
          <p:nvPr>
            <p:ph idx="1"/>
          </p:nvPr>
        </p:nvSpPr>
        <p:spPr/>
        <p:txBody>
          <a:bodyPr/>
          <a:lstStyle/>
          <a:p>
            <a:pPr marL="0" indent="0">
              <a:buNone/>
            </a:pPr>
            <a:r>
              <a:rPr kumimoji="1" lang="en-US" altLang="ja-JP" dirty="0"/>
              <a:t>2.1.1 Mark-sweep GC</a:t>
            </a:r>
            <a:endParaRPr lang="en-US" altLang="ja-JP" dirty="0"/>
          </a:p>
          <a:p>
            <a:pPr marL="0" indent="0">
              <a:buNone/>
            </a:pPr>
            <a:r>
              <a:rPr lang="en-US" altLang="ja-JP" sz="2400" dirty="0"/>
              <a:t>	</a:t>
            </a:r>
            <a:r>
              <a:rPr lang="ja-JP" altLang="en-US" sz="2400" dirty="0"/>
              <a:t>プログラムによっては</a:t>
            </a:r>
            <a:r>
              <a:rPr lang="en-US" altLang="ja-JP" sz="2400" dirty="0"/>
              <a:t>fragmentation (</a:t>
            </a:r>
            <a:r>
              <a:rPr lang="ja-JP" altLang="en-US" sz="2400" dirty="0"/>
              <a:t>断片化</a:t>
            </a:r>
            <a:r>
              <a:rPr lang="en-US" altLang="ja-JP" sz="2400" dirty="0"/>
              <a:t>)</a:t>
            </a:r>
            <a:r>
              <a:rPr lang="ja-JP" altLang="en-US" sz="2400" dirty="0"/>
              <a:t> が起こる．</a:t>
            </a:r>
            <a:endParaRPr lang="en-US" altLang="ja-JP" sz="2400" dirty="0"/>
          </a:p>
          <a:p>
            <a:pPr marL="0" indent="0">
              <a:buNone/>
            </a:pPr>
            <a:endParaRPr lang="en-US" altLang="ja-JP" dirty="0"/>
          </a:p>
          <a:p>
            <a:pPr marL="0" indent="0">
              <a:buNone/>
            </a:pPr>
            <a:r>
              <a:rPr lang="en-US" altLang="ja-JP" i="1" u="sng" dirty="0"/>
              <a:t>fragmentation</a:t>
            </a:r>
            <a:r>
              <a:rPr lang="ja-JP" altLang="en-US" dirty="0"/>
              <a:t> </a:t>
            </a:r>
            <a:r>
              <a:rPr lang="en-US" altLang="ja-JP" sz="2400" dirty="0"/>
              <a:t>(Wikipedia</a:t>
            </a:r>
            <a:r>
              <a:rPr lang="ja-JP" altLang="en-US" sz="2400" dirty="0"/>
              <a:t>より引用</a:t>
            </a:r>
            <a:r>
              <a:rPr lang="en-US" altLang="ja-JP" sz="2400" dirty="0"/>
              <a:t>)</a:t>
            </a:r>
          </a:p>
          <a:p>
            <a:pPr marL="0" indent="0">
              <a:buNone/>
            </a:pPr>
            <a:r>
              <a:rPr lang="en-US" altLang="ja-JP" sz="2400" dirty="0"/>
              <a:t>	“</a:t>
            </a:r>
            <a:r>
              <a:rPr lang="ja-JP" altLang="en-US" sz="2400" dirty="0"/>
              <a:t>コンピュータ上のメモリの管理上の一単位が</a:t>
            </a:r>
            <a:endParaRPr lang="en-US" altLang="ja-JP" sz="2400" dirty="0"/>
          </a:p>
          <a:p>
            <a:pPr marL="0" indent="0">
              <a:buNone/>
            </a:pPr>
            <a:r>
              <a:rPr lang="en-US" altLang="ja-JP" sz="2400" dirty="0"/>
              <a:t>	</a:t>
            </a:r>
            <a:r>
              <a:rPr lang="ja-JP" altLang="en-US" sz="2400" dirty="0"/>
              <a:t>そのままでは有効利用できない状態</a:t>
            </a:r>
            <a:r>
              <a:rPr lang="en-US" altLang="ja-JP" sz="2400" dirty="0"/>
              <a:t>”</a:t>
            </a:r>
          </a:p>
          <a:p>
            <a:pPr marL="0" indent="0">
              <a:buNone/>
            </a:pPr>
            <a:r>
              <a:rPr lang="en-US" altLang="ja-JP" sz="2400" dirty="0"/>
              <a:t>	</a:t>
            </a:r>
            <a:r>
              <a:rPr lang="ja-JP" altLang="en-US" sz="2400" dirty="0"/>
              <a:t>“</a:t>
            </a:r>
            <a:r>
              <a:rPr lang="ja-JP" altLang="en-US" sz="2400" b="0" i="0" dirty="0">
                <a:solidFill>
                  <a:srgbClr val="202122"/>
                </a:solidFill>
                <a:effectLst/>
                <a:latin typeface="Arial" panose="020B0604020202020204" pitchFamily="34" charset="0"/>
              </a:rPr>
              <a:t>使用中のメモリ領域がわずかな大きさの未使用領域を</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挟んで飛び飛びに配置され、連続した未使用領域が大きく</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確保できなくなる状態</a:t>
            </a:r>
            <a:r>
              <a:rPr lang="ja-JP" altLang="en-US" sz="2400" dirty="0"/>
              <a:t>”</a:t>
            </a:r>
            <a:endParaRPr lang="en-US" altLang="ja-JP" sz="2400" dirty="0"/>
          </a:p>
          <a:p>
            <a:pPr marL="0" indent="0">
              <a:buNone/>
            </a:pPr>
            <a:r>
              <a:rPr kumimoji="1" lang="en-US" altLang="ja-JP" sz="2400" dirty="0"/>
              <a:t>	</a:t>
            </a:r>
            <a:r>
              <a:rPr kumimoji="1" lang="ja-JP" altLang="en-US" sz="2400" dirty="0"/>
              <a:t>“</a:t>
            </a:r>
            <a:r>
              <a:rPr lang="ja-JP" altLang="en-US" sz="2400" b="0" i="0" dirty="0">
                <a:solidFill>
                  <a:srgbClr val="202122"/>
                </a:solidFill>
                <a:effectLst/>
                <a:latin typeface="Arial" panose="020B0604020202020204" pitchFamily="34" charset="0"/>
              </a:rPr>
              <a:t>メモリ領域の新たな確保、走査に時間がかかるため、</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コンピュータのパフォーマンスが低下する傾向にある</a:t>
            </a:r>
            <a:r>
              <a:rPr kumimoji="1" lang="ja-JP" altLang="en-US" sz="2400" dirty="0"/>
              <a:t>”</a:t>
            </a:r>
            <a:endParaRPr kumimoji="1" lang="en-US" altLang="ja-JP" sz="2400" dirty="0"/>
          </a:p>
        </p:txBody>
      </p:sp>
      <p:sp>
        <p:nvSpPr>
          <p:cNvPr id="8" name="テキスト ボックス 7">
            <a:extLst>
              <a:ext uri="{FF2B5EF4-FFF2-40B4-BE49-F238E27FC236}">
                <a16:creationId xmlns:a16="http://schemas.microsoft.com/office/drawing/2014/main" id="{69E4E8AC-FA1E-6864-FD3C-0A74F52F2C7F}"/>
              </a:ext>
            </a:extLst>
          </p:cNvPr>
          <p:cNvSpPr txBox="1"/>
          <p:nvPr/>
        </p:nvSpPr>
        <p:spPr>
          <a:xfrm>
            <a:off x="4680285" y="6328038"/>
            <a:ext cx="4572000" cy="507831"/>
          </a:xfrm>
          <a:prstGeom prst="rect">
            <a:avLst/>
          </a:prstGeom>
          <a:noFill/>
        </p:spPr>
        <p:txBody>
          <a:bodyPr wrap="square">
            <a:spAutoFit/>
          </a:bodyPr>
          <a:lstStyle/>
          <a:p>
            <a:pPr marL="0" indent="0">
              <a:buNone/>
            </a:pPr>
            <a:r>
              <a:rPr kumimoji="1" lang="en-US" altLang="ja-JP" sz="900" dirty="0"/>
              <a:t>http://matsu-www.is.titech.ac.jp/~endo/gc/gc.pdf</a:t>
            </a:r>
          </a:p>
          <a:p>
            <a:pPr marL="0" indent="0">
              <a:buNone/>
            </a:pPr>
            <a:r>
              <a:rPr kumimoji="1" lang="en-US" altLang="ja-JP" sz="900" dirty="0"/>
              <a:t>https://ja.wikipedia.org/wiki/%E3%83%95%E3%83%A9%E3%82%B0%E3%83%A1%E3%83%B3%E3%83%86%E3%83%BC%E3%82%B7%E3%83%A7%E3%83%B3 </a:t>
            </a:r>
            <a:endParaRPr kumimoji="1" lang="ja-JP" altLang="en-US" sz="900" dirty="0"/>
          </a:p>
        </p:txBody>
      </p:sp>
    </p:spTree>
    <p:extLst>
      <p:ext uri="{BB962C8B-B14F-4D97-AF65-F5344CB8AC3E}">
        <p14:creationId xmlns:p14="http://schemas.microsoft.com/office/powerpoint/2010/main" val="281619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230C-9322-D4D2-9C3C-EBF44366CA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896FAD-537D-2E92-104C-F70564A06AAC}"/>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4773769A-92D8-9F9D-752E-3719DB072658}"/>
              </a:ext>
            </a:extLst>
          </p:cNvPr>
          <p:cNvSpPr>
            <a:spLocks noGrp="1"/>
          </p:cNvSpPr>
          <p:nvPr>
            <p:ph idx="1"/>
          </p:nvPr>
        </p:nvSpPr>
        <p:spPr>
          <a:xfrm>
            <a:off x="259194" y="1099789"/>
            <a:ext cx="8884805" cy="5482165"/>
          </a:xfrm>
        </p:spPr>
        <p:txBody>
          <a:bodyPr>
            <a:noAutofit/>
          </a:bodyPr>
          <a:lstStyle/>
          <a:p>
            <a:pPr marL="0" indent="0">
              <a:buNone/>
            </a:pPr>
            <a:r>
              <a:rPr kumimoji="1" lang="en-US" altLang="ja-JP" i="1" u="sng" dirty="0"/>
              <a:t>2.1.2 Copying GC</a:t>
            </a:r>
            <a:endParaRPr lang="en-US" altLang="ja-JP" i="1" u="sng" dirty="0"/>
          </a:p>
          <a:p>
            <a:pPr marL="0" indent="0">
              <a:buNone/>
            </a:pPr>
            <a:r>
              <a:rPr kumimoji="1" lang="en-US" altLang="ja-JP" sz="2400" dirty="0"/>
              <a:t>“Copying GC</a:t>
            </a:r>
            <a:r>
              <a:rPr kumimoji="1" lang="ja-JP" altLang="en-US" sz="2400" dirty="0"/>
              <a:t>アルゴリズムは、生きたオブジェクトをすきまをつめながら移動するというものである。</a:t>
            </a:r>
            <a:endParaRPr kumimoji="1" lang="en-US" altLang="ja-JP" sz="2400" dirty="0"/>
          </a:p>
          <a:p>
            <a:pPr marL="0" indent="0">
              <a:buNone/>
            </a:pPr>
            <a:r>
              <a:rPr kumimoji="1" lang="ja-JP" altLang="en-US" sz="2400" dirty="0"/>
              <a:t>これにより、</a:t>
            </a:r>
            <a:r>
              <a:rPr lang="en-US" altLang="ja-JP" sz="2400" dirty="0"/>
              <a:t>M</a:t>
            </a:r>
            <a:r>
              <a:rPr kumimoji="1" lang="en-US" altLang="ja-JP" sz="2400" dirty="0"/>
              <a:t>ark-sweep </a:t>
            </a:r>
            <a:r>
              <a:rPr kumimoji="1" lang="ja-JP" altLang="en-US" sz="2400" dirty="0"/>
              <a:t>や </a:t>
            </a:r>
            <a:r>
              <a:rPr lang="en-US" altLang="ja-JP" sz="2400" dirty="0"/>
              <a:t>R</a:t>
            </a:r>
            <a:r>
              <a:rPr kumimoji="1" lang="en-US" altLang="ja-JP" sz="2400" dirty="0"/>
              <a:t>eference counting </a:t>
            </a:r>
            <a:r>
              <a:rPr kumimoji="1" lang="ja-JP" altLang="en-US" sz="2400" dirty="0"/>
              <a:t>で問題となる</a:t>
            </a:r>
            <a:r>
              <a:rPr kumimoji="1" lang="en-US" altLang="ja-JP" sz="2400" dirty="0"/>
              <a:t>fragmentation</a:t>
            </a:r>
            <a:r>
              <a:rPr kumimoji="1" lang="ja-JP" altLang="en-US" sz="2400" dirty="0"/>
              <a:t>が全く起らないという利点がある。</a:t>
            </a:r>
            <a:endParaRPr kumimoji="1" lang="en-US" altLang="ja-JP" sz="2400" dirty="0"/>
          </a:p>
          <a:p>
            <a:pPr marL="0" indent="0">
              <a:buNone/>
            </a:pPr>
            <a:r>
              <a:rPr kumimoji="1" lang="ja-JP" altLang="en-US" sz="2400" dirty="0"/>
              <a:t>多くの</a:t>
            </a:r>
            <a:r>
              <a:rPr kumimoji="1" lang="en-US" altLang="ja-JP" sz="2400" dirty="0"/>
              <a:t>Scheme</a:t>
            </a:r>
            <a:r>
              <a:rPr kumimoji="1" lang="ja-JP" altLang="en-US" sz="2400" dirty="0"/>
              <a:t>や</a:t>
            </a:r>
            <a:r>
              <a:rPr kumimoji="1" lang="en-US" altLang="ja-JP" sz="2400" dirty="0"/>
              <a:t>ML</a:t>
            </a:r>
            <a:r>
              <a:rPr kumimoji="1" lang="ja-JP" altLang="en-US" sz="2400" dirty="0"/>
              <a:t>処理系で採用されている。</a:t>
            </a:r>
            <a:r>
              <a:rPr kumimoji="1" lang="en-US" altLang="ja-JP" sz="2400" dirty="0"/>
              <a:t>”</a:t>
            </a:r>
          </a:p>
          <a:p>
            <a:pPr marL="0" indent="0">
              <a:buNone/>
            </a:pPr>
            <a:endParaRPr lang="en-US" altLang="ja-JP" dirty="0"/>
          </a:p>
          <a:p>
            <a:pPr marL="0" indent="0">
              <a:buNone/>
            </a:pPr>
            <a:r>
              <a:rPr kumimoji="1" lang="ja-JP" altLang="en-US" i="1" u="sng" dirty="0"/>
              <a:t>もっとも単純な例</a:t>
            </a:r>
            <a:r>
              <a:rPr kumimoji="1" lang="ja-JP" altLang="en-US" sz="2400" dirty="0"/>
              <a:t>　ヒープを</a:t>
            </a:r>
            <a:r>
              <a:rPr kumimoji="1" lang="en-US" altLang="ja-JP" sz="2400" dirty="0"/>
              <a:t>2</a:t>
            </a:r>
            <a:r>
              <a:rPr kumimoji="1" lang="ja-JP" altLang="en-US" sz="2400" dirty="0"/>
              <a:t>等分</a:t>
            </a:r>
            <a:endParaRPr kumimoji="1" lang="en-US" altLang="ja-JP" sz="2400" dirty="0"/>
          </a:p>
          <a:p>
            <a:pPr marL="0" indent="0">
              <a:buNone/>
            </a:pPr>
            <a:r>
              <a:rPr lang="en-US" altLang="ja-JP" sz="2400" dirty="0"/>
              <a:t>	</a:t>
            </a:r>
            <a:r>
              <a:rPr lang="ja-JP" altLang="en-US" sz="2400" dirty="0"/>
              <a:t>・ 使用しているヒープが埋まったら</a:t>
            </a:r>
            <a:r>
              <a:rPr lang="en-US" altLang="ja-JP" sz="2400" dirty="0"/>
              <a:t>GC</a:t>
            </a:r>
            <a:r>
              <a:rPr lang="ja-JP" altLang="en-US" sz="2400" dirty="0"/>
              <a:t>を起動．</a:t>
            </a:r>
            <a:endParaRPr lang="en-US" altLang="ja-JP" sz="2400" dirty="0"/>
          </a:p>
          <a:p>
            <a:pPr marL="0" indent="0">
              <a:buNone/>
            </a:pPr>
            <a:r>
              <a:rPr lang="en-US" altLang="ja-JP" sz="2400" dirty="0"/>
              <a:t>	</a:t>
            </a:r>
            <a:r>
              <a:rPr lang="ja-JP" altLang="en-US" sz="2400" dirty="0"/>
              <a:t>・ </a:t>
            </a:r>
            <a:r>
              <a:rPr lang="en-US" altLang="ja-JP" sz="2400" dirty="0"/>
              <a:t>from-space </a:t>
            </a:r>
            <a:r>
              <a:rPr lang="ja-JP" altLang="en-US" sz="2400" dirty="0"/>
              <a:t>ヒープから </a:t>
            </a:r>
            <a:r>
              <a:rPr lang="en-US" altLang="ja-JP" sz="2400" dirty="0"/>
              <a:t>to-space </a:t>
            </a:r>
            <a:r>
              <a:rPr lang="ja-JP" altLang="en-US" sz="2400" dirty="0"/>
              <a:t>ヒープに到達可能な</a:t>
            </a:r>
            <a:endParaRPr lang="en-US" altLang="ja-JP" sz="2400" dirty="0"/>
          </a:p>
          <a:p>
            <a:pPr marL="0" indent="0">
              <a:buNone/>
            </a:pPr>
            <a:r>
              <a:rPr lang="en-US" altLang="ja-JP" sz="2400" dirty="0"/>
              <a:t>	</a:t>
            </a:r>
            <a:r>
              <a:rPr lang="ja-JP" altLang="en-US" sz="2400" dirty="0"/>
              <a:t>　 オブジェクトをコピー．</a:t>
            </a:r>
            <a:r>
              <a:rPr lang="en-US" altLang="ja-JP" sz="2400" dirty="0"/>
              <a:t>GC </a:t>
            </a:r>
            <a:r>
              <a:rPr lang="ja-JP" altLang="en-US" sz="2400" dirty="0"/>
              <a:t>終了後は </a:t>
            </a:r>
            <a:r>
              <a:rPr lang="en-US" altLang="ja-JP" sz="2400" dirty="0"/>
              <a:t>to-space </a:t>
            </a:r>
            <a:r>
              <a:rPr lang="ja-JP" altLang="en-US" sz="2400" dirty="0"/>
              <a:t>ヒープで動作．</a:t>
            </a:r>
            <a:endParaRPr lang="en-US" altLang="ja-JP" sz="2400" dirty="0"/>
          </a:p>
          <a:p>
            <a:pPr marL="0" indent="0">
              <a:buNone/>
            </a:pPr>
            <a:r>
              <a:rPr kumimoji="1" lang="en-US" altLang="ja-JP" sz="2400" dirty="0"/>
              <a:t>	</a:t>
            </a:r>
            <a:r>
              <a:rPr kumimoji="1" lang="ja-JP" altLang="en-US" sz="2400" dirty="0"/>
              <a:t>・ </a:t>
            </a:r>
            <a:r>
              <a:rPr kumimoji="1" lang="en-US" altLang="ja-JP" sz="2400" dirty="0"/>
              <a:t>GC</a:t>
            </a:r>
            <a:r>
              <a:rPr kumimoji="1" lang="ja-JP" altLang="en-US" sz="2400" dirty="0"/>
              <a:t>のたびに</a:t>
            </a:r>
            <a:r>
              <a:rPr kumimoji="1" lang="en-US" altLang="ja-JP" sz="2400" dirty="0"/>
              <a:t>2</a:t>
            </a:r>
            <a:r>
              <a:rPr kumimoji="1" lang="ja-JP" altLang="en-US" sz="2400" dirty="0"/>
              <a:t>つのヒープの役割を交換．</a:t>
            </a:r>
            <a:endParaRPr kumimoji="1" lang="en-US" altLang="ja-JP" sz="2400" dirty="0"/>
          </a:p>
        </p:txBody>
      </p:sp>
      <p:sp>
        <p:nvSpPr>
          <p:cNvPr id="8" name="テキスト ボックス 7">
            <a:extLst>
              <a:ext uri="{FF2B5EF4-FFF2-40B4-BE49-F238E27FC236}">
                <a16:creationId xmlns:a16="http://schemas.microsoft.com/office/drawing/2014/main" id="{F0646F85-8186-89DB-9749-150AAC28990E}"/>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2967243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0E56-8505-F135-A302-4088D3C30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7890E6-F956-F0EC-CBD9-98687AB71D51}"/>
              </a:ext>
            </a:extLst>
          </p:cNvPr>
          <p:cNvSpPr>
            <a:spLocks noGrp="1"/>
          </p:cNvSpPr>
          <p:nvPr>
            <p:ph type="title"/>
          </p:nvPr>
        </p:nvSpPr>
        <p:spPr/>
        <p:txBody>
          <a:bodyPr/>
          <a:lstStyle/>
          <a:p>
            <a:r>
              <a:rPr kumimoji="1" lang="en-US" altLang="ja-JP" dirty="0"/>
              <a:t>2.2. Reference Counting</a:t>
            </a:r>
            <a:endParaRPr kumimoji="1" lang="ja-JP" altLang="en-US" dirty="0"/>
          </a:p>
        </p:txBody>
      </p:sp>
      <p:sp>
        <p:nvSpPr>
          <p:cNvPr id="3" name="コンテンツ プレースホルダー 2">
            <a:extLst>
              <a:ext uri="{FF2B5EF4-FFF2-40B4-BE49-F238E27FC236}">
                <a16:creationId xmlns:a16="http://schemas.microsoft.com/office/drawing/2014/main" id="{F27D9DA2-6044-B4E7-5E1E-B4B029B71B33}"/>
              </a:ext>
            </a:extLst>
          </p:cNvPr>
          <p:cNvSpPr>
            <a:spLocks noGrp="1"/>
          </p:cNvSpPr>
          <p:nvPr>
            <p:ph idx="1"/>
          </p:nvPr>
        </p:nvSpPr>
        <p:spPr>
          <a:xfrm>
            <a:off x="259195" y="1099789"/>
            <a:ext cx="8625610" cy="5890558"/>
          </a:xfrm>
        </p:spPr>
        <p:txBody>
          <a:bodyPr>
            <a:normAutofit/>
          </a:bodyPr>
          <a:lstStyle/>
          <a:p>
            <a:pPr marL="0" indent="0">
              <a:buNone/>
            </a:pPr>
            <a:r>
              <a:rPr lang="en-US" altLang="ja-JP" sz="2400" dirty="0"/>
              <a:t>“</a:t>
            </a:r>
            <a:r>
              <a:rPr kumimoji="1" lang="ja-JP" altLang="en-US" sz="2400" dirty="0"/>
              <a:t>それぞれのオブジェクトに対して </a:t>
            </a:r>
            <a:r>
              <a:rPr lang="en-US" altLang="ja-JP" sz="2400" dirty="0"/>
              <a:t>R</a:t>
            </a:r>
            <a:r>
              <a:rPr kumimoji="1" lang="en-US" altLang="ja-JP" sz="2400" dirty="0"/>
              <a:t>eference count </a:t>
            </a:r>
            <a:r>
              <a:rPr kumimoji="1" lang="ja-JP" altLang="en-US" sz="2400" dirty="0"/>
              <a:t>を常に数えておく。 オブジェクト </a:t>
            </a:r>
            <a:r>
              <a:rPr kumimoji="1" lang="en-US" altLang="ja-JP" sz="2400" dirty="0"/>
              <a:t>a </a:t>
            </a:r>
            <a:r>
              <a:rPr kumimoji="1" lang="ja-JP" altLang="en-US" sz="2400" dirty="0"/>
              <a:t>の参照数とは、世の中のどこか</a:t>
            </a:r>
            <a:r>
              <a:rPr kumimoji="1" lang="en-US" altLang="ja-JP" sz="2400" dirty="0"/>
              <a:t>(</a:t>
            </a:r>
            <a:r>
              <a:rPr kumimoji="1" lang="ja-JP" altLang="en-US" sz="2400" dirty="0"/>
              <a:t>ヒープ中の他のオブジェクト</a:t>
            </a:r>
            <a:r>
              <a:rPr kumimoji="1" lang="en-US" altLang="ja-JP" sz="2400" dirty="0"/>
              <a:t>/</a:t>
            </a:r>
            <a:r>
              <a:rPr kumimoji="1" lang="ja-JP" altLang="en-US" sz="2400" dirty="0"/>
              <a:t>スタック</a:t>
            </a:r>
            <a:r>
              <a:rPr kumimoji="1" lang="en-US" altLang="ja-JP" sz="2400" dirty="0"/>
              <a:t>/</a:t>
            </a:r>
            <a:r>
              <a:rPr kumimoji="1" lang="ja-JP" altLang="en-US" sz="2400" dirty="0"/>
              <a:t>大域変数など</a:t>
            </a:r>
            <a:r>
              <a:rPr kumimoji="1" lang="en-US" altLang="ja-JP" sz="2400" dirty="0"/>
              <a:t>)</a:t>
            </a:r>
            <a:r>
              <a:rPr kumimoji="1" lang="ja-JP" altLang="en-US" sz="2400" dirty="0"/>
              <a:t>から </a:t>
            </a:r>
            <a:r>
              <a:rPr kumimoji="1" lang="en-US" altLang="ja-JP" sz="2400" dirty="0"/>
              <a:t>a </a:t>
            </a:r>
            <a:r>
              <a:rPr kumimoji="1" lang="ja-JP" altLang="en-US" sz="2400" dirty="0"/>
              <a:t>を指しているポインタの本数である。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あるオブジェクト </a:t>
            </a:r>
            <a:r>
              <a:rPr kumimoji="1" lang="en-US" altLang="ja-JP" sz="2400" dirty="0"/>
              <a:t>a </a:t>
            </a:r>
            <a:r>
              <a:rPr kumimoji="1" lang="ja-JP" altLang="en-US" sz="2400" dirty="0"/>
              <a:t>の参照数が正のときは、</a:t>
            </a:r>
            <a:r>
              <a:rPr kumimoji="1" lang="en-US" altLang="ja-JP" sz="2400" dirty="0"/>
              <a:t>a </a:t>
            </a:r>
            <a:r>
              <a:rPr kumimoji="1" lang="ja-JP" altLang="en-US" sz="2400" dirty="0"/>
              <a:t>は将来使われるかもしれないのでとっておく。やがて </a:t>
            </a:r>
            <a:r>
              <a:rPr kumimoji="1" lang="en-US" altLang="ja-JP" sz="2400" dirty="0"/>
              <a:t>a </a:t>
            </a:r>
            <a:r>
              <a:rPr kumimoji="1" lang="ja-JP" altLang="en-US" sz="2400" dirty="0"/>
              <a:t>の参照数が</a:t>
            </a:r>
            <a:r>
              <a:rPr kumimoji="1" lang="en-US" altLang="ja-JP" sz="2400" dirty="0"/>
              <a:t>0 </a:t>
            </a:r>
            <a:r>
              <a:rPr kumimoji="1" lang="ja-JP" altLang="en-US" sz="2400" dirty="0"/>
              <a:t>になったら、そのオブジェクト </a:t>
            </a:r>
            <a:r>
              <a:rPr kumimoji="1" lang="en-US" altLang="ja-JP" sz="2400" dirty="0"/>
              <a:t>a </a:t>
            </a:r>
            <a:r>
              <a:rPr kumimoji="1" lang="ja-JP" altLang="en-US" sz="2400" dirty="0"/>
              <a:t>は今後の使い道がないと見なし、それを解放する。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この参照数を管理するために、コンパイラが協力するのが主流である。ポインタの増減が起りうる個所全てで、参照数をいじるコードを余分に出力するのである。なお、参照数の置き場所については、オブジェクトのヘッダに記録する処理系が多い。</a:t>
            </a:r>
            <a:r>
              <a:rPr kumimoji="1" lang="en-US" altLang="ja-JP" sz="2400" dirty="0"/>
              <a:t>”</a:t>
            </a:r>
          </a:p>
        </p:txBody>
      </p:sp>
      <p:sp>
        <p:nvSpPr>
          <p:cNvPr id="8" name="テキスト ボックス 7">
            <a:extLst>
              <a:ext uri="{FF2B5EF4-FFF2-40B4-BE49-F238E27FC236}">
                <a16:creationId xmlns:a16="http://schemas.microsoft.com/office/drawing/2014/main" id="{7D13BA0E-47A4-8553-5062-F91D8FAA4EA6}"/>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28388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E36E-F66B-3CDB-56E5-0647535662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8CDAD3-7E26-33CA-6BEC-41056E6C148D}"/>
              </a:ext>
            </a:extLst>
          </p:cNvPr>
          <p:cNvSpPr>
            <a:spLocks noGrp="1"/>
          </p:cNvSpPr>
          <p:nvPr>
            <p:ph type="title"/>
          </p:nvPr>
        </p:nvSpPr>
        <p:spPr/>
        <p:txBody>
          <a:bodyPr/>
          <a:lstStyle/>
          <a:p>
            <a:r>
              <a:rPr kumimoji="1" lang="en-US" altLang="ja-JP" dirty="0"/>
              <a:t>2.2.3. GC</a:t>
            </a:r>
            <a:r>
              <a:rPr kumimoji="1" lang="ja-JP" altLang="en-US" dirty="0"/>
              <a:t>の改良</a:t>
            </a:r>
          </a:p>
        </p:txBody>
      </p:sp>
      <p:sp>
        <p:nvSpPr>
          <p:cNvPr id="3" name="コンテンツ プレースホルダー 2">
            <a:extLst>
              <a:ext uri="{FF2B5EF4-FFF2-40B4-BE49-F238E27FC236}">
                <a16:creationId xmlns:a16="http://schemas.microsoft.com/office/drawing/2014/main" id="{647D6F5E-2514-0112-386E-033EEF97604B}"/>
              </a:ext>
            </a:extLst>
          </p:cNvPr>
          <p:cNvSpPr>
            <a:spLocks noGrp="1"/>
          </p:cNvSpPr>
          <p:nvPr>
            <p:ph idx="1"/>
          </p:nvPr>
        </p:nvSpPr>
        <p:spPr>
          <a:xfrm>
            <a:off x="259195" y="1099789"/>
            <a:ext cx="8625610" cy="5890558"/>
          </a:xfrm>
        </p:spPr>
        <p:txBody>
          <a:bodyPr>
            <a:normAutofit/>
          </a:bodyPr>
          <a:lstStyle/>
          <a:p>
            <a:pPr marL="0" indent="0">
              <a:buNone/>
            </a:pPr>
            <a:r>
              <a:rPr kumimoji="1" lang="en-US" altLang="ja-JP" dirty="0"/>
              <a:t>“Tracing GC</a:t>
            </a:r>
            <a:r>
              <a:rPr kumimoji="1" lang="ja-JP" altLang="en-US" dirty="0"/>
              <a:t>の欠点は、一気に生きた全オブジェクトを探索するために停止時間が長くなることである。</a:t>
            </a:r>
            <a:r>
              <a:rPr kumimoji="1" lang="en-US" altLang="ja-JP" dirty="0"/>
              <a:t>”</a:t>
            </a:r>
          </a:p>
          <a:p>
            <a:pPr marL="0" indent="0">
              <a:buNone/>
            </a:pPr>
            <a:endParaRPr lang="en-US" altLang="ja-JP" dirty="0"/>
          </a:p>
          <a:p>
            <a:pPr marL="0" indent="0">
              <a:buNone/>
            </a:pPr>
            <a:r>
              <a:rPr lang="en-US" altLang="ja-JP" i="1" u="sng" dirty="0"/>
              <a:t>Incremental GC</a:t>
            </a:r>
          </a:p>
          <a:p>
            <a:pPr marL="0" indent="0">
              <a:buNone/>
            </a:pPr>
            <a:r>
              <a:rPr lang="en-US" altLang="ja-JP" sz="2400" dirty="0"/>
              <a:t>“GC</a:t>
            </a:r>
            <a:r>
              <a:rPr lang="ja-JP" altLang="en-US" sz="2400" dirty="0"/>
              <a:t>の探索処理を細切れにして、ユーザプログラムと交互に動かす。これにより一回あたりの停止時間を短くするアプローチであり、リアルタイム性の必要なプログラムに適している。</a:t>
            </a:r>
            <a:r>
              <a:rPr lang="en-US" altLang="ja-JP" sz="2400" dirty="0"/>
              <a:t>”</a:t>
            </a:r>
          </a:p>
          <a:p>
            <a:pPr marL="0" indent="0">
              <a:buNone/>
            </a:pPr>
            <a:endParaRPr lang="en-US" altLang="ja-JP" dirty="0"/>
          </a:p>
          <a:p>
            <a:pPr marL="0" indent="0">
              <a:buNone/>
            </a:pPr>
            <a:r>
              <a:rPr lang="en-US" altLang="ja-JP" sz="2400" dirty="0"/>
              <a:t>“</a:t>
            </a:r>
            <a:r>
              <a:rPr lang="ja-JP" altLang="en-US" sz="2400" dirty="0"/>
              <a:t>交互で動かす最もメジャーな方法は、</a:t>
            </a:r>
            <a:r>
              <a:rPr lang="en-US" altLang="ja-JP" sz="2400" dirty="0"/>
              <a:t>allocate</a:t>
            </a:r>
            <a:r>
              <a:rPr lang="ja-JP" altLang="en-US" sz="2400" dirty="0"/>
              <a:t>処理を行なうときに、こっそり少しづつ</a:t>
            </a:r>
            <a:r>
              <a:rPr lang="en-US" altLang="ja-JP" sz="2400" dirty="0"/>
              <a:t>GC</a:t>
            </a:r>
            <a:r>
              <a:rPr lang="ja-JP" altLang="en-US" sz="2400" dirty="0"/>
              <a:t>を進めるというものである。</a:t>
            </a:r>
            <a:r>
              <a:rPr lang="en-US" altLang="ja-JP" sz="2400" dirty="0"/>
              <a:t>”</a:t>
            </a:r>
          </a:p>
        </p:txBody>
      </p:sp>
      <p:sp>
        <p:nvSpPr>
          <p:cNvPr id="8" name="テキスト ボックス 7">
            <a:extLst>
              <a:ext uri="{FF2B5EF4-FFF2-40B4-BE49-F238E27FC236}">
                <a16:creationId xmlns:a16="http://schemas.microsoft.com/office/drawing/2014/main" id="{C337E46F-A556-1CA9-91CF-14C0BEB2B563}"/>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803007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B732-97FC-8A57-C97E-FD5F4B9933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6F475B-9F76-731D-93A3-AC8F6FDAD6C5}"/>
              </a:ext>
            </a:extLst>
          </p:cNvPr>
          <p:cNvSpPr>
            <a:spLocks noGrp="1"/>
          </p:cNvSpPr>
          <p:nvPr>
            <p:ph type="title"/>
          </p:nvPr>
        </p:nvSpPr>
        <p:spPr/>
        <p:txBody>
          <a:bodyPr/>
          <a:lstStyle/>
          <a:p>
            <a:r>
              <a:rPr kumimoji="1" lang="en-US" altLang="ja-JP" dirty="0"/>
              <a:t>2.2.3. GC</a:t>
            </a:r>
            <a:r>
              <a:rPr kumimoji="1" lang="ja-JP" altLang="en-US" dirty="0"/>
              <a:t>の改良</a:t>
            </a:r>
          </a:p>
        </p:txBody>
      </p:sp>
      <p:sp>
        <p:nvSpPr>
          <p:cNvPr id="3" name="コンテンツ プレースホルダー 2">
            <a:extLst>
              <a:ext uri="{FF2B5EF4-FFF2-40B4-BE49-F238E27FC236}">
                <a16:creationId xmlns:a16="http://schemas.microsoft.com/office/drawing/2014/main" id="{47F3C938-254B-37FD-D12F-59508C23F848}"/>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ja-JP" altLang="en-US" dirty="0"/>
              <a:t>オブジェクトの寿命に関する傾向を利用</a:t>
            </a:r>
            <a:endParaRPr lang="en-US" altLang="ja-JP" dirty="0"/>
          </a:p>
          <a:p>
            <a:pPr marL="0" indent="0">
              <a:buNone/>
            </a:pPr>
            <a:r>
              <a:rPr lang="en-US" altLang="ja-JP" sz="2400" dirty="0"/>
              <a:t>	“</a:t>
            </a:r>
            <a:r>
              <a:rPr lang="ja-JP" altLang="en-US" sz="2400" dirty="0"/>
              <a:t>古くから生きているオブジェクトはそのまま生き残りやすく、</a:t>
            </a:r>
            <a:r>
              <a:rPr lang="en-US" altLang="ja-JP" sz="2400" dirty="0"/>
              <a:t>	</a:t>
            </a:r>
            <a:r>
              <a:rPr lang="ja-JP" altLang="en-US" sz="2400" dirty="0"/>
              <a:t>新しく確保されたオブジェクトほどすぐにゴミになりやすい</a:t>
            </a:r>
            <a:r>
              <a:rPr lang="en-US" altLang="ja-JP" sz="2400" dirty="0"/>
              <a:t>”</a:t>
            </a:r>
          </a:p>
          <a:p>
            <a:pPr marL="0" indent="0">
              <a:buNone/>
            </a:pPr>
            <a:endParaRPr lang="en-US" altLang="ja-JP" dirty="0"/>
          </a:p>
        </p:txBody>
      </p:sp>
      <p:sp>
        <p:nvSpPr>
          <p:cNvPr id="8" name="テキスト ボックス 7">
            <a:extLst>
              <a:ext uri="{FF2B5EF4-FFF2-40B4-BE49-F238E27FC236}">
                <a16:creationId xmlns:a16="http://schemas.microsoft.com/office/drawing/2014/main" id="{3FA9D8F8-925E-E3B4-F089-05743F1A169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09691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E26E1-1A79-F449-CC31-9C33D2FB3F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446962-A666-26F0-3F14-85AE6F368B73}"/>
              </a:ext>
            </a:extLst>
          </p:cNvPr>
          <p:cNvSpPr>
            <a:spLocks noGrp="1"/>
          </p:cNvSpPr>
          <p:nvPr>
            <p:ph type="title"/>
          </p:nvPr>
        </p:nvSpPr>
        <p:spPr/>
        <p:txBody>
          <a:bodyPr/>
          <a:lstStyle/>
          <a:p>
            <a:r>
              <a:rPr kumimoji="1" lang="en-US" altLang="ja-JP" dirty="0"/>
              <a:t>2.2.3. GC</a:t>
            </a:r>
            <a:r>
              <a:rPr kumimoji="1" lang="ja-JP" altLang="en-US" dirty="0"/>
              <a:t>の改良</a:t>
            </a:r>
          </a:p>
        </p:txBody>
      </p:sp>
      <p:sp>
        <p:nvSpPr>
          <p:cNvPr id="3" name="コンテンツ プレースホルダー 2">
            <a:extLst>
              <a:ext uri="{FF2B5EF4-FFF2-40B4-BE49-F238E27FC236}">
                <a16:creationId xmlns:a16="http://schemas.microsoft.com/office/drawing/2014/main" id="{BC85BCD2-9569-6EF0-1FEC-A08C7EF02F2A}"/>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en-US" altLang="ja-JP" sz="2400" dirty="0"/>
              <a:t>“</a:t>
            </a:r>
            <a:r>
              <a:rPr lang="ja-JP" altLang="en-US" sz="2400" dirty="0"/>
              <a:t>オブジェクトはまず新世代ヒープに確保される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新世代ヒープが一杯になったら、新世代ヒープだけを対象とした</a:t>
            </a:r>
            <a:r>
              <a:rPr lang="en-US" altLang="ja-JP" sz="2400" dirty="0"/>
              <a:t>GC(minor collection)</a:t>
            </a:r>
            <a:r>
              <a:rPr lang="ja-JP" altLang="en-US" sz="2400" dirty="0"/>
              <a:t>を行なう。</a:t>
            </a:r>
            <a:r>
              <a:rPr lang="en-US" altLang="ja-JP" sz="2400" dirty="0"/>
              <a:t>”</a:t>
            </a:r>
          </a:p>
          <a:p>
            <a:pPr marL="0" indent="0">
              <a:buNone/>
            </a:pPr>
            <a:endParaRPr lang="en-US" altLang="ja-JP" sz="2400" dirty="0"/>
          </a:p>
          <a:p>
            <a:pPr marL="0" indent="0">
              <a:buNone/>
            </a:pPr>
            <a:r>
              <a:rPr lang="en-US" altLang="ja-JP" sz="2400" dirty="0"/>
              <a:t>“</a:t>
            </a:r>
            <a:r>
              <a:rPr lang="ja-JP" altLang="en-US" sz="2400" dirty="0"/>
              <a:t> </a:t>
            </a:r>
            <a:r>
              <a:rPr lang="en-US" altLang="ja-JP" sz="2400" dirty="0"/>
              <a:t>Minor collection</a:t>
            </a:r>
            <a:r>
              <a:rPr lang="ja-JP" altLang="en-US" sz="2400" dirty="0"/>
              <a:t>を繰り返した結果、ある程度以上長寿命なオブジェクトが見つかったなら、そのオブジェクトは旧世代ヒープに移される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やがて旧世代ヒープが一杯になったら、そこではじめて、ヒープ全体を探索する </a:t>
            </a:r>
            <a:r>
              <a:rPr lang="en-US" altLang="ja-JP" sz="2400" dirty="0"/>
              <a:t>GC (major collection) </a:t>
            </a:r>
            <a:r>
              <a:rPr lang="ja-JP" altLang="en-US" sz="2400" dirty="0"/>
              <a:t>を試みる。</a:t>
            </a:r>
            <a:r>
              <a:rPr lang="en-US" altLang="ja-JP" sz="2400" dirty="0"/>
              <a:t>”</a:t>
            </a:r>
          </a:p>
        </p:txBody>
      </p:sp>
      <p:sp>
        <p:nvSpPr>
          <p:cNvPr id="8" name="テキスト ボックス 7">
            <a:extLst>
              <a:ext uri="{FF2B5EF4-FFF2-40B4-BE49-F238E27FC236}">
                <a16:creationId xmlns:a16="http://schemas.microsoft.com/office/drawing/2014/main" id="{8716D00E-642C-213C-C12E-272B5613D8C9}"/>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12130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6C4B8-3633-62F2-D48F-BED9DD96AB3A}"/>
              </a:ext>
            </a:extLst>
          </p:cNvPr>
          <p:cNvSpPr>
            <a:spLocks noGrp="1"/>
          </p:cNvSpPr>
          <p:nvPr>
            <p:ph type="title"/>
          </p:nvPr>
        </p:nvSpPr>
        <p:spPr/>
        <p:txBody>
          <a:bodyPr/>
          <a:lstStyle/>
          <a:p>
            <a:r>
              <a:rPr lang="ja-JP" altLang="en-US" dirty="0"/>
              <a:t>卒論に向けた調査時に発生した疑問</a:t>
            </a:r>
            <a:endParaRPr kumimoji="1" lang="ja-JP" altLang="en-US" dirty="0"/>
          </a:p>
        </p:txBody>
      </p:sp>
      <p:pic>
        <p:nvPicPr>
          <p:cNvPr id="9" name="コンテンツ プレースホルダー 8">
            <a:extLst>
              <a:ext uri="{FF2B5EF4-FFF2-40B4-BE49-F238E27FC236}">
                <a16:creationId xmlns:a16="http://schemas.microsoft.com/office/drawing/2014/main" id="{E27D5872-D689-B6B0-EE41-395D9152D3C4}"/>
              </a:ext>
            </a:extLst>
          </p:cNvPr>
          <p:cNvPicPr>
            <a:picLocks noGrp="1" noChangeAspect="1"/>
          </p:cNvPicPr>
          <p:nvPr>
            <p:ph idx="1"/>
          </p:nvPr>
        </p:nvPicPr>
        <p:blipFill>
          <a:blip r:embed="rId2"/>
          <a:stretch>
            <a:fillRect/>
          </a:stretch>
        </p:blipFill>
        <p:spPr>
          <a:xfrm>
            <a:off x="4218432" y="999375"/>
            <a:ext cx="4703880" cy="3453482"/>
          </a:xfrm>
        </p:spPr>
      </p:pic>
      <p:pic>
        <p:nvPicPr>
          <p:cNvPr id="5" name="図 4">
            <a:extLst>
              <a:ext uri="{FF2B5EF4-FFF2-40B4-BE49-F238E27FC236}">
                <a16:creationId xmlns:a16="http://schemas.microsoft.com/office/drawing/2014/main" id="{9B54434C-0272-029A-5364-DC6BEBDC3A69}"/>
              </a:ext>
            </a:extLst>
          </p:cNvPr>
          <p:cNvPicPr>
            <a:picLocks noChangeAspect="1"/>
          </p:cNvPicPr>
          <p:nvPr/>
        </p:nvPicPr>
        <p:blipFill>
          <a:blip r:embed="rId3"/>
          <a:stretch>
            <a:fillRect/>
          </a:stretch>
        </p:blipFill>
        <p:spPr>
          <a:xfrm>
            <a:off x="124152" y="999375"/>
            <a:ext cx="3959237" cy="5793459"/>
          </a:xfrm>
          <a:prstGeom prst="rect">
            <a:avLst/>
          </a:prstGeom>
        </p:spPr>
      </p:pic>
      <p:sp>
        <p:nvSpPr>
          <p:cNvPr id="10" name="テキスト ボックス 9">
            <a:extLst>
              <a:ext uri="{FF2B5EF4-FFF2-40B4-BE49-F238E27FC236}">
                <a16:creationId xmlns:a16="http://schemas.microsoft.com/office/drawing/2014/main" id="{21F465CB-F54C-2E2B-CCE2-509D237470FC}"/>
              </a:ext>
            </a:extLst>
          </p:cNvPr>
          <p:cNvSpPr txBox="1"/>
          <p:nvPr/>
        </p:nvSpPr>
        <p:spPr>
          <a:xfrm>
            <a:off x="4218432" y="4608576"/>
            <a:ext cx="4925568" cy="2031325"/>
          </a:xfrm>
          <a:prstGeom prst="rect">
            <a:avLst/>
          </a:prstGeom>
          <a:noFill/>
        </p:spPr>
        <p:txBody>
          <a:bodyPr wrap="square" rtlCol="0">
            <a:spAutoFit/>
          </a:bodyPr>
          <a:lstStyle/>
          <a:p>
            <a:r>
              <a:rPr lang="en-US" altLang="ja-JP" dirty="0"/>
              <a:t>x2 </a:t>
            </a:r>
            <a:r>
              <a:rPr lang="ja-JP" altLang="en-US" dirty="0"/>
              <a:t>を参照している部分</a:t>
            </a:r>
            <a:endParaRPr lang="en-US" altLang="ja-JP" dirty="0"/>
          </a:p>
          <a:p>
            <a:r>
              <a:rPr lang="en-US" altLang="ja-JP" dirty="0"/>
              <a:t>	x2 =</a:t>
            </a:r>
            <a:r>
              <a:rPr lang="ja-JP" altLang="en-US" dirty="0"/>
              <a:t> </a:t>
            </a:r>
            <a:r>
              <a:rPr lang="en-US" altLang="ja-JP" dirty="0"/>
              <a:t>C()</a:t>
            </a:r>
          </a:p>
          <a:p>
            <a:r>
              <a:rPr lang="en-US" altLang="ja-JP" dirty="0"/>
              <a:t>	x1.next = x2</a:t>
            </a:r>
          </a:p>
          <a:p>
            <a:r>
              <a:rPr lang="en-US" altLang="ja-JP" dirty="0"/>
              <a:t>	x2.next = x2</a:t>
            </a:r>
          </a:p>
          <a:p>
            <a:endParaRPr kumimoji="1" lang="en-US" altLang="ja-JP" dirty="0"/>
          </a:p>
          <a:p>
            <a:r>
              <a:rPr lang="en-US" altLang="ja-JP" dirty="0"/>
              <a:t>del x2 </a:t>
            </a:r>
            <a:r>
              <a:rPr lang="ja-JP" altLang="en-US" dirty="0"/>
              <a:t>をした時点で </a:t>
            </a:r>
            <a:r>
              <a:rPr lang="en-US" altLang="ja-JP" dirty="0"/>
              <a:t>x1.next, x2.next</a:t>
            </a:r>
            <a:r>
              <a:rPr lang="ja-JP" altLang="en-US" dirty="0"/>
              <a:t>は到達不可能なはずなので</a:t>
            </a:r>
            <a:r>
              <a:rPr lang="en-US" altLang="ja-JP" dirty="0"/>
              <a:t>GC</a:t>
            </a:r>
            <a:r>
              <a:rPr lang="ja-JP" altLang="en-US" dirty="0"/>
              <a:t>してほしいがされていない</a:t>
            </a:r>
            <a:r>
              <a:rPr lang="en-US" altLang="ja-JP" dirty="0"/>
              <a:t>?</a:t>
            </a:r>
          </a:p>
        </p:txBody>
      </p:sp>
    </p:spTree>
    <p:extLst>
      <p:ext uri="{BB962C8B-B14F-4D97-AF65-F5344CB8AC3E}">
        <p14:creationId xmlns:p14="http://schemas.microsoft.com/office/powerpoint/2010/main" val="402752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530C-DFEA-2B89-C5D6-9CFBFF3860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7608FE-4A9D-6FD6-DB2D-8C6805A57532}"/>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B41634F3-AAA6-2021-1B22-4EBD260F27B2}"/>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solidFill>
                  <a:schemeClr val="bg1">
                    <a:lumMod val="85000"/>
                  </a:schemeClr>
                </a:solidFill>
              </a:rPr>
              <a:t>1. Dangling Reference </a:t>
            </a:r>
            <a:r>
              <a:rPr lang="ja-JP" altLang="en-US" dirty="0">
                <a:solidFill>
                  <a:schemeClr val="bg1">
                    <a:lumMod val="85000"/>
                  </a:schemeClr>
                </a:solidFill>
              </a:rPr>
              <a:t>と </a:t>
            </a:r>
            <a:r>
              <a:rPr lang="en-US" altLang="ja-JP" dirty="0">
                <a:solidFill>
                  <a:schemeClr val="bg1">
                    <a:lumMod val="85000"/>
                  </a:schemeClr>
                </a:solidFill>
              </a:rPr>
              <a:t>Garbage Collection</a:t>
            </a:r>
          </a:p>
          <a:p>
            <a:pPr marL="0" indent="0">
              <a:buNone/>
            </a:pPr>
            <a:r>
              <a:rPr lang="en-US" altLang="ja-JP" dirty="0">
                <a:solidFill>
                  <a:schemeClr val="bg1">
                    <a:lumMod val="85000"/>
                  </a:schemeClr>
                </a:solidFill>
              </a:rPr>
              <a:t>2</a:t>
            </a:r>
            <a:r>
              <a:rPr kumimoji="1" lang="en-US" altLang="ja-JP" dirty="0">
                <a:solidFill>
                  <a:schemeClr val="bg1">
                    <a:lumMod val="85000"/>
                  </a:schemeClr>
                </a:solidFill>
              </a:rPr>
              <a:t>.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lang="en-US" altLang="ja-JP" dirty="0"/>
              <a:t>3</a:t>
            </a:r>
            <a:r>
              <a:rPr kumimoji="1" lang="en-US" altLang="ja-JP" dirty="0"/>
              <a:t>. </a:t>
            </a:r>
            <a:r>
              <a:rPr lang="en-US" altLang="ja-JP" dirty="0"/>
              <a:t>Python </a:t>
            </a:r>
            <a:r>
              <a:rPr lang="ja-JP" altLang="en-US" dirty="0"/>
              <a:t>における </a:t>
            </a:r>
            <a:r>
              <a:rPr lang="en-US" altLang="ja-JP" dirty="0"/>
              <a:t>GC</a:t>
            </a:r>
          </a:p>
          <a:p>
            <a:pPr marL="0" indent="0">
              <a:buNone/>
            </a:pPr>
            <a:r>
              <a:rPr lang="en-US" altLang="ja-JP" dirty="0">
                <a:solidFill>
                  <a:schemeClr val="bg1">
                    <a:lumMod val="85000"/>
                  </a:schemeClr>
                </a:solidFill>
              </a:rPr>
              <a:t>4</a:t>
            </a:r>
            <a:r>
              <a:rPr kumimoji="1" lang="en-US" altLang="ja-JP" dirty="0">
                <a:solidFill>
                  <a:schemeClr val="bg1">
                    <a:lumMod val="85000"/>
                  </a:schemeClr>
                </a:solidFill>
              </a:rPr>
              <a:t>. </a:t>
            </a:r>
            <a:r>
              <a:rPr kumimoji="1" lang="ja-JP" altLang="en-US" dirty="0">
                <a:solidFill>
                  <a:schemeClr val="bg1">
                    <a:lumMod val="85000"/>
                  </a:schemeClr>
                </a:solidFill>
              </a:rPr>
              <a:t>実例と </a:t>
            </a:r>
            <a:r>
              <a:rPr kumimoji="1" lang="en-US" altLang="ja-JP" dirty="0" err="1">
                <a:solidFill>
                  <a:schemeClr val="bg1">
                    <a:lumMod val="85000"/>
                  </a:schemeClr>
                </a:solidFill>
              </a:rPr>
              <a:t>gc.get_stats</a:t>
            </a:r>
            <a:r>
              <a:rPr kumimoji="1" lang="en-US" altLang="ja-JP" dirty="0">
                <a:solidFill>
                  <a:schemeClr val="bg1">
                    <a:lumMod val="85000"/>
                  </a:schemeClr>
                </a:solidFill>
              </a:rPr>
              <a:t> </a:t>
            </a:r>
            <a:r>
              <a:rPr kumimoji="1" lang="ja-JP" altLang="en-US" dirty="0">
                <a:solidFill>
                  <a:schemeClr val="bg1">
                    <a:lumMod val="85000"/>
                  </a:schemeClr>
                </a:solidFill>
              </a:rPr>
              <a:t>の仕様</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1787027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E8EAD-C281-8EEB-6791-8931B48E9E23}"/>
              </a:ext>
            </a:extLst>
          </p:cNvPr>
          <p:cNvSpPr>
            <a:spLocks noGrp="1"/>
          </p:cNvSpPr>
          <p:nvPr>
            <p:ph type="title"/>
          </p:nvPr>
        </p:nvSpPr>
        <p:spPr/>
        <p:txBody>
          <a:bodyPr/>
          <a:lstStyle/>
          <a:p>
            <a:r>
              <a:rPr kumimoji="1" lang="en-US" altLang="ja-JP" dirty="0"/>
              <a:t>3.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5747AD00-7BED-1E87-D16E-EA1BADE21440}"/>
              </a:ext>
            </a:extLst>
          </p:cNvPr>
          <p:cNvSpPr>
            <a:spLocks noGrp="1"/>
          </p:cNvSpPr>
          <p:nvPr>
            <p:ph idx="1"/>
          </p:nvPr>
        </p:nvSpPr>
        <p:spPr/>
        <p:txBody>
          <a:bodyPr/>
          <a:lstStyle/>
          <a:p>
            <a:pPr marL="0" indent="0">
              <a:buNone/>
            </a:pPr>
            <a:r>
              <a:rPr kumimoji="1" lang="en-US" altLang="ja-JP" dirty="0" err="1"/>
              <a:t>CPython</a:t>
            </a:r>
            <a:r>
              <a:rPr kumimoji="1" lang="en-US" altLang="ja-JP" dirty="0"/>
              <a:t> (C</a:t>
            </a:r>
            <a:r>
              <a:rPr kumimoji="1" lang="ja-JP" altLang="en-US" dirty="0"/>
              <a:t>言語により処理系が構築されている</a:t>
            </a:r>
            <a:r>
              <a:rPr kumimoji="1" lang="en-US" altLang="ja-JP" dirty="0"/>
              <a:t>Python)</a:t>
            </a:r>
          </a:p>
          <a:p>
            <a:pPr marL="0" indent="0">
              <a:buNone/>
            </a:pPr>
            <a:r>
              <a:rPr lang="en-US" altLang="ja-JP" dirty="0"/>
              <a:t>	</a:t>
            </a:r>
            <a:r>
              <a:rPr lang="ja-JP" altLang="en-US" dirty="0"/>
              <a:t>・・・  </a:t>
            </a:r>
            <a:r>
              <a:rPr lang="en-US" altLang="ja-JP" dirty="0"/>
              <a:t>Reference counting </a:t>
            </a:r>
            <a:r>
              <a:rPr lang="ja-JP" altLang="en-US" dirty="0"/>
              <a:t>方式</a:t>
            </a:r>
            <a:endParaRPr lang="en-US" altLang="ja-JP" dirty="0"/>
          </a:p>
          <a:p>
            <a:pPr marL="0" indent="0">
              <a:buNone/>
            </a:pPr>
            <a:r>
              <a:rPr lang="en-US" altLang="ja-JP" dirty="0"/>
              <a:t>		with Generational GC</a:t>
            </a:r>
          </a:p>
          <a:p>
            <a:pPr marL="0" indent="0">
              <a:buNone/>
            </a:pPr>
            <a:r>
              <a:rPr kumimoji="1" lang="en-US" altLang="ja-JP" dirty="0"/>
              <a:t>		</a:t>
            </a:r>
            <a:endParaRPr kumimoji="1" lang="ja-JP" altLang="en-US" dirty="0"/>
          </a:p>
        </p:txBody>
      </p:sp>
      <p:pic>
        <p:nvPicPr>
          <p:cNvPr id="5" name="図 4">
            <a:extLst>
              <a:ext uri="{FF2B5EF4-FFF2-40B4-BE49-F238E27FC236}">
                <a16:creationId xmlns:a16="http://schemas.microsoft.com/office/drawing/2014/main" id="{779DE7B8-6517-BA47-8728-0708E73052CA}"/>
              </a:ext>
            </a:extLst>
          </p:cNvPr>
          <p:cNvPicPr>
            <a:picLocks noChangeAspect="1"/>
          </p:cNvPicPr>
          <p:nvPr/>
        </p:nvPicPr>
        <p:blipFill>
          <a:blip r:embed="rId2"/>
          <a:stretch>
            <a:fillRect/>
          </a:stretch>
        </p:blipFill>
        <p:spPr>
          <a:xfrm>
            <a:off x="259195" y="3032327"/>
            <a:ext cx="3357227" cy="2998688"/>
          </a:xfrm>
          <a:prstGeom prst="rect">
            <a:avLst/>
          </a:prstGeom>
        </p:spPr>
      </p:pic>
      <p:sp>
        <p:nvSpPr>
          <p:cNvPr id="7" name="テキスト ボックス 6">
            <a:extLst>
              <a:ext uri="{FF2B5EF4-FFF2-40B4-BE49-F238E27FC236}">
                <a16:creationId xmlns:a16="http://schemas.microsoft.com/office/drawing/2014/main" id="{F92D17E1-D3A9-5CA5-5A9C-8C0C6794AD93}"/>
              </a:ext>
            </a:extLst>
          </p:cNvPr>
          <p:cNvSpPr txBox="1"/>
          <p:nvPr/>
        </p:nvSpPr>
        <p:spPr>
          <a:xfrm>
            <a:off x="3529584"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160930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8C905-EF2F-E357-DE03-06C84EBF66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646A1-7B66-067C-612D-57F18C329D85}"/>
              </a:ext>
            </a:extLst>
          </p:cNvPr>
          <p:cNvSpPr>
            <a:spLocks noGrp="1"/>
          </p:cNvSpPr>
          <p:nvPr>
            <p:ph type="title"/>
          </p:nvPr>
        </p:nvSpPr>
        <p:spPr/>
        <p:txBody>
          <a:bodyPr/>
          <a:lstStyle/>
          <a:p>
            <a:r>
              <a:rPr kumimoji="1" lang="en-US" altLang="ja-JP" dirty="0"/>
              <a:t>3.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00EDBF26-0EA7-CEA7-9109-4B765C7C4099}"/>
              </a:ext>
            </a:extLst>
          </p:cNvPr>
          <p:cNvSpPr>
            <a:spLocks noGrp="1"/>
          </p:cNvSpPr>
          <p:nvPr>
            <p:ph idx="1"/>
          </p:nvPr>
        </p:nvSpPr>
        <p:spPr/>
        <p:txBody>
          <a:bodyPr>
            <a:normAutofit/>
          </a:bodyPr>
          <a:lstStyle/>
          <a:p>
            <a:pPr marL="0" indent="0">
              <a:buNone/>
            </a:pPr>
            <a:r>
              <a:rPr lang="en-US" altLang="ja-JP" u="sng" dirty="0"/>
              <a:t>3</a:t>
            </a:r>
            <a:r>
              <a:rPr lang="ja-JP" altLang="en-US" u="sng" dirty="0"/>
              <a:t>世代 </a:t>
            </a:r>
            <a:r>
              <a:rPr lang="en-US" altLang="ja-JP" u="sng" dirty="0"/>
              <a:t>Generational GC</a:t>
            </a:r>
          </a:p>
          <a:p>
            <a:pPr marL="0" indent="0">
              <a:buNone/>
            </a:pPr>
            <a:r>
              <a:rPr lang="en-US" altLang="ja-JP" sz="2400" dirty="0"/>
              <a:t>	</a:t>
            </a:r>
            <a:r>
              <a:rPr lang="ja-JP" altLang="en-US" sz="2400" dirty="0"/>
              <a:t>若い世代には短命のオブジェクトを多く含むという発想から</a:t>
            </a:r>
            <a:endParaRPr lang="en-US" altLang="ja-JP" sz="2400" dirty="0"/>
          </a:p>
          <a:p>
            <a:pPr marL="0" indent="0">
              <a:buNone/>
            </a:pPr>
            <a:r>
              <a:rPr lang="en-US" altLang="ja-JP" sz="2400" dirty="0"/>
              <a:t>	</a:t>
            </a:r>
            <a:r>
              <a:rPr lang="ja-JP" altLang="en-US" sz="2400" dirty="0"/>
              <a:t>若い世代の </a:t>
            </a:r>
            <a:r>
              <a:rPr lang="en-US" altLang="ja-JP" sz="2400" dirty="0"/>
              <a:t>GC </a:t>
            </a:r>
            <a:r>
              <a:rPr lang="ja-JP" altLang="en-US" sz="2400" dirty="0"/>
              <a:t>を重点的に実施することで効率化を図る</a:t>
            </a:r>
            <a:endParaRPr lang="en-US" altLang="ja-JP" sz="2400" dirty="0"/>
          </a:p>
          <a:p>
            <a:pPr marL="0" indent="0">
              <a:buNone/>
            </a:pPr>
            <a:endParaRPr lang="en-US" altLang="ja-JP" sz="2400" dirty="0"/>
          </a:p>
          <a:p>
            <a:pPr marL="0" indent="0">
              <a:buNone/>
            </a:pPr>
            <a:endParaRPr lang="en-US" altLang="ja-JP" sz="2400" dirty="0"/>
          </a:p>
          <a:p>
            <a:pPr marL="0" indent="0">
              <a:buNone/>
            </a:pPr>
            <a:r>
              <a:rPr lang="en-US" altLang="ja-JP" sz="2400" dirty="0"/>
              <a:t>GC</a:t>
            </a:r>
            <a:r>
              <a:rPr lang="ja-JP" altLang="en-US" sz="2400" dirty="0"/>
              <a:t> が実行されるタイミングは </a:t>
            </a:r>
            <a:r>
              <a:rPr lang="en-US" altLang="ja-JP" sz="2400" dirty="0"/>
              <a:t>threshold</a:t>
            </a:r>
            <a:r>
              <a:rPr lang="ja-JP" altLang="en-US" sz="2400" dirty="0"/>
              <a:t> により決まる</a:t>
            </a:r>
            <a:r>
              <a:rPr lang="en-US" altLang="ja-JP" sz="2400" dirty="0"/>
              <a:t>. </a:t>
            </a:r>
          </a:p>
          <a:p>
            <a:pPr marL="0" indent="0">
              <a:buNone/>
            </a:pPr>
            <a:r>
              <a:rPr lang="ja-JP" altLang="en-US" sz="2400" dirty="0"/>
              <a:t>これは各世代のオブジェクトのサイズにより変動する </a:t>
            </a:r>
            <a:r>
              <a:rPr lang="en-US" altLang="ja-JP" sz="2400" dirty="0"/>
              <a:t>(</a:t>
            </a:r>
            <a:r>
              <a:rPr lang="ja-JP" altLang="en-US" sz="2400" dirty="0"/>
              <a:t>後述</a:t>
            </a:r>
            <a:r>
              <a:rPr lang="en-US" altLang="ja-JP" sz="2400" dirty="0"/>
              <a:t>).</a:t>
            </a:r>
          </a:p>
          <a:p>
            <a:pPr marL="0" indent="0">
              <a:buNone/>
            </a:pPr>
            <a:r>
              <a:rPr lang="ja-JP" altLang="en-US" sz="2400" dirty="0"/>
              <a:t>ユーザーが設定することもできる．</a:t>
            </a:r>
            <a:endParaRPr lang="en-US" altLang="ja-JP" sz="2400" dirty="0"/>
          </a:p>
          <a:p>
            <a:pPr marL="0" indent="0">
              <a:buNone/>
            </a:pPr>
            <a:r>
              <a:rPr lang="en-US" altLang="ja-JP" sz="2400" dirty="0"/>
              <a:t>	</a:t>
            </a:r>
          </a:p>
          <a:p>
            <a:pPr marL="0" indent="0">
              <a:buNone/>
            </a:pPr>
            <a:endParaRPr lang="en-US" altLang="ja-JP" sz="2400" dirty="0"/>
          </a:p>
          <a:p>
            <a:pPr marL="0" indent="0">
              <a:buNone/>
            </a:pPr>
            <a:endParaRPr lang="en-US" altLang="ja-JP" sz="1100" dirty="0"/>
          </a:p>
        </p:txBody>
      </p:sp>
      <p:sp>
        <p:nvSpPr>
          <p:cNvPr id="7" name="テキスト ボックス 6">
            <a:extLst>
              <a:ext uri="{FF2B5EF4-FFF2-40B4-BE49-F238E27FC236}">
                <a16:creationId xmlns:a16="http://schemas.microsoft.com/office/drawing/2014/main" id="{8CC0AEF9-6C26-EB2A-5CD4-D7A462278B89}"/>
              </a:ext>
            </a:extLst>
          </p:cNvPr>
          <p:cNvSpPr txBox="1"/>
          <p:nvPr/>
        </p:nvSpPr>
        <p:spPr>
          <a:xfrm>
            <a:off x="3529584" y="6446860"/>
            <a:ext cx="5797296" cy="369332"/>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r>
              <a:rPr lang="en-US" altLang="ja-JP" sz="900" dirty="0"/>
              <a:t>https://docs.python.org/ja/3/library/gc.html</a:t>
            </a:r>
            <a:endParaRPr lang="ja-JP" altLang="en-US" sz="900" dirty="0"/>
          </a:p>
        </p:txBody>
      </p:sp>
      <p:pic>
        <p:nvPicPr>
          <p:cNvPr id="6" name="図 5">
            <a:extLst>
              <a:ext uri="{FF2B5EF4-FFF2-40B4-BE49-F238E27FC236}">
                <a16:creationId xmlns:a16="http://schemas.microsoft.com/office/drawing/2014/main" id="{034A65AB-3897-DF85-9852-0EF3E7C576FE}"/>
              </a:ext>
            </a:extLst>
          </p:cNvPr>
          <p:cNvPicPr>
            <a:picLocks noChangeAspect="1"/>
          </p:cNvPicPr>
          <p:nvPr/>
        </p:nvPicPr>
        <p:blipFill>
          <a:blip r:embed="rId2"/>
          <a:stretch>
            <a:fillRect/>
          </a:stretch>
        </p:blipFill>
        <p:spPr>
          <a:xfrm>
            <a:off x="893665" y="5557576"/>
            <a:ext cx="4312319" cy="760998"/>
          </a:xfrm>
          <a:prstGeom prst="rect">
            <a:avLst/>
          </a:prstGeom>
        </p:spPr>
      </p:pic>
      <p:pic>
        <p:nvPicPr>
          <p:cNvPr id="9" name="図 8">
            <a:extLst>
              <a:ext uri="{FF2B5EF4-FFF2-40B4-BE49-F238E27FC236}">
                <a16:creationId xmlns:a16="http://schemas.microsoft.com/office/drawing/2014/main" id="{8475922A-649D-6A23-AB07-B0E82395E8B1}"/>
              </a:ext>
            </a:extLst>
          </p:cNvPr>
          <p:cNvPicPr>
            <a:picLocks noChangeAspect="1"/>
          </p:cNvPicPr>
          <p:nvPr/>
        </p:nvPicPr>
        <p:blipFill>
          <a:blip r:embed="rId3"/>
          <a:stretch>
            <a:fillRect/>
          </a:stretch>
        </p:blipFill>
        <p:spPr>
          <a:xfrm>
            <a:off x="893665" y="4706016"/>
            <a:ext cx="8256157" cy="647260"/>
          </a:xfrm>
          <a:prstGeom prst="rect">
            <a:avLst/>
          </a:prstGeom>
        </p:spPr>
      </p:pic>
    </p:spTree>
    <p:extLst>
      <p:ext uri="{BB962C8B-B14F-4D97-AF65-F5344CB8AC3E}">
        <p14:creationId xmlns:p14="http://schemas.microsoft.com/office/powerpoint/2010/main" val="1318220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5CFC-80E9-DBCF-90B6-D32DB9F0B1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AE3BCD-778D-730F-A688-8708177A4254}"/>
              </a:ext>
            </a:extLst>
          </p:cNvPr>
          <p:cNvSpPr>
            <a:spLocks noGrp="1"/>
          </p:cNvSpPr>
          <p:nvPr>
            <p:ph type="title"/>
          </p:nvPr>
        </p:nvSpPr>
        <p:spPr/>
        <p:txBody>
          <a:bodyPr/>
          <a:lstStyle/>
          <a:p>
            <a:r>
              <a:rPr kumimoji="1" lang="en-US" altLang="ja-JP" dirty="0"/>
              <a:t>3.1. 3</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82C2E827-E6CC-FEB8-8ECB-3FB465E86E35}"/>
              </a:ext>
            </a:extLst>
          </p:cNvPr>
          <p:cNvSpPr>
            <a:spLocks noGrp="1"/>
          </p:cNvSpPr>
          <p:nvPr>
            <p:ph idx="1"/>
          </p:nvPr>
        </p:nvSpPr>
        <p:spPr/>
        <p:txBody>
          <a:bodyPr>
            <a:normAutofit/>
          </a:bodyPr>
          <a:lstStyle/>
          <a:p>
            <a:pPr marL="0" indent="0">
              <a:buNone/>
            </a:pPr>
            <a:r>
              <a:rPr lang="en-US" altLang="ja-JP" sz="3200" b="1" i="1" dirty="0"/>
              <a:t>gen0 </a:t>
            </a:r>
            <a:r>
              <a:rPr lang="en-US" altLang="ja-JP" b="1" dirty="0"/>
              <a:t>(</a:t>
            </a:r>
            <a:r>
              <a:rPr lang="ja-JP" altLang="en-US" b="1" dirty="0"/>
              <a:t>若い世代</a:t>
            </a:r>
            <a:r>
              <a:rPr lang="en-US" altLang="ja-JP" b="1" dirty="0"/>
              <a:t>)</a:t>
            </a:r>
          </a:p>
          <a:p>
            <a:pPr marL="0" indent="0">
              <a:buNone/>
            </a:pPr>
            <a:r>
              <a:rPr lang="en-US" altLang="ja-JP" sz="2400" dirty="0"/>
              <a:t>	</a:t>
            </a:r>
            <a:r>
              <a:rPr lang="ja-JP" altLang="en-US" sz="2400" dirty="0"/>
              <a:t>新しく割り当てられたオブジェクトはすべて</a:t>
            </a:r>
            <a:r>
              <a:rPr lang="en-US" altLang="ja-JP" sz="2400" dirty="0"/>
              <a:t>gen0</a:t>
            </a:r>
            <a:r>
              <a:rPr lang="ja-JP" altLang="en-US" sz="2400" dirty="0"/>
              <a:t>に配置</a:t>
            </a:r>
            <a:endParaRPr lang="en-US" altLang="ja-JP" sz="2400" dirty="0"/>
          </a:p>
          <a:p>
            <a:pPr marL="0" indent="0">
              <a:buNone/>
            </a:pPr>
            <a:r>
              <a:rPr lang="en-US" altLang="ja-JP" sz="2400" dirty="0"/>
              <a:t>	allocation – deallocation &gt; threshold0 </a:t>
            </a:r>
            <a:r>
              <a:rPr lang="ja-JP" altLang="en-US" sz="2400" dirty="0"/>
              <a:t>のとき </a:t>
            </a:r>
            <a:r>
              <a:rPr lang="en-US" altLang="ja-JP" sz="2400" dirty="0"/>
              <a:t>GC </a:t>
            </a:r>
            <a:r>
              <a:rPr lang="ja-JP" altLang="en-US" sz="2400" dirty="0"/>
              <a:t>実行</a:t>
            </a:r>
            <a:endParaRPr lang="en-US" altLang="ja-JP" sz="2400" dirty="0"/>
          </a:p>
          <a:p>
            <a:pPr marL="0" indent="0">
              <a:buNone/>
            </a:pPr>
            <a:r>
              <a:rPr lang="en-US" altLang="ja-JP" sz="3200" b="1" i="1" dirty="0"/>
              <a:t>gen1 </a:t>
            </a:r>
            <a:r>
              <a:rPr lang="en-US" altLang="ja-JP" b="1" dirty="0"/>
              <a:t>(</a:t>
            </a:r>
            <a:r>
              <a:rPr lang="ja-JP" altLang="en-US" b="1" dirty="0"/>
              <a:t>古い世代</a:t>
            </a:r>
            <a:r>
              <a:rPr lang="en-US" altLang="ja-JP" b="1" dirty="0"/>
              <a:t>-1)</a:t>
            </a:r>
            <a:r>
              <a:rPr lang="ja-JP" altLang="en-US" b="1" dirty="0"/>
              <a:t> </a:t>
            </a:r>
            <a:endParaRPr lang="en-US" altLang="ja-JP" b="1" dirty="0"/>
          </a:p>
          <a:p>
            <a:pPr marL="0" indent="0">
              <a:buNone/>
            </a:pPr>
            <a:r>
              <a:rPr lang="en-US" altLang="ja-JP" b="1" dirty="0"/>
              <a:t>	</a:t>
            </a:r>
            <a:r>
              <a:rPr lang="en-US" altLang="ja-JP" sz="2400" dirty="0"/>
              <a:t>gen0 </a:t>
            </a:r>
            <a:r>
              <a:rPr lang="ja-JP" altLang="en-US" sz="2400" dirty="0"/>
              <a:t>のスキャンが </a:t>
            </a:r>
            <a:r>
              <a:rPr lang="en-US" altLang="ja-JP" sz="2400" dirty="0"/>
              <a:t>threshold1 </a:t>
            </a:r>
            <a:r>
              <a:rPr lang="ja-JP" altLang="en-US" sz="2400" dirty="0"/>
              <a:t>回実行されるたびに</a:t>
            </a:r>
            <a:endParaRPr lang="en-US" altLang="ja-JP" sz="2400" dirty="0"/>
          </a:p>
          <a:p>
            <a:pPr marL="0" indent="0">
              <a:buNone/>
            </a:pPr>
            <a:r>
              <a:rPr lang="en-US" altLang="ja-JP" sz="3200" dirty="0"/>
              <a:t>	</a:t>
            </a:r>
            <a:r>
              <a:rPr lang="en-US" altLang="ja-JP" sz="2400" dirty="0"/>
              <a:t>1 / threshold1 </a:t>
            </a:r>
            <a:r>
              <a:rPr lang="ja-JP" altLang="en-US" sz="2400" dirty="0"/>
              <a:t>の割合でスキャン</a:t>
            </a:r>
            <a:r>
              <a:rPr lang="en-US" altLang="ja-JP" sz="2400" dirty="0"/>
              <a:t> </a:t>
            </a:r>
          </a:p>
          <a:p>
            <a:pPr marL="0" indent="0">
              <a:buNone/>
            </a:pPr>
            <a:r>
              <a:rPr lang="en-US" altLang="ja-JP" sz="3200" b="1" i="1" dirty="0"/>
              <a:t>gen2 </a:t>
            </a:r>
            <a:r>
              <a:rPr lang="en-US" altLang="ja-JP" b="1" dirty="0"/>
              <a:t>(</a:t>
            </a:r>
            <a:r>
              <a:rPr lang="ja-JP" altLang="en-US" b="1" dirty="0"/>
              <a:t>古い世代</a:t>
            </a:r>
            <a:r>
              <a:rPr lang="en-US" altLang="ja-JP" b="1" dirty="0"/>
              <a:t>-2)</a:t>
            </a:r>
          </a:p>
          <a:p>
            <a:pPr marL="0" indent="0">
              <a:buNone/>
            </a:pPr>
            <a:r>
              <a:rPr lang="en-US" altLang="ja-JP" sz="2400" dirty="0"/>
              <a:t>	gen1 </a:t>
            </a:r>
            <a:r>
              <a:rPr lang="ja-JP" altLang="en-US" sz="2400" dirty="0"/>
              <a:t>の </a:t>
            </a:r>
            <a:r>
              <a:rPr lang="en-US" altLang="ja-JP" sz="2400" dirty="0"/>
              <a:t>GC </a:t>
            </a:r>
            <a:r>
              <a:rPr lang="ja-JP" altLang="en-US" sz="2400" dirty="0"/>
              <a:t>が </a:t>
            </a:r>
            <a:r>
              <a:rPr lang="en-US" altLang="ja-JP" sz="2400" dirty="0"/>
              <a:t>threshold2 </a:t>
            </a:r>
            <a:r>
              <a:rPr lang="ja-JP" altLang="en-US" sz="2400" dirty="0"/>
              <a:t>回実行されるたびに</a:t>
            </a:r>
            <a:endParaRPr lang="en-US" altLang="ja-JP" sz="2400" dirty="0"/>
          </a:p>
          <a:p>
            <a:pPr marL="0" indent="0">
              <a:buNone/>
            </a:pPr>
            <a:r>
              <a:rPr lang="en-US" altLang="ja-JP" sz="2400" dirty="0"/>
              <a:t>	1 / threshold1 </a:t>
            </a:r>
            <a:r>
              <a:rPr lang="ja-JP" altLang="en-US" sz="2400" dirty="0"/>
              <a:t>の割合でスキャン</a:t>
            </a:r>
            <a:endParaRPr lang="en-US" altLang="ja-JP" sz="2400" dirty="0"/>
          </a:p>
          <a:p>
            <a:pPr marL="0" indent="0">
              <a:buNone/>
            </a:pPr>
            <a:endParaRPr lang="en-US" altLang="ja-JP" sz="2400"/>
          </a:p>
          <a:p>
            <a:pPr marL="0" indent="0">
              <a:buNone/>
            </a:pPr>
            <a:r>
              <a:rPr lang="ja-JP" altLang="en-US" sz="2400"/>
              <a:t>☆ </a:t>
            </a:r>
            <a:r>
              <a:rPr lang="en-US" altLang="ja-JP" sz="2400" dirty="0"/>
              <a:t>GC </a:t>
            </a:r>
            <a:r>
              <a:rPr lang="ja-JP" altLang="en-US" sz="2400" dirty="0"/>
              <a:t>を生き残ったオブジェクトは一つ上の世代へ昇格</a:t>
            </a:r>
          </a:p>
        </p:txBody>
      </p:sp>
      <p:sp>
        <p:nvSpPr>
          <p:cNvPr id="7" name="テキスト ボックス 6">
            <a:extLst>
              <a:ext uri="{FF2B5EF4-FFF2-40B4-BE49-F238E27FC236}">
                <a16:creationId xmlns:a16="http://schemas.microsoft.com/office/drawing/2014/main" id="{E9B3C7C9-9E4A-24E8-890D-1CD9EC3B678B}"/>
              </a:ext>
            </a:extLst>
          </p:cNvPr>
          <p:cNvSpPr txBox="1"/>
          <p:nvPr/>
        </p:nvSpPr>
        <p:spPr>
          <a:xfrm>
            <a:off x="3529584" y="6446860"/>
            <a:ext cx="5797296" cy="369332"/>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r>
              <a:rPr lang="en-US" altLang="ja-JP" sz="900" dirty="0"/>
              <a:t>https://docs.python.org/ja/3/library/gc.html</a:t>
            </a:r>
            <a:endParaRPr lang="ja-JP" altLang="en-US" sz="900" dirty="0"/>
          </a:p>
        </p:txBody>
      </p:sp>
    </p:spTree>
    <p:extLst>
      <p:ext uri="{BB962C8B-B14F-4D97-AF65-F5344CB8AC3E}">
        <p14:creationId xmlns:p14="http://schemas.microsoft.com/office/powerpoint/2010/main" val="9358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D1146-2C59-71F5-8EA6-5FFDE22CC2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F15D18-F0C1-40F1-C388-29C6A82A9923}"/>
              </a:ext>
            </a:extLst>
          </p:cNvPr>
          <p:cNvSpPr>
            <a:spLocks noGrp="1"/>
          </p:cNvSpPr>
          <p:nvPr>
            <p:ph type="title"/>
          </p:nvPr>
        </p:nvSpPr>
        <p:spPr/>
        <p:txBody>
          <a:bodyPr/>
          <a:lstStyle/>
          <a:p>
            <a:r>
              <a:rPr kumimoji="1" lang="en-US" altLang="ja-JP" dirty="0"/>
              <a:t>3.1. 3</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EF7FA5A5-0C6B-D7C5-7177-D1B186BF1620}"/>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若い世代の スキャン時間はスキャンサイズを変更することにより制御可能だが，古い世代はサイズが大きく，その分スキャン時間が大きくなってしまう．これに対処するため，</a:t>
            </a:r>
            <a:r>
              <a:rPr lang="en-US" altLang="ja-JP" sz="2400" dirty="0"/>
              <a:t>incremental collection</a:t>
            </a:r>
            <a:r>
              <a:rPr lang="ja-JP" altLang="en-US" sz="2400" dirty="0"/>
              <a:t>が導入されている．</a:t>
            </a:r>
            <a:endParaRPr lang="en-US" altLang="ja-JP" sz="2400" dirty="0"/>
          </a:p>
          <a:p>
            <a:pPr marL="0" indent="0">
              <a:buNone/>
            </a:pPr>
            <a:endParaRPr lang="en-US" altLang="ja-JP" sz="1100" dirty="0"/>
          </a:p>
          <a:p>
            <a:pPr marL="0" indent="0">
              <a:buNone/>
            </a:pPr>
            <a:r>
              <a:rPr lang="ja-JP" altLang="en-US" sz="2400" dirty="0"/>
              <a:t>到達不可能なオブジェクトを検出し回収するためには，</a:t>
            </a:r>
            <a:r>
              <a:rPr lang="en-US" altLang="ja-JP" sz="2400" dirty="0"/>
              <a:t>GC </a:t>
            </a:r>
            <a:r>
              <a:rPr lang="ja-JP" altLang="en-US" sz="2400" dirty="0"/>
              <a:t>時にヒープ全体を検査 </a:t>
            </a:r>
            <a:r>
              <a:rPr lang="en-US" altLang="ja-JP" sz="2400" dirty="0"/>
              <a:t>(full scavenge) </a:t>
            </a:r>
            <a:r>
              <a:rPr lang="ja-JP" altLang="en-US" sz="2400" dirty="0"/>
              <a:t>しなければならない</a:t>
            </a:r>
            <a:r>
              <a:rPr lang="en-US" altLang="ja-JP" sz="2400" dirty="0"/>
              <a:t>. incremental collection </a:t>
            </a:r>
            <a:r>
              <a:rPr lang="ja-JP" altLang="en-US" sz="2400" dirty="0"/>
              <a:t>はヒープ全体を何度かに分けてスキャンするもので，</a:t>
            </a:r>
            <a:r>
              <a:rPr lang="en-US" altLang="ja-JP" sz="2400" dirty="0"/>
              <a:t>full scavenge </a:t>
            </a:r>
            <a:r>
              <a:rPr lang="ja-JP" altLang="en-US" sz="2400" dirty="0"/>
              <a:t>は 一連の </a:t>
            </a:r>
            <a:r>
              <a:rPr lang="en-US" altLang="ja-JP" sz="2400" dirty="0"/>
              <a:t>increments </a:t>
            </a:r>
            <a:r>
              <a:rPr lang="ja-JP" altLang="en-US" sz="2400" dirty="0"/>
              <a:t>により実行される</a:t>
            </a:r>
            <a:r>
              <a:rPr lang="en-US" altLang="ja-JP" sz="2400" dirty="0"/>
              <a:t>.</a:t>
            </a:r>
          </a:p>
          <a:p>
            <a:pPr marL="0" indent="0">
              <a:buNone/>
            </a:pPr>
            <a:endParaRPr lang="en-US" altLang="ja-JP" sz="1100" dirty="0"/>
          </a:p>
          <a:p>
            <a:pPr marL="0" indent="0">
              <a:buNone/>
            </a:pPr>
            <a:r>
              <a:rPr lang="en-US" altLang="ja-JP" sz="2400" dirty="0"/>
              <a:t>[</a:t>
            </a:r>
            <a:r>
              <a:rPr lang="ja-JP" altLang="en-US" sz="2400" dirty="0"/>
              <a:t>各</a:t>
            </a:r>
            <a:r>
              <a:rPr lang="en-US" altLang="ja-JP" sz="2400" dirty="0"/>
              <a:t>increment </a:t>
            </a:r>
            <a:r>
              <a:rPr lang="ja-JP" altLang="en-US" sz="2400" dirty="0"/>
              <a:t>単位の構成</a:t>
            </a:r>
            <a:r>
              <a:rPr lang="en-US" altLang="ja-JP" sz="2400" dirty="0"/>
              <a:t>]</a:t>
            </a:r>
          </a:p>
          <a:p>
            <a:pPr marL="0" indent="0">
              <a:buNone/>
            </a:pPr>
            <a:r>
              <a:rPr lang="en-US" altLang="ja-JP" sz="2000" dirty="0"/>
              <a:t>	</a:t>
            </a:r>
            <a:r>
              <a:rPr lang="ja-JP" altLang="en-US" sz="2000" dirty="0"/>
              <a:t>・若い世代のオブジェクト</a:t>
            </a:r>
            <a:endParaRPr lang="en-US" altLang="ja-JP" sz="2000" dirty="0"/>
          </a:p>
          <a:p>
            <a:pPr marL="0" indent="0">
              <a:buNone/>
            </a:pPr>
            <a:r>
              <a:rPr lang="en-US" altLang="ja-JP" sz="2000" dirty="0"/>
              <a:t>	</a:t>
            </a:r>
            <a:r>
              <a:rPr lang="ja-JP" altLang="en-US" sz="2000" dirty="0"/>
              <a:t>・古い世代のうち最近スキャンされていないオブジェクト</a:t>
            </a:r>
            <a:endParaRPr lang="en-US" altLang="ja-JP" sz="2000" dirty="0"/>
          </a:p>
          <a:p>
            <a:pPr marL="0" indent="0">
              <a:buNone/>
            </a:pPr>
            <a:r>
              <a:rPr lang="en-US" altLang="ja-JP" sz="2000" dirty="0"/>
              <a:t>	</a:t>
            </a:r>
            <a:r>
              <a:rPr lang="ja-JP" altLang="en-US" sz="2000" dirty="0"/>
              <a:t>・これらの未スキャンオブジェクトから到達可能なオブジェクト</a:t>
            </a:r>
            <a:endParaRPr lang="en-US" altLang="ja-JP" sz="2000" dirty="0"/>
          </a:p>
          <a:p>
            <a:pPr marL="0" indent="0">
              <a:buNone/>
            </a:pPr>
            <a:r>
              <a:rPr lang="en-US" altLang="ja-JP" sz="2400" dirty="0"/>
              <a:t> </a:t>
            </a:r>
          </a:p>
          <a:p>
            <a:pPr marL="0" indent="0">
              <a:buNone/>
            </a:pPr>
            <a:endParaRPr lang="en-US" altLang="ja-JP" sz="2400" dirty="0"/>
          </a:p>
          <a:p>
            <a:pPr marL="0" indent="0">
              <a:buNone/>
            </a:pP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986BE50-BDAB-BC11-C879-11CD6ABAFB6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01869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7D26-8283-268A-C8E2-EECE35959D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777B35-F481-3D28-985F-B88E22D61427}"/>
              </a:ext>
            </a:extLst>
          </p:cNvPr>
          <p:cNvSpPr>
            <a:spLocks noGrp="1"/>
          </p:cNvSpPr>
          <p:nvPr>
            <p:ph type="title"/>
          </p:nvPr>
        </p:nvSpPr>
        <p:spPr/>
        <p:txBody>
          <a:bodyPr/>
          <a:lstStyle/>
          <a:p>
            <a:r>
              <a:rPr kumimoji="1" lang="en-US" altLang="ja-JP" dirty="0"/>
              <a:t>3.1. 3</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B8BF803-0CA0-4B09-5502-AF0E25CB6717}"/>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何がスキャンされているか追跡し続けるため，古い世代は</a:t>
            </a:r>
            <a:r>
              <a:rPr lang="en-US" altLang="ja-JP" sz="2400" dirty="0"/>
              <a:t>2</a:t>
            </a:r>
            <a:r>
              <a:rPr lang="ja-JP" altLang="en-US" sz="2400" dirty="0"/>
              <a:t>つの  リストを持つ</a:t>
            </a:r>
            <a:r>
              <a:rPr lang="en-US" altLang="ja-JP" sz="2400" dirty="0"/>
              <a:t>.</a:t>
            </a:r>
          </a:p>
          <a:p>
            <a:pPr marL="0" indent="0">
              <a:buNone/>
            </a:pPr>
            <a:endParaRPr lang="en-US" altLang="ja-JP" sz="2000" dirty="0"/>
          </a:p>
          <a:p>
            <a:pPr marL="0" indent="0">
              <a:buNone/>
            </a:pPr>
            <a:r>
              <a:rPr lang="en-US" altLang="ja-JP" sz="2400" dirty="0"/>
              <a:t>1. pending</a:t>
            </a:r>
          </a:p>
          <a:p>
            <a:pPr marL="0" indent="0">
              <a:buNone/>
            </a:pPr>
            <a:r>
              <a:rPr lang="en-US" altLang="ja-JP" sz="2000" dirty="0"/>
              <a:t>	</a:t>
            </a:r>
            <a:r>
              <a:rPr lang="ja-JP" altLang="en-US" sz="2000" dirty="0"/>
              <a:t>スキャンされていないオブジェクトのリスト．</a:t>
            </a:r>
            <a:r>
              <a:rPr lang="en-US" altLang="ja-JP" sz="2000" dirty="0"/>
              <a:t>full scavenge </a:t>
            </a:r>
            <a:r>
              <a:rPr lang="ja-JP" altLang="en-US" sz="2000" dirty="0"/>
              <a:t>開始時は         </a:t>
            </a:r>
            <a:r>
              <a:rPr lang="en-US" altLang="ja-JP" sz="2000" dirty="0"/>
              <a:t>	</a:t>
            </a:r>
            <a:r>
              <a:rPr lang="ja-JP" altLang="en-US" sz="2000" dirty="0"/>
              <a:t>古い世代のすべてのオブジェクトが </a:t>
            </a:r>
            <a:r>
              <a:rPr lang="en-US" altLang="ja-JP" sz="2000" dirty="0"/>
              <a:t>pending space </a:t>
            </a:r>
            <a:r>
              <a:rPr lang="ja-JP" altLang="en-US" sz="2000" dirty="0"/>
              <a:t>にいるはず．</a:t>
            </a:r>
            <a:endParaRPr lang="en-US" altLang="ja-JP" sz="2000" dirty="0"/>
          </a:p>
          <a:p>
            <a:pPr marL="0" indent="0">
              <a:buNone/>
            </a:pPr>
            <a:r>
              <a:rPr lang="en-US" altLang="ja-JP" sz="2400" dirty="0"/>
              <a:t>2. visited </a:t>
            </a:r>
          </a:p>
          <a:p>
            <a:pPr marL="0" indent="0">
              <a:buNone/>
            </a:pPr>
            <a:r>
              <a:rPr lang="en-US" altLang="ja-JP" sz="2400" dirty="0"/>
              <a:t>	</a:t>
            </a:r>
            <a:r>
              <a:rPr lang="ja-JP" altLang="en-US" sz="2000" dirty="0"/>
              <a:t>スキャンされ，生き残ったオブジェクトのリスト．</a:t>
            </a:r>
            <a:endParaRPr lang="en-US" altLang="ja-JP" sz="2000" dirty="0"/>
          </a:p>
          <a:p>
            <a:pPr marL="0" indent="0">
              <a:buNone/>
            </a:pPr>
            <a:endParaRPr lang="en-US" altLang="ja-JP" sz="2000" dirty="0"/>
          </a:p>
          <a:p>
            <a:pPr marL="0" indent="0">
              <a:buNone/>
            </a:pPr>
            <a:r>
              <a:rPr lang="ja-JP" altLang="en-US" sz="2000" dirty="0"/>
              <a:t>ヒープのすべてのオブジェクトの走査が完了したら，</a:t>
            </a:r>
            <a:r>
              <a:rPr lang="en-US" altLang="ja-JP" sz="2000" dirty="0"/>
              <a:t>visited </a:t>
            </a:r>
            <a:r>
              <a:rPr lang="ja-JP" altLang="en-US" sz="2000" dirty="0"/>
              <a:t>リストのすべての要素を </a:t>
            </a:r>
            <a:r>
              <a:rPr lang="en-US" altLang="ja-JP" sz="2000" dirty="0"/>
              <a:t>pending </a:t>
            </a:r>
            <a:r>
              <a:rPr lang="ja-JP" altLang="en-US" sz="2000" dirty="0"/>
              <a:t>リストに移さなければならない．</a:t>
            </a:r>
            <a:endParaRPr lang="en-US" altLang="ja-JP" sz="2000" dirty="0"/>
          </a:p>
          <a:p>
            <a:pPr marL="0" indent="0">
              <a:buNone/>
            </a:pPr>
            <a:r>
              <a:rPr lang="ja-JP" altLang="en-US" sz="2000" dirty="0"/>
              <a:t>すべての要素を移す代わりに，</a:t>
            </a:r>
            <a:r>
              <a:rPr lang="en-US" altLang="ja-JP" sz="2000" dirty="0"/>
              <a:t>2</a:t>
            </a:r>
            <a:r>
              <a:rPr lang="ja-JP" altLang="en-US" sz="2000" dirty="0"/>
              <a:t>つのリストの役割を</a:t>
            </a:r>
            <a:r>
              <a:rPr lang="en-US" altLang="ja-JP" sz="2000" dirty="0"/>
              <a:t>1</a:t>
            </a:r>
            <a:r>
              <a:rPr lang="ja-JP" altLang="en-US" sz="2000" dirty="0"/>
              <a:t>サイクルごとに交換する操作を </a:t>
            </a:r>
            <a:r>
              <a:rPr lang="en-US" altLang="ja-JP" sz="2000" dirty="0" err="1"/>
              <a:t>GCState</a:t>
            </a:r>
            <a:r>
              <a:rPr lang="en-US" altLang="ja-JP" sz="2000" dirty="0"/>
              <a:t> </a:t>
            </a:r>
            <a:r>
              <a:rPr lang="ja-JP" altLang="en-US" sz="2000" dirty="0"/>
              <a:t>構造体のフィールドを使用して行っている．</a:t>
            </a:r>
            <a:endParaRPr lang="en-US" altLang="ja-JP" sz="20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E6AABD0-ABE0-E6EC-BE18-7910D2208681}"/>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182559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F8CB-45B9-3B8B-4EFD-C47DCBA21C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965CE0-98F9-C993-DB00-0529B330689F}"/>
              </a:ext>
            </a:extLst>
          </p:cNvPr>
          <p:cNvSpPr>
            <a:spLocks noGrp="1"/>
          </p:cNvSpPr>
          <p:nvPr>
            <p:ph type="title"/>
          </p:nvPr>
        </p:nvSpPr>
        <p:spPr/>
        <p:txBody>
          <a:bodyPr/>
          <a:lstStyle/>
          <a:p>
            <a:r>
              <a:rPr kumimoji="1" lang="en-US" altLang="ja-JP" dirty="0"/>
              <a:t>3.1. 3</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65B60CBF-0015-A789-AB2D-B736EE76FBDC}"/>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en-US" altLang="ja-JP" sz="2400" dirty="0"/>
              <a:t>GC </a:t>
            </a:r>
            <a:r>
              <a:rPr lang="ja-JP" altLang="en-US" sz="2400" dirty="0"/>
              <a:t>をいつ実行するか判定するために，コレクタは常に最後の</a:t>
            </a:r>
            <a:r>
              <a:rPr lang="en-US" altLang="ja-JP" sz="2400" dirty="0"/>
              <a:t>collection </a:t>
            </a:r>
            <a:r>
              <a:rPr lang="ja-JP" altLang="en-US" sz="2400" dirty="0"/>
              <a:t>以降の オブジェクトの </a:t>
            </a:r>
            <a:r>
              <a:rPr lang="en-US" altLang="ja-JP" sz="2400" dirty="0"/>
              <a:t>allocation </a:t>
            </a:r>
            <a:r>
              <a:rPr lang="ja-JP" altLang="en-US" sz="2400" dirty="0"/>
              <a:t>・ </a:t>
            </a:r>
            <a:r>
              <a:rPr lang="en-US" altLang="ja-JP" sz="2400" dirty="0"/>
              <a:t>deallocation </a:t>
            </a:r>
            <a:r>
              <a:rPr lang="ja-JP" altLang="en-US" sz="2400" dirty="0"/>
              <a:t>の数を 追跡しており</a:t>
            </a:r>
            <a:r>
              <a:rPr lang="en-US" altLang="ja-JP" sz="2400" dirty="0"/>
              <a:t>, allocation – deallocation &gt; threshold0 </a:t>
            </a:r>
            <a:r>
              <a:rPr lang="ja-JP" altLang="en-US" sz="2400" dirty="0"/>
              <a:t>となったときに</a:t>
            </a:r>
            <a:r>
              <a:rPr lang="en-US" altLang="ja-JP" sz="2400" dirty="0"/>
              <a:t>GC </a:t>
            </a:r>
            <a:r>
              <a:rPr lang="ja-JP" altLang="en-US" sz="2400" dirty="0"/>
              <a:t>を実行する．</a:t>
            </a:r>
            <a:endParaRPr lang="en-US" altLang="ja-JP" sz="2400" dirty="0"/>
          </a:p>
          <a:p>
            <a:pPr marL="0" indent="0">
              <a:buNone/>
            </a:pPr>
            <a:endParaRPr lang="en-US" altLang="ja-JP" sz="2400" dirty="0"/>
          </a:p>
          <a:p>
            <a:pPr marL="0" indent="0">
              <a:buNone/>
            </a:pPr>
            <a:r>
              <a:rPr lang="en-US" altLang="ja-JP" sz="2400" dirty="0"/>
              <a:t>threshold1 </a:t>
            </a:r>
            <a:r>
              <a:rPr lang="ja-JP" altLang="en-US" sz="2400" dirty="0"/>
              <a:t>は</a:t>
            </a:r>
            <a:r>
              <a:rPr lang="en-US" altLang="ja-JP" sz="2400" dirty="0"/>
              <a:t>1</a:t>
            </a:r>
            <a:r>
              <a:rPr lang="ja-JP" altLang="en-US" sz="2400" dirty="0"/>
              <a:t>回の </a:t>
            </a:r>
            <a:r>
              <a:rPr lang="en-US" altLang="ja-JP" sz="2400" dirty="0"/>
              <a:t>incremental scan </a:t>
            </a:r>
            <a:r>
              <a:rPr lang="ja-JP" altLang="en-US" sz="2400" dirty="0"/>
              <a:t>で処理される割合を制御する役割を持っている．すなわち，</a:t>
            </a:r>
            <a:r>
              <a:rPr lang="en-US" altLang="ja-JP" sz="2400" dirty="0"/>
              <a:t>threshold1 </a:t>
            </a:r>
            <a:r>
              <a:rPr lang="ja-JP" altLang="en-US" sz="2400" dirty="0"/>
              <a:t>の値が大きければ大きいほど，古い世代の </a:t>
            </a:r>
            <a:r>
              <a:rPr lang="en-US" altLang="ja-JP" sz="2400" dirty="0"/>
              <a:t>GC </a:t>
            </a:r>
            <a:r>
              <a:rPr lang="ja-JP" altLang="en-US" sz="2400" dirty="0"/>
              <a:t>が実行される頻度が低くなる．</a:t>
            </a:r>
            <a:endParaRPr lang="en-US" altLang="ja-JP" sz="2400" dirty="0"/>
          </a:p>
          <a:p>
            <a:pPr marL="0" indent="0">
              <a:buNone/>
            </a:pPr>
            <a:endParaRPr lang="en-US" altLang="ja-JP" sz="2400" dirty="0"/>
          </a:p>
          <a:p>
            <a:pPr marL="0" indent="0">
              <a:buNone/>
            </a:pPr>
            <a:r>
              <a:rPr lang="ja-JP" altLang="en-US" sz="2400" dirty="0"/>
              <a:t>☆</a:t>
            </a:r>
            <a:r>
              <a:rPr lang="en-US" altLang="ja-JP" sz="2400" dirty="0"/>
              <a:t>incremental scan </a:t>
            </a:r>
            <a:r>
              <a:rPr lang="ja-JP" altLang="en-US" sz="2400" dirty="0"/>
              <a:t>でスキャンするオブジェクトの割合という点では</a:t>
            </a:r>
            <a:r>
              <a:rPr lang="en-US" altLang="ja-JP" sz="2400" dirty="0"/>
              <a:t>threshold2</a:t>
            </a:r>
            <a:r>
              <a:rPr lang="ja-JP" altLang="en-US" sz="2400" dirty="0"/>
              <a:t>は無視される．</a:t>
            </a:r>
            <a:endParaRPr lang="en-US" altLang="ja-JP" sz="2400" dirty="0"/>
          </a:p>
          <a:p>
            <a:pPr marL="0" indent="0">
              <a:buNone/>
            </a:pP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16C7076B-F2A5-FAA3-83AE-4FDEC3CD065C}"/>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905471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35D2-D9FD-26C3-42E2-833138A21D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333749F-1C4C-449E-E9F8-29A2AB112849}"/>
              </a:ext>
            </a:extLst>
          </p:cNvPr>
          <p:cNvSpPr>
            <a:spLocks noGrp="1"/>
          </p:cNvSpPr>
          <p:nvPr>
            <p:ph type="title"/>
          </p:nvPr>
        </p:nvSpPr>
        <p:spPr/>
        <p:txBody>
          <a:bodyPr/>
          <a:lstStyle/>
          <a:p>
            <a:r>
              <a:rPr kumimoji="1" lang="en-US" altLang="ja-JP" dirty="0"/>
              <a:t>3.1. 3</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7168197-831B-47AC-5077-04C6F94D0BCE}"/>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この例の場合，</a:t>
            </a:r>
            <a:endParaRPr lang="en-US" altLang="ja-JP" sz="2400" dirty="0"/>
          </a:p>
          <a:p>
            <a:pPr marL="0" indent="0">
              <a:buNone/>
            </a:pPr>
            <a:r>
              <a:rPr lang="en-US" altLang="ja-JP" sz="2400" dirty="0"/>
              <a:t>	threshold0 = 700</a:t>
            </a:r>
          </a:p>
          <a:p>
            <a:pPr marL="0" indent="0">
              <a:buNone/>
            </a:pPr>
            <a:r>
              <a:rPr lang="en-US" altLang="ja-JP" sz="2400" dirty="0"/>
              <a:t>	threshold1 = 10</a:t>
            </a:r>
          </a:p>
          <a:p>
            <a:pPr marL="0" indent="0">
              <a:buNone/>
            </a:pPr>
            <a:r>
              <a:rPr lang="en-US" altLang="ja-JP" sz="2400" dirty="0"/>
              <a:t>	threshold2 = 10</a:t>
            </a:r>
          </a:p>
          <a:p>
            <a:pPr marL="0" indent="0">
              <a:buNone/>
            </a:pPr>
            <a:r>
              <a:rPr lang="ja-JP" altLang="en-US" sz="2400" dirty="0"/>
              <a:t>であるから，</a:t>
            </a:r>
            <a:endParaRPr lang="en-US" altLang="ja-JP" sz="2400" dirty="0"/>
          </a:p>
          <a:p>
            <a:pPr marL="0" indent="0">
              <a:buNone/>
            </a:pPr>
            <a:r>
              <a:rPr lang="en-US" altLang="ja-JP" sz="2400" dirty="0"/>
              <a:t>allocation – deallocation &gt; 700 </a:t>
            </a:r>
            <a:r>
              <a:rPr lang="ja-JP" altLang="en-US" sz="2400" dirty="0"/>
              <a:t>となるたびに</a:t>
            </a:r>
            <a:r>
              <a:rPr lang="en-US" altLang="ja-JP" sz="2400" dirty="0"/>
              <a:t>GC </a:t>
            </a:r>
            <a:r>
              <a:rPr lang="ja-JP" altLang="en-US" sz="2400" dirty="0"/>
              <a:t>が実行され</a:t>
            </a:r>
            <a:r>
              <a:rPr lang="en-US" altLang="ja-JP" sz="2400" dirty="0"/>
              <a:t>,</a:t>
            </a:r>
          </a:p>
          <a:p>
            <a:pPr marL="0" indent="0">
              <a:buNone/>
            </a:pPr>
            <a:r>
              <a:rPr lang="en-US" altLang="ja-JP" sz="2400" dirty="0"/>
              <a:t>gen0</a:t>
            </a:r>
            <a:r>
              <a:rPr lang="ja-JP" altLang="en-US" sz="2400" dirty="0"/>
              <a:t>の</a:t>
            </a:r>
            <a:r>
              <a:rPr lang="en-US" altLang="ja-JP" sz="2400" dirty="0"/>
              <a:t>GC</a:t>
            </a:r>
            <a:r>
              <a:rPr lang="ja-JP" altLang="en-US" sz="2400" dirty="0"/>
              <a:t>が</a:t>
            </a:r>
            <a:r>
              <a:rPr lang="en-US" altLang="ja-JP" sz="2400" dirty="0"/>
              <a:t>10</a:t>
            </a:r>
            <a:r>
              <a:rPr lang="ja-JP" altLang="en-US" sz="2400" dirty="0"/>
              <a:t>回行われるたびに </a:t>
            </a:r>
            <a:r>
              <a:rPr lang="en-US" altLang="ja-JP" sz="2400" dirty="0"/>
              <a:t>gen1</a:t>
            </a:r>
            <a:r>
              <a:rPr lang="ja-JP" altLang="en-US" sz="2400" dirty="0"/>
              <a:t>の</a:t>
            </a:r>
            <a:r>
              <a:rPr lang="en-US" altLang="ja-JP" sz="2400" dirty="0"/>
              <a:t>1/10 </a:t>
            </a:r>
            <a:r>
              <a:rPr lang="ja-JP" altLang="en-US" sz="2400" dirty="0"/>
              <a:t>が，</a:t>
            </a:r>
            <a:endParaRPr lang="en-US" altLang="ja-JP" sz="2400" dirty="0"/>
          </a:p>
          <a:p>
            <a:pPr marL="0" indent="0">
              <a:buNone/>
            </a:pPr>
            <a:r>
              <a:rPr lang="en-US" altLang="ja-JP" sz="2400" dirty="0"/>
              <a:t>gen1</a:t>
            </a:r>
            <a:r>
              <a:rPr lang="ja-JP" altLang="en-US" sz="2400" dirty="0"/>
              <a:t>の</a:t>
            </a:r>
            <a:r>
              <a:rPr lang="en-US" altLang="ja-JP" sz="2400" dirty="0"/>
              <a:t>GC</a:t>
            </a:r>
            <a:r>
              <a:rPr lang="ja-JP" altLang="en-US" sz="2400" dirty="0"/>
              <a:t>が</a:t>
            </a:r>
            <a:r>
              <a:rPr lang="en-US" altLang="ja-JP" sz="2400" dirty="0"/>
              <a:t>10</a:t>
            </a:r>
            <a:r>
              <a:rPr lang="ja-JP" altLang="en-US" sz="2400" dirty="0"/>
              <a:t>回行われるたびに </a:t>
            </a:r>
            <a:r>
              <a:rPr lang="en-US" altLang="ja-JP" sz="2400" dirty="0"/>
              <a:t>gen2</a:t>
            </a:r>
            <a:r>
              <a:rPr lang="ja-JP" altLang="en-US" sz="2400" dirty="0"/>
              <a:t>の</a:t>
            </a:r>
            <a:r>
              <a:rPr lang="en-US" altLang="ja-JP" sz="2400" dirty="0"/>
              <a:t>1/10 </a:t>
            </a:r>
            <a:r>
              <a:rPr lang="ja-JP" altLang="en-US" sz="2400" dirty="0"/>
              <a:t>が</a:t>
            </a:r>
            <a:r>
              <a:rPr lang="en-US" altLang="ja-JP" sz="2400" dirty="0"/>
              <a:t>scan</a:t>
            </a:r>
            <a:r>
              <a:rPr lang="ja-JP" altLang="en-US" sz="2400" dirty="0"/>
              <a:t>される</a:t>
            </a:r>
            <a:r>
              <a:rPr lang="en-US" altLang="ja-JP" sz="2400" dirty="0"/>
              <a:t>.</a:t>
            </a:r>
          </a:p>
          <a:p>
            <a:pPr marL="0" indent="0">
              <a:buNone/>
            </a:pPr>
            <a:r>
              <a:rPr lang="ja-JP" altLang="en-US" sz="2400" dirty="0"/>
              <a:t>したがって，各世代別フルスキャンの回数の割合は，</a:t>
            </a:r>
            <a:endParaRPr lang="en-US" altLang="ja-JP" sz="2400" dirty="0"/>
          </a:p>
          <a:p>
            <a:pPr marL="0" indent="0">
              <a:buNone/>
            </a:pPr>
            <a:r>
              <a:rPr lang="en-US" altLang="ja-JP" sz="2400" dirty="0"/>
              <a:t>	gen0 : gen1 : gen2 = 10000 : 100 : 1</a:t>
            </a:r>
          </a:p>
          <a:p>
            <a:pPr marL="0" indent="0">
              <a:buNone/>
            </a:pPr>
            <a:r>
              <a:rPr lang="ja-JP" altLang="en-US" sz="2400" dirty="0"/>
              <a:t>と考えられる</a:t>
            </a:r>
            <a:endParaRPr lang="en-US" altLang="ja-JP" sz="2400" dirty="0"/>
          </a:p>
        </p:txBody>
      </p:sp>
      <p:sp>
        <p:nvSpPr>
          <p:cNvPr id="7" name="テキスト ボックス 6">
            <a:extLst>
              <a:ext uri="{FF2B5EF4-FFF2-40B4-BE49-F238E27FC236}">
                <a16:creationId xmlns:a16="http://schemas.microsoft.com/office/drawing/2014/main" id="{4C404B33-1071-E00E-2D6A-54AB66473F72}"/>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 name="図 3">
            <a:extLst>
              <a:ext uri="{FF2B5EF4-FFF2-40B4-BE49-F238E27FC236}">
                <a16:creationId xmlns:a16="http://schemas.microsoft.com/office/drawing/2014/main" id="{D135CBB3-66F5-8510-082E-881B69527EF4}"/>
              </a:ext>
            </a:extLst>
          </p:cNvPr>
          <p:cNvPicPr>
            <a:picLocks noChangeAspect="1"/>
          </p:cNvPicPr>
          <p:nvPr/>
        </p:nvPicPr>
        <p:blipFill>
          <a:blip r:embed="rId2"/>
          <a:stretch>
            <a:fillRect/>
          </a:stretch>
        </p:blipFill>
        <p:spPr>
          <a:xfrm>
            <a:off x="3977755" y="1265992"/>
            <a:ext cx="4312319" cy="760998"/>
          </a:xfrm>
          <a:prstGeom prst="rect">
            <a:avLst/>
          </a:prstGeom>
        </p:spPr>
      </p:pic>
    </p:spTree>
    <p:extLst>
      <p:ext uri="{BB962C8B-B14F-4D97-AF65-F5344CB8AC3E}">
        <p14:creationId xmlns:p14="http://schemas.microsoft.com/office/powerpoint/2010/main" val="73336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4CCEC-4E3E-9B37-B05A-90BF870A3D65}"/>
              </a:ext>
            </a:extLst>
          </p:cNvPr>
          <p:cNvSpPr>
            <a:spLocks noGrp="1"/>
          </p:cNvSpPr>
          <p:nvPr>
            <p:ph type="title"/>
          </p:nvPr>
        </p:nvSpPr>
        <p:spPr/>
        <p:txBody>
          <a:bodyPr/>
          <a:lstStyle/>
          <a:p>
            <a:r>
              <a:rPr kumimoji="1" lang="en-US" altLang="ja-JP" dirty="0"/>
              <a:t>3.2.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281FA24D-2D80-B3A5-8ABB-B5DF0DF8BCA5}"/>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866053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F3B6D-CD52-180C-BE57-EC4937286B4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A23766E5-2403-0306-015C-1E4F091DF520}"/>
              </a:ext>
            </a:extLst>
          </p:cNvPr>
          <p:cNvSpPr>
            <a:spLocks noGrp="1"/>
          </p:cNvSpPr>
          <p:nvPr>
            <p:ph idx="1"/>
          </p:nvPr>
        </p:nvSpPr>
        <p:spPr/>
        <p:txBody>
          <a:bodyPr>
            <a:normAutofit/>
          </a:bodyPr>
          <a:lstStyle/>
          <a:p>
            <a:pPr marL="0" indent="0">
              <a:buNone/>
            </a:pPr>
            <a:endParaRPr lang="en-US" altLang="ja-JP" dirty="0"/>
          </a:p>
          <a:p>
            <a:pPr marL="0" indent="0">
              <a:buNone/>
            </a:pPr>
            <a:r>
              <a:rPr kumimoji="1" lang="en-US" altLang="ja-JP" dirty="0">
                <a:hlinkClick r:id="rId2"/>
              </a:rPr>
              <a:t>https://en.wikipedia.org/wiki/Garbage_collection_(computer_science)</a:t>
            </a:r>
            <a:r>
              <a:rPr kumimoji="1" lang="en-US" altLang="ja-JP" dirty="0"/>
              <a:t> </a:t>
            </a:r>
          </a:p>
          <a:p>
            <a:pPr marL="0" indent="0">
              <a:buNone/>
            </a:pPr>
            <a:endParaRPr kumimoji="1" lang="en-US" altLang="ja-JP" dirty="0"/>
          </a:p>
          <a:p>
            <a:pPr marL="0" indent="0">
              <a:buNone/>
            </a:pPr>
            <a:r>
              <a:rPr kumimoji="1" lang="en-US" altLang="ja-JP" dirty="0">
                <a:hlinkClick r:id="rId3"/>
              </a:rPr>
              <a:t>http://matsu-www.is.titech.ac.jp/~endo/gc/gc.pdf</a:t>
            </a:r>
            <a:r>
              <a:rPr kumimoji="1" lang="en-US" altLang="ja-JP" dirty="0"/>
              <a:t> </a:t>
            </a:r>
          </a:p>
          <a:p>
            <a:pPr marL="0" indent="0">
              <a:buNone/>
            </a:pPr>
            <a:endParaRPr lang="en-US" altLang="ja-JP" dirty="0"/>
          </a:p>
          <a:p>
            <a:pPr marL="0" indent="0">
              <a:buNone/>
            </a:pPr>
            <a:r>
              <a:rPr kumimoji="1" lang="en-US" altLang="ja-JP" sz="2800" dirty="0"/>
              <a:t>https://ja.wikipedia.org/wiki/%E3%83%95%E3%83%A9%E3%82%B0%E3%83%A1%E3%83%B3%E3%83%86%E3%83%BC%E3%82%B7%E3%83%A7%E3%83%B3 </a:t>
            </a:r>
            <a:endParaRPr kumimoji="1" lang="ja-JP" altLang="en-US" sz="2800"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9472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8C8B3-BE85-2105-13D7-821F38D33CF8}"/>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34CDB8A5-9AA4-813E-57B1-A823686A88B6}"/>
              </a:ext>
            </a:extLst>
          </p:cNvPr>
          <p:cNvSpPr>
            <a:spLocks noGrp="1"/>
          </p:cNvSpPr>
          <p:nvPr>
            <p:ph idx="1"/>
          </p:nvPr>
        </p:nvSpPr>
        <p:spPr/>
        <p:txBody>
          <a:bodyPr/>
          <a:lstStyle/>
          <a:p>
            <a:pPr marL="0" indent="0">
              <a:buNone/>
            </a:pPr>
            <a:r>
              <a:rPr lang="en-US" altLang="ja-JP" dirty="0"/>
              <a:t>Python</a:t>
            </a:r>
            <a:r>
              <a:rPr lang="ja-JP" altLang="en-US" dirty="0"/>
              <a:t>での</a:t>
            </a:r>
            <a:r>
              <a:rPr lang="en-US" altLang="ja-JP" dirty="0"/>
              <a:t>GC</a:t>
            </a:r>
            <a:r>
              <a:rPr lang="ja-JP" altLang="en-US" dirty="0"/>
              <a:t>の仕組みについて，今後の研究に向けた自分の理解＆備忘録として，今回のゼミで共有します．</a:t>
            </a:r>
            <a:endParaRPr kumimoji="1" lang="en-US" altLang="ja-JP" dirty="0"/>
          </a:p>
          <a:p>
            <a:pPr marL="0" indent="0">
              <a:buNone/>
            </a:pPr>
            <a:endParaRPr lang="en-US" altLang="ja-JP" dirty="0"/>
          </a:p>
          <a:p>
            <a:pPr marL="0" indent="0">
              <a:buNone/>
            </a:pPr>
            <a:r>
              <a:rPr lang="en-US" altLang="ja-JP" dirty="0"/>
              <a:t>1. Dangling Reference </a:t>
            </a:r>
            <a:r>
              <a:rPr lang="ja-JP" altLang="en-US" dirty="0"/>
              <a:t>と </a:t>
            </a:r>
            <a:r>
              <a:rPr lang="en-US" altLang="ja-JP" dirty="0"/>
              <a:t>Garbage Collection</a:t>
            </a:r>
          </a:p>
          <a:p>
            <a:pPr marL="0" indent="0">
              <a:buNone/>
            </a:pPr>
            <a:r>
              <a:rPr lang="en-US" altLang="ja-JP" dirty="0"/>
              <a:t>2</a:t>
            </a:r>
            <a:r>
              <a:rPr kumimoji="1" lang="en-US" altLang="ja-JP" dirty="0"/>
              <a:t>. Garbage Collection</a:t>
            </a:r>
            <a:r>
              <a:rPr lang="ja-JP" altLang="en-US" dirty="0"/>
              <a:t> 概論</a:t>
            </a:r>
            <a:endParaRPr kumimoji="1" lang="en-US" altLang="ja-JP" dirty="0"/>
          </a:p>
          <a:p>
            <a:pPr marL="0" indent="0">
              <a:buNone/>
            </a:pPr>
            <a:r>
              <a:rPr lang="en-US" altLang="ja-JP" dirty="0"/>
              <a:t>3</a:t>
            </a:r>
            <a:r>
              <a:rPr kumimoji="1" lang="en-US" altLang="ja-JP" dirty="0"/>
              <a:t>. </a:t>
            </a:r>
            <a:r>
              <a:rPr lang="en-US" altLang="ja-JP" dirty="0"/>
              <a:t>Python </a:t>
            </a:r>
            <a:r>
              <a:rPr lang="ja-JP" altLang="en-US" dirty="0"/>
              <a:t>における </a:t>
            </a:r>
            <a:r>
              <a:rPr lang="en-US" altLang="ja-JP" dirty="0"/>
              <a:t>GC</a:t>
            </a:r>
          </a:p>
          <a:p>
            <a:pPr marL="0" indent="0">
              <a:buNone/>
            </a:pPr>
            <a:r>
              <a:rPr lang="en-US" altLang="ja-JP" dirty="0"/>
              <a:t>4</a:t>
            </a:r>
            <a:r>
              <a:rPr kumimoji="1" lang="en-US" altLang="ja-JP" dirty="0"/>
              <a:t>. </a:t>
            </a:r>
            <a:r>
              <a:rPr kumimoji="1" lang="ja-JP" altLang="en-US" dirty="0"/>
              <a:t>実例と 冒頭の疑問への答え</a:t>
            </a:r>
            <a:endParaRPr kumimoji="1" lang="en-US" altLang="ja-JP" dirty="0"/>
          </a:p>
        </p:txBody>
      </p:sp>
    </p:spTree>
    <p:extLst>
      <p:ext uri="{BB962C8B-B14F-4D97-AF65-F5344CB8AC3E}">
        <p14:creationId xmlns:p14="http://schemas.microsoft.com/office/powerpoint/2010/main" val="282960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EDB8-FD8D-ADA2-5001-E3E74CB759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3DF0FE-9371-C051-4493-3D17934D7D38}"/>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194B260-6EA0-D9FA-475F-C9EB15B72972}"/>
              </a:ext>
            </a:extLst>
          </p:cNvPr>
          <p:cNvSpPr>
            <a:spLocks noGrp="1"/>
          </p:cNvSpPr>
          <p:nvPr>
            <p:ph idx="1"/>
          </p:nvPr>
        </p:nvSpPr>
        <p:spPr/>
        <p:txBody>
          <a:bodyPr>
            <a:normAutofit/>
          </a:bodyPr>
          <a:lstStyle/>
          <a:p>
            <a:pPr marL="0" indent="0">
              <a:buNone/>
            </a:pPr>
            <a:endParaRPr lang="en-US" altLang="ja-JP" dirty="0"/>
          </a:p>
          <a:p>
            <a:pPr marL="0" indent="0">
              <a:buNone/>
            </a:pPr>
            <a:r>
              <a:rPr kumimoji="1" lang="en-US" altLang="ja-JP" dirty="0">
                <a:hlinkClick r:id="rId2"/>
              </a:rPr>
              <a:t>https://github.com/python/cpython/blob/main/InternalDocs/garbage_collector.md</a:t>
            </a:r>
            <a:endParaRPr kumimoji="1" lang="en-US" altLang="ja-JP" dirty="0"/>
          </a:p>
          <a:p>
            <a:pPr marL="0" indent="0">
              <a:buNone/>
            </a:pPr>
            <a:endParaRPr lang="en-US" altLang="ja-JP" dirty="0"/>
          </a:p>
          <a:p>
            <a:pPr marL="0" indent="0">
              <a:buNone/>
            </a:pPr>
            <a:r>
              <a:rPr kumimoji="1" lang="en-US" altLang="ja-JP" dirty="0"/>
              <a:t>https://docs.python.org/ja/3/library/gc.html</a:t>
            </a:r>
            <a:r>
              <a:rPr kumimoji="1" lang="ja-JP" altLang="en-US" dirty="0"/>
              <a:t>　</a:t>
            </a:r>
          </a:p>
        </p:txBody>
      </p:sp>
    </p:spTree>
    <p:extLst>
      <p:ext uri="{BB962C8B-B14F-4D97-AF65-F5344CB8AC3E}">
        <p14:creationId xmlns:p14="http://schemas.microsoft.com/office/powerpoint/2010/main" val="30354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82D6-533C-27B7-20BB-05875100E2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03C466-95BA-D409-0A2D-D2342397B66B}"/>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209997CF-C1F6-1225-CC6A-B88BFDC74908}"/>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1. Dangling Reference </a:t>
            </a:r>
            <a:r>
              <a:rPr lang="ja-JP" altLang="en-US" dirty="0"/>
              <a:t>と </a:t>
            </a:r>
            <a:r>
              <a:rPr lang="en-US" altLang="ja-JP" dirty="0"/>
              <a:t>Garbage Collection</a:t>
            </a:r>
          </a:p>
          <a:p>
            <a:pPr marL="0" indent="0">
              <a:buNone/>
            </a:pPr>
            <a:r>
              <a:rPr lang="en-US" altLang="ja-JP" dirty="0">
                <a:solidFill>
                  <a:schemeClr val="bg1">
                    <a:lumMod val="85000"/>
                  </a:schemeClr>
                </a:solidFill>
              </a:rPr>
              <a:t>2</a:t>
            </a:r>
            <a:r>
              <a:rPr kumimoji="1" lang="en-US" altLang="ja-JP" dirty="0">
                <a:solidFill>
                  <a:schemeClr val="bg1">
                    <a:lumMod val="85000"/>
                  </a:schemeClr>
                </a:solidFill>
              </a:rPr>
              <a:t>.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lang="en-US" altLang="ja-JP" dirty="0">
                <a:solidFill>
                  <a:schemeClr val="bg1">
                    <a:lumMod val="85000"/>
                  </a:schemeClr>
                </a:solidFill>
              </a:rPr>
              <a:t>3</a:t>
            </a:r>
            <a:r>
              <a:rPr kumimoji="1" lang="en-US" altLang="ja-JP" dirty="0">
                <a:solidFill>
                  <a:schemeClr val="bg1">
                    <a:lumMod val="85000"/>
                  </a:schemeClr>
                </a:solidFill>
              </a:rPr>
              <a:t>.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lang="en-US" altLang="ja-JP" dirty="0">
                <a:solidFill>
                  <a:schemeClr val="bg1">
                    <a:lumMod val="85000"/>
                  </a:schemeClr>
                </a:solidFill>
              </a:rPr>
              <a:t>4</a:t>
            </a:r>
            <a:r>
              <a:rPr kumimoji="1" lang="en-US" altLang="ja-JP" dirty="0">
                <a:solidFill>
                  <a:schemeClr val="bg1">
                    <a:lumMod val="85000"/>
                  </a:schemeClr>
                </a:solidFill>
              </a:rPr>
              <a:t>. </a:t>
            </a:r>
            <a:r>
              <a:rPr kumimoji="1" lang="ja-JP" altLang="en-US" dirty="0">
                <a:solidFill>
                  <a:schemeClr val="bg1">
                    <a:lumMod val="85000"/>
                  </a:schemeClr>
                </a:solidFill>
              </a:rPr>
              <a:t>実例と </a:t>
            </a:r>
            <a:r>
              <a:rPr kumimoji="1" lang="en-US" altLang="ja-JP" dirty="0" err="1">
                <a:solidFill>
                  <a:schemeClr val="bg1">
                    <a:lumMod val="85000"/>
                  </a:schemeClr>
                </a:solidFill>
              </a:rPr>
              <a:t>gc.get_stats</a:t>
            </a:r>
            <a:r>
              <a:rPr kumimoji="1" lang="en-US" altLang="ja-JP" dirty="0">
                <a:solidFill>
                  <a:schemeClr val="bg1">
                    <a:lumMod val="85000"/>
                  </a:schemeClr>
                </a:solidFill>
              </a:rPr>
              <a:t> </a:t>
            </a:r>
            <a:r>
              <a:rPr kumimoji="1" lang="ja-JP" altLang="en-US" dirty="0">
                <a:solidFill>
                  <a:schemeClr val="bg1">
                    <a:lumMod val="85000"/>
                  </a:schemeClr>
                </a:solidFill>
              </a:rPr>
              <a:t>の仕様</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5403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9440E-7F3B-7BFC-9748-B76BA1202A75}"/>
              </a:ext>
            </a:extLst>
          </p:cNvPr>
          <p:cNvSpPr>
            <a:spLocks noGrp="1"/>
          </p:cNvSpPr>
          <p:nvPr>
            <p:ph type="title"/>
          </p:nvPr>
        </p:nvSpPr>
        <p:spPr/>
        <p:txBody>
          <a:bodyPr>
            <a:normAutofit/>
          </a:bodyPr>
          <a:lstStyle/>
          <a:p>
            <a:r>
              <a:rPr lang="en-US" altLang="ja-JP" dirty="0">
                <a:latin typeface="+mj-lt"/>
              </a:rPr>
              <a:t>1. Dangling Reference </a:t>
            </a:r>
            <a:r>
              <a:rPr lang="ja-JP" altLang="en-US" dirty="0">
                <a:latin typeface="+mj-lt"/>
              </a:rPr>
              <a:t>と </a:t>
            </a:r>
            <a:r>
              <a:rPr lang="en-US" altLang="ja-JP" dirty="0">
                <a:latin typeface="+mj-lt"/>
              </a:rPr>
              <a:t>Garbage Collection</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1AC42A6D-1EB3-CE3C-368B-DCE6960DFCCE}"/>
              </a:ext>
            </a:extLst>
          </p:cNvPr>
          <p:cNvSpPr>
            <a:spLocks noGrp="1"/>
          </p:cNvSpPr>
          <p:nvPr>
            <p:ph idx="1"/>
          </p:nvPr>
        </p:nvSpPr>
        <p:spPr/>
        <p:txBody>
          <a:bodyPr/>
          <a:lstStyle/>
          <a:p>
            <a:pPr marL="0" indent="0">
              <a:buNone/>
            </a:pPr>
            <a:r>
              <a:rPr kumimoji="1" lang="en-US" altLang="ja-JP" i="1" dirty="0"/>
              <a:t>Dangling Reference</a:t>
            </a:r>
            <a:endParaRPr kumimoji="1" lang="en-US" altLang="ja-JP" dirty="0"/>
          </a:p>
          <a:p>
            <a:pPr marL="0" indent="0">
              <a:buNone/>
            </a:pPr>
            <a:r>
              <a:rPr lang="en-US" altLang="ja-JP" sz="2400" dirty="0"/>
              <a:t>	</a:t>
            </a:r>
            <a:r>
              <a:rPr lang="ja-JP" altLang="en-US" sz="2400" dirty="0"/>
              <a:t>使用しなくなったメモリを解放</a:t>
            </a:r>
            <a:r>
              <a:rPr lang="en-US" altLang="ja-JP" sz="2400" dirty="0"/>
              <a:t>(deallocate)</a:t>
            </a:r>
            <a:r>
              <a:rPr lang="ja-JP" altLang="en-US" sz="2400" dirty="0"/>
              <a:t>するとき，</a:t>
            </a:r>
            <a:endParaRPr lang="en-US" altLang="ja-JP" sz="2400" dirty="0"/>
          </a:p>
          <a:p>
            <a:pPr marL="0" indent="0">
              <a:buNone/>
            </a:pPr>
            <a:r>
              <a:rPr kumimoji="1" lang="en-US" altLang="ja-JP" sz="2400" dirty="0"/>
              <a:t>	</a:t>
            </a:r>
            <a:r>
              <a:rPr kumimoji="1" lang="ja-JP" altLang="en-US" sz="2400" dirty="0"/>
              <a:t>それを参照する別のポインタが残っていると，</a:t>
            </a:r>
            <a:endParaRPr kumimoji="1" lang="en-US" altLang="ja-JP" sz="2400" dirty="0"/>
          </a:p>
          <a:p>
            <a:pPr marL="0" indent="0">
              <a:buNone/>
            </a:pPr>
            <a:r>
              <a:rPr lang="en-US" altLang="ja-JP" sz="2400" dirty="0"/>
              <a:t>	</a:t>
            </a:r>
            <a:r>
              <a:rPr lang="ja-JP" altLang="en-US" sz="2400" dirty="0"/>
              <a:t>解放されたセルに新しい値を格納したときに</a:t>
            </a:r>
            <a:endParaRPr lang="en-US" altLang="ja-JP" sz="2400" dirty="0"/>
          </a:p>
          <a:p>
            <a:pPr marL="0" indent="0">
              <a:buNone/>
            </a:pPr>
            <a:r>
              <a:rPr kumimoji="1" lang="en-US" altLang="ja-JP" sz="2400" dirty="0"/>
              <a:t>	</a:t>
            </a:r>
            <a:r>
              <a:rPr kumimoji="1" lang="ja-JP" altLang="en-US" sz="2400" dirty="0"/>
              <a:t>型安全性が損なわれる可能性がある．</a:t>
            </a:r>
          </a:p>
        </p:txBody>
      </p:sp>
    </p:spTree>
    <p:extLst>
      <p:ext uri="{BB962C8B-B14F-4D97-AF65-F5344CB8AC3E}">
        <p14:creationId xmlns:p14="http://schemas.microsoft.com/office/powerpoint/2010/main" val="13447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B6570-3548-2963-9DCA-9EB830A338EC}"/>
              </a:ext>
            </a:extLst>
          </p:cNvPr>
          <p:cNvSpPr>
            <a:spLocks noGrp="1"/>
          </p:cNvSpPr>
          <p:nvPr>
            <p:ph type="title"/>
          </p:nvPr>
        </p:nvSpPr>
        <p:spPr/>
        <p:txBody>
          <a:bodyPr>
            <a:normAutofit/>
          </a:bodyPr>
          <a:lstStyle/>
          <a:p>
            <a:r>
              <a:rPr lang="en-US" altLang="ja-JP" dirty="0">
                <a:latin typeface="+mj-lt"/>
              </a:rPr>
              <a:t>1. Dangling Reference </a:t>
            </a:r>
            <a:r>
              <a:rPr lang="ja-JP" altLang="en-US" dirty="0">
                <a:latin typeface="+mj-lt"/>
              </a:rPr>
              <a:t>と </a:t>
            </a:r>
            <a:r>
              <a:rPr lang="en-US" altLang="ja-JP" dirty="0">
                <a:latin typeface="+mj-lt"/>
              </a:rPr>
              <a:t>Garbage Collection</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B0A8FB83-5FBB-DD36-A664-2AFC15CD23B5}"/>
              </a:ext>
            </a:extLst>
          </p:cNvPr>
          <p:cNvSpPr>
            <a:spLocks noGrp="1"/>
          </p:cNvSpPr>
          <p:nvPr>
            <p:ph idx="1"/>
          </p:nvPr>
        </p:nvSpPr>
        <p:spPr>
          <a:xfrm>
            <a:off x="259194" y="1099789"/>
            <a:ext cx="8884805" cy="6041240"/>
          </a:xfrm>
        </p:spPr>
        <p:txBody>
          <a:bodyPr>
            <a:normAutofit/>
          </a:bodyPr>
          <a:lstStyle/>
          <a:p>
            <a:pPr marL="0" indent="0">
              <a:buNone/>
            </a:pPr>
            <a:r>
              <a:rPr kumimoji="1" lang="en-US" altLang="ja-JP" i="1" dirty="0"/>
              <a:t>Dangling Reference</a:t>
            </a:r>
            <a:endParaRPr lang="en-US" altLang="ja-JP" i="1" dirty="0"/>
          </a:p>
          <a:p>
            <a:pPr marL="0" indent="0">
              <a:buNone/>
            </a:pPr>
            <a:r>
              <a:rPr lang="ja-JP" altLang="en-US" sz="2400" dirty="0"/>
              <a:t>たとえば，次の例はスタック状態になる．</a:t>
            </a:r>
            <a:endParaRPr lang="en-US" altLang="ja-JP" sz="2400" dirty="0"/>
          </a:p>
          <a:p>
            <a:pPr marL="0" indent="0">
              <a:buNone/>
            </a:pPr>
            <a:r>
              <a:rPr kumimoji="1" lang="ja-JP" altLang="en-US" sz="2400" dirty="0"/>
              <a:t>ただし，</a:t>
            </a:r>
            <a:r>
              <a:rPr kumimoji="1" lang="en-US" altLang="ja-JP" sz="2400" dirty="0"/>
              <a:t>free </a:t>
            </a:r>
            <a:r>
              <a:rPr lang="ja-JP" altLang="en-US" sz="2400" dirty="0"/>
              <a:t>は </a:t>
            </a:r>
            <a:r>
              <a:rPr lang="en-US" altLang="ja-JP" sz="2400" dirty="0"/>
              <a:t>ref</a:t>
            </a:r>
            <a:r>
              <a:rPr lang="ja-JP" altLang="en-US" sz="2400" dirty="0"/>
              <a:t> 型の引数をとり，指すセルと引数である参照を解放し，次の割り当て時にそのセルを使えるようにするプリミティブ関数であるとする．</a:t>
            </a:r>
            <a:endParaRPr kumimoji="1" lang="en-US" altLang="ja-JP" sz="2400" dirty="0"/>
          </a:p>
          <a:p>
            <a:pPr marL="0" indent="0">
              <a:buNone/>
            </a:pPr>
            <a:endParaRPr lang="en-US" altLang="ja-JP" dirty="0"/>
          </a:p>
          <a:p>
            <a:pPr marL="0" indent="0">
              <a:buNone/>
            </a:pPr>
            <a:r>
              <a:rPr kumimoji="1" lang="en-US" altLang="ja-JP" dirty="0">
                <a:latin typeface="Consolas" panose="020B0609020204030204" pitchFamily="49" charset="0"/>
              </a:rPr>
              <a:t>let r = ref 0 in</a:t>
            </a:r>
          </a:p>
          <a:p>
            <a:pPr marL="0" indent="0">
              <a:buNone/>
            </a:pPr>
            <a:r>
              <a:rPr lang="en-US" altLang="ja-JP" dirty="0">
                <a:latin typeface="Consolas" panose="020B0609020204030204" pitchFamily="49" charset="0"/>
              </a:rPr>
              <a:t>let s = r in		   	//</a:t>
            </a:r>
            <a:r>
              <a:rPr lang="ja-JP" altLang="en-US" dirty="0">
                <a:latin typeface="Consolas" panose="020B0609020204030204" pitchFamily="49" charset="0"/>
              </a:rPr>
              <a:t>解放されない参照</a:t>
            </a:r>
            <a:r>
              <a:rPr lang="en-US" altLang="ja-JP" dirty="0">
                <a:latin typeface="Consolas" panose="020B0609020204030204" pitchFamily="49" charset="0"/>
              </a:rPr>
              <a:t>s</a:t>
            </a:r>
          </a:p>
          <a:p>
            <a:pPr marL="0" indent="0">
              <a:buNone/>
            </a:pPr>
            <a:r>
              <a:rPr kumimoji="1" lang="en-US" altLang="ja-JP" dirty="0">
                <a:latin typeface="Consolas" panose="020B0609020204030204" pitchFamily="49" charset="0"/>
              </a:rPr>
              <a:t>free r;				   	//r</a:t>
            </a:r>
            <a:r>
              <a:rPr kumimoji="1" lang="ja-JP" altLang="en-US" dirty="0">
                <a:latin typeface="Consolas" panose="020B0609020204030204" pitchFamily="49" charset="0"/>
              </a:rPr>
              <a:t>の指すセルを解放</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let r = ref true in</a:t>
            </a:r>
            <a:r>
              <a:rPr lang="ja-JP" altLang="en-US" dirty="0">
                <a:latin typeface="Consolas" panose="020B0609020204030204" pitchFamily="49" charset="0"/>
              </a:rPr>
              <a:t> </a:t>
            </a:r>
            <a:r>
              <a:rPr lang="en-US" altLang="ja-JP" dirty="0">
                <a:latin typeface="Consolas" panose="020B0609020204030204" pitchFamily="49" charset="0"/>
              </a:rPr>
              <a:t>	//r</a:t>
            </a:r>
            <a:r>
              <a:rPr lang="ja-JP" altLang="en-US" dirty="0">
                <a:latin typeface="Consolas" panose="020B0609020204030204" pitchFamily="49" charset="0"/>
              </a:rPr>
              <a:t>の指すセルに</a:t>
            </a:r>
            <a:r>
              <a:rPr lang="en-US" altLang="ja-JP" dirty="0">
                <a:latin typeface="Consolas" panose="020B0609020204030204" pitchFamily="49" charset="0"/>
              </a:rPr>
              <a:t>true</a:t>
            </a:r>
            <a:r>
              <a:rPr lang="ja-JP" altLang="en-US" dirty="0">
                <a:latin typeface="Consolas" panose="020B0609020204030204" pitchFamily="49" charset="0"/>
              </a:rPr>
              <a:t>を割当</a:t>
            </a:r>
            <a:endParaRPr lang="en-US" altLang="ja-JP" dirty="0">
              <a:latin typeface="Consolas" panose="020B0609020204030204" pitchFamily="49" charset="0"/>
            </a:endParaRPr>
          </a:p>
          <a:p>
            <a:pPr marL="0" indent="0">
              <a:buNone/>
            </a:pPr>
            <a:r>
              <a:rPr kumimoji="1" lang="en-US" altLang="ja-JP" dirty="0" err="1">
                <a:latin typeface="Consolas" panose="020B0609020204030204" pitchFamily="49" charset="0"/>
              </a:rPr>
              <a:t>succ</a:t>
            </a:r>
            <a:r>
              <a:rPr kumimoji="1" lang="en-US" altLang="ja-JP" dirty="0">
                <a:latin typeface="Consolas" panose="020B0609020204030204" pitchFamily="49" charset="0"/>
              </a:rPr>
              <a:t> (!s)			   	//!s </a:t>
            </a:r>
            <a:r>
              <a:rPr kumimoji="1" lang="ja-JP" altLang="en-US" dirty="0">
                <a:latin typeface="Consolas" panose="020B0609020204030204" pitchFamily="49" charset="0"/>
              </a:rPr>
              <a:t>は</a:t>
            </a:r>
            <a:r>
              <a:rPr kumimoji="1" lang="en-US" altLang="ja-JP" dirty="0">
                <a:latin typeface="Consolas" panose="020B0609020204030204" pitchFamily="49" charset="0"/>
              </a:rPr>
              <a:t>Nat</a:t>
            </a:r>
            <a:r>
              <a:rPr kumimoji="1" lang="ja-JP" altLang="en-US" dirty="0">
                <a:latin typeface="Consolas" panose="020B0609020204030204" pitchFamily="49" charset="0"/>
              </a:rPr>
              <a:t>であることを期待</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実際には</a:t>
            </a:r>
            <a:r>
              <a:rPr lang="en-US" altLang="ja-JP" dirty="0">
                <a:latin typeface="Consolas" panose="020B0609020204030204" pitchFamily="49" charset="0"/>
              </a:rPr>
              <a:t>Bool</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1698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BD988-B602-C1F1-0E23-FAF8B30CB449}"/>
              </a:ext>
            </a:extLst>
          </p:cNvPr>
          <p:cNvSpPr>
            <a:spLocks noGrp="1"/>
          </p:cNvSpPr>
          <p:nvPr>
            <p:ph type="title"/>
          </p:nvPr>
        </p:nvSpPr>
        <p:spPr/>
        <p:txBody>
          <a:bodyPr>
            <a:normAutofit/>
          </a:bodyPr>
          <a:lstStyle/>
          <a:p>
            <a:r>
              <a:rPr lang="en-US" altLang="ja-JP" dirty="0">
                <a:latin typeface="+mj-lt"/>
              </a:rPr>
              <a:t>1. Dangling Reference </a:t>
            </a:r>
            <a:r>
              <a:rPr lang="ja-JP" altLang="en-US" dirty="0">
                <a:latin typeface="+mj-lt"/>
              </a:rPr>
              <a:t>と </a:t>
            </a:r>
            <a:r>
              <a:rPr lang="en-US" altLang="ja-JP" dirty="0">
                <a:latin typeface="+mj-lt"/>
              </a:rPr>
              <a:t>Garbage Collection</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AAB71072-CAC0-EACB-5E57-76FDDE9AFAB1}"/>
              </a:ext>
            </a:extLst>
          </p:cNvPr>
          <p:cNvSpPr>
            <a:spLocks noGrp="1"/>
          </p:cNvSpPr>
          <p:nvPr>
            <p:ph idx="1"/>
          </p:nvPr>
        </p:nvSpPr>
        <p:spPr>
          <a:xfrm>
            <a:off x="259195" y="1099789"/>
            <a:ext cx="8625610" cy="5758211"/>
          </a:xfrm>
        </p:spPr>
        <p:txBody>
          <a:bodyPr>
            <a:normAutofit/>
          </a:bodyPr>
          <a:lstStyle/>
          <a:p>
            <a:pPr marL="0" indent="0">
              <a:buNone/>
            </a:pPr>
            <a:r>
              <a:rPr kumimoji="1" lang="ja-JP" altLang="en-US" sz="2400" dirty="0"/>
              <a:t>このような</a:t>
            </a:r>
            <a:r>
              <a:rPr kumimoji="1" lang="en-US" altLang="ja-JP" sz="2400" dirty="0"/>
              <a:t>Dangling Reference </a:t>
            </a:r>
            <a:r>
              <a:rPr kumimoji="1" lang="ja-JP" altLang="en-US" sz="2400" dirty="0"/>
              <a:t>を回避するために，</a:t>
            </a:r>
            <a:r>
              <a:rPr lang="ja-JP" altLang="en-US" sz="2400" dirty="0"/>
              <a:t>プログラム上でたどり着かないことが明らかなセルやそれを指すポインタを</a:t>
            </a:r>
            <a:r>
              <a:rPr kumimoji="1" lang="ja-JP" altLang="en-US" sz="2400" dirty="0"/>
              <a:t>ランタイムシステムが自動的に</a:t>
            </a:r>
            <a:r>
              <a:rPr lang="ja-JP" altLang="en-US" sz="2400" dirty="0"/>
              <a:t>解放する </a:t>
            </a:r>
            <a:r>
              <a:rPr lang="en-US" altLang="ja-JP" sz="2400" dirty="0"/>
              <a:t>Garbage Collection </a:t>
            </a:r>
            <a:r>
              <a:rPr lang="ja-JP" altLang="en-US" sz="2400" dirty="0"/>
              <a:t>システムが多くの言語に実装されている．</a:t>
            </a:r>
            <a:endParaRPr lang="en-US" altLang="ja-JP" sz="2400" dirty="0"/>
          </a:p>
          <a:p>
            <a:pPr marL="0" indent="0">
              <a:buNone/>
            </a:pPr>
            <a:endParaRPr kumimoji="1" lang="en-US" altLang="ja-JP" sz="1400" dirty="0"/>
          </a:p>
          <a:p>
            <a:pPr marL="0" indent="0">
              <a:buNone/>
            </a:pPr>
            <a:endParaRPr kumimoji="1" lang="en-US" altLang="ja-JP" sz="1400" dirty="0"/>
          </a:p>
          <a:p>
            <a:pPr marL="0" indent="0">
              <a:buNone/>
            </a:pPr>
            <a:r>
              <a:rPr lang="en-US" altLang="ja-JP" sz="2000" dirty="0"/>
              <a:t>[ GC</a:t>
            </a:r>
            <a:r>
              <a:rPr lang="ja-JP" altLang="en-US" sz="2000" dirty="0"/>
              <a:t>が実装されている言語 </a:t>
            </a:r>
            <a:r>
              <a:rPr lang="en-US" altLang="ja-JP" sz="2000" dirty="0"/>
              <a:t>]</a:t>
            </a:r>
          </a:p>
          <a:p>
            <a:pPr marL="0" indent="0">
              <a:buNone/>
            </a:pPr>
            <a:r>
              <a:rPr kumimoji="1" lang="en-US" altLang="ja-JP" sz="2000" dirty="0"/>
              <a:t>	ML, Haskel, APL</a:t>
            </a:r>
            <a:r>
              <a:rPr kumimoji="1" lang="ja-JP" altLang="en-US" sz="2000" dirty="0"/>
              <a:t>などの多くの関数型言語</a:t>
            </a:r>
            <a:endParaRPr kumimoji="1" lang="en-US" altLang="ja-JP" sz="2000" dirty="0"/>
          </a:p>
          <a:p>
            <a:pPr marL="0" indent="0">
              <a:buNone/>
            </a:pPr>
            <a:r>
              <a:rPr lang="en-US" altLang="ja-JP" sz="2000" dirty="0"/>
              <a:t>	Python, Java, JavaScript, Ruby, Lua, .NET</a:t>
            </a:r>
            <a:r>
              <a:rPr lang="ja-JP" altLang="en-US" sz="2000" dirty="0"/>
              <a:t>言語　など</a:t>
            </a:r>
            <a:endParaRPr lang="en-US" altLang="ja-JP" sz="2000" dirty="0"/>
          </a:p>
          <a:p>
            <a:pPr marL="0" indent="0">
              <a:buNone/>
            </a:pPr>
            <a:endParaRPr lang="en-US" altLang="ja-JP" sz="2000" dirty="0"/>
          </a:p>
          <a:p>
            <a:pPr marL="0" indent="0">
              <a:buNone/>
            </a:pPr>
            <a:r>
              <a:rPr lang="en-US" altLang="ja-JP" sz="2000" dirty="0"/>
              <a:t>[ GC</a:t>
            </a:r>
            <a:r>
              <a:rPr lang="ja-JP" altLang="en-US" sz="2000" dirty="0"/>
              <a:t>が実装されていない言語 </a:t>
            </a:r>
            <a:r>
              <a:rPr lang="en-US" altLang="ja-JP" sz="2000" dirty="0"/>
              <a:t>]</a:t>
            </a:r>
          </a:p>
          <a:p>
            <a:pPr marL="0" indent="0">
              <a:buNone/>
            </a:pPr>
            <a:r>
              <a:rPr lang="en-US" altLang="ja-JP" sz="2000" dirty="0"/>
              <a:t>	C</a:t>
            </a:r>
            <a:r>
              <a:rPr lang="ja-JP" altLang="en-US" sz="2000" dirty="0"/>
              <a:t> </a:t>
            </a:r>
            <a:r>
              <a:rPr lang="en-US" altLang="ja-JP" sz="2000" dirty="0"/>
              <a:t>/</a:t>
            </a:r>
            <a:r>
              <a:rPr lang="ja-JP" altLang="en-US" sz="2000" dirty="0"/>
              <a:t> </a:t>
            </a:r>
            <a:r>
              <a:rPr lang="en-US" altLang="ja-JP" sz="2000" dirty="0"/>
              <a:t>C++	</a:t>
            </a:r>
            <a:r>
              <a:rPr lang="ja-JP" altLang="en-US" sz="2000" dirty="0"/>
              <a:t>プログラマが明示的にメモリ管理 </a:t>
            </a:r>
            <a:r>
              <a:rPr lang="en-US" altLang="ja-JP" sz="2000" dirty="0"/>
              <a:t>/ </a:t>
            </a:r>
            <a:r>
              <a:rPr lang="ja-JP" altLang="en-US" sz="2000" dirty="0"/>
              <a:t>デストラクタを使う</a:t>
            </a:r>
            <a:endParaRPr lang="en-US" altLang="ja-JP" sz="2000" dirty="0"/>
          </a:p>
          <a:p>
            <a:pPr marL="0" indent="0">
              <a:buNone/>
            </a:pPr>
            <a:r>
              <a:rPr kumimoji="1" lang="en-US" altLang="ja-JP" sz="2000" dirty="0"/>
              <a:t>	Rust		Ownership</a:t>
            </a:r>
            <a:r>
              <a:rPr kumimoji="1" lang="ja-JP" altLang="en-US" sz="2000" dirty="0"/>
              <a:t>システムにより厳密にメモリ管理</a:t>
            </a:r>
            <a:endParaRPr kumimoji="1" lang="en-US" altLang="ja-JP" sz="2000" dirty="0"/>
          </a:p>
          <a:p>
            <a:pPr marL="0" indent="0">
              <a:buNone/>
            </a:pPr>
            <a:endParaRPr kumimoji="1" lang="ja-JP" altLang="en-US" dirty="0"/>
          </a:p>
        </p:txBody>
      </p:sp>
      <p:sp>
        <p:nvSpPr>
          <p:cNvPr id="5" name="テキスト ボックス 4">
            <a:extLst>
              <a:ext uri="{FF2B5EF4-FFF2-40B4-BE49-F238E27FC236}">
                <a16:creationId xmlns:a16="http://schemas.microsoft.com/office/drawing/2014/main" id="{6049B978-571D-35C3-E853-54441614E107}"/>
              </a:ext>
            </a:extLst>
          </p:cNvPr>
          <p:cNvSpPr txBox="1"/>
          <p:nvPr/>
        </p:nvSpPr>
        <p:spPr>
          <a:xfrm>
            <a:off x="4659087" y="6581001"/>
            <a:ext cx="4942114" cy="276999"/>
          </a:xfrm>
          <a:prstGeom prst="rect">
            <a:avLst/>
          </a:prstGeom>
          <a:noFill/>
        </p:spPr>
        <p:txBody>
          <a:bodyPr wrap="square">
            <a:spAutoFit/>
          </a:bodyPr>
          <a:lstStyle/>
          <a:p>
            <a:r>
              <a:rPr lang="ja-JP" altLang="en-US" sz="1200" dirty="0"/>
              <a:t>https://en.wikipedia.org/wiki/Garbage_collection_(computer_science)</a:t>
            </a:r>
          </a:p>
        </p:txBody>
      </p:sp>
    </p:spTree>
    <p:extLst>
      <p:ext uri="{BB962C8B-B14F-4D97-AF65-F5344CB8AC3E}">
        <p14:creationId xmlns:p14="http://schemas.microsoft.com/office/powerpoint/2010/main" val="45164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2D78F-DFD2-3CA7-09EC-C51EB7EC82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45AADC-34BE-118B-4188-26292D18A11B}"/>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0F80524F-0D31-4FE2-6DAE-C2B41E86DA4D}"/>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solidFill>
                  <a:schemeClr val="bg1">
                    <a:lumMod val="85000"/>
                  </a:schemeClr>
                </a:solidFill>
              </a:rPr>
              <a:t>1. Dangling Reference </a:t>
            </a:r>
            <a:r>
              <a:rPr lang="ja-JP" altLang="en-US" dirty="0">
                <a:solidFill>
                  <a:schemeClr val="bg1">
                    <a:lumMod val="85000"/>
                  </a:schemeClr>
                </a:solidFill>
              </a:rPr>
              <a:t>と </a:t>
            </a:r>
            <a:r>
              <a:rPr lang="en-US" altLang="ja-JP" dirty="0">
                <a:solidFill>
                  <a:schemeClr val="bg1">
                    <a:lumMod val="85000"/>
                  </a:schemeClr>
                </a:solidFill>
              </a:rPr>
              <a:t>Garbage Collection</a:t>
            </a:r>
          </a:p>
          <a:p>
            <a:pPr marL="0" indent="0">
              <a:buNone/>
            </a:pPr>
            <a:r>
              <a:rPr lang="en-US" altLang="ja-JP" dirty="0"/>
              <a:t>2</a:t>
            </a:r>
            <a:r>
              <a:rPr kumimoji="1" lang="en-US" altLang="ja-JP" dirty="0"/>
              <a:t>. Garbage Collection</a:t>
            </a:r>
            <a:r>
              <a:rPr lang="ja-JP" altLang="en-US" dirty="0"/>
              <a:t> 概論</a:t>
            </a:r>
            <a:endParaRPr kumimoji="1" lang="en-US" altLang="ja-JP" dirty="0"/>
          </a:p>
          <a:p>
            <a:pPr marL="0" indent="0">
              <a:buNone/>
            </a:pPr>
            <a:r>
              <a:rPr lang="en-US" altLang="ja-JP" dirty="0">
                <a:solidFill>
                  <a:schemeClr val="bg1">
                    <a:lumMod val="85000"/>
                  </a:schemeClr>
                </a:solidFill>
              </a:rPr>
              <a:t>3</a:t>
            </a:r>
            <a:r>
              <a:rPr kumimoji="1" lang="en-US" altLang="ja-JP" dirty="0">
                <a:solidFill>
                  <a:schemeClr val="bg1">
                    <a:lumMod val="85000"/>
                  </a:schemeClr>
                </a:solidFill>
              </a:rPr>
              <a:t>.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lang="en-US" altLang="ja-JP" dirty="0">
                <a:solidFill>
                  <a:schemeClr val="bg1">
                    <a:lumMod val="85000"/>
                  </a:schemeClr>
                </a:solidFill>
              </a:rPr>
              <a:t>4</a:t>
            </a:r>
            <a:r>
              <a:rPr kumimoji="1" lang="en-US" altLang="ja-JP" dirty="0">
                <a:solidFill>
                  <a:schemeClr val="bg1">
                    <a:lumMod val="85000"/>
                  </a:schemeClr>
                </a:solidFill>
              </a:rPr>
              <a:t>. </a:t>
            </a:r>
            <a:r>
              <a:rPr kumimoji="1" lang="ja-JP" altLang="en-US" dirty="0">
                <a:solidFill>
                  <a:schemeClr val="bg1">
                    <a:lumMod val="85000"/>
                  </a:schemeClr>
                </a:solidFill>
              </a:rPr>
              <a:t>実例と </a:t>
            </a:r>
            <a:r>
              <a:rPr kumimoji="1" lang="en-US" altLang="ja-JP" dirty="0" err="1">
                <a:solidFill>
                  <a:schemeClr val="bg1">
                    <a:lumMod val="85000"/>
                  </a:schemeClr>
                </a:solidFill>
              </a:rPr>
              <a:t>gc.get_stats</a:t>
            </a:r>
            <a:r>
              <a:rPr kumimoji="1" lang="en-US" altLang="ja-JP" dirty="0">
                <a:solidFill>
                  <a:schemeClr val="bg1">
                    <a:lumMod val="85000"/>
                  </a:schemeClr>
                </a:solidFill>
              </a:rPr>
              <a:t> </a:t>
            </a:r>
            <a:r>
              <a:rPr kumimoji="1" lang="ja-JP" altLang="en-US" dirty="0">
                <a:solidFill>
                  <a:schemeClr val="bg1">
                    <a:lumMod val="85000"/>
                  </a:schemeClr>
                </a:solidFill>
              </a:rPr>
              <a:t>の仕様</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296587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3A737-F5CB-95F6-41F7-442DE1D7BC31}"/>
              </a:ext>
            </a:extLst>
          </p:cNvPr>
          <p:cNvSpPr>
            <a:spLocks noGrp="1"/>
          </p:cNvSpPr>
          <p:nvPr>
            <p:ph type="title"/>
          </p:nvPr>
        </p:nvSpPr>
        <p:spPr/>
        <p:txBody>
          <a:bodyPr>
            <a:normAutofit/>
          </a:bodyPr>
          <a:lstStyle/>
          <a:p>
            <a:r>
              <a:rPr lang="en-US" altLang="ja-JP" dirty="0">
                <a:latin typeface="+mj-lt"/>
              </a:rPr>
              <a:t>2</a:t>
            </a:r>
            <a:r>
              <a:rPr kumimoji="1" lang="en-US" altLang="ja-JP" dirty="0">
                <a:latin typeface="+mj-lt"/>
              </a:rPr>
              <a:t>. Garbage Collection</a:t>
            </a:r>
            <a:r>
              <a:rPr lang="ja-JP" altLang="en-US" dirty="0">
                <a:latin typeface="+mj-lt"/>
              </a:rPr>
              <a:t> 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FFCFFFCF-49CD-C5DD-592C-DD5483CC9044}"/>
              </a:ext>
            </a:extLst>
          </p:cNvPr>
          <p:cNvSpPr>
            <a:spLocks noGrp="1"/>
          </p:cNvSpPr>
          <p:nvPr>
            <p:ph idx="1"/>
          </p:nvPr>
        </p:nvSpPr>
        <p:spPr/>
        <p:txBody>
          <a:bodyPr/>
          <a:lstStyle/>
          <a:p>
            <a:pPr marL="0" indent="0">
              <a:buNone/>
            </a:pPr>
            <a:r>
              <a:rPr kumimoji="1" lang="en-US" altLang="ja-JP" dirty="0"/>
              <a:t>Garbage Collection </a:t>
            </a:r>
            <a:r>
              <a:rPr kumimoji="1" lang="ja-JP" altLang="en-US" dirty="0"/>
              <a:t>の方法は大きく分けて</a:t>
            </a:r>
            <a:r>
              <a:rPr kumimoji="1" lang="en-US" altLang="ja-JP" dirty="0"/>
              <a:t>3</a:t>
            </a:r>
            <a:r>
              <a:rPr kumimoji="1" lang="ja-JP" altLang="en-US" dirty="0"/>
              <a:t>つ</a:t>
            </a:r>
            <a:endParaRPr kumimoji="1" lang="en-US" altLang="ja-JP" dirty="0"/>
          </a:p>
          <a:p>
            <a:pPr marL="0" indent="0">
              <a:buNone/>
            </a:pPr>
            <a:endParaRPr lang="en-US" altLang="ja-JP" dirty="0"/>
          </a:p>
          <a:p>
            <a:pPr marL="0" indent="0">
              <a:buNone/>
            </a:pPr>
            <a:r>
              <a:rPr kumimoji="1" lang="en-US" altLang="ja-JP" dirty="0"/>
              <a:t>	1. </a:t>
            </a:r>
            <a:r>
              <a:rPr kumimoji="1" lang="en-US" altLang="ja-JP" dirty="0" err="1"/>
              <a:t>Tracting</a:t>
            </a:r>
            <a:r>
              <a:rPr lang="ja-JP" altLang="en-US" dirty="0"/>
              <a:t> </a:t>
            </a:r>
            <a:r>
              <a:rPr lang="en-US" altLang="ja-JP" dirty="0"/>
              <a:t>GC</a:t>
            </a:r>
          </a:p>
          <a:p>
            <a:pPr marL="0" indent="0">
              <a:buNone/>
            </a:pPr>
            <a:r>
              <a:rPr kumimoji="1" lang="en-US" altLang="ja-JP" dirty="0"/>
              <a:t>	</a:t>
            </a:r>
            <a:r>
              <a:rPr kumimoji="1" lang="ja-JP" altLang="en-US" dirty="0"/>
              <a:t>　　</a:t>
            </a:r>
            <a:r>
              <a:rPr kumimoji="1" lang="en-US" altLang="ja-JP" dirty="0"/>
              <a:t>(Mark-sweep GC, Copying GC, </a:t>
            </a:r>
            <a:r>
              <a:rPr kumimoji="1" lang="en-US" altLang="ja-JP" dirty="0" err="1"/>
              <a:t>etc</a:t>
            </a:r>
            <a:r>
              <a:rPr kumimoji="1" lang="en-US" altLang="ja-JP" dirty="0"/>
              <a:t>)</a:t>
            </a:r>
          </a:p>
          <a:p>
            <a:pPr marL="0" indent="0">
              <a:buNone/>
            </a:pPr>
            <a:r>
              <a:rPr lang="en-US" altLang="ja-JP" dirty="0"/>
              <a:t>	2. Reference Counting</a:t>
            </a:r>
          </a:p>
          <a:p>
            <a:pPr marL="0" indent="0">
              <a:buNone/>
            </a:pPr>
            <a:endParaRPr lang="en-US" altLang="ja-JP" dirty="0"/>
          </a:p>
          <a:p>
            <a:pPr marL="0" indent="0">
              <a:buNone/>
            </a:pPr>
            <a:r>
              <a:rPr kumimoji="1" lang="en-US" altLang="ja-JP" dirty="0"/>
              <a:t>	( 3. </a:t>
            </a:r>
            <a:r>
              <a:rPr kumimoji="1" lang="ja-JP" altLang="en-US" dirty="0"/>
              <a:t>静的自動メモリ管理 </a:t>
            </a:r>
            <a:r>
              <a:rPr kumimoji="1" lang="en-US" altLang="ja-JP" dirty="0"/>
              <a:t>) ※</a:t>
            </a:r>
            <a:r>
              <a:rPr kumimoji="1" lang="ja-JP" altLang="en-US" dirty="0"/>
              <a:t>今回は触れません</a:t>
            </a:r>
            <a:endParaRPr kumimoji="1" lang="en-US" altLang="ja-JP" dirty="0"/>
          </a:p>
          <a:p>
            <a:pPr marL="0" indent="0">
              <a:buNone/>
            </a:pPr>
            <a:r>
              <a:rPr lang="en-US" altLang="ja-JP" dirty="0"/>
              <a:t>	</a:t>
            </a:r>
            <a:r>
              <a:rPr lang="ja-JP" altLang="en-US" dirty="0"/>
              <a:t>　　</a:t>
            </a:r>
            <a:r>
              <a:rPr lang="en-US" altLang="ja-JP" dirty="0"/>
              <a:t>(Escape Analysis, Region inference, </a:t>
            </a:r>
            <a:r>
              <a:rPr lang="en-US" altLang="ja-JP" dirty="0" err="1"/>
              <a:t>etc</a:t>
            </a:r>
            <a:r>
              <a:rPr lang="en-US" altLang="ja-JP" dirty="0"/>
              <a:t>)</a:t>
            </a:r>
          </a:p>
          <a:p>
            <a:pPr marL="0" indent="0">
              <a:buNone/>
            </a:pPr>
            <a:endParaRPr lang="en-US" altLang="ja-JP" dirty="0"/>
          </a:p>
          <a:p>
            <a:pPr marL="0" indent="0">
              <a:buNone/>
            </a:pPr>
            <a:r>
              <a:rPr kumimoji="1" lang="en-US" altLang="ja-JP" dirty="0"/>
              <a:t>	+ Generational GC</a:t>
            </a:r>
          </a:p>
          <a:p>
            <a:pPr marL="0" indent="0">
              <a:buNone/>
            </a:pPr>
            <a:r>
              <a:rPr lang="en-US" altLang="ja-JP" dirty="0"/>
              <a:t>	+ Incremental GC</a:t>
            </a:r>
            <a:endParaRPr kumimoji="1" lang="ja-JP" altLang="en-US" dirty="0"/>
          </a:p>
        </p:txBody>
      </p:sp>
      <p:sp>
        <p:nvSpPr>
          <p:cNvPr id="5" name="テキスト ボックス 4">
            <a:extLst>
              <a:ext uri="{FF2B5EF4-FFF2-40B4-BE49-F238E27FC236}">
                <a16:creationId xmlns:a16="http://schemas.microsoft.com/office/drawing/2014/main" id="{4710BFEA-6D7A-D8AC-CAE4-3DE1E771D5A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00864130"/>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1578</TotalTime>
  <Words>2800</Words>
  <Application>Microsoft Office PowerPoint</Application>
  <PresentationFormat>画面に合わせる (4:3)</PresentationFormat>
  <Paragraphs>273</Paragraphs>
  <Slides>30</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游ゴシック</vt:lpstr>
      <vt:lpstr>Arial</vt:lpstr>
      <vt:lpstr>Consolas</vt:lpstr>
      <vt:lpstr>Open Sans</vt:lpstr>
      <vt:lpstr>Times New Roman</vt:lpstr>
      <vt:lpstr>1_Office テーマ</vt:lpstr>
      <vt:lpstr>Python上での Garbage Collectionの仕組み</vt:lpstr>
      <vt:lpstr>卒論に向けた調査時に発生した疑問</vt:lpstr>
      <vt:lpstr>今回の内容</vt:lpstr>
      <vt:lpstr>今回の内容</vt:lpstr>
      <vt:lpstr>1. Dangling Reference と Garbage Collection</vt:lpstr>
      <vt:lpstr>1. Dangling Reference と Garbage Collection</vt:lpstr>
      <vt:lpstr>1. Dangling Reference と Garbage Collection</vt:lpstr>
      <vt:lpstr>今回の内容</vt:lpstr>
      <vt:lpstr>2. Garbage Collection 概論</vt:lpstr>
      <vt:lpstr>2.1. Tracting GC</vt:lpstr>
      <vt:lpstr>2.1. Tracting GC</vt:lpstr>
      <vt:lpstr>2.1. Tracting GC</vt:lpstr>
      <vt:lpstr>2.1. Tracting GC</vt:lpstr>
      <vt:lpstr>2.1. Tracting GC</vt:lpstr>
      <vt:lpstr>2.1. Tracting GC</vt:lpstr>
      <vt:lpstr>2.2. Reference Counting</vt:lpstr>
      <vt:lpstr>2.2.3. GCの改良</vt:lpstr>
      <vt:lpstr>2.2.3. GCの改良</vt:lpstr>
      <vt:lpstr>2.2.3. GCの改良</vt:lpstr>
      <vt:lpstr>今回の内容</vt:lpstr>
      <vt:lpstr>3. Python における GC</vt:lpstr>
      <vt:lpstr>3. Python における GC</vt:lpstr>
      <vt:lpstr>3.1. 3世代Generational GC</vt:lpstr>
      <vt:lpstr>3.1. 3世代Generational GC</vt:lpstr>
      <vt:lpstr>3.1. 3世代Generational GC</vt:lpstr>
      <vt:lpstr>3.1. 3世代Generational GC</vt:lpstr>
      <vt:lpstr>3.1. 3世代Generational GC</vt:lpstr>
      <vt:lpstr>3.2. 循環参照への対処</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122</cp:revision>
  <dcterms:created xsi:type="dcterms:W3CDTF">2024-06-19T02:29:43Z</dcterms:created>
  <dcterms:modified xsi:type="dcterms:W3CDTF">2024-11-18T10:39:46Z</dcterms:modified>
</cp:coreProperties>
</file>