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1286A1C-714C-135B-9A06-1B6EFB0553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7CAB4C-FB61-F249-4C66-8C94C6148D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B35ED-074F-4DA6-B0D2-0863611FB16F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28E0F8-D5F8-3292-752C-E4048BDF01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4F3E97-B95A-C995-96E7-216C1F05F4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A531B-3EF8-4A60-8782-5101593AF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825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B72A9-69E8-434A-ABDE-EB90AC8A796A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FFCC6-E244-42D0-BC6E-C10634BD1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09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FFCC6-E244-42D0-BC6E-C10634BD109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10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FFCC6-E244-42D0-BC6E-C10634BD109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33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D117CC-9FAD-4253-8A87-193B34279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30" y="1268072"/>
            <a:ext cx="10178143" cy="2387600"/>
          </a:xfrm>
        </p:spPr>
        <p:txBody>
          <a:bodyPr anchor="b"/>
          <a:lstStyle>
            <a:lvl1pPr algn="ctr">
              <a:defRPr sz="4500" baseline="0">
                <a:latin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97F485-D10F-4CA8-8059-CE1750F96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3870000"/>
            <a:ext cx="9144000" cy="1655762"/>
          </a:xfrm>
        </p:spPr>
        <p:txBody>
          <a:bodyPr/>
          <a:lstStyle>
            <a:lvl1pPr marL="0" indent="0" algn="ctr">
              <a:buNone/>
              <a:defRPr sz="1800" baseline="0">
                <a:latin typeface="Open Sans" panose="020B0606030504020204" pitchFamily="34" charset="0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6B27BA-0B04-EDC8-D984-45C0A424D262}"/>
              </a:ext>
            </a:extLst>
          </p:cNvPr>
          <p:cNvSpPr/>
          <p:nvPr userDrawn="1"/>
        </p:nvSpPr>
        <p:spPr>
          <a:xfrm flipV="1">
            <a:off x="1006927" y="3648800"/>
            <a:ext cx="10178143" cy="45719"/>
          </a:xfrm>
          <a:prstGeom prst="rect">
            <a:avLst/>
          </a:prstGeom>
          <a:gradFill flip="none" rotWithShape="1">
            <a:gsLst>
              <a:gs pos="0">
                <a:srgbClr val="00FFFF">
                  <a:shade val="30000"/>
                  <a:satMod val="115000"/>
                </a:srgbClr>
              </a:gs>
              <a:gs pos="50000">
                <a:srgbClr val="00FFFF">
                  <a:shade val="67500"/>
                  <a:satMod val="115000"/>
                </a:srgbClr>
              </a:gs>
              <a:gs pos="100000">
                <a:srgbClr val="00FF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3D2517B-4DA4-FF00-E69B-EA4FE906DCB5}"/>
              </a:ext>
            </a:extLst>
          </p:cNvPr>
          <p:cNvSpPr/>
          <p:nvPr userDrawn="1"/>
        </p:nvSpPr>
        <p:spPr>
          <a:xfrm flipV="1">
            <a:off x="1006927" y="3694518"/>
            <a:ext cx="10178143" cy="45719"/>
          </a:xfrm>
          <a:prstGeom prst="rect">
            <a:avLst/>
          </a:prstGeom>
          <a:gradFill flip="none" rotWithShape="1">
            <a:gsLst>
              <a:gs pos="0">
                <a:srgbClr val="00FFFF">
                  <a:tint val="66000"/>
                  <a:satMod val="160000"/>
                </a:srgbClr>
              </a:gs>
              <a:gs pos="50000">
                <a:srgbClr val="00FFFF">
                  <a:tint val="44500"/>
                  <a:satMod val="160000"/>
                </a:srgbClr>
              </a:gs>
              <a:gs pos="100000">
                <a:srgbClr val="00FF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5900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D1007D-27BE-4763-B047-AC17EBCBB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340B9A-3F57-4156-A08B-FC18920CE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070A10-DD6C-4590-BFA4-3B1E2EAB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259282"/>
            <a:ext cx="2743201" cy="598714"/>
          </a:xfrm>
          <a:prstGeom prst="rect">
            <a:avLst/>
          </a:prstGeom>
        </p:spPr>
        <p:txBody>
          <a:bodyPr/>
          <a:lstStyle/>
          <a:p>
            <a:fld id="{E8CAF464-15F3-4BB4-BD7F-4E96634389B9}" type="datetime1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E13EE8-D346-41AE-8F04-C2FAAABA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259286"/>
            <a:ext cx="5029200" cy="598714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創造工学研修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8A541C-F917-4F3A-92C9-4F0864B6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94247"/>
            <a:ext cx="2743200" cy="563755"/>
          </a:xfrm>
          <a:prstGeom prst="rect">
            <a:avLst/>
          </a:prstGeom>
        </p:spPr>
        <p:txBody>
          <a:bodyPr/>
          <a:lstStyle/>
          <a:p>
            <a:fld id="{70F09BC8-770C-4BFA-AEB0-39BA5C077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34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88AC0B-1BD3-406D-92FF-3E006C5E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94" y="136527"/>
            <a:ext cx="11500813" cy="913691"/>
          </a:xfrm>
        </p:spPr>
        <p:txBody>
          <a:bodyPr/>
          <a:lstStyle>
            <a:lvl1pPr algn="l"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435DD3-284C-458C-BD74-0FE1EA35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94" y="1099789"/>
            <a:ext cx="11500813" cy="548216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 baseline="0"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 baseline="0"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 baseline="0"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 baseline="0"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600" baseline="0">
                <a:latin typeface="Times New Roman" panose="020206030504050203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DD23F4-2C59-05B1-021C-D394EA745D61}"/>
              </a:ext>
            </a:extLst>
          </p:cNvPr>
          <p:cNvSpPr/>
          <p:nvPr userDrawn="1"/>
        </p:nvSpPr>
        <p:spPr>
          <a:xfrm flipV="1">
            <a:off x="345594" y="826037"/>
            <a:ext cx="10576407" cy="45719"/>
          </a:xfrm>
          <a:prstGeom prst="rect">
            <a:avLst/>
          </a:prstGeom>
          <a:gradFill flip="none" rotWithShape="1">
            <a:gsLst>
              <a:gs pos="0">
                <a:srgbClr val="00FFFF">
                  <a:shade val="30000"/>
                  <a:satMod val="115000"/>
                </a:srgbClr>
              </a:gs>
              <a:gs pos="50000">
                <a:srgbClr val="00FFFF">
                  <a:shade val="67500"/>
                  <a:satMod val="115000"/>
                </a:srgbClr>
              </a:gs>
              <a:gs pos="100000">
                <a:srgbClr val="00FF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3836BD1-894A-73D3-A279-35B28126DD4D}"/>
              </a:ext>
            </a:extLst>
          </p:cNvPr>
          <p:cNvSpPr/>
          <p:nvPr userDrawn="1"/>
        </p:nvSpPr>
        <p:spPr>
          <a:xfrm flipV="1">
            <a:off x="345594" y="872913"/>
            <a:ext cx="10952327" cy="45719"/>
          </a:xfrm>
          <a:prstGeom prst="rect">
            <a:avLst/>
          </a:prstGeom>
          <a:gradFill flip="none" rotWithShape="1">
            <a:gsLst>
              <a:gs pos="0">
                <a:srgbClr val="00FFFF">
                  <a:tint val="66000"/>
                  <a:satMod val="160000"/>
                </a:srgbClr>
              </a:gs>
              <a:gs pos="50000">
                <a:srgbClr val="00FFFF">
                  <a:tint val="44500"/>
                  <a:satMod val="160000"/>
                </a:srgbClr>
              </a:gs>
              <a:gs pos="100000">
                <a:srgbClr val="00FF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EBB48A-6294-F701-553B-1B2D60A5D112}"/>
              </a:ext>
            </a:extLst>
          </p:cNvPr>
          <p:cNvSpPr txBox="1">
            <a:spLocks/>
          </p:cNvSpPr>
          <p:nvPr userDrawn="1"/>
        </p:nvSpPr>
        <p:spPr>
          <a:xfrm>
            <a:off x="10922001" y="597631"/>
            <a:ext cx="756057" cy="257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F09BC8-770C-4BFA-AEB0-39BA5C0771DD}" type="slidenum">
              <a:rPr kumimoji="1" lang="ja-JP" altLang="en-US" sz="1800" smtClean="0"/>
              <a:pPr/>
              <a:t>‹#›</a:t>
            </a:fld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09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A7A54-91EA-46FB-8EF7-68E7ECAF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DA5D9C-6893-4D93-9FF6-561E0D4D7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42737C-0E05-4D0A-AFD2-67FA9113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259282"/>
            <a:ext cx="2743201" cy="598714"/>
          </a:xfrm>
          <a:prstGeom prst="rect">
            <a:avLst/>
          </a:prstGeom>
        </p:spPr>
        <p:txBody>
          <a:bodyPr/>
          <a:lstStyle/>
          <a:p>
            <a:fld id="{B4C738A0-993E-4FF2-A9D3-F8A25E5BED3D}" type="datetime1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E5CA05-B1E7-46E2-9425-46AB8801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94247"/>
            <a:ext cx="2743200" cy="563755"/>
          </a:xfrm>
          <a:prstGeom prst="rect">
            <a:avLst/>
          </a:prstGeom>
        </p:spPr>
        <p:txBody>
          <a:bodyPr/>
          <a:lstStyle/>
          <a:p>
            <a:fld id="{70F09BC8-770C-4BFA-AEB0-39BA5C077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39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A15F29-5846-4907-8C9B-39AC00572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593" y="1050218"/>
            <a:ext cx="5674207" cy="5434072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/>
            </a:lvl1pPr>
            <a:lvl2pPr marL="342900" indent="0">
              <a:lnSpc>
                <a:spcPct val="100000"/>
              </a:lnSpc>
              <a:buFontTx/>
              <a:buNone/>
              <a:defRPr/>
            </a:lvl2pPr>
            <a:lvl3pPr marL="685800" indent="0">
              <a:lnSpc>
                <a:spcPct val="100000"/>
              </a:lnSpc>
              <a:buFontTx/>
              <a:buNone/>
              <a:defRPr/>
            </a:lvl3pPr>
            <a:lvl4pPr marL="1028700" indent="0">
              <a:lnSpc>
                <a:spcPct val="100000"/>
              </a:lnSpc>
              <a:buFontTx/>
              <a:buNone/>
              <a:defRPr/>
            </a:lvl4pPr>
            <a:lvl5pPr marL="1371600" indent="0">
              <a:lnSpc>
                <a:spcPct val="100000"/>
              </a:lnSpc>
              <a:buFontTx/>
              <a:buNone/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0005AF-9B3D-498A-808E-DFE640D05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50218"/>
            <a:ext cx="5674206" cy="5434072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/>
            </a:lvl1pPr>
            <a:lvl2pPr marL="342900" indent="0">
              <a:lnSpc>
                <a:spcPct val="100000"/>
              </a:lnSpc>
              <a:buFontTx/>
              <a:buNone/>
              <a:defRPr/>
            </a:lvl2pPr>
            <a:lvl3pPr marL="685800" indent="0">
              <a:lnSpc>
                <a:spcPct val="100000"/>
              </a:lnSpc>
              <a:buFontTx/>
              <a:buNone/>
              <a:defRPr/>
            </a:lvl3pPr>
            <a:lvl4pPr marL="1028700" indent="0">
              <a:lnSpc>
                <a:spcPct val="100000"/>
              </a:lnSpc>
              <a:buFontTx/>
              <a:buNone/>
              <a:defRPr/>
            </a:lvl4pPr>
            <a:lvl5pPr marL="1371600" indent="0">
              <a:lnSpc>
                <a:spcPct val="100000"/>
              </a:lnSpc>
              <a:buFontTx/>
              <a:buNone/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571E4C0-4534-DF77-E2D4-58D71B1E2C80}"/>
              </a:ext>
            </a:extLst>
          </p:cNvPr>
          <p:cNvSpPr/>
          <p:nvPr userDrawn="1"/>
        </p:nvSpPr>
        <p:spPr>
          <a:xfrm flipV="1">
            <a:off x="345594" y="826037"/>
            <a:ext cx="10576407" cy="45719"/>
          </a:xfrm>
          <a:prstGeom prst="rect">
            <a:avLst/>
          </a:prstGeom>
          <a:gradFill flip="none" rotWithShape="1">
            <a:gsLst>
              <a:gs pos="0">
                <a:srgbClr val="00FFFF">
                  <a:shade val="30000"/>
                  <a:satMod val="115000"/>
                </a:srgbClr>
              </a:gs>
              <a:gs pos="50000">
                <a:srgbClr val="00FFFF">
                  <a:shade val="67500"/>
                  <a:satMod val="115000"/>
                </a:srgbClr>
              </a:gs>
              <a:gs pos="100000">
                <a:srgbClr val="00FF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C11310FE-8F73-E0F9-EB6C-1CA03D66E56D}"/>
              </a:ext>
            </a:extLst>
          </p:cNvPr>
          <p:cNvSpPr txBox="1">
            <a:spLocks/>
          </p:cNvSpPr>
          <p:nvPr userDrawn="1"/>
        </p:nvSpPr>
        <p:spPr>
          <a:xfrm>
            <a:off x="10922001" y="597631"/>
            <a:ext cx="756057" cy="257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F09BC8-770C-4BFA-AEB0-39BA5C0771DD}" type="slidenum">
              <a:rPr kumimoji="1" lang="ja-JP" altLang="en-US" sz="1800" smtClean="0"/>
              <a:pPr/>
              <a:t>‹#›</a:t>
            </a:fld>
            <a:endParaRPr kumimoji="1" lang="ja-JP" altLang="en-US" sz="1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EC6B90-770E-B2A6-7378-BCF1F92E6BC8}"/>
              </a:ext>
            </a:extLst>
          </p:cNvPr>
          <p:cNvSpPr/>
          <p:nvPr userDrawn="1"/>
        </p:nvSpPr>
        <p:spPr>
          <a:xfrm flipV="1">
            <a:off x="345594" y="872913"/>
            <a:ext cx="10952327" cy="45719"/>
          </a:xfrm>
          <a:prstGeom prst="rect">
            <a:avLst/>
          </a:prstGeom>
          <a:gradFill flip="none" rotWithShape="1">
            <a:gsLst>
              <a:gs pos="0">
                <a:srgbClr val="00FFFF">
                  <a:tint val="66000"/>
                  <a:satMod val="160000"/>
                </a:srgbClr>
              </a:gs>
              <a:gs pos="50000">
                <a:srgbClr val="00FFFF">
                  <a:tint val="44500"/>
                  <a:satMod val="160000"/>
                </a:srgbClr>
              </a:gs>
              <a:gs pos="100000">
                <a:srgbClr val="00FF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タイトル 10">
            <a:extLst>
              <a:ext uri="{FF2B5EF4-FFF2-40B4-BE49-F238E27FC236}">
                <a16:creationId xmlns:a16="http://schemas.microsoft.com/office/drawing/2014/main" id="{12E43A34-F31B-CC78-623D-3871D123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92" y="136526"/>
            <a:ext cx="11500812" cy="913691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5072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C3C29-E626-4163-9584-3587BE12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4A832E-550D-44CC-A53B-79C4B041A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423D25-F8EE-4B40-BF60-C68596026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E0153C-8EC1-409E-8A1F-66F05EACB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5A84956-7DB6-4454-B794-A0DB2B324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B236321-C443-411A-BC5D-E57C1C82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259282"/>
            <a:ext cx="2743201" cy="598714"/>
          </a:xfrm>
          <a:prstGeom prst="rect">
            <a:avLst/>
          </a:prstGeom>
        </p:spPr>
        <p:txBody>
          <a:bodyPr/>
          <a:lstStyle/>
          <a:p>
            <a:fld id="{80FBE12C-66DD-425F-87DA-45FA71D4B14C}" type="datetime1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F2E751-881B-4697-9682-AE3B2900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94247"/>
            <a:ext cx="2743200" cy="563755"/>
          </a:xfrm>
          <a:prstGeom prst="rect">
            <a:avLst/>
          </a:prstGeom>
        </p:spPr>
        <p:txBody>
          <a:bodyPr/>
          <a:lstStyle/>
          <a:p>
            <a:fld id="{70F09BC8-770C-4BFA-AEB0-39BA5C077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44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BE8A43-5846-4634-9FCB-5345B9B7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EB6FB81-0708-4180-B44E-A2C8FA0C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259282"/>
            <a:ext cx="2743201" cy="598714"/>
          </a:xfrm>
          <a:prstGeom prst="rect">
            <a:avLst/>
          </a:prstGeom>
        </p:spPr>
        <p:txBody>
          <a:bodyPr/>
          <a:lstStyle/>
          <a:p>
            <a:fld id="{5D337AB5-68CF-4C9A-84F0-CEB8B3F3804F}" type="datetime1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75E6B7-A5AB-4945-8EE9-4EB6DB6E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94247"/>
            <a:ext cx="2743200" cy="563755"/>
          </a:xfrm>
          <a:prstGeom prst="rect">
            <a:avLst/>
          </a:prstGeom>
        </p:spPr>
        <p:txBody>
          <a:bodyPr/>
          <a:lstStyle/>
          <a:p>
            <a:fld id="{70F09BC8-770C-4BFA-AEB0-39BA5C077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92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64AF32-2D00-47D2-B6B0-F9F4AE9F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259282"/>
            <a:ext cx="2743201" cy="598714"/>
          </a:xfrm>
          <a:prstGeom prst="rect">
            <a:avLst/>
          </a:prstGeom>
        </p:spPr>
        <p:txBody>
          <a:bodyPr/>
          <a:lstStyle/>
          <a:p>
            <a:fld id="{0224F364-07F3-46C8-84AA-302D169C9924}" type="datetime1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CD6054-5A98-4BEC-8E49-6129320F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94247"/>
            <a:ext cx="2743200" cy="563755"/>
          </a:xfrm>
          <a:prstGeom prst="rect">
            <a:avLst/>
          </a:prstGeom>
        </p:spPr>
        <p:txBody>
          <a:bodyPr/>
          <a:lstStyle/>
          <a:p>
            <a:fld id="{70F09BC8-770C-4BFA-AEB0-39BA5C077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5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DEA86-5B2C-4D23-A9B9-BCCA80BD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C578B5-9D30-42D0-93DF-F4B153274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14D973-AE20-488A-8815-122C20B63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ECBC66-222B-47E0-B522-158903D7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259282"/>
            <a:ext cx="2743201" cy="598714"/>
          </a:xfrm>
          <a:prstGeom prst="rect">
            <a:avLst/>
          </a:prstGeom>
        </p:spPr>
        <p:txBody>
          <a:bodyPr/>
          <a:lstStyle/>
          <a:p>
            <a:fld id="{C98F773C-6196-4130-BAF3-BF8645CB42FA}" type="datetime1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17A949-BA18-4BA7-B73C-A34B5107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94247"/>
            <a:ext cx="2743200" cy="563755"/>
          </a:xfrm>
          <a:prstGeom prst="rect">
            <a:avLst/>
          </a:prstGeom>
        </p:spPr>
        <p:txBody>
          <a:bodyPr/>
          <a:lstStyle/>
          <a:p>
            <a:fld id="{70F09BC8-770C-4BFA-AEB0-39BA5C077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26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E1257D-5CA0-4A85-90F6-0C3ADA0D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B7C8D4-0BCB-4580-8536-E0FA48D0F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FF5E01-5B7C-46C3-A422-C69349538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D1144B-B59B-4016-8310-380020CB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259282"/>
            <a:ext cx="2743201" cy="598714"/>
          </a:xfrm>
          <a:prstGeom prst="rect">
            <a:avLst/>
          </a:prstGeom>
        </p:spPr>
        <p:txBody>
          <a:bodyPr/>
          <a:lstStyle/>
          <a:p>
            <a:fld id="{E4883AD5-0DE6-4DC7-9375-A23AA371A5C4}" type="datetime1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558B42-0200-4DC8-81BC-6DCCEB82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94247"/>
            <a:ext cx="2743200" cy="563755"/>
          </a:xfrm>
          <a:prstGeom prst="rect">
            <a:avLst/>
          </a:prstGeom>
        </p:spPr>
        <p:txBody>
          <a:bodyPr/>
          <a:lstStyle/>
          <a:p>
            <a:fld id="{70F09BC8-770C-4BFA-AEB0-39BA5C077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38AFD6-98D0-4B26-96BE-5C93F100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257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9D999E-5C19-4FF0-978C-6E64796D4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6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267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hd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kumimoji="1" sz="3300" b="0" kern="1200" baseline="0">
          <a:solidFill>
            <a:schemeClr val="tx1"/>
          </a:solidFill>
          <a:latin typeface="Times New Roman" panose="02020603050405020304" pitchFamily="18" charset="0"/>
          <a:ea typeface="ＭＳ Ｐゴシック" panose="020B0600070205080204" pitchFamily="50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ＭＳ Ｐゴシック" panose="020B060007020508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ＭＳ Ｐゴシック" panose="020B060007020508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ＭＳ Ｐゴシック" panose="020B060007020508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ＭＳ Ｐゴシック" panose="020B060007020508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ＭＳ Ｐゴシック" panose="020B0600070205080204" pitchFamily="50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B0EE81-F8BD-1402-E27A-9897D12EB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宮城県プレ入試　第</a:t>
            </a:r>
            <a:r>
              <a:rPr lang="en-US" altLang="ja-JP" dirty="0"/>
              <a:t>1</a:t>
            </a:r>
            <a:r>
              <a:rPr lang="ja-JP" altLang="en-US" dirty="0"/>
              <a:t>回理科</a:t>
            </a:r>
            <a:br>
              <a:rPr lang="en-US" altLang="ja-JP" dirty="0"/>
            </a:br>
            <a:r>
              <a:rPr lang="ja-JP" altLang="en-US" dirty="0"/>
              <a:t>講義資料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1383C1-32B6-53BB-7E01-B2F24B343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担当講師　三上 陽向</a:t>
            </a:r>
          </a:p>
        </p:txBody>
      </p:sp>
    </p:spTree>
    <p:extLst>
      <p:ext uri="{BB962C8B-B14F-4D97-AF65-F5344CB8AC3E}">
        <p14:creationId xmlns:p14="http://schemas.microsoft.com/office/powerpoint/2010/main" val="344191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73E021-A6D3-A309-DE1F-A486D645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第三問 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81AC35F-ADFF-7BDD-1AFB-D9B283A38D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dirty="0"/>
                  <a:t>グラフには，「揺れが始まった時間」と「初期微動継続時間（</a:t>
                </a:r>
                <a:r>
                  <a:rPr lang="en-US" altLang="ja-JP" dirty="0"/>
                  <a:t>PS</a:t>
                </a:r>
                <a:r>
                  <a:rPr lang="ja-JP" altLang="en-US" dirty="0"/>
                  <a:t>時間）」を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プロットするよう求められているので，正確に読み取り，丁寧にグラフを描く．</a:t>
                </a: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514350" indent="-514350">
                  <a:buAutoNum type="arabicParenBoth"/>
                </a:pPr>
                <a:r>
                  <a:rPr lang="en-US" altLang="ja-JP" dirty="0"/>
                  <a:t>PS</a:t>
                </a:r>
                <a:r>
                  <a:rPr lang="ja-JP" altLang="en-US" dirty="0"/>
                  <a:t>時間が０となるのが震源である．</a:t>
                </a:r>
                <a:endParaRPr lang="en-US" altLang="ja-JP" dirty="0"/>
              </a:p>
              <a:p>
                <a:pPr marL="514350" indent="-514350">
                  <a:buAutoNum type="arabicParenBoth"/>
                </a:pPr>
                <a:r>
                  <a:rPr kumimoji="1" lang="en-US" altLang="ja-JP" dirty="0"/>
                  <a:t>PS</a:t>
                </a:r>
                <a:r>
                  <a:rPr kumimoji="1" lang="ja-JP" altLang="en-US" dirty="0"/>
                  <a:t>時間は距離に比例するので，これを用いて比例式を立てる．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en-US" altLang="ja-JP" dirty="0"/>
                  <a:t>	(</a:t>
                </a:r>
                <a:r>
                  <a:rPr kumimoji="1" lang="ja-JP" altLang="en-US" dirty="0"/>
                  <a:t>距離</a:t>
                </a:r>
                <a:r>
                  <a:rPr kumimoji="1" lang="en-US" altLang="ja-JP" dirty="0"/>
                  <a:t>)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: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(PS</a:t>
                </a:r>
                <a:r>
                  <a:rPr lang="ja-JP" altLang="en-US" dirty="0"/>
                  <a:t>時間</a:t>
                </a:r>
                <a:r>
                  <a:rPr lang="en-US" altLang="ja-JP" dirty="0"/>
                  <a:t>) =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147 :18=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:12</m:t>
                    </m:r>
                  </m:oMath>
                </a14:m>
                <a:r>
                  <a:rPr kumimoji="1" lang="en-US" altLang="ja-JP" dirty="0"/>
                  <a:t>    </a:t>
                </a:r>
                <a:r>
                  <a:rPr kumimoji="1" lang="ja-JP" altLang="en-US" dirty="0"/>
                  <a:t>これを解いて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/>
                  <a:t> 98 (km)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81AC35F-ADFF-7BDD-1AFB-D9B283A38D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1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84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E9FBB6-1FFB-543C-2783-D6971C55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3</a:t>
            </a:r>
            <a:r>
              <a:rPr kumimoji="1" lang="ja-JP" altLang="en-US" dirty="0"/>
              <a:t>問 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4D60BD-4AB1-E03F-19E2-AFA5F806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実験系の問題は，知識を必要としなくても考えれば解ける問題も多いです．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問題文を正確に読み，状況を整理して解き進める練習を今後も続けましょう．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514350" indent="-514350">
              <a:buAutoNum type="arabicParenBoth"/>
            </a:pPr>
            <a:r>
              <a:rPr kumimoji="1" lang="ja-JP" altLang="en-US" sz="2000" dirty="0"/>
              <a:t>印をつけ始めたのが図</a:t>
            </a:r>
            <a:r>
              <a:rPr kumimoji="1" lang="en-US" altLang="ja-JP" sz="2000" dirty="0"/>
              <a:t>4</a:t>
            </a:r>
            <a:r>
              <a:rPr kumimoji="1" lang="ja-JP" altLang="en-US" sz="2000" dirty="0"/>
              <a:t>の一番右の点であり，</a:t>
            </a:r>
            <a:r>
              <a:rPr kumimoji="1" lang="en-US" altLang="ja-JP" sz="2000" dirty="0"/>
              <a:t>1</a:t>
            </a:r>
            <a:r>
              <a:rPr kumimoji="1" lang="ja-JP" altLang="en-US" sz="2000" dirty="0"/>
              <a:t>時間に</a:t>
            </a:r>
            <a:r>
              <a:rPr lang="en-US" altLang="ja-JP" sz="2000" dirty="0"/>
              <a:t>2cm</a:t>
            </a:r>
            <a:r>
              <a:rPr lang="ja-JP" altLang="en-US" sz="2000" dirty="0"/>
              <a:t>ずつ点が移動していることもわかる．一番右の点から</a:t>
            </a:r>
            <a:r>
              <a:rPr lang="en-US" altLang="ja-JP" sz="2000" dirty="0"/>
              <a:t>Y(</a:t>
            </a:r>
            <a:r>
              <a:rPr lang="ja-JP" altLang="en-US" sz="2000" dirty="0"/>
              <a:t>日の出</a:t>
            </a:r>
            <a:r>
              <a:rPr lang="en-US" altLang="ja-JP" sz="2000" dirty="0"/>
              <a:t>)</a:t>
            </a:r>
            <a:r>
              <a:rPr lang="ja-JP" altLang="en-US" sz="2000" dirty="0"/>
              <a:t>までは</a:t>
            </a:r>
            <a:r>
              <a:rPr lang="en-US" altLang="ja-JP" sz="2000" dirty="0"/>
              <a:t>4cm</a:t>
            </a:r>
            <a:r>
              <a:rPr lang="ja-JP" altLang="en-US" sz="2000" dirty="0"/>
              <a:t>あるので，日の出は </a:t>
            </a:r>
            <a:r>
              <a:rPr lang="en-US" altLang="ja-JP" sz="2000" dirty="0"/>
              <a:t>4cm ÷ 2 = 2</a:t>
            </a:r>
            <a:r>
              <a:rPr lang="ja-JP" altLang="en-US" sz="2000" dirty="0"/>
              <a:t>時間前 であることがわかる．</a:t>
            </a:r>
            <a:endParaRPr lang="en-US" altLang="ja-JP" sz="2000" dirty="0"/>
          </a:p>
          <a:p>
            <a:pPr marL="514350" indent="-514350">
              <a:buAutoNum type="arabicParenBoth"/>
            </a:pPr>
            <a:endParaRPr kumimoji="1" lang="en-US" altLang="ja-JP" sz="2000" dirty="0"/>
          </a:p>
          <a:p>
            <a:pPr marL="514350" indent="-514350">
              <a:buAutoNum type="arabicParenBoth"/>
            </a:pPr>
            <a:r>
              <a:rPr lang="ja-JP" altLang="en-US" sz="2000" dirty="0"/>
              <a:t>北に影ができるということは，太陽の位置は南側</a:t>
            </a:r>
            <a:r>
              <a:rPr lang="en-US" altLang="ja-JP" sz="2000" dirty="0"/>
              <a:t>(</a:t>
            </a:r>
            <a:r>
              <a:rPr lang="ja-JP" altLang="en-US" sz="2000" dirty="0"/>
              <a:t>昼</a:t>
            </a:r>
            <a:r>
              <a:rPr lang="en-US" altLang="ja-JP" sz="2000" dirty="0"/>
              <a:t>)</a:t>
            </a:r>
            <a:r>
              <a:rPr lang="ja-JP" altLang="en-US" sz="2000" dirty="0"/>
              <a:t>．この後太陽は西に移動するので，影は東に移動するはずである．また，太陽の高度が下がるので，影は伸びる．</a:t>
            </a:r>
            <a:endParaRPr lang="en-US" altLang="ja-JP" sz="20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9216862-0C73-DB3F-5D72-F1BCC0670D17}"/>
              </a:ext>
            </a:extLst>
          </p:cNvPr>
          <p:cNvSpPr/>
          <p:nvPr/>
        </p:nvSpPr>
        <p:spPr>
          <a:xfrm>
            <a:off x="5214256" y="5728011"/>
            <a:ext cx="119743" cy="903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46F574E-2E30-59FA-0C77-E1CB9980C686}"/>
              </a:ext>
            </a:extLst>
          </p:cNvPr>
          <p:cNvSpPr/>
          <p:nvPr/>
        </p:nvSpPr>
        <p:spPr>
          <a:xfrm>
            <a:off x="4125685" y="4599800"/>
            <a:ext cx="337457" cy="3592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ADAD278-CBE3-8139-E293-15D02CB6C185}"/>
              </a:ext>
            </a:extLst>
          </p:cNvPr>
          <p:cNvCxnSpPr>
            <a:cxnSpLocks/>
          </p:cNvCxnSpPr>
          <p:nvPr/>
        </p:nvCxnSpPr>
        <p:spPr>
          <a:xfrm>
            <a:off x="4454949" y="4845957"/>
            <a:ext cx="1695479" cy="178556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B1799835-2B52-B1E2-618F-7F0F722D008A}"/>
              </a:ext>
            </a:extLst>
          </p:cNvPr>
          <p:cNvSpPr/>
          <p:nvPr/>
        </p:nvSpPr>
        <p:spPr>
          <a:xfrm>
            <a:off x="3646713" y="5100542"/>
            <a:ext cx="337457" cy="3592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580B972-31F9-079C-FC36-497BF6ED22EC}"/>
              </a:ext>
            </a:extLst>
          </p:cNvPr>
          <p:cNvCxnSpPr>
            <a:cxnSpLocks/>
          </p:cNvCxnSpPr>
          <p:nvPr/>
        </p:nvCxnSpPr>
        <p:spPr>
          <a:xfrm>
            <a:off x="3984170" y="5330681"/>
            <a:ext cx="4071259" cy="130084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6A7E9B5-E6C2-2847-2C56-BA9EB462A292}"/>
              </a:ext>
            </a:extLst>
          </p:cNvPr>
          <p:cNvCxnSpPr>
            <a:cxnSpLocks/>
          </p:cNvCxnSpPr>
          <p:nvPr/>
        </p:nvCxnSpPr>
        <p:spPr>
          <a:xfrm>
            <a:off x="2268597" y="6631525"/>
            <a:ext cx="6733889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D1539CA-14D7-C761-1181-0428406EF56C}"/>
              </a:ext>
            </a:extLst>
          </p:cNvPr>
          <p:cNvCxnSpPr>
            <a:cxnSpLocks/>
          </p:cNvCxnSpPr>
          <p:nvPr/>
        </p:nvCxnSpPr>
        <p:spPr>
          <a:xfrm>
            <a:off x="5333999" y="6581954"/>
            <a:ext cx="76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F612328-B264-F6AF-EA68-09B8A316DD27}"/>
              </a:ext>
            </a:extLst>
          </p:cNvPr>
          <p:cNvCxnSpPr>
            <a:cxnSpLocks/>
          </p:cNvCxnSpPr>
          <p:nvPr/>
        </p:nvCxnSpPr>
        <p:spPr>
          <a:xfrm>
            <a:off x="5333999" y="6695061"/>
            <a:ext cx="27214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ECE726D-2F8E-AD72-4CA5-30FB26094902}"/>
              </a:ext>
            </a:extLst>
          </p:cNvPr>
          <p:cNvSpPr txBox="1"/>
          <p:nvPr/>
        </p:nvSpPr>
        <p:spPr>
          <a:xfrm>
            <a:off x="6411686" y="6259677"/>
            <a:ext cx="63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影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7E2B90A-16A6-91F1-6647-9EE020042BC5}"/>
              </a:ext>
            </a:extLst>
          </p:cNvPr>
          <p:cNvSpPr txBox="1"/>
          <p:nvPr/>
        </p:nvSpPr>
        <p:spPr>
          <a:xfrm>
            <a:off x="3463421" y="4673514"/>
            <a:ext cx="104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太陽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11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04BF7-114A-CF15-3EAA-4C5E4279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第一問</a:t>
            </a:r>
            <a:r>
              <a:rPr lang="en-US" altLang="ja-JP" dirty="0"/>
              <a:t>1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BE9738-CCFF-7D71-E148-4128925CC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マツ </a:t>
            </a:r>
            <a:r>
              <a:rPr lang="en-US" altLang="ja-JP" dirty="0"/>
              <a:t>:</a:t>
            </a:r>
            <a:r>
              <a:rPr lang="ja-JP" altLang="en-US" dirty="0"/>
              <a:t> 裸子植物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lang="en-US" altLang="ja-JP" dirty="0"/>
              <a:t>= </a:t>
            </a:r>
            <a:r>
              <a:rPr lang="ja-JP" altLang="en-US" dirty="0"/>
              <a:t>胚珠がむき出し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前年のまつかさがついているのは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u="sng" dirty="0"/>
              <a:t>マツの種子の成長には</a:t>
            </a:r>
            <a:r>
              <a:rPr kumimoji="1" lang="en-US" altLang="ja-JP" u="sng" dirty="0"/>
              <a:t>2</a:t>
            </a:r>
            <a:r>
              <a:rPr kumimoji="1" lang="ja-JP" altLang="en-US" u="sng" dirty="0"/>
              <a:t>年かかる</a:t>
            </a:r>
            <a:endParaRPr kumimoji="1" lang="en-US" altLang="ja-JP" u="sng" dirty="0"/>
          </a:p>
          <a:p>
            <a:pPr marL="0" indent="0">
              <a:buNone/>
            </a:pPr>
            <a:r>
              <a:rPr kumimoji="1" lang="ja-JP" altLang="en-US" u="sng" dirty="0"/>
              <a:t>ため</a:t>
            </a:r>
            <a:endParaRPr kumimoji="1" lang="en-US" altLang="ja-JP" u="sng" dirty="0"/>
          </a:p>
          <a:p>
            <a:pPr marL="0" indent="0">
              <a:buNone/>
            </a:pPr>
            <a:endParaRPr kumimoji="1" lang="en-US" altLang="ja-JP" u="sng" dirty="0"/>
          </a:p>
          <a:p>
            <a:pPr marL="0" indent="0">
              <a:buNone/>
            </a:pPr>
            <a:r>
              <a:rPr kumimoji="1" lang="ja-JP" altLang="en-US" dirty="0"/>
              <a:t>成長を終えて種子を出し終えた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まつかさ</a:t>
            </a:r>
            <a:r>
              <a:rPr kumimoji="1" lang="ja-JP" altLang="en-US" dirty="0"/>
              <a:t>はやがて地面に落ちる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（</a:t>
            </a:r>
            <a:r>
              <a:rPr kumimoji="1" lang="en-US" altLang="ja-JP" dirty="0"/>
              <a:t>= </a:t>
            </a:r>
            <a:r>
              <a:rPr kumimoji="1" lang="ja-JP" altLang="en-US" dirty="0"/>
              <a:t>松ぼっくり）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FF8858-9958-F108-65D1-97FB4789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197" y="1099789"/>
            <a:ext cx="6294151" cy="479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71B94C7-C175-0E18-A464-1E741E9426C3}"/>
              </a:ext>
            </a:extLst>
          </p:cNvPr>
          <p:cNvSpPr txBox="1"/>
          <p:nvPr/>
        </p:nvSpPr>
        <p:spPr>
          <a:xfrm>
            <a:off x="7151914" y="6105427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/>
              <a:t>https://i0.wp.com/braveblossoms.sakura.ne.jp/sblo_files/sjb/image/E69DBE.jpg?ssl=1</a:t>
            </a:r>
          </a:p>
        </p:txBody>
      </p:sp>
    </p:spTree>
    <p:extLst>
      <p:ext uri="{BB962C8B-B14F-4D97-AF65-F5344CB8AC3E}">
        <p14:creationId xmlns:p14="http://schemas.microsoft.com/office/powerpoint/2010/main" val="233457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35664A-78DD-E85C-6C1B-336E351A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第一問 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BA4947-A5C3-D6DB-F73A-1449A304A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植物の分類</a:t>
            </a:r>
            <a:r>
              <a:rPr lang="ja-JP" altLang="en-US" dirty="0"/>
              <a:t>（とても重要！！！）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植物</a:t>
            </a:r>
            <a:r>
              <a:rPr kumimoji="1" lang="en-US" altLang="ja-JP" dirty="0"/>
              <a:t>	</a:t>
            </a:r>
            <a:r>
              <a:rPr kumimoji="1" lang="ja-JP" altLang="en-US" dirty="0"/>
              <a:t>種子植物</a:t>
            </a:r>
            <a:r>
              <a:rPr kumimoji="1" lang="en-US" altLang="ja-JP" dirty="0"/>
              <a:t>	</a:t>
            </a:r>
            <a:r>
              <a:rPr kumimoji="1" lang="ja-JP" altLang="en-US" dirty="0"/>
              <a:t>被子植物</a:t>
            </a:r>
            <a:r>
              <a:rPr kumimoji="1" lang="en-US" altLang="ja-JP" dirty="0"/>
              <a:t>	</a:t>
            </a:r>
            <a:r>
              <a:rPr kumimoji="1" lang="ja-JP" altLang="en-US" dirty="0"/>
              <a:t>双子葉類</a:t>
            </a:r>
            <a:r>
              <a:rPr kumimoji="1" lang="en-US" altLang="ja-JP" dirty="0"/>
              <a:t>	</a:t>
            </a:r>
            <a:r>
              <a:rPr kumimoji="1" lang="ja-JP" altLang="en-US" dirty="0"/>
              <a:t>合弁花（類）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										</a:t>
            </a:r>
            <a:r>
              <a:rPr lang="ja-JP" altLang="en-US" dirty="0"/>
              <a:t>離弁花（類）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				</a:t>
            </a:r>
            <a:r>
              <a:rPr lang="ja-JP" altLang="en-US" dirty="0"/>
              <a:t>単子葉類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	</a:t>
            </a:r>
            <a:r>
              <a:rPr lang="ja-JP" altLang="en-US" dirty="0"/>
              <a:t>裸子植物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	</a:t>
            </a:r>
            <a:r>
              <a:rPr kumimoji="1" lang="ja-JP" altLang="en-US" dirty="0"/>
              <a:t>種子を作らない植物</a:t>
            </a:r>
            <a:r>
              <a:rPr kumimoji="1" lang="en-US" altLang="ja-JP" dirty="0"/>
              <a:t>		</a:t>
            </a:r>
            <a:r>
              <a:rPr kumimoji="1" lang="ja-JP" altLang="en-US" dirty="0"/>
              <a:t>シダ植物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							</a:t>
            </a:r>
            <a:r>
              <a:rPr lang="ja-JP" altLang="en-US" dirty="0"/>
              <a:t>コケ植物</a:t>
            </a:r>
            <a:endParaRPr kumimoji="1" lang="en-US" altLang="ja-JP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B84329A-1A74-BD55-8751-84F9869A64EC}"/>
              </a:ext>
            </a:extLst>
          </p:cNvPr>
          <p:cNvCxnSpPr>
            <a:cxnSpLocks/>
          </p:cNvCxnSpPr>
          <p:nvPr/>
        </p:nvCxnSpPr>
        <p:spPr>
          <a:xfrm>
            <a:off x="1240971" y="2405742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9AB1F01-AA27-811E-ADAD-EB02344AE1DF}"/>
              </a:ext>
            </a:extLst>
          </p:cNvPr>
          <p:cNvCxnSpPr>
            <a:cxnSpLocks/>
          </p:cNvCxnSpPr>
          <p:nvPr/>
        </p:nvCxnSpPr>
        <p:spPr>
          <a:xfrm>
            <a:off x="3352800" y="2405742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FA450F3-730E-1624-D8F0-1D41890484EE}"/>
              </a:ext>
            </a:extLst>
          </p:cNvPr>
          <p:cNvCxnSpPr>
            <a:cxnSpLocks/>
          </p:cNvCxnSpPr>
          <p:nvPr/>
        </p:nvCxnSpPr>
        <p:spPr>
          <a:xfrm>
            <a:off x="5366658" y="2405742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8C228E8-209E-877C-87D1-DC09FD21F8B0}"/>
              </a:ext>
            </a:extLst>
          </p:cNvPr>
          <p:cNvCxnSpPr>
            <a:cxnSpLocks/>
          </p:cNvCxnSpPr>
          <p:nvPr/>
        </p:nvCxnSpPr>
        <p:spPr>
          <a:xfrm>
            <a:off x="7445830" y="2405742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8467661-A1B9-4955-BB96-8ED159C6923C}"/>
              </a:ext>
            </a:extLst>
          </p:cNvPr>
          <p:cNvCxnSpPr>
            <a:cxnSpLocks/>
          </p:cNvCxnSpPr>
          <p:nvPr/>
        </p:nvCxnSpPr>
        <p:spPr>
          <a:xfrm>
            <a:off x="1469571" y="2405742"/>
            <a:ext cx="0" cy="27081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7534C56-1121-31C6-D612-38161342D804}"/>
              </a:ext>
            </a:extLst>
          </p:cNvPr>
          <p:cNvCxnSpPr>
            <a:cxnSpLocks/>
          </p:cNvCxnSpPr>
          <p:nvPr/>
        </p:nvCxnSpPr>
        <p:spPr>
          <a:xfrm>
            <a:off x="1469571" y="5094514"/>
            <a:ext cx="228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F94B19E-9C25-8FA8-50EF-36867674F720}"/>
              </a:ext>
            </a:extLst>
          </p:cNvPr>
          <p:cNvCxnSpPr>
            <a:cxnSpLocks/>
          </p:cNvCxnSpPr>
          <p:nvPr/>
        </p:nvCxnSpPr>
        <p:spPr>
          <a:xfrm>
            <a:off x="3581400" y="4034064"/>
            <a:ext cx="228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C940217-C392-E6E3-4BC4-DFAA5B2FAB4B}"/>
              </a:ext>
            </a:extLst>
          </p:cNvPr>
          <p:cNvCxnSpPr>
            <a:cxnSpLocks/>
          </p:cNvCxnSpPr>
          <p:nvPr/>
        </p:nvCxnSpPr>
        <p:spPr>
          <a:xfrm>
            <a:off x="5595258" y="3494314"/>
            <a:ext cx="228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E4CE159-0F6A-1764-939F-91C82EFDC18B}"/>
              </a:ext>
            </a:extLst>
          </p:cNvPr>
          <p:cNvCxnSpPr>
            <a:cxnSpLocks/>
          </p:cNvCxnSpPr>
          <p:nvPr/>
        </p:nvCxnSpPr>
        <p:spPr>
          <a:xfrm>
            <a:off x="7674430" y="2973614"/>
            <a:ext cx="228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BBD77A1-E3A7-0703-F437-E8E6EDEA20BF}"/>
              </a:ext>
            </a:extLst>
          </p:cNvPr>
          <p:cNvCxnSpPr>
            <a:cxnSpLocks/>
          </p:cNvCxnSpPr>
          <p:nvPr/>
        </p:nvCxnSpPr>
        <p:spPr>
          <a:xfrm>
            <a:off x="3581400" y="2386389"/>
            <a:ext cx="0" cy="16649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5F2A835-BC76-F4B4-990B-D8B22B057518}"/>
              </a:ext>
            </a:extLst>
          </p:cNvPr>
          <p:cNvCxnSpPr>
            <a:cxnSpLocks/>
          </p:cNvCxnSpPr>
          <p:nvPr/>
        </p:nvCxnSpPr>
        <p:spPr>
          <a:xfrm>
            <a:off x="5588908" y="2386389"/>
            <a:ext cx="6350" cy="11230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A842FA9-FE40-081F-0561-8DC5BD60DA41}"/>
              </a:ext>
            </a:extLst>
          </p:cNvPr>
          <p:cNvCxnSpPr>
            <a:cxnSpLocks/>
          </p:cNvCxnSpPr>
          <p:nvPr/>
        </p:nvCxnSpPr>
        <p:spPr>
          <a:xfrm>
            <a:off x="7671255" y="2386389"/>
            <a:ext cx="3175" cy="6044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9D6E96E-8990-F863-F97D-070895FBE1C3}"/>
              </a:ext>
            </a:extLst>
          </p:cNvPr>
          <p:cNvCxnSpPr>
            <a:cxnSpLocks/>
          </p:cNvCxnSpPr>
          <p:nvPr/>
        </p:nvCxnSpPr>
        <p:spPr>
          <a:xfrm>
            <a:off x="4909458" y="5094514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F4EC051-A75F-2370-8894-3DD403CD1A89}"/>
              </a:ext>
            </a:extLst>
          </p:cNvPr>
          <p:cNvCxnSpPr>
            <a:cxnSpLocks/>
          </p:cNvCxnSpPr>
          <p:nvPr/>
        </p:nvCxnSpPr>
        <p:spPr>
          <a:xfrm>
            <a:off x="5363483" y="5094514"/>
            <a:ext cx="0" cy="5538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8540131-204F-F0F6-49D2-7989A3E40B05}"/>
              </a:ext>
            </a:extLst>
          </p:cNvPr>
          <p:cNvCxnSpPr>
            <a:cxnSpLocks/>
          </p:cNvCxnSpPr>
          <p:nvPr/>
        </p:nvCxnSpPr>
        <p:spPr>
          <a:xfrm>
            <a:off x="5366658" y="5632148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6EF5A84-225C-2A39-36ED-9B9A39FC1B60}"/>
              </a:ext>
            </a:extLst>
          </p:cNvPr>
          <p:cNvSpPr txBox="1"/>
          <p:nvPr/>
        </p:nvSpPr>
        <p:spPr>
          <a:xfrm>
            <a:off x="3810000" y="2580386"/>
            <a:ext cx="1550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胚珠が子房に</a:t>
            </a:r>
            <a:endParaRPr kumimoji="1" lang="en-US" altLang="ja-JP" sz="1400" dirty="0"/>
          </a:p>
          <a:p>
            <a:r>
              <a:rPr lang="ja-JP" altLang="en-US" sz="1400" dirty="0"/>
              <a:t>覆われている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612A043-8FF2-6FDD-26A0-0AF55F431AE9}"/>
              </a:ext>
            </a:extLst>
          </p:cNvPr>
          <p:cNvSpPr txBox="1"/>
          <p:nvPr/>
        </p:nvSpPr>
        <p:spPr>
          <a:xfrm>
            <a:off x="3810000" y="4203570"/>
            <a:ext cx="1550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胚珠がむきだし</a:t>
            </a:r>
            <a:endParaRPr kumimoji="1" lang="en-US" altLang="ja-JP" sz="1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31F89C9-23B6-8853-6EB5-B8F434D4F380}"/>
              </a:ext>
            </a:extLst>
          </p:cNvPr>
          <p:cNvSpPr txBox="1"/>
          <p:nvPr/>
        </p:nvSpPr>
        <p:spPr>
          <a:xfrm>
            <a:off x="5858102" y="2578579"/>
            <a:ext cx="1550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根 ： 主根と側根</a:t>
            </a:r>
            <a:endParaRPr kumimoji="1" lang="en-US" altLang="ja-JP" sz="1400" dirty="0"/>
          </a:p>
          <a:p>
            <a:r>
              <a:rPr lang="ja-JP" altLang="en-US" sz="1400" dirty="0"/>
              <a:t>維管束 ： 輪</a:t>
            </a:r>
            <a:endParaRPr lang="en-US" altLang="ja-JP" sz="1400" dirty="0"/>
          </a:p>
          <a:p>
            <a:r>
              <a:rPr kumimoji="1" lang="ja-JP" altLang="en-US" sz="1400" dirty="0"/>
              <a:t>葉脈 </a:t>
            </a:r>
            <a:r>
              <a:rPr lang="ja-JP" altLang="en-US" sz="1400" dirty="0"/>
              <a:t>： 網状</a:t>
            </a:r>
            <a:endParaRPr kumimoji="1" lang="en-US" altLang="ja-JP" sz="1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15794E4-E211-3872-5AAE-8A1C023CFF1B}"/>
              </a:ext>
            </a:extLst>
          </p:cNvPr>
          <p:cNvSpPr txBox="1"/>
          <p:nvPr/>
        </p:nvSpPr>
        <p:spPr>
          <a:xfrm>
            <a:off x="5858102" y="3593089"/>
            <a:ext cx="1550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根 ： ひげ根</a:t>
            </a:r>
            <a:endParaRPr kumimoji="1" lang="en-US" altLang="ja-JP" sz="1400" dirty="0"/>
          </a:p>
          <a:p>
            <a:r>
              <a:rPr lang="ja-JP" altLang="en-US" sz="1400" dirty="0"/>
              <a:t>維管束 ： ばらばら</a:t>
            </a:r>
            <a:endParaRPr lang="en-US" altLang="ja-JP" sz="1400" dirty="0"/>
          </a:p>
          <a:p>
            <a:r>
              <a:rPr kumimoji="1" lang="ja-JP" altLang="en-US" sz="1400" dirty="0"/>
              <a:t>葉脈 </a:t>
            </a:r>
            <a:r>
              <a:rPr lang="ja-JP" altLang="en-US" sz="1400" dirty="0"/>
              <a:t>： 平行</a:t>
            </a:r>
            <a:endParaRPr kumimoji="1" lang="en-US" altLang="ja-JP" sz="14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BC817C7-6B22-B662-1E8F-B0CEE1563FAF}"/>
              </a:ext>
            </a:extLst>
          </p:cNvPr>
          <p:cNvSpPr txBox="1"/>
          <p:nvPr/>
        </p:nvSpPr>
        <p:spPr>
          <a:xfrm>
            <a:off x="7408410" y="4940625"/>
            <a:ext cx="443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根・茎・葉の区別があり，維管束がある</a:t>
            </a:r>
            <a:endParaRPr kumimoji="1" lang="en-US" altLang="ja-JP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2726657-D557-503C-B391-0CED32248B37}"/>
              </a:ext>
            </a:extLst>
          </p:cNvPr>
          <p:cNvSpPr txBox="1"/>
          <p:nvPr/>
        </p:nvSpPr>
        <p:spPr>
          <a:xfrm>
            <a:off x="7408410" y="5461089"/>
            <a:ext cx="443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根・茎・葉の区別がなく，維管束もない</a:t>
            </a:r>
            <a:endParaRPr kumimoji="1" lang="en-US" altLang="ja-JP" sz="1400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0E6312D-CAEC-3CAA-3B22-C96B693A477F}"/>
              </a:ext>
            </a:extLst>
          </p:cNvPr>
          <p:cNvSpPr/>
          <p:nvPr/>
        </p:nvSpPr>
        <p:spPr>
          <a:xfrm>
            <a:off x="10137808" y="2717978"/>
            <a:ext cx="1479998" cy="604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　エンドウ</a:t>
            </a:r>
            <a:endParaRPr kumimoji="1" lang="en-US" altLang="ja-JP" dirty="0"/>
          </a:p>
          <a:p>
            <a:pPr algn="ctr"/>
            <a:r>
              <a:rPr lang="ja-JP" altLang="en-US" dirty="0"/>
              <a:t>エ　アブラナ</a:t>
            </a:r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164DCDB-60E5-B493-F6A7-C19740B5565F}"/>
              </a:ext>
            </a:extLst>
          </p:cNvPr>
          <p:cNvSpPr/>
          <p:nvPr/>
        </p:nvSpPr>
        <p:spPr>
          <a:xfrm>
            <a:off x="10137808" y="2289165"/>
            <a:ext cx="1479998" cy="307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イ</a:t>
            </a:r>
            <a:r>
              <a:rPr kumimoji="1" lang="ja-JP" altLang="en-US" dirty="0"/>
              <a:t>　タンポポ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6BA77FF-35E0-19A8-DFA9-549AAC5F8596}"/>
              </a:ext>
            </a:extLst>
          </p:cNvPr>
          <p:cNvSpPr/>
          <p:nvPr/>
        </p:nvSpPr>
        <p:spPr>
          <a:xfrm>
            <a:off x="10137808" y="3867591"/>
            <a:ext cx="1479998" cy="307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ウ　イチョウ</a:t>
            </a:r>
          </a:p>
        </p:txBody>
      </p:sp>
    </p:spTree>
    <p:extLst>
      <p:ext uri="{BB962C8B-B14F-4D97-AF65-F5344CB8AC3E}">
        <p14:creationId xmlns:p14="http://schemas.microsoft.com/office/powerpoint/2010/main" val="249952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0352E5-3E10-3803-0924-7D315991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第一問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74863E-AFE2-CFAA-5D32-11E596B88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i="1" dirty="0"/>
              <a:t>水圧 </a:t>
            </a:r>
            <a:r>
              <a:rPr kumimoji="1" lang="en-US" altLang="ja-JP" sz="3200" i="1" dirty="0"/>
              <a:t>: </a:t>
            </a:r>
            <a:r>
              <a:rPr kumimoji="1" lang="ja-JP" altLang="en-US" sz="3200" b="1" i="1" u="sng" dirty="0"/>
              <a:t>深さ</a:t>
            </a:r>
            <a:r>
              <a:rPr kumimoji="1" lang="ja-JP" altLang="en-US" sz="3200" i="1" dirty="0"/>
              <a:t> に比例する</a:t>
            </a:r>
            <a:endParaRPr kumimoji="1" lang="en-US" altLang="ja-JP" sz="3200" i="1" dirty="0"/>
          </a:p>
          <a:p>
            <a:pPr marL="0" indent="0">
              <a:buNone/>
            </a:pPr>
            <a:r>
              <a:rPr lang="ja-JP" altLang="en-US" sz="3200" i="1" dirty="0"/>
              <a:t>浮力 </a:t>
            </a:r>
            <a:r>
              <a:rPr lang="en-US" altLang="ja-JP" sz="3200" i="1" dirty="0"/>
              <a:t>:</a:t>
            </a:r>
            <a:r>
              <a:rPr lang="ja-JP" altLang="en-US" sz="3200" i="1" dirty="0"/>
              <a:t> 流体に沈んでいる部分の</a:t>
            </a:r>
            <a:r>
              <a:rPr lang="ja-JP" altLang="en-US" sz="3200" b="1" i="1" u="sng" dirty="0"/>
              <a:t>体積</a:t>
            </a:r>
            <a:r>
              <a:rPr lang="ja-JP" altLang="en-US" sz="3200" i="1" dirty="0"/>
              <a:t>に比例する</a:t>
            </a:r>
            <a:endParaRPr lang="en-US" altLang="ja-JP" sz="2400" i="1" dirty="0"/>
          </a:p>
          <a:p>
            <a:pPr marL="0" indent="0">
              <a:buNone/>
            </a:pPr>
            <a:endParaRPr lang="en-US" altLang="ja-JP" sz="2000" i="1" dirty="0"/>
          </a:p>
          <a:p>
            <a:pPr marL="0" indent="0">
              <a:buNone/>
            </a:pPr>
            <a:r>
              <a:rPr lang="ja-JP" altLang="en-US" dirty="0"/>
              <a:t>これだけ覚えておけば（中学理科の範囲では）十分です．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514350" indent="-514350">
              <a:buAutoNum type="arabicParenBoth"/>
            </a:pPr>
            <a:r>
              <a:rPr lang="ja-JP" altLang="en-US" dirty="0"/>
              <a:t>水圧は物体を押し縮めるように働くので，物体上部では下向きの，物体下部では上向きの力が働く．また，水圧は深さに比例するため，物体の下部に働く力のほうが上部に働く力より大きい．</a:t>
            </a:r>
            <a:endParaRPr lang="en-US" altLang="ja-JP" dirty="0"/>
          </a:p>
          <a:p>
            <a:pPr marL="514350" indent="-514350">
              <a:buAutoNum type="arabicParenBoth"/>
            </a:pPr>
            <a:r>
              <a:rPr lang="ja-JP" altLang="en-US" dirty="0"/>
              <a:t>浮力の定義です</a:t>
            </a:r>
            <a:r>
              <a:rPr lang="en-US" altLang="ja-JP" dirty="0"/>
              <a:t>.</a:t>
            </a:r>
          </a:p>
          <a:p>
            <a:pPr marL="514350" indent="-514350">
              <a:buAutoNum type="arabicParenBoth"/>
            </a:pPr>
            <a:r>
              <a:rPr lang="ja-JP" altLang="en-US" dirty="0"/>
              <a:t>上の説明の通りです．浮力は水に沈んでいる部分の体積に比例します</a:t>
            </a:r>
            <a:r>
              <a:rPr lang="en-US" altLang="ja-JP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761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75FABD-77F9-CDBB-2339-0B277531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第一問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45A490-9060-3FF9-7B69-99885BF92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（余裕がある人向け）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なぜ浮力は深さに比例せず，</a:t>
            </a:r>
            <a:r>
              <a:rPr kumimoji="1" lang="ja-JP" altLang="en-US" dirty="0"/>
              <a:t>体積に比例するのか？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B52B52F-D5EF-1861-CC75-2C17EB977389}"/>
              </a:ext>
            </a:extLst>
          </p:cNvPr>
          <p:cNvCxnSpPr>
            <a:cxnSpLocks/>
          </p:cNvCxnSpPr>
          <p:nvPr/>
        </p:nvCxnSpPr>
        <p:spPr>
          <a:xfrm>
            <a:off x="1104900" y="2573867"/>
            <a:ext cx="0" cy="34459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BC37834-3C64-C975-6C33-16FD76E891C4}"/>
              </a:ext>
            </a:extLst>
          </p:cNvPr>
          <p:cNvSpPr/>
          <p:nvPr/>
        </p:nvSpPr>
        <p:spPr>
          <a:xfrm>
            <a:off x="1864207" y="3671529"/>
            <a:ext cx="1904997" cy="1473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B5A32E-41B6-2A06-FC0A-67700F1B70A5}"/>
              </a:ext>
            </a:extLst>
          </p:cNvPr>
          <p:cNvCxnSpPr>
            <a:cxnSpLocks/>
          </p:cNvCxnSpPr>
          <p:nvPr/>
        </p:nvCxnSpPr>
        <p:spPr>
          <a:xfrm>
            <a:off x="1104900" y="3671529"/>
            <a:ext cx="759307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4F2F843-BD0D-38DF-462F-804E512DD7CC}"/>
              </a:ext>
            </a:extLst>
          </p:cNvPr>
          <p:cNvCxnSpPr>
            <a:cxnSpLocks/>
          </p:cNvCxnSpPr>
          <p:nvPr/>
        </p:nvCxnSpPr>
        <p:spPr>
          <a:xfrm>
            <a:off x="1104900" y="5144729"/>
            <a:ext cx="759307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矢印: 下 13">
            <a:extLst>
              <a:ext uri="{FF2B5EF4-FFF2-40B4-BE49-F238E27FC236}">
                <a16:creationId xmlns:a16="http://schemas.microsoft.com/office/drawing/2014/main" id="{22BC73A5-4F17-C2B4-3B67-E5CDC5AF9DD9}"/>
              </a:ext>
            </a:extLst>
          </p:cNvPr>
          <p:cNvSpPr/>
          <p:nvPr/>
        </p:nvSpPr>
        <p:spPr>
          <a:xfrm>
            <a:off x="2597918" y="3160293"/>
            <a:ext cx="437571" cy="461665"/>
          </a:xfrm>
          <a:prstGeom prst="downArrow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D8D36738-D840-3791-3770-E6A1E9BCBE83}"/>
              </a:ext>
            </a:extLst>
          </p:cNvPr>
          <p:cNvSpPr/>
          <p:nvPr/>
        </p:nvSpPr>
        <p:spPr>
          <a:xfrm rot="10800000">
            <a:off x="2386254" y="5219874"/>
            <a:ext cx="860901" cy="643467"/>
          </a:xfrm>
          <a:prstGeom prst="downArrow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DEE0724-2C4D-3022-B429-8B8BEF4B663D}"/>
                  </a:ext>
                </a:extLst>
              </p:cNvPr>
              <p:cNvSpPr txBox="1"/>
              <p:nvPr/>
            </p:nvSpPr>
            <p:spPr>
              <a:xfrm>
                <a:off x="520427" y="5960024"/>
                <a:ext cx="1219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0" dirty="0"/>
                  <a:t>深さ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DEE0724-2C4D-3022-B429-8B8BEF4B6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27" y="5960024"/>
                <a:ext cx="1219942" cy="369332"/>
              </a:xfrm>
              <a:prstGeom prst="rect">
                <a:avLst/>
              </a:prstGeom>
              <a:blipFill>
                <a:blip r:embed="rId3"/>
                <a:stretch>
                  <a:fillRect l="-4000" t="-13333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787AF9A-02E5-5A2E-CAEB-289B6F6825A2}"/>
                  </a:ext>
                </a:extLst>
              </p:cNvPr>
              <p:cNvSpPr txBox="1"/>
              <p:nvPr/>
            </p:nvSpPr>
            <p:spPr>
              <a:xfrm>
                <a:off x="506459" y="3403186"/>
                <a:ext cx="7450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787AF9A-02E5-5A2E-CAEB-289B6F682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59" y="3403186"/>
                <a:ext cx="74506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CD8BD06-9237-C55B-0513-D4E5C61FB2E6}"/>
                  </a:ext>
                </a:extLst>
              </p:cNvPr>
              <p:cNvSpPr txBox="1"/>
              <p:nvPr/>
            </p:nvSpPr>
            <p:spPr>
              <a:xfrm>
                <a:off x="162888" y="4841133"/>
                <a:ext cx="9420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CD8BD06-9237-C55B-0513-D4E5C61FB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88" y="4841133"/>
                <a:ext cx="94201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507DE54-B2DE-D28A-1641-1DA2F1CC0FDE}"/>
                  </a:ext>
                </a:extLst>
              </p:cNvPr>
              <p:cNvSpPr txBox="1"/>
              <p:nvPr/>
            </p:nvSpPr>
            <p:spPr>
              <a:xfrm>
                <a:off x="1794163" y="4028078"/>
                <a:ext cx="508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高</a:t>
                </a:r>
                <a:endParaRPr lang="en-US" altLang="ja-JP" dirty="0"/>
              </a:p>
              <a:p>
                <a:pPr algn="ctr"/>
                <a:r>
                  <a:rPr kumimoji="1" lang="ja-JP" altLang="en-US" dirty="0"/>
                  <a:t>さ</a:t>
                </a:r>
                <a:endParaRPr kumimoji="1" lang="en-US" altLang="ja-JP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507DE54-B2DE-D28A-1641-1DA2F1CC0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163" y="4028078"/>
                <a:ext cx="508000" cy="923330"/>
              </a:xfrm>
              <a:prstGeom prst="rect">
                <a:avLst/>
              </a:prstGeom>
              <a:blipFill>
                <a:blip r:embed="rId6"/>
                <a:stretch>
                  <a:fillRect l="-2381" t="-52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51D7D0-4CC2-41EC-9EC1-5558BBA797E3}"/>
                  </a:ext>
                </a:extLst>
              </p:cNvPr>
              <p:cNvSpPr txBox="1"/>
              <p:nvPr/>
            </p:nvSpPr>
            <p:spPr>
              <a:xfrm>
                <a:off x="1321569" y="3658745"/>
                <a:ext cx="2200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/>
                  <a:t>	</a:t>
                </a:r>
                <a:r>
                  <a:rPr lang="ja-JP" altLang="en-US" dirty="0"/>
                  <a:t>底面積</a:t>
                </a:r>
                <a14:m>
                  <m:oMath xmlns:m="http://schemas.openxmlformats.org/officeDocument/2006/math">
                    <m:r>
                      <a:rPr kumimoji="1" lang="en-US" altLang="ja-JP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51D7D0-4CC2-41EC-9EC1-5558BBA79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569" y="3658745"/>
                <a:ext cx="2200662" cy="369332"/>
              </a:xfrm>
              <a:prstGeom prst="rect">
                <a:avLst/>
              </a:prstGeom>
              <a:blipFill>
                <a:blip r:embed="rId7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97EED1E-A6B2-C457-51DC-4487327FA51A}"/>
                  </a:ext>
                </a:extLst>
              </p:cNvPr>
              <p:cNvSpPr txBox="1"/>
              <p:nvPr/>
            </p:nvSpPr>
            <p:spPr>
              <a:xfrm>
                <a:off x="5221640" y="2173174"/>
                <a:ext cx="6694811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左のような，底面積</a:t>
                </a:r>
                <a14:m>
                  <m:oMath xmlns:m="http://schemas.openxmlformats.org/officeDocument/2006/math">
                    <m:r>
                      <a:rPr kumimoji="1" lang="en-US" altLang="ja-JP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，高さ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の直方体を水に沈めたときどうなるかを考えてみましょう．</a:t>
                </a:r>
                <a:endParaRPr lang="en-US" altLang="ja-JP" dirty="0"/>
              </a:p>
              <a:p>
                <a:endParaRPr lang="en-US" altLang="ja-JP" sz="600" dirty="0"/>
              </a:p>
              <a:p>
                <a:r>
                  <a:rPr lang="ja-JP" altLang="en-US" dirty="0"/>
                  <a:t>水圧は深さに比例するので，深さで</a:t>
                </a:r>
                <a14:m>
                  <m:oMath xmlns:m="http://schemas.openxmlformats.org/officeDocument/2006/math">
                    <m:r>
                      <a:rPr kumimoji="1" lang="en-US" altLang="ja-JP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の水圧は 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kumimoji="1" lang="en-US" altLang="ja-JP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dirty="0"/>
              </a:p>
              <a:p>
                <a:r>
                  <a:rPr lang="ja-JP" altLang="en-US" dirty="0"/>
                  <a:t>と表せます（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dirty="0"/>
                  <a:t>は比例定数）．力は 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圧力</a:t>
                </a:r>
                <a:r>
                  <a:rPr lang="en-US" altLang="ja-JP" dirty="0"/>
                  <a:t>) × (</a:t>
                </a:r>
                <a:r>
                  <a:rPr lang="ja-JP" altLang="en-US" dirty="0"/>
                  <a:t>面積</a:t>
                </a:r>
                <a:r>
                  <a:rPr lang="en-US" altLang="ja-JP" dirty="0"/>
                  <a:t>) </a:t>
                </a:r>
                <a:r>
                  <a:rPr lang="ja-JP" altLang="en-US" dirty="0"/>
                  <a:t>で表せるので，</a:t>
                </a:r>
                <a:endParaRPr lang="en-US" altLang="ja-JP" dirty="0"/>
              </a:p>
              <a:p>
                <a:endParaRPr lang="en-US" altLang="ja-JP" sz="600" dirty="0"/>
              </a:p>
              <a:p>
                <a:r>
                  <a:rPr lang="ja-JP" altLang="en-US" dirty="0"/>
                  <a:t>深さ 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sz="1800" dirty="0"/>
                  <a:t> での水圧による力：</a:t>
                </a:r>
                <a:r>
                  <a:rPr lang="en-US" altLang="ja-JP" dirty="0"/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𝑘𝑎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kumimoji="1" lang="en-US" altLang="ja-JP" sz="1800" dirty="0"/>
              </a:p>
              <a:p>
                <a:r>
                  <a:rPr lang="ja-JP" altLang="en-US" dirty="0"/>
                  <a:t>深さ 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1800" dirty="0"/>
                  <a:t> での水圧による力：</a:t>
                </a:r>
                <a:r>
                  <a:rPr kumimoji="1" lang="en-US" altLang="ja-JP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ja-JP" dirty="0"/>
              </a:p>
              <a:p>
                <a:endParaRPr kumimoji="1" lang="en-US" altLang="ja-JP" sz="600" dirty="0"/>
              </a:p>
              <a:p>
                <a:r>
                  <a:rPr kumimoji="1" lang="ja-JP" altLang="en-US" sz="1800" dirty="0"/>
                  <a:t>となります．これらの合力が浮力なので，</a:t>
                </a:r>
                <a:endParaRPr kumimoji="1" lang="en-US" altLang="ja-JP" sz="1800" dirty="0"/>
              </a:p>
              <a:p>
                <a:endParaRPr kumimoji="1" lang="en-US" altLang="ja-JP" sz="600" dirty="0"/>
              </a:p>
              <a:p>
                <a:r>
                  <a:rPr lang="ja-JP" altLang="en-US" dirty="0"/>
                  <a:t>合力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浮力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𝑘h𝑆</m:t>
                    </m:r>
                  </m:oMath>
                </a14:m>
                <a:endParaRPr kumimoji="1" lang="ja-JP" altLang="en-US" sz="1800" dirty="0"/>
              </a:p>
              <a:p>
                <a:endParaRPr lang="en-US" altLang="ja-JP" sz="600" dirty="0"/>
              </a:p>
              <a:p>
                <a:r>
                  <a:rPr lang="ja-JP" altLang="en-US" dirty="0"/>
                  <a:t>となります．物体の体積は</a:t>
                </a:r>
                <a:r>
                  <a:rPr kumimoji="1" lang="en-US" altLang="ja-JP" sz="1800" b="0" i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であることを考えると，</a:t>
                </a:r>
                <a:endParaRPr lang="en-US" altLang="ja-JP" dirty="0"/>
              </a:p>
              <a:p>
                <a:endParaRPr lang="en-US" altLang="ja-JP" sz="600" dirty="0"/>
              </a:p>
              <a:p>
                <a:r>
                  <a:rPr lang="ja-JP" altLang="en-US" dirty="0"/>
                  <a:t>合力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浮力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𝑘𝑉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dirty="0"/>
              </a:p>
              <a:p>
                <a:endParaRPr lang="en-US" altLang="ja-JP" sz="600" dirty="0"/>
              </a:p>
              <a:p>
                <a:r>
                  <a:rPr kumimoji="1" lang="ja-JP" altLang="en-US" dirty="0"/>
                  <a:t>となります．</a:t>
                </a:r>
                <a:r>
                  <a:rPr kumimoji="1" lang="en-US" altLang="ja-JP" sz="18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dirty="0"/>
                  <a:t>は比例定数なので，</a:t>
                </a:r>
                <a:r>
                  <a:rPr kumimoji="1" lang="ja-JP" altLang="en-US" dirty="0"/>
                  <a:t>浮力は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ja-JP" altLang="en-US" dirty="0"/>
                  <a:t>（体積）に比例し，</a:t>
                </a:r>
                <a:endParaRPr kumimoji="1" lang="en-US" altLang="ja-JP" dirty="0"/>
              </a:p>
              <a:p>
                <a:r>
                  <a:rPr lang="ja-JP" altLang="en-US" dirty="0"/>
                  <a:t>深さ 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は一切関係ない（＝どれだけ深くても浮力の大きさは同じ）ことがわかります．ただし，これはあくまで物体のすべてが水に沈んでいるときの話です．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97EED1E-A6B2-C457-51DC-4487327FA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640" y="2173174"/>
                <a:ext cx="6694811" cy="4616648"/>
              </a:xfrm>
              <a:prstGeom prst="rect">
                <a:avLst/>
              </a:prstGeom>
              <a:blipFill>
                <a:blip r:embed="rId8"/>
                <a:stretch>
                  <a:fillRect l="-820" t="-923" r="-273" b="-7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E602712-3D7B-7AD1-C24A-BFD8A503AD54}"/>
              </a:ext>
            </a:extLst>
          </p:cNvPr>
          <p:cNvCxnSpPr>
            <a:cxnSpLocks/>
          </p:cNvCxnSpPr>
          <p:nvPr/>
        </p:nvCxnSpPr>
        <p:spPr>
          <a:xfrm>
            <a:off x="667513" y="2727495"/>
            <a:ext cx="3714175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BA21992-1763-98BE-34D8-F9D2A61C931C}"/>
              </a:ext>
            </a:extLst>
          </p:cNvPr>
          <p:cNvSpPr txBox="1"/>
          <p:nvPr/>
        </p:nvSpPr>
        <p:spPr>
          <a:xfrm>
            <a:off x="739487" y="2674549"/>
            <a:ext cx="74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744ADFA-2941-1F52-E2C3-EF8AA8CD0FEB}"/>
              </a:ext>
            </a:extLst>
          </p:cNvPr>
          <p:cNvSpPr txBox="1"/>
          <p:nvPr/>
        </p:nvSpPr>
        <p:spPr>
          <a:xfrm>
            <a:off x="1716372" y="2345383"/>
            <a:ext cx="220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22F8D43-4A66-FE0C-6449-7A5264636930}"/>
                  </a:ext>
                </a:extLst>
              </p:cNvPr>
              <p:cNvSpPr txBox="1"/>
              <p:nvPr/>
            </p:nvSpPr>
            <p:spPr>
              <a:xfrm>
                <a:off x="2886264" y="2971353"/>
                <a:ext cx="22006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水圧による力</a:t>
                </a:r>
                <a:endParaRPr kumimoji="1" lang="en-US" altLang="ja-JP" sz="1800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𝑘𝑎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22F8D43-4A66-FE0C-6449-7A5264636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264" y="2971353"/>
                <a:ext cx="2200662" cy="646331"/>
              </a:xfrm>
              <a:prstGeom prst="rect">
                <a:avLst/>
              </a:prstGeom>
              <a:blipFill>
                <a:blip r:embed="rId9"/>
                <a:stretch>
                  <a:fillRect t="-66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6CEC8CA-E8F3-A9E8-FE67-5F8C1F618F26}"/>
                  </a:ext>
                </a:extLst>
              </p:cNvPr>
              <p:cNvSpPr txBox="1"/>
              <p:nvPr/>
            </p:nvSpPr>
            <p:spPr>
              <a:xfrm>
                <a:off x="2974497" y="5373469"/>
                <a:ext cx="22006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水圧による力</a:t>
                </a:r>
                <a:endParaRPr kumimoji="1" lang="en-US" altLang="ja-JP" sz="1800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6CEC8CA-E8F3-A9E8-FE67-5F8C1F618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497" y="5373469"/>
                <a:ext cx="2200662" cy="646331"/>
              </a:xfrm>
              <a:prstGeom prst="rect">
                <a:avLst/>
              </a:prstGeom>
              <a:blipFill>
                <a:blip r:embed="rId10"/>
                <a:stretch>
                  <a:fillRect t="-6542" b="-74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矢印: 右 28">
            <a:extLst>
              <a:ext uri="{FF2B5EF4-FFF2-40B4-BE49-F238E27FC236}">
                <a16:creationId xmlns:a16="http://schemas.microsoft.com/office/drawing/2014/main" id="{C4CAC139-189C-C74D-40AC-6A7F7819B01A}"/>
              </a:ext>
            </a:extLst>
          </p:cNvPr>
          <p:cNvSpPr/>
          <p:nvPr/>
        </p:nvSpPr>
        <p:spPr>
          <a:xfrm rot="16200000">
            <a:off x="2274753" y="4209646"/>
            <a:ext cx="646331" cy="550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D641C64-860E-9D7C-5071-90695E0022D9}"/>
                  </a:ext>
                </a:extLst>
              </p:cNvPr>
              <p:cNvSpPr txBox="1"/>
              <p:nvPr/>
            </p:nvSpPr>
            <p:spPr>
              <a:xfrm>
                <a:off x="2597918" y="4211232"/>
                <a:ext cx="13754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800" b="1" i="0" dirty="0">
                    <a:latin typeface="Cambria Math" panose="02040503050406030204" pitchFamily="18" charset="0"/>
                  </a:rPr>
                  <a:t>浮力</a:t>
                </a:r>
                <a:endParaRPr kumimoji="1" lang="en-US" altLang="ja-JP" sz="1800" b="1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1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ja-JP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ja-JP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ja-JP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D641C64-860E-9D7C-5071-90695E002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918" y="4211232"/>
                <a:ext cx="1375407" cy="646331"/>
              </a:xfrm>
              <a:prstGeom prst="rect">
                <a:avLst/>
              </a:prstGeom>
              <a:blipFill>
                <a:blip r:embed="rId11"/>
                <a:stretch>
                  <a:fillRect t="-75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01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A2DCD7-E0AB-2DCD-4E12-99B4909D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第一問 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1CC340-24EF-90D7-C006-8A32CDE37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94" y="1099789"/>
            <a:ext cx="11500813" cy="586706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各季節ごとにどの気団が台頭するか，各気団がどのような特徴を持っているかを覚えておきましょう．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☆すべての気団が「高気圧」です！！</a:t>
            </a:r>
            <a:endParaRPr kumimoji="1" lang="en-US" altLang="ja-JP" dirty="0"/>
          </a:p>
        </p:txBody>
      </p:sp>
      <p:pic>
        <p:nvPicPr>
          <p:cNvPr id="2050" name="Picture 2" descr="4つの気団】シベリア気団・オホーツク海気団・揚子江気団・小笠原気団を解説！">
            <a:extLst>
              <a:ext uri="{FF2B5EF4-FFF2-40B4-BE49-F238E27FC236}">
                <a16:creationId xmlns:a16="http://schemas.microsoft.com/office/drawing/2014/main" id="{0FF00505-5CDB-353D-F8A1-81D386958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958" y="1995062"/>
            <a:ext cx="6100083" cy="42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8A5EE5A-B86E-7B4D-C939-2B2B3240B515}"/>
              </a:ext>
            </a:extLst>
          </p:cNvPr>
          <p:cNvSpPr txBox="1"/>
          <p:nvPr/>
        </p:nvSpPr>
        <p:spPr>
          <a:xfrm>
            <a:off x="8700434" y="6321462"/>
            <a:ext cx="3145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https://sawanii.ne.jp/air-mass/</a:t>
            </a:r>
          </a:p>
        </p:txBody>
      </p:sp>
    </p:spTree>
    <p:extLst>
      <p:ext uri="{BB962C8B-B14F-4D97-AF65-F5344CB8AC3E}">
        <p14:creationId xmlns:p14="http://schemas.microsoft.com/office/powerpoint/2010/main" val="125513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1F3129-92A5-AB80-E23F-DCFEB02D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第一問 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08E48A-A518-4BD8-6447-852C52215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b="1" u="sng" dirty="0"/>
              <a:t>温暖前線</a:t>
            </a:r>
            <a:endParaRPr kumimoji="1" lang="en-US" altLang="ja-JP" b="1" u="sng" dirty="0"/>
          </a:p>
          <a:p>
            <a:pPr marL="0" indent="0">
              <a:buNone/>
            </a:pPr>
            <a:r>
              <a:rPr kumimoji="1" lang="ja-JP" altLang="en-US" dirty="0"/>
              <a:t>暖気が寒気に向かって進行．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暖気は上に行きやすいので，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なだらかな前線面ができる．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b="1" u="sng" dirty="0"/>
              <a:t>寒冷前線</a:t>
            </a:r>
            <a:endParaRPr kumimoji="1" lang="en-US" altLang="ja-JP" b="1" u="sng" dirty="0"/>
          </a:p>
          <a:p>
            <a:pPr marL="0" indent="0">
              <a:buNone/>
            </a:pPr>
            <a:r>
              <a:rPr lang="ja-JP" altLang="en-US" dirty="0"/>
              <a:t>寒気が暖気に向かって進行．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暖気の下に寒気が潜り込み，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暖気が押し上げられるため，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急な前線面になる．</a:t>
            </a:r>
            <a:endParaRPr kumimoji="1" lang="ja-JP" altLang="en-US" dirty="0"/>
          </a:p>
        </p:txBody>
      </p:sp>
      <p:pic>
        <p:nvPicPr>
          <p:cNvPr id="3074" name="Picture 2" descr="理科コラム３）寒冷前線と温暖前線はどっちがどっち？ 暖かい空気と冷たい空気の性質をまず理解しよう。 – 中サポ">
            <a:extLst>
              <a:ext uri="{FF2B5EF4-FFF2-40B4-BE49-F238E27FC236}">
                <a16:creationId xmlns:a16="http://schemas.microsoft.com/office/drawing/2014/main" id="{3C7DC7F5-CC19-4E52-656F-BDCF7F385C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2" t="8939" r="4752" b="8852"/>
          <a:stretch/>
        </p:blipFill>
        <p:spPr bwMode="auto">
          <a:xfrm>
            <a:off x="5388428" y="1394162"/>
            <a:ext cx="6632995" cy="457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74F91C-5596-CEE4-F7B4-A9CD97D0C0EA}"/>
              </a:ext>
            </a:extLst>
          </p:cNvPr>
          <p:cNvSpPr txBox="1"/>
          <p:nvPr/>
        </p:nvSpPr>
        <p:spPr>
          <a:xfrm>
            <a:off x="8294914" y="62602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https://chusapo.chusapo.jp/archives/2850</a:t>
            </a:r>
          </a:p>
        </p:txBody>
      </p:sp>
    </p:spTree>
    <p:extLst>
      <p:ext uri="{BB962C8B-B14F-4D97-AF65-F5344CB8AC3E}">
        <p14:creationId xmlns:p14="http://schemas.microsoft.com/office/powerpoint/2010/main" val="285132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0886F9-7BA4-341B-B26E-7628F9E8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第一問 </a:t>
            </a:r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55B3E1-4BC2-14FD-9140-0D7FF9AE4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酸性・中性・アルカリ性の判定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0BCA36C-F6A9-05B2-9B8B-2172F8DC9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8765"/>
              </p:ext>
            </p:extLst>
          </p:nvPr>
        </p:nvGraphicFramePr>
        <p:xfrm>
          <a:off x="972456" y="1753809"/>
          <a:ext cx="10247088" cy="460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1772">
                  <a:extLst>
                    <a:ext uri="{9D8B030D-6E8A-4147-A177-3AD203B41FA5}">
                      <a16:colId xmlns:a16="http://schemas.microsoft.com/office/drawing/2014/main" val="813282120"/>
                    </a:ext>
                  </a:extLst>
                </a:gridCol>
                <a:gridCol w="2561772">
                  <a:extLst>
                    <a:ext uri="{9D8B030D-6E8A-4147-A177-3AD203B41FA5}">
                      <a16:colId xmlns:a16="http://schemas.microsoft.com/office/drawing/2014/main" val="2225163023"/>
                    </a:ext>
                  </a:extLst>
                </a:gridCol>
                <a:gridCol w="2561772">
                  <a:extLst>
                    <a:ext uri="{9D8B030D-6E8A-4147-A177-3AD203B41FA5}">
                      <a16:colId xmlns:a16="http://schemas.microsoft.com/office/drawing/2014/main" val="279251049"/>
                    </a:ext>
                  </a:extLst>
                </a:gridCol>
                <a:gridCol w="2561772">
                  <a:extLst>
                    <a:ext uri="{9D8B030D-6E8A-4147-A177-3AD203B41FA5}">
                      <a16:colId xmlns:a16="http://schemas.microsoft.com/office/drawing/2014/main" val="2129627030"/>
                    </a:ext>
                  </a:extLst>
                </a:gridCol>
              </a:tblGrid>
              <a:tr h="767241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酸性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中性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アルカリ性</a:t>
                      </a:r>
                      <a:endParaRPr kumimoji="1" lang="en-US" altLang="ja-JP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800168"/>
                  </a:ext>
                </a:extLst>
              </a:tr>
              <a:tr h="7672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リトマス試験紙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/>
                        <a:t>青色→赤色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/>
                        <a:t>変化しない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/>
                        <a:t>赤色→青色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4393884"/>
                  </a:ext>
                </a:extLst>
              </a:tr>
              <a:tr h="7672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フェノールフタレイン</a:t>
                      </a:r>
                      <a:endParaRPr kumimoji="1" lang="en-US" altLang="ja-JP" sz="2000" dirty="0"/>
                    </a:p>
                    <a:p>
                      <a:pPr algn="ctr"/>
                      <a:r>
                        <a:rPr kumimoji="1" lang="ja-JP" altLang="en-US" sz="2000" dirty="0"/>
                        <a:t>溶液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/>
                        <a:t>無色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/>
                        <a:t>無色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/>
                        <a:t>赤色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849746"/>
                  </a:ext>
                </a:extLst>
              </a:tr>
              <a:tr h="7672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BTB</a:t>
                      </a:r>
                      <a:r>
                        <a:rPr kumimoji="1" lang="ja-JP" altLang="en-US" sz="2000" dirty="0"/>
                        <a:t>溶液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/>
                        <a:t>黄色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/>
                        <a:t>緑色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/>
                        <a:t>青色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665074"/>
                  </a:ext>
                </a:extLst>
              </a:tr>
              <a:tr h="7672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(pH</a:t>
                      </a:r>
                      <a:r>
                        <a:rPr kumimoji="1" lang="ja-JP" altLang="en-US" sz="2000" dirty="0"/>
                        <a:t>試験紙</a:t>
                      </a:r>
                      <a:r>
                        <a:rPr kumimoji="1" lang="en-US" altLang="ja-JP" sz="2000" dirty="0"/>
                        <a:t>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/>
                        <a:t>赤色・黄色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/>
                        <a:t>緑色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/>
                        <a:t>青色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004384"/>
                  </a:ext>
                </a:extLst>
              </a:tr>
              <a:tr h="7672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(</a:t>
                      </a:r>
                      <a:r>
                        <a:rPr kumimoji="1" lang="ja-JP" altLang="en-US" sz="2000" dirty="0"/>
                        <a:t>ムラサキキャベツ液</a:t>
                      </a:r>
                      <a:r>
                        <a:rPr kumimoji="1" lang="en-US" altLang="ja-JP" sz="2000" dirty="0"/>
                        <a:t>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/>
                        <a:t>赤色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/>
                        <a:t>紫色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0" dirty="0"/>
                        <a:t>黄色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170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01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11D44D-142A-20D9-2B62-6019E8EF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第二問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093C67-C78A-95AC-07AD-4B3A939EA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純系</a:t>
            </a:r>
            <a:r>
              <a:rPr lang="en-US" altLang="ja-JP" dirty="0"/>
              <a:t>(AA) </a:t>
            </a:r>
            <a:r>
              <a:rPr lang="ja-JP" altLang="en-US" dirty="0"/>
              <a:t>と 純系</a:t>
            </a:r>
            <a:r>
              <a:rPr lang="en-US" altLang="ja-JP" dirty="0"/>
              <a:t>(aa) </a:t>
            </a:r>
            <a:r>
              <a:rPr lang="ja-JP" altLang="en-US" dirty="0"/>
              <a:t>を掛け合わせたとき，子と孫の遺伝子はどうなるか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B32B7B4-D9B9-A446-B095-E44E19AC1B18}"/>
              </a:ext>
            </a:extLst>
          </p:cNvPr>
          <p:cNvSpPr/>
          <p:nvPr/>
        </p:nvSpPr>
        <p:spPr>
          <a:xfrm>
            <a:off x="3037114" y="1834409"/>
            <a:ext cx="957943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AA</a:t>
            </a:r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380BF4B-130C-C858-5997-B58C036479B6}"/>
              </a:ext>
            </a:extLst>
          </p:cNvPr>
          <p:cNvSpPr/>
          <p:nvPr/>
        </p:nvSpPr>
        <p:spPr>
          <a:xfrm>
            <a:off x="4397828" y="1834409"/>
            <a:ext cx="957943" cy="10014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aa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A738DF2E-C846-AB0A-A46C-2B0BBBA430ED}"/>
              </a:ext>
            </a:extLst>
          </p:cNvPr>
          <p:cNvSpPr/>
          <p:nvPr/>
        </p:nvSpPr>
        <p:spPr>
          <a:xfrm>
            <a:off x="3037114" y="3515755"/>
            <a:ext cx="957943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Aa</a:t>
            </a:r>
            <a:endParaRPr kumimoji="1" lang="ja-JP" altLang="en-US" sz="24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FE4F9CF-2C61-D5C8-CA21-A9BD22679BA7}"/>
              </a:ext>
            </a:extLst>
          </p:cNvPr>
          <p:cNvSpPr/>
          <p:nvPr/>
        </p:nvSpPr>
        <p:spPr>
          <a:xfrm>
            <a:off x="4397827" y="3521363"/>
            <a:ext cx="957943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Aa</a:t>
            </a:r>
            <a:endParaRPr kumimoji="1" lang="ja-JP" altLang="en-US" sz="24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E145454-FF0E-56C5-CAA4-99939F9C53D5}"/>
              </a:ext>
            </a:extLst>
          </p:cNvPr>
          <p:cNvSpPr/>
          <p:nvPr/>
        </p:nvSpPr>
        <p:spPr>
          <a:xfrm>
            <a:off x="3037113" y="5197101"/>
            <a:ext cx="957943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Aa</a:t>
            </a:r>
            <a:endParaRPr kumimoji="1" lang="ja-JP" altLang="en-US" sz="24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0B2C09B-124F-BB75-AAAE-4186DA339438}"/>
              </a:ext>
            </a:extLst>
          </p:cNvPr>
          <p:cNvSpPr/>
          <p:nvPr/>
        </p:nvSpPr>
        <p:spPr>
          <a:xfrm>
            <a:off x="4397827" y="5208317"/>
            <a:ext cx="957943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Aa</a:t>
            </a:r>
            <a:endParaRPr kumimoji="1" lang="ja-JP" altLang="en-US" sz="24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C9CD5692-8E5F-C9C6-7DD4-DE163D634E8E}"/>
              </a:ext>
            </a:extLst>
          </p:cNvPr>
          <p:cNvSpPr/>
          <p:nvPr/>
        </p:nvSpPr>
        <p:spPr>
          <a:xfrm>
            <a:off x="1676399" y="5197101"/>
            <a:ext cx="957943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AA</a:t>
            </a:r>
            <a:endParaRPr kumimoji="1" lang="ja-JP" altLang="en-US" sz="2400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457F913-42AF-EDAE-433E-C01FA4DDEE77}"/>
              </a:ext>
            </a:extLst>
          </p:cNvPr>
          <p:cNvSpPr/>
          <p:nvPr/>
        </p:nvSpPr>
        <p:spPr>
          <a:xfrm>
            <a:off x="5758541" y="5187297"/>
            <a:ext cx="957943" cy="10014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aa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7A16619-24B8-7286-9B4E-4E751049FC6A}"/>
              </a:ext>
            </a:extLst>
          </p:cNvPr>
          <p:cNvSpPr/>
          <p:nvPr/>
        </p:nvSpPr>
        <p:spPr>
          <a:xfrm>
            <a:off x="474216" y="1934442"/>
            <a:ext cx="744983" cy="801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親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121520D-B0CD-5A02-5702-94908E0D197C}"/>
              </a:ext>
            </a:extLst>
          </p:cNvPr>
          <p:cNvSpPr/>
          <p:nvPr/>
        </p:nvSpPr>
        <p:spPr>
          <a:xfrm>
            <a:off x="474216" y="3640216"/>
            <a:ext cx="744983" cy="801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子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291BF74-29A9-D7A8-EA3F-FEE3B4EA3D97}"/>
              </a:ext>
            </a:extLst>
          </p:cNvPr>
          <p:cNvSpPr/>
          <p:nvPr/>
        </p:nvSpPr>
        <p:spPr>
          <a:xfrm>
            <a:off x="474216" y="5287330"/>
            <a:ext cx="744983" cy="801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/>
              <a:t>孫</a:t>
            </a:r>
            <a:endParaRPr kumimoji="1" lang="ja-JP" altLang="en-US" sz="4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9664B60-12DF-7D17-EA7F-9646D83B74DE}"/>
              </a:ext>
            </a:extLst>
          </p:cNvPr>
          <p:cNvSpPr txBox="1"/>
          <p:nvPr/>
        </p:nvSpPr>
        <p:spPr>
          <a:xfrm>
            <a:off x="7070272" y="3840871"/>
            <a:ext cx="4169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子の遺伝子はすべて同じ </a:t>
            </a:r>
            <a:r>
              <a:rPr lang="en-US" altLang="ja-JP" sz="2000" dirty="0"/>
              <a:t>(Aa)</a:t>
            </a:r>
            <a:endParaRPr kumimoji="1" lang="ja-JP" altLang="en-US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1E4D4F-3872-7D6A-E320-5FAB85E17C3E}"/>
              </a:ext>
            </a:extLst>
          </p:cNvPr>
          <p:cNvSpPr txBox="1"/>
          <p:nvPr/>
        </p:nvSpPr>
        <p:spPr>
          <a:xfrm>
            <a:off x="7119255" y="5404268"/>
            <a:ext cx="4169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親の純系</a:t>
            </a:r>
            <a:r>
              <a:rPr lang="en-US" altLang="ja-JP" sz="2000" dirty="0"/>
              <a:t>(aa)</a:t>
            </a:r>
            <a:r>
              <a:rPr lang="ja-JP" altLang="en-US" sz="2000" dirty="0"/>
              <a:t>の形質が初めて出現．</a:t>
            </a:r>
            <a:endParaRPr lang="en-US" altLang="ja-JP" sz="2000" dirty="0"/>
          </a:p>
          <a:p>
            <a:r>
              <a:rPr lang="ja-JP" altLang="en-US" sz="2000" dirty="0"/>
              <a:t>孫の形質は </a:t>
            </a:r>
            <a:r>
              <a:rPr lang="en-US" altLang="ja-JP" sz="2000" dirty="0"/>
              <a:t>3 : 1 </a:t>
            </a:r>
            <a:r>
              <a:rPr lang="ja-JP" altLang="en-US" sz="2000" dirty="0"/>
              <a:t>の割合</a:t>
            </a:r>
            <a:endParaRPr lang="en-US" altLang="ja-JP" sz="2000" dirty="0"/>
          </a:p>
          <a:p>
            <a:r>
              <a:rPr lang="ja-JP" altLang="en-US" sz="2000" dirty="0"/>
              <a:t>子の遺伝子</a:t>
            </a:r>
            <a:r>
              <a:rPr lang="en-US" altLang="ja-JP" sz="2000" dirty="0"/>
              <a:t>(Aa)</a:t>
            </a:r>
            <a:r>
              <a:rPr lang="ja-JP" altLang="en-US" sz="2000" dirty="0"/>
              <a:t>と同じ割合は</a:t>
            </a:r>
            <a:r>
              <a:rPr lang="en-US" altLang="ja-JP" sz="2000" dirty="0"/>
              <a:t>50%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3281418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NR/MSPG">
      <a:majorFont>
        <a:latin typeface="Arial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1122</Words>
  <Application>Microsoft Office PowerPoint</Application>
  <PresentationFormat>ワイド画面</PresentationFormat>
  <Paragraphs>173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游ゴシック</vt:lpstr>
      <vt:lpstr>Arial</vt:lpstr>
      <vt:lpstr>Cambria Math</vt:lpstr>
      <vt:lpstr>Open Sans</vt:lpstr>
      <vt:lpstr>Times New Roman</vt:lpstr>
      <vt:lpstr>3_Office テーマ</vt:lpstr>
      <vt:lpstr>宮城県プレ入試　第1回理科 講義資料</vt:lpstr>
      <vt:lpstr>第一問1 </vt:lpstr>
      <vt:lpstr>第一問 1</vt:lpstr>
      <vt:lpstr>第一問 2</vt:lpstr>
      <vt:lpstr>第一問 2</vt:lpstr>
      <vt:lpstr>第一問 3</vt:lpstr>
      <vt:lpstr>第一問 3</vt:lpstr>
      <vt:lpstr>第一問 4</vt:lpstr>
      <vt:lpstr>第二問</vt:lpstr>
      <vt:lpstr>第三問 1</vt:lpstr>
      <vt:lpstr>第3問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陽向 三上</dc:creator>
  <cp:lastModifiedBy>陽向 三上</cp:lastModifiedBy>
  <cp:revision>64</cp:revision>
  <dcterms:created xsi:type="dcterms:W3CDTF">2024-06-19T02:29:43Z</dcterms:created>
  <dcterms:modified xsi:type="dcterms:W3CDTF">2025-01-17T12:52:46Z</dcterms:modified>
</cp:coreProperties>
</file>