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1" r:id="rId1"/>
  </p:sldMasterIdLst>
  <p:notesMasterIdLst>
    <p:notesMasterId r:id="rId52"/>
  </p:notesMasterIdLst>
  <p:handoutMasterIdLst>
    <p:handoutMasterId r:id="rId53"/>
  </p:handoutMasterIdLst>
  <p:sldIdLst>
    <p:sldId id="256" r:id="rId2"/>
    <p:sldId id="257" r:id="rId3"/>
    <p:sldId id="258" r:id="rId4"/>
    <p:sldId id="259" r:id="rId5"/>
    <p:sldId id="260" r:id="rId6"/>
    <p:sldId id="263" r:id="rId7"/>
    <p:sldId id="262" r:id="rId8"/>
    <p:sldId id="261" r:id="rId9"/>
    <p:sldId id="264" r:id="rId10"/>
    <p:sldId id="265" r:id="rId11"/>
    <p:sldId id="266" r:id="rId12"/>
    <p:sldId id="267" r:id="rId13"/>
    <p:sldId id="268" r:id="rId14"/>
    <p:sldId id="269" r:id="rId15"/>
    <p:sldId id="271" r:id="rId16"/>
    <p:sldId id="270"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4" r:id="rId39"/>
    <p:sldId id="293" r:id="rId40"/>
    <p:sldId id="295" r:id="rId41"/>
    <p:sldId id="296" r:id="rId42"/>
    <p:sldId id="297" r:id="rId43"/>
    <p:sldId id="298" r:id="rId44"/>
    <p:sldId id="299" r:id="rId45"/>
    <p:sldId id="301" r:id="rId46"/>
    <p:sldId id="302" r:id="rId47"/>
    <p:sldId id="303" r:id="rId48"/>
    <p:sldId id="300" r:id="rId49"/>
    <p:sldId id="305" r:id="rId50"/>
    <p:sldId id="306" r:id="rId51"/>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1EBBBCC-DAD2-459C-BE2E-F6DE35CF9A28}" styleName="濃色スタイル 2 - アクセント 3/アクセント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濃色スタイル 2 - アクセント 5/アクセント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 styleId="{22838BEF-8BB2-4498-84A7-C5851F593DF1}" styleName="中間スタイル 4 - アクセント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handoutMaster" Target="handoutMasters/handoutMaster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2024/12/6</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F0E2B0-78FD-4DED-8431-F478C5F5AC09}" type="datetimeFigureOut">
              <a:rPr kumimoji="1" lang="ja-JP" altLang="en-US" smtClean="0"/>
              <a:t>2024/12/6</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F483CF-092A-4979-9034-FFC6E09450F1}" type="slidenum">
              <a:rPr kumimoji="1" lang="ja-JP" altLang="en-US" smtClean="0"/>
              <a:t>‹#›</a:t>
            </a:fld>
            <a:endParaRPr kumimoji="1" lang="ja-JP" altLang="en-US"/>
          </a:p>
        </p:txBody>
      </p:sp>
    </p:spTree>
    <p:extLst>
      <p:ext uri="{BB962C8B-B14F-4D97-AF65-F5344CB8AC3E}">
        <p14:creationId xmlns:p14="http://schemas.microsoft.com/office/powerpoint/2010/main" val="458372397"/>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12</a:t>
            </a:fld>
            <a:endParaRPr kumimoji="1" lang="ja-JP" altLang="en-US"/>
          </a:p>
        </p:txBody>
      </p:sp>
    </p:spTree>
    <p:extLst>
      <p:ext uri="{BB962C8B-B14F-4D97-AF65-F5344CB8AC3E}">
        <p14:creationId xmlns:p14="http://schemas.microsoft.com/office/powerpoint/2010/main" val="182749648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6D82C2-C0B9-AA20-40B4-776DA4B6875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9D1C3D4-0B30-B970-1762-C90EE365C560}"/>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9AD5630-E5F5-AF0C-54BC-A9104490A83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66318A9-1250-F7D2-A2EA-99F19856E352}"/>
              </a:ext>
            </a:extLst>
          </p:cNvPr>
          <p:cNvSpPr>
            <a:spLocks noGrp="1"/>
          </p:cNvSpPr>
          <p:nvPr>
            <p:ph type="sldNum" sz="quarter" idx="5"/>
          </p:nvPr>
        </p:nvSpPr>
        <p:spPr/>
        <p:txBody>
          <a:bodyPr/>
          <a:lstStyle/>
          <a:p>
            <a:fld id="{C7F483CF-092A-4979-9034-FFC6E09450F1}" type="slidenum">
              <a:rPr kumimoji="1" lang="ja-JP" altLang="en-US" smtClean="0"/>
              <a:t>26</a:t>
            </a:fld>
            <a:endParaRPr kumimoji="1" lang="ja-JP" altLang="en-US"/>
          </a:p>
        </p:txBody>
      </p:sp>
    </p:spTree>
    <p:extLst>
      <p:ext uri="{BB962C8B-B14F-4D97-AF65-F5344CB8AC3E}">
        <p14:creationId xmlns:p14="http://schemas.microsoft.com/office/powerpoint/2010/main" val="170379873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C6AC2E-FAE9-BEFF-9C66-18FC768BD3FA}"/>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FA04015-B131-AFE7-E1D6-419E2CE477A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2A300A6-06C3-1D7E-E91B-4C31F553F54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DDE644F-5888-B523-AB7A-1CF45AD1C382}"/>
              </a:ext>
            </a:extLst>
          </p:cNvPr>
          <p:cNvSpPr>
            <a:spLocks noGrp="1"/>
          </p:cNvSpPr>
          <p:nvPr>
            <p:ph type="sldNum" sz="quarter" idx="5"/>
          </p:nvPr>
        </p:nvSpPr>
        <p:spPr/>
        <p:txBody>
          <a:bodyPr/>
          <a:lstStyle/>
          <a:p>
            <a:fld id="{C7F483CF-092A-4979-9034-FFC6E09450F1}" type="slidenum">
              <a:rPr kumimoji="1" lang="ja-JP" altLang="en-US" smtClean="0"/>
              <a:t>27</a:t>
            </a:fld>
            <a:endParaRPr kumimoji="1" lang="ja-JP" altLang="en-US"/>
          </a:p>
        </p:txBody>
      </p:sp>
    </p:spTree>
    <p:extLst>
      <p:ext uri="{BB962C8B-B14F-4D97-AF65-F5344CB8AC3E}">
        <p14:creationId xmlns:p14="http://schemas.microsoft.com/office/powerpoint/2010/main" val="344437574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DFC9DB-1930-7B87-80B0-DF344CED445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AD33E3F-BDF9-230E-52A4-212DC525C1F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F07D03C-16A3-3943-0F5B-E36BE5C6743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DFC94F0-238D-0CFB-AC67-EC7FDDBED56C}"/>
              </a:ext>
            </a:extLst>
          </p:cNvPr>
          <p:cNvSpPr>
            <a:spLocks noGrp="1"/>
          </p:cNvSpPr>
          <p:nvPr>
            <p:ph type="sldNum" sz="quarter" idx="5"/>
          </p:nvPr>
        </p:nvSpPr>
        <p:spPr/>
        <p:txBody>
          <a:bodyPr/>
          <a:lstStyle/>
          <a:p>
            <a:fld id="{C7F483CF-092A-4979-9034-FFC6E09450F1}" type="slidenum">
              <a:rPr kumimoji="1" lang="ja-JP" altLang="en-US" smtClean="0"/>
              <a:t>28</a:t>
            </a:fld>
            <a:endParaRPr kumimoji="1" lang="ja-JP" altLang="en-US"/>
          </a:p>
        </p:txBody>
      </p:sp>
    </p:spTree>
    <p:extLst>
      <p:ext uri="{BB962C8B-B14F-4D97-AF65-F5344CB8AC3E}">
        <p14:creationId xmlns:p14="http://schemas.microsoft.com/office/powerpoint/2010/main" val="84972423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EFFEF7-852B-A9AC-6766-6202DD46500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101695A-F64E-FF5C-BD6C-0B776C8E9C1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7279D99-4183-3049-7FB0-0F58242EAD5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4D045F6-3E03-C3BD-1289-86E4379BA2EB}"/>
              </a:ext>
            </a:extLst>
          </p:cNvPr>
          <p:cNvSpPr>
            <a:spLocks noGrp="1"/>
          </p:cNvSpPr>
          <p:nvPr>
            <p:ph type="sldNum" sz="quarter" idx="5"/>
          </p:nvPr>
        </p:nvSpPr>
        <p:spPr/>
        <p:txBody>
          <a:bodyPr/>
          <a:lstStyle/>
          <a:p>
            <a:fld id="{C7F483CF-092A-4979-9034-FFC6E09450F1}" type="slidenum">
              <a:rPr kumimoji="1" lang="ja-JP" altLang="en-US" smtClean="0"/>
              <a:t>29</a:t>
            </a:fld>
            <a:endParaRPr kumimoji="1" lang="ja-JP" altLang="en-US"/>
          </a:p>
        </p:txBody>
      </p:sp>
    </p:spTree>
    <p:extLst>
      <p:ext uri="{BB962C8B-B14F-4D97-AF65-F5344CB8AC3E}">
        <p14:creationId xmlns:p14="http://schemas.microsoft.com/office/powerpoint/2010/main" val="131947283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ADDC49-F986-B9AE-DF19-52B64A152F9F}"/>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39F4FF0-461D-2ECB-C307-462D98587DE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8D9F2D9-6E98-B9DB-4F81-5F33E27D0BA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005495C4-7AF5-DA01-4BC9-79169C2F89EA}"/>
              </a:ext>
            </a:extLst>
          </p:cNvPr>
          <p:cNvSpPr>
            <a:spLocks noGrp="1"/>
          </p:cNvSpPr>
          <p:nvPr>
            <p:ph type="sldNum" sz="quarter" idx="5"/>
          </p:nvPr>
        </p:nvSpPr>
        <p:spPr/>
        <p:txBody>
          <a:bodyPr/>
          <a:lstStyle/>
          <a:p>
            <a:fld id="{C7F483CF-092A-4979-9034-FFC6E09450F1}" type="slidenum">
              <a:rPr kumimoji="1" lang="ja-JP" altLang="en-US" smtClean="0"/>
              <a:t>30</a:t>
            </a:fld>
            <a:endParaRPr kumimoji="1" lang="ja-JP" altLang="en-US"/>
          </a:p>
        </p:txBody>
      </p:sp>
    </p:spTree>
    <p:extLst>
      <p:ext uri="{BB962C8B-B14F-4D97-AF65-F5344CB8AC3E}">
        <p14:creationId xmlns:p14="http://schemas.microsoft.com/office/powerpoint/2010/main" val="1294189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7E7203-29B4-F985-0F91-F157A6F547D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88E3787-56AC-C352-C138-4617AE8EFF7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EB99F91-3197-E0F7-7FED-7DFEE777AC1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3C9C888-6E24-45DA-BB1E-A76394F3D0F3}"/>
              </a:ext>
            </a:extLst>
          </p:cNvPr>
          <p:cNvSpPr>
            <a:spLocks noGrp="1"/>
          </p:cNvSpPr>
          <p:nvPr>
            <p:ph type="sldNum" sz="quarter" idx="5"/>
          </p:nvPr>
        </p:nvSpPr>
        <p:spPr/>
        <p:txBody>
          <a:bodyPr/>
          <a:lstStyle/>
          <a:p>
            <a:fld id="{C7F483CF-092A-4979-9034-FFC6E09450F1}" type="slidenum">
              <a:rPr kumimoji="1" lang="ja-JP" altLang="en-US" smtClean="0"/>
              <a:t>31</a:t>
            </a:fld>
            <a:endParaRPr kumimoji="1" lang="ja-JP" altLang="en-US"/>
          </a:p>
        </p:txBody>
      </p:sp>
    </p:spTree>
    <p:extLst>
      <p:ext uri="{BB962C8B-B14F-4D97-AF65-F5344CB8AC3E}">
        <p14:creationId xmlns:p14="http://schemas.microsoft.com/office/powerpoint/2010/main" val="35631512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6F0E2D-ADF3-5726-41D8-AFC5DFA9D0B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402190E-1BEE-AB7F-7346-9E442C57390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B7466EA-BDAA-BFD8-0158-FF0A399F747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6B260E9-3D78-31D8-B27D-92837BEB9FC5}"/>
              </a:ext>
            </a:extLst>
          </p:cNvPr>
          <p:cNvSpPr>
            <a:spLocks noGrp="1"/>
          </p:cNvSpPr>
          <p:nvPr>
            <p:ph type="sldNum" sz="quarter" idx="5"/>
          </p:nvPr>
        </p:nvSpPr>
        <p:spPr/>
        <p:txBody>
          <a:bodyPr/>
          <a:lstStyle/>
          <a:p>
            <a:fld id="{C7F483CF-092A-4979-9034-FFC6E09450F1}" type="slidenum">
              <a:rPr kumimoji="1" lang="ja-JP" altLang="en-US" smtClean="0"/>
              <a:t>32</a:t>
            </a:fld>
            <a:endParaRPr kumimoji="1" lang="ja-JP" altLang="en-US"/>
          </a:p>
        </p:txBody>
      </p:sp>
    </p:spTree>
    <p:extLst>
      <p:ext uri="{BB962C8B-B14F-4D97-AF65-F5344CB8AC3E}">
        <p14:creationId xmlns:p14="http://schemas.microsoft.com/office/powerpoint/2010/main" val="40697402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18D128-5204-3037-1E58-5A8EF81B0A1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B151C9E-C2CE-BE54-8953-EE5A2E762925}"/>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012A57B-A89A-9608-07DE-438524390DF4}"/>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FE5A03F-BBB1-9052-795E-9B0649246EC6}"/>
              </a:ext>
            </a:extLst>
          </p:cNvPr>
          <p:cNvSpPr>
            <a:spLocks noGrp="1"/>
          </p:cNvSpPr>
          <p:nvPr>
            <p:ph type="sldNum" sz="quarter" idx="5"/>
          </p:nvPr>
        </p:nvSpPr>
        <p:spPr/>
        <p:txBody>
          <a:bodyPr/>
          <a:lstStyle/>
          <a:p>
            <a:fld id="{C7F483CF-092A-4979-9034-FFC6E09450F1}" type="slidenum">
              <a:rPr kumimoji="1" lang="ja-JP" altLang="en-US" smtClean="0"/>
              <a:t>33</a:t>
            </a:fld>
            <a:endParaRPr kumimoji="1" lang="ja-JP" altLang="en-US"/>
          </a:p>
        </p:txBody>
      </p:sp>
    </p:spTree>
    <p:extLst>
      <p:ext uri="{BB962C8B-B14F-4D97-AF65-F5344CB8AC3E}">
        <p14:creationId xmlns:p14="http://schemas.microsoft.com/office/powerpoint/2010/main" val="17082724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6C95F-E13C-1EF0-5456-A0666FD2B38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EE499FB-A1B6-BFE9-E014-FB5D3159EAD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CE30CBB-0D28-79AB-3ED6-A8D9D6D05E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F01BA1C-8BC7-0764-9F94-35E3AD24139E}"/>
              </a:ext>
            </a:extLst>
          </p:cNvPr>
          <p:cNvSpPr>
            <a:spLocks noGrp="1"/>
          </p:cNvSpPr>
          <p:nvPr>
            <p:ph type="sldNum" sz="quarter" idx="5"/>
          </p:nvPr>
        </p:nvSpPr>
        <p:spPr/>
        <p:txBody>
          <a:bodyPr/>
          <a:lstStyle/>
          <a:p>
            <a:fld id="{C7F483CF-092A-4979-9034-FFC6E09450F1}" type="slidenum">
              <a:rPr kumimoji="1" lang="ja-JP" altLang="en-US" smtClean="0"/>
              <a:t>34</a:t>
            </a:fld>
            <a:endParaRPr kumimoji="1" lang="ja-JP" altLang="en-US"/>
          </a:p>
        </p:txBody>
      </p:sp>
    </p:spTree>
    <p:extLst>
      <p:ext uri="{BB962C8B-B14F-4D97-AF65-F5344CB8AC3E}">
        <p14:creationId xmlns:p14="http://schemas.microsoft.com/office/powerpoint/2010/main" val="28467148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471CD8-72E1-C583-B95D-6BACD85653B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D4F479E-EAEA-A6E2-8EFF-C205F16197E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AFE265A-0D7C-CABB-229B-5CC7A15BAA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A8427BF-7052-5841-2BD4-6CB7F7FE9CA7}"/>
              </a:ext>
            </a:extLst>
          </p:cNvPr>
          <p:cNvSpPr>
            <a:spLocks noGrp="1"/>
          </p:cNvSpPr>
          <p:nvPr>
            <p:ph type="sldNum" sz="quarter" idx="5"/>
          </p:nvPr>
        </p:nvSpPr>
        <p:spPr/>
        <p:txBody>
          <a:bodyPr/>
          <a:lstStyle/>
          <a:p>
            <a:fld id="{C7F483CF-092A-4979-9034-FFC6E09450F1}" type="slidenum">
              <a:rPr kumimoji="1" lang="ja-JP" altLang="en-US" smtClean="0"/>
              <a:t>35</a:t>
            </a:fld>
            <a:endParaRPr kumimoji="1" lang="ja-JP" altLang="en-US"/>
          </a:p>
        </p:txBody>
      </p:sp>
    </p:spTree>
    <p:extLst>
      <p:ext uri="{BB962C8B-B14F-4D97-AF65-F5344CB8AC3E}">
        <p14:creationId xmlns:p14="http://schemas.microsoft.com/office/powerpoint/2010/main" val="365321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0DA619-0C40-C2E1-0B69-58425896DEC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E86B177B-A939-FB49-46AD-093EA393428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98043ACE-2BC5-71A8-FA9F-9354384BADA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C03E5D3-BC0E-208F-B54D-AE204637D9FB}"/>
              </a:ext>
            </a:extLst>
          </p:cNvPr>
          <p:cNvSpPr>
            <a:spLocks noGrp="1"/>
          </p:cNvSpPr>
          <p:nvPr>
            <p:ph type="sldNum" sz="quarter" idx="5"/>
          </p:nvPr>
        </p:nvSpPr>
        <p:spPr/>
        <p:txBody>
          <a:bodyPr/>
          <a:lstStyle/>
          <a:p>
            <a:fld id="{C7F483CF-092A-4979-9034-FFC6E09450F1}" type="slidenum">
              <a:rPr kumimoji="1" lang="ja-JP" altLang="en-US" smtClean="0"/>
              <a:t>13</a:t>
            </a:fld>
            <a:endParaRPr kumimoji="1" lang="ja-JP" altLang="en-US"/>
          </a:p>
        </p:txBody>
      </p:sp>
    </p:spTree>
    <p:extLst>
      <p:ext uri="{BB962C8B-B14F-4D97-AF65-F5344CB8AC3E}">
        <p14:creationId xmlns:p14="http://schemas.microsoft.com/office/powerpoint/2010/main" val="325858628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9176FA-573A-837D-C82A-960394DDB8A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75DEC50-1DA9-5346-5598-F36E8201E1B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3F58C42-B394-8051-05A7-7307E9CD9188}"/>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655E075-8EB4-39B5-5634-6B349F534735}"/>
              </a:ext>
            </a:extLst>
          </p:cNvPr>
          <p:cNvSpPr>
            <a:spLocks noGrp="1"/>
          </p:cNvSpPr>
          <p:nvPr>
            <p:ph type="sldNum" sz="quarter" idx="5"/>
          </p:nvPr>
        </p:nvSpPr>
        <p:spPr/>
        <p:txBody>
          <a:bodyPr/>
          <a:lstStyle/>
          <a:p>
            <a:fld id="{C7F483CF-092A-4979-9034-FFC6E09450F1}" type="slidenum">
              <a:rPr kumimoji="1" lang="ja-JP" altLang="en-US" smtClean="0"/>
              <a:t>36</a:t>
            </a:fld>
            <a:endParaRPr kumimoji="1" lang="ja-JP" altLang="en-US"/>
          </a:p>
        </p:txBody>
      </p:sp>
    </p:spTree>
    <p:extLst>
      <p:ext uri="{BB962C8B-B14F-4D97-AF65-F5344CB8AC3E}">
        <p14:creationId xmlns:p14="http://schemas.microsoft.com/office/powerpoint/2010/main" val="22390233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B6AF1-DF8B-02FC-FC06-5BF8C29F201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6FEF79C-B4E8-B0CF-DDD6-999749F9E1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86F0520-F1F8-F8E3-AD2E-1371FDC990B1}"/>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A349E992-AD2F-8051-2283-E74594B111AB}"/>
              </a:ext>
            </a:extLst>
          </p:cNvPr>
          <p:cNvSpPr>
            <a:spLocks noGrp="1"/>
          </p:cNvSpPr>
          <p:nvPr>
            <p:ph type="sldNum" sz="quarter" idx="5"/>
          </p:nvPr>
        </p:nvSpPr>
        <p:spPr/>
        <p:txBody>
          <a:bodyPr/>
          <a:lstStyle/>
          <a:p>
            <a:fld id="{C7F483CF-092A-4979-9034-FFC6E09450F1}" type="slidenum">
              <a:rPr kumimoji="1" lang="ja-JP" altLang="en-US" smtClean="0"/>
              <a:t>37</a:t>
            </a:fld>
            <a:endParaRPr kumimoji="1" lang="ja-JP" altLang="en-US"/>
          </a:p>
        </p:txBody>
      </p:sp>
    </p:spTree>
    <p:extLst>
      <p:ext uri="{BB962C8B-B14F-4D97-AF65-F5344CB8AC3E}">
        <p14:creationId xmlns:p14="http://schemas.microsoft.com/office/powerpoint/2010/main" val="38695340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2BFEF2-47CA-132C-52E4-77D31C7F612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32072E0-0019-91E1-9663-857FB716616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A8184703-3E11-93A7-4F18-D1A860E73CCE}"/>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AD26F52-1118-F26A-4AF4-0655985D834D}"/>
              </a:ext>
            </a:extLst>
          </p:cNvPr>
          <p:cNvSpPr>
            <a:spLocks noGrp="1"/>
          </p:cNvSpPr>
          <p:nvPr>
            <p:ph type="sldNum" sz="quarter" idx="5"/>
          </p:nvPr>
        </p:nvSpPr>
        <p:spPr/>
        <p:txBody>
          <a:bodyPr/>
          <a:lstStyle/>
          <a:p>
            <a:fld id="{C7F483CF-092A-4979-9034-FFC6E09450F1}" type="slidenum">
              <a:rPr kumimoji="1" lang="ja-JP" altLang="en-US" smtClean="0"/>
              <a:t>38</a:t>
            </a:fld>
            <a:endParaRPr kumimoji="1" lang="ja-JP" altLang="en-US"/>
          </a:p>
        </p:txBody>
      </p:sp>
    </p:spTree>
    <p:extLst>
      <p:ext uri="{BB962C8B-B14F-4D97-AF65-F5344CB8AC3E}">
        <p14:creationId xmlns:p14="http://schemas.microsoft.com/office/powerpoint/2010/main" val="16736916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6B8A02-8825-68CD-BEBB-EDC23DDEBA0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77F7248-2953-472D-EC51-7F2FAFB4185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F4C94AB4-A031-8E0C-A446-109186CBFAD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D80A567-D416-A32C-56B7-CA42693BE91F}"/>
              </a:ext>
            </a:extLst>
          </p:cNvPr>
          <p:cNvSpPr>
            <a:spLocks noGrp="1"/>
          </p:cNvSpPr>
          <p:nvPr>
            <p:ph type="sldNum" sz="quarter" idx="5"/>
          </p:nvPr>
        </p:nvSpPr>
        <p:spPr/>
        <p:txBody>
          <a:bodyPr/>
          <a:lstStyle/>
          <a:p>
            <a:fld id="{C7F483CF-092A-4979-9034-FFC6E09450F1}" type="slidenum">
              <a:rPr kumimoji="1" lang="ja-JP" altLang="en-US" smtClean="0"/>
              <a:t>39</a:t>
            </a:fld>
            <a:endParaRPr kumimoji="1" lang="ja-JP" altLang="en-US"/>
          </a:p>
        </p:txBody>
      </p:sp>
    </p:spTree>
    <p:extLst>
      <p:ext uri="{BB962C8B-B14F-4D97-AF65-F5344CB8AC3E}">
        <p14:creationId xmlns:p14="http://schemas.microsoft.com/office/powerpoint/2010/main" val="293226695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A7E10C-A640-1F54-8014-BDBC62950A9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CF11151-9A09-5726-3354-289486F758E1}"/>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7E99F0B-29B6-49D5-599A-D8622AA4EE8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8104ED2-CE6D-9BD9-EC70-B3D480B17490}"/>
              </a:ext>
            </a:extLst>
          </p:cNvPr>
          <p:cNvSpPr>
            <a:spLocks noGrp="1"/>
          </p:cNvSpPr>
          <p:nvPr>
            <p:ph type="sldNum" sz="quarter" idx="5"/>
          </p:nvPr>
        </p:nvSpPr>
        <p:spPr/>
        <p:txBody>
          <a:bodyPr/>
          <a:lstStyle/>
          <a:p>
            <a:fld id="{C7F483CF-092A-4979-9034-FFC6E09450F1}" type="slidenum">
              <a:rPr kumimoji="1" lang="ja-JP" altLang="en-US" smtClean="0"/>
              <a:t>40</a:t>
            </a:fld>
            <a:endParaRPr kumimoji="1" lang="ja-JP" altLang="en-US"/>
          </a:p>
        </p:txBody>
      </p:sp>
    </p:spTree>
    <p:extLst>
      <p:ext uri="{BB962C8B-B14F-4D97-AF65-F5344CB8AC3E}">
        <p14:creationId xmlns:p14="http://schemas.microsoft.com/office/powerpoint/2010/main" val="9720985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084ACE-9042-8FD6-0595-89F3808128A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FA4D412-BDAA-4ED5-095F-27733D6E943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DC0C8D4F-FA05-533C-B07A-A7B4C52F978F}"/>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9DC2B331-6FEE-0431-E207-75C8D99AF448}"/>
              </a:ext>
            </a:extLst>
          </p:cNvPr>
          <p:cNvSpPr>
            <a:spLocks noGrp="1"/>
          </p:cNvSpPr>
          <p:nvPr>
            <p:ph type="sldNum" sz="quarter" idx="5"/>
          </p:nvPr>
        </p:nvSpPr>
        <p:spPr/>
        <p:txBody>
          <a:bodyPr/>
          <a:lstStyle/>
          <a:p>
            <a:fld id="{C7F483CF-092A-4979-9034-FFC6E09450F1}" type="slidenum">
              <a:rPr kumimoji="1" lang="ja-JP" altLang="en-US" smtClean="0"/>
              <a:t>41</a:t>
            </a:fld>
            <a:endParaRPr kumimoji="1" lang="ja-JP" altLang="en-US"/>
          </a:p>
        </p:txBody>
      </p:sp>
    </p:spTree>
    <p:extLst>
      <p:ext uri="{BB962C8B-B14F-4D97-AF65-F5344CB8AC3E}">
        <p14:creationId xmlns:p14="http://schemas.microsoft.com/office/powerpoint/2010/main" val="193452315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CE9758-B22D-B5C4-C5AC-A660DE40967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3523C9E-FFD4-1274-4990-0991EDCD21A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DBC1D17-E702-3075-106D-34E890AACC51}"/>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2AD0D69-9E30-CF67-0A40-41496DE5CBC5}"/>
              </a:ext>
            </a:extLst>
          </p:cNvPr>
          <p:cNvSpPr>
            <a:spLocks noGrp="1"/>
          </p:cNvSpPr>
          <p:nvPr>
            <p:ph type="sldNum" sz="quarter" idx="5"/>
          </p:nvPr>
        </p:nvSpPr>
        <p:spPr/>
        <p:txBody>
          <a:bodyPr/>
          <a:lstStyle/>
          <a:p>
            <a:fld id="{C7F483CF-092A-4979-9034-FFC6E09450F1}" type="slidenum">
              <a:rPr kumimoji="1" lang="ja-JP" altLang="en-US" smtClean="0"/>
              <a:t>42</a:t>
            </a:fld>
            <a:endParaRPr kumimoji="1" lang="ja-JP" altLang="en-US"/>
          </a:p>
        </p:txBody>
      </p:sp>
    </p:spTree>
    <p:extLst>
      <p:ext uri="{BB962C8B-B14F-4D97-AF65-F5344CB8AC3E}">
        <p14:creationId xmlns:p14="http://schemas.microsoft.com/office/powerpoint/2010/main" val="161366651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4EABE3-1F5F-F863-AD62-EA203AF8BCF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6D880A0-9357-C3B1-2828-548AFE7FC4C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C4441FB-F755-E67B-5104-625424C7E9B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867FF12-ABC4-6FB9-87F2-7E52E495F3DB}"/>
              </a:ext>
            </a:extLst>
          </p:cNvPr>
          <p:cNvSpPr>
            <a:spLocks noGrp="1"/>
          </p:cNvSpPr>
          <p:nvPr>
            <p:ph type="sldNum" sz="quarter" idx="5"/>
          </p:nvPr>
        </p:nvSpPr>
        <p:spPr/>
        <p:txBody>
          <a:bodyPr/>
          <a:lstStyle/>
          <a:p>
            <a:fld id="{C7F483CF-092A-4979-9034-FFC6E09450F1}" type="slidenum">
              <a:rPr kumimoji="1" lang="ja-JP" altLang="en-US" smtClean="0"/>
              <a:t>43</a:t>
            </a:fld>
            <a:endParaRPr kumimoji="1" lang="ja-JP" altLang="en-US"/>
          </a:p>
        </p:txBody>
      </p:sp>
    </p:spTree>
    <p:extLst>
      <p:ext uri="{BB962C8B-B14F-4D97-AF65-F5344CB8AC3E}">
        <p14:creationId xmlns:p14="http://schemas.microsoft.com/office/powerpoint/2010/main" val="18178572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4FD0F2-A450-4AE4-79A9-FCD7644D368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40C58B1-C30C-A67D-0662-5ACB4CE4964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A14676E-FF42-B6DB-36CB-308B57BDECB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0BD08AF-04F4-1B44-1E7B-862ECAF47392}"/>
              </a:ext>
            </a:extLst>
          </p:cNvPr>
          <p:cNvSpPr>
            <a:spLocks noGrp="1"/>
          </p:cNvSpPr>
          <p:nvPr>
            <p:ph type="sldNum" sz="quarter" idx="5"/>
          </p:nvPr>
        </p:nvSpPr>
        <p:spPr/>
        <p:txBody>
          <a:bodyPr/>
          <a:lstStyle/>
          <a:p>
            <a:fld id="{C7F483CF-092A-4979-9034-FFC6E09450F1}" type="slidenum">
              <a:rPr kumimoji="1" lang="ja-JP" altLang="en-US" smtClean="0"/>
              <a:t>44</a:t>
            </a:fld>
            <a:endParaRPr kumimoji="1" lang="ja-JP" altLang="en-US"/>
          </a:p>
        </p:txBody>
      </p:sp>
    </p:spTree>
    <p:extLst>
      <p:ext uri="{BB962C8B-B14F-4D97-AF65-F5344CB8AC3E}">
        <p14:creationId xmlns:p14="http://schemas.microsoft.com/office/powerpoint/2010/main" val="172766474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9FC0D-0A99-4556-3257-9F46791A471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635AD24-07BB-E54B-1DF2-0D4E90C4B78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7C281DE-C6CE-892C-FE5D-0962F10A0F29}"/>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D3900033-F54D-4CB5-38D6-5DCDCB643036}"/>
              </a:ext>
            </a:extLst>
          </p:cNvPr>
          <p:cNvSpPr>
            <a:spLocks noGrp="1"/>
          </p:cNvSpPr>
          <p:nvPr>
            <p:ph type="sldNum" sz="quarter" idx="5"/>
          </p:nvPr>
        </p:nvSpPr>
        <p:spPr/>
        <p:txBody>
          <a:bodyPr/>
          <a:lstStyle/>
          <a:p>
            <a:fld id="{C7F483CF-092A-4979-9034-FFC6E09450F1}" type="slidenum">
              <a:rPr kumimoji="1" lang="ja-JP" altLang="en-US" smtClean="0"/>
              <a:t>45</a:t>
            </a:fld>
            <a:endParaRPr kumimoji="1" lang="ja-JP" altLang="en-US"/>
          </a:p>
        </p:txBody>
      </p:sp>
    </p:spTree>
    <p:extLst>
      <p:ext uri="{BB962C8B-B14F-4D97-AF65-F5344CB8AC3E}">
        <p14:creationId xmlns:p14="http://schemas.microsoft.com/office/powerpoint/2010/main" val="27845856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36215-940B-3080-D317-51E7075DF4E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536270F-B783-C0E2-138D-647C0CE2D79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7F3A459E-DFAF-EC6E-EC54-ED61D482CBE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2483E3FA-0C21-EDAF-E1DE-97D5969EA6A4}"/>
              </a:ext>
            </a:extLst>
          </p:cNvPr>
          <p:cNvSpPr>
            <a:spLocks noGrp="1"/>
          </p:cNvSpPr>
          <p:nvPr>
            <p:ph type="sldNum" sz="quarter" idx="5"/>
          </p:nvPr>
        </p:nvSpPr>
        <p:spPr/>
        <p:txBody>
          <a:bodyPr/>
          <a:lstStyle/>
          <a:p>
            <a:fld id="{C7F483CF-092A-4979-9034-FFC6E09450F1}" type="slidenum">
              <a:rPr kumimoji="1" lang="ja-JP" altLang="en-US" smtClean="0"/>
              <a:t>15</a:t>
            </a:fld>
            <a:endParaRPr kumimoji="1" lang="ja-JP" altLang="en-US"/>
          </a:p>
        </p:txBody>
      </p:sp>
    </p:spTree>
    <p:extLst>
      <p:ext uri="{BB962C8B-B14F-4D97-AF65-F5344CB8AC3E}">
        <p14:creationId xmlns:p14="http://schemas.microsoft.com/office/powerpoint/2010/main" val="175738312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8561FD-8D04-C4F6-8627-8D2F52B00890}"/>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C8A0CBFD-29FB-37EE-541E-019510A24426}"/>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B15F98-AB5B-4863-4630-E670CE92EA5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22E5056-017E-D3EA-59A8-102DCE466965}"/>
              </a:ext>
            </a:extLst>
          </p:cNvPr>
          <p:cNvSpPr>
            <a:spLocks noGrp="1"/>
          </p:cNvSpPr>
          <p:nvPr>
            <p:ph type="sldNum" sz="quarter" idx="5"/>
          </p:nvPr>
        </p:nvSpPr>
        <p:spPr/>
        <p:txBody>
          <a:bodyPr/>
          <a:lstStyle/>
          <a:p>
            <a:fld id="{C7F483CF-092A-4979-9034-FFC6E09450F1}" type="slidenum">
              <a:rPr kumimoji="1" lang="ja-JP" altLang="en-US" smtClean="0"/>
              <a:t>46</a:t>
            </a:fld>
            <a:endParaRPr kumimoji="1" lang="ja-JP" altLang="en-US"/>
          </a:p>
        </p:txBody>
      </p:sp>
    </p:spTree>
    <p:extLst>
      <p:ext uri="{BB962C8B-B14F-4D97-AF65-F5344CB8AC3E}">
        <p14:creationId xmlns:p14="http://schemas.microsoft.com/office/powerpoint/2010/main" val="9384896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66284-5D44-76E4-370E-9126E643EBA2}"/>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5969CA9-C7EF-7FC0-39A7-BC70603242D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D51CA5A-F7FC-1056-9483-F1A40335C793}"/>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40D1743-9721-FEEF-571F-1490EE404141}"/>
              </a:ext>
            </a:extLst>
          </p:cNvPr>
          <p:cNvSpPr>
            <a:spLocks noGrp="1"/>
          </p:cNvSpPr>
          <p:nvPr>
            <p:ph type="sldNum" sz="quarter" idx="5"/>
          </p:nvPr>
        </p:nvSpPr>
        <p:spPr/>
        <p:txBody>
          <a:bodyPr/>
          <a:lstStyle/>
          <a:p>
            <a:fld id="{C7F483CF-092A-4979-9034-FFC6E09450F1}" type="slidenum">
              <a:rPr kumimoji="1" lang="ja-JP" altLang="en-US" smtClean="0"/>
              <a:t>47</a:t>
            </a:fld>
            <a:endParaRPr kumimoji="1" lang="ja-JP" altLang="en-US"/>
          </a:p>
        </p:txBody>
      </p:sp>
    </p:spTree>
    <p:extLst>
      <p:ext uri="{BB962C8B-B14F-4D97-AF65-F5344CB8AC3E}">
        <p14:creationId xmlns:p14="http://schemas.microsoft.com/office/powerpoint/2010/main" val="132816969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0FD4B0-BBEF-147D-5E16-9EF4D702AADB}"/>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2B70143-92C2-1807-8817-4501985E0EFE}"/>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553AE75-B5D4-7774-C026-07BABD32AF12}"/>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E38532E-BDF0-BC0F-71FC-9773E973AD1A}"/>
              </a:ext>
            </a:extLst>
          </p:cNvPr>
          <p:cNvSpPr>
            <a:spLocks noGrp="1"/>
          </p:cNvSpPr>
          <p:nvPr>
            <p:ph type="sldNum" sz="quarter" idx="5"/>
          </p:nvPr>
        </p:nvSpPr>
        <p:spPr/>
        <p:txBody>
          <a:bodyPr/>
          <a:lstStyle/>
          <a:p>
            <a:fld id="{C7F483CF-092A-4979-9034-FFC6E09450F1}" type="slidenum">
              <a:rPr kumimoji="1" lang="ja-JP" altLang="en-US" smtClean="0"/>
              <a:t>48</a:t>
            </a:fld>
            <a:endParaRPr kumimoji="1" lang="ja-JP" altLang="en-US"/>
          </a:p>
        </p:txBody>
      </p:sp>
    </p:spTree>
    <p:extLst>
      <p:ext uri="{BB962C8B-B14F-4D97-AF65-F5344CB8AC3E}">
        <p14:creationId xmlns:p14="http://schemas.microsoft.com/office/powerpoint/2010/main" val="36457019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A0B4B3-62B3-BE03-B3A6-F3A7B23600F8}"/>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0CD8C71-D101-773B-D954-5D06032BE91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40000E2-C8A4-DEC0-726A-99006836789B}"/>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16B7BEC4-711D-E925-835C-F18DA204D529}"/>
              </a:ext>
            </a:extLst>
          </p:cNvPr>
          <p:cNvSpPr>
            <a:spLocks noGrp="1"/>
          </p:cNvSpPr>
          <p:nvPr>
            <p:ph type="sldNum" sz="quarter" idx="5"/>
          </p:nvPr>
        </p:nvSpPr>
        <p:spPr/>
        <p:txBody>
          <a:bodyPr/>
          <a:lstStyle/>
          <a:p>
            <a:fld id="{C7F483CF-092A-4979-9034-FFC6E09450F1}" type="slidenum">
              <a:rPr kumimoji="1" lang="ja-JP" altLang="en-US" smtClean="0"/>
              <a:t>49</a:t>
            </a:fld>
            <a:endParaRPr kumimoji="1" lang="ja-JP" altLang="en-US"/>
          </a:p>
        </p:txBody>
      </p:sp>
    </p:spTree>
    <p:extLst>
      <p:ext uri="{BB962C8B-B14F-4D97-AF65-F5344CB8AC3E}">
        <p14:creationId xmlns:p14="http://schemas.microsoft.com/office/powerpoint/2010/main" val="59452230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592BD0-5CA2-6567-7E17-84A491F65D0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BB8C137D-3A92-9415-601C-25732AC068B9}"/>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6DF8507-D9AF-134F-A324-72A67069689C}"/>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BB9D103-7172-76E5-AC84-699F3A44AF1F}"/>
              </a:ext>
            </a:extLst>
          </p:cNvPr>
          <p:cNvSpPr>
            <a:spLocks noGrp="1"/>
          </p:cNvSpPr>
          <p:nvPr>
            <p:ph type="sldNum" sz="quarter" idx="5"/>
          </p:nvPr>
        </p:nvSpPr>
        <p:spPr/>
        <p:txBody>
          <a:bodyPr/>
          <a:lstStyle/>
          <a:p>
            <a:fld id="{C7F483CF-092A-4979-9034-FFC6E09450F1}" type="slidenum">
              <a:rPr kumimoji="1" lang="ja-JP" altLang="en-US" smtClean="0"/>
              <a:t>50</a:t>
            </a:fld>
            <a:endParaRPr kumimoji="1" lang="ja-JP" altLang="en-US"/>
          </a:p>
        </p:txBody>
      </p:sp>
    </p:spTree>
    <p:extLst>
      <p:ext uri="{BB962C8B-B14F-4D97-AF65-F5344CB8AC3E}">
        <p14:creationId xmlns:p14="http://schemas.microsoft.com/office/powerpoint/2010/main" val="27429276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16</a:t>
            </a:fld>
            <a:endParaRPr kumimoji="1" lang="ja-JP" altLang="en-US"/>
          </a:p>
        </p:txBody>
      </p:sp>
    </p:spTree>
    <p:extLst>
      <p:ext uri="{BB962C8B-B14F-4D97-AF65-F5344CB8AC3E}">
        <p14:creationId xmlns:p14="http://schemas.microsoft.com/office/powerpoint/2010/main" val="11031688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18</a:t>
            </a:fld>
            <a:endParaRPr kumimoji="1" lang="ja-JP" altLang="en-US"/>
          </a:p>
        </p:txBody>
      </p:sp>
    </p:spTree>
    <p:extLst>
      <p:ext uri="{BB962C8B-B14F-4D97-AF65-F5344CB8AC3E}">
        <p14:creationId xmlns:p14="http://schemas.microsoft.com/office/powerpoint/2010/main" val="4062684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22F4B0-6958-38BE-2655-ADC9D1D1AEF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E06D4C4-D74E-8C6A-D56B-8ABA68E68CA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090B468-5844-68B8-F834-D60952DA389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7447B1D2-6245-CF23-CF8F-2223B1F3A746}"/>
              </a:ext>
            </a:extLst>
          </p:cNvPr>
          <p:cNvSpPr>
            <a:spLocks noGrp="1"/>
          </p:cNvSpPr>
          <p:nvPr>
            <p:ph type="sldNum" sz="quarter" idx="5"/>
          </p:nvPr>
        </p:nvSpPr>
        <p:spPr/>
        <p:txBody>
          <a:bodyPr/>
          <a:lstStyle/>
          <a:p>
            <a:fld id="{C7F483CF-092A-4979-9034-FFC6E09450F1}" type="slidenum">
              <a:rPr kumimoji="1" lang="ja-JP" altLang="en-US" smtClean="0"/>
              <a:t>19</a:t>
            </a:fld>
            <a:endParaRPr kumimoji="1" lang="ja-JP" altLang="en-US"/>
          </a:p>
        </p:txBody>
      </p:sp>
    </p:spTree>
    <p:extLst>
      <p:ext uri="{BB962C8B-B14F-4D97-AF65-F5344CB8AC3E}">
        <p14:creationId xmlns:p14="http://schemas.microsoft.com/office/powerpoint/2010/main" val="14786764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C7F483CF-092A-4979-9034-FFC6E09450F1}" type="slidenum">
              <a:rPr kumimoji="1" lang="ja-JP" altLang="en-US" smtClean="0"/>
              <a:t>22</a:t>
            </a:fld>
            <a:endParaRPr kumimoji="1" lang="ja-JP" altLang="en-US"/>
          </a:p>
        </p:txBody>
      </p:sp>
    </p:spTree>
    <p:extLst>
      <p:ext uri="{BB962C8B-B14F-4D97-AF65-F5344CB8AC3E}">
        <p14:creationId xmlns:p14="http://schemas.microsoft.com/office/powerpoint/2010/main" val="69581414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E3AEF8-CC4A-3B66-DCAD-EDD3D92FF01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6714C80-ED8C-D18D-D0F9-1ED433388D2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1655C2F0-1FFA-F990-1B58-8D8BBE2AB7C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3AE7DDB-DB54-E2CE-0F6F-129C39E03786}"/>
              </a:ext>
            </a:extLst>
          </p:cNvPr>
          <p:cNvSpPr>
            <a:spLocks noGrp="1"/>
          </p:cNvSpPr>
          <p:nvPr>
            <p:ph type="sldNum" sz="quarter" idx="5"/>
          </p:nvPr>
        </p:nvSpPr>
        <p:spPr/>
        <p:txBody>
          <a:bodyPr/>
          <a:lstStyle/>
          <a:p>
            <a:fld id="{C7F483CF-092A-4979-9034-FFC6E09450F1}" type="slidenum">
              <a:rPr kumimoji="1" lang="ja-JP" altLang="en-US" smtClean="0"/>
              <a:t>24</a:t>
            </a:fld>
            <a:endParaRPr kumimoji="1" lang="ja-JP" altLang="en-US"/>
          </a:p>
        </p:txBody>
      </p:sp>
    </p:spTree>
    <p:extLst>
      <p:ext uri="{BB962C8B-B14F-4D97-AF65-F5344CB8AC3E}">
        <p14:creationId xmlns:p14="http://schemas.microsoft.com/office/powerpoint/2010/main" val="20152247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7A7AD0-023C-5D75-CD39-275D08CFE94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3785D3FD-791E-492D-2300-0EB351B228D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822FBEC0-0B39-784D-AA9F-B17D9EAF773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77BB06D-E715-8F36-9858-7D1083568A70}"/>
              </a:ext>
            </a:extLst>
          </p:cNvPr>
          <p:cNvSpPr>
            <a:spLocks noGrp="1"/>
          </p:cNvSpPr>
          <p:nvPr>
            <p:ph type="sldNum" sz="quarter" idx="5"/>
          </p:nvPr>
        </p:nvSpPr>
        <p:spPr/>
        <p:txBody>
          <a:bodyPr/>
          <a:lstStyle/>
          <a:p>
            <a:fld id="{C7F483CF-092A-4979-9034-FFC6E09450F1}" type="slidenum">
              <a:rPr kumimoji="1" lang="ja-JP" altLang="en-US" smtClean="0"/>
              <a:t>25</a:t>
            </a:fld>
            <a:endParaRPr kumimoji="1" lang="ja-JP" altLang="en-US"/>
          </a:p>
        </p:txBody>
      </p:sp>
    </p:spTree>
    <p:extLst>
      <p:ext uri="{BB962C8B-B14F-4D97-AF65-F5344CB8AC3E}">
        <p14:creationId xmlns:p14="http://schemas.microsoft.com/office/powerpoint/2010/main" val="2939207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283586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2024/12/6</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3805781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9932942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2024/12/6</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4208934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2024/12/6</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05999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2024/12/6</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42838470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2024/12/6</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367531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2024/12/6</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8696865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2024/12/6</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211664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2024/12/6</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878554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310518573"/>
      </p:ext>
    </p:extLst>
  </p:cSld>
  <p:clrMap bg1="lt1" tx1="dk1" bg2="lt2" tx2="dk2" accent1="accent1" accent2="accent2" accent3="accent3" accent4="accent4" accent5="accent5" accent6="accent6" hlink="hlink" folHlink="folHlink"/>
  <p:sldLayoutIdLst>
    <p:sldLayoutId id="2147483672" r:id="rId1"/>
    <p:sldLayoutId id="2147483673" r:id="rId2"/>
    <p:sldLayoutId id="2147483674" r:id="rId3"/>
    <p:sldLayoutId id="2147483675" r:id="rId4"/>
    <p:sldLayoutId id="2147483676" r:id="rId5"/>
    <p:sldLayoutId id="2147483677" r:id="rId6"/>
    <p:sldLayoutId id="2147483678" r:id="rId7"/>
    <p:sldLayoutId id="2147483679" r:id="rId8"/>
    <p:sldLayoutId id="2147483680" r:id="rId9"/>
    <p:sldLayoutId id="2147483681"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C39E1-A805-90D3-DF84-C0F9165178FE}"/>
              </a:ext>
            </a:extLst>
          </p:cNvPr>
          <p:cNvSpPr>
            <a:spLocks noGrp="1"/>
          </p:cNvSpPr>
          <p:nvPr>
            <p:ph type="ctrTitle"/>
          </p:nvPr>
        </p:nvSpPr>
        <p:spPr/>
        <p:txBody>
          <a:bodyPr/>
          <a:lstStyle/>
          <a:p>
            <a:r>
              <a:rPr kumimoji="1" lang="en-US" altLang="ja-JP" dirty="0"/>
              <a:t>TAPL ch.23</a:t>
            </a:r>
            <a:br>
              <a:rPr kumimoji="1" lang="en-US" altLang="ja-JP" dirty="0"/>
            </a:br>
            <a:r>
              <a:rPr kumimoji="1" lang="en-US" altLang="ja-JP" dirty="0"/>
              <a:t>Universal Types</a:t>
            </a:r>
            <a:endParaRPr kumimoji="1" lang="ja-JP" altLang="en-US" dirty="0"/>
          </a:p>
        </p:txBody>
      </p:sp>
      <p:sp>
        <p:nvSpPr>
          <p:cNvPr id="3" name="字幕 2">
            <a:extLst>
              <a:ext uri="{FF2B5EF4-FFF2-40B4-BE49-F238E27FC236}">
                <a16:creationId xmlns:a16="http://schemas.microsoft.com/office/drawing/2014/main" id="{44637F89-13A3-5551-DD93-D2F14C8B03E9}"/>
              </a:ext>
            </a:extLst>
          </p:cNvPr>
          <p:cNvSpPr>
            <a:spLocks noGrp="1"/>
          </p:cNvSpPr>
          <p:nvPr>
            <p:ph type="subTitle" idx="1"/>
          </p:nvPr>
        </p:nvSpPr>
        <p:spPr/>
        <p:txBody>
          <a:bodyPr/>
          <a:lstStyle/>
          <a:p>
            <a:r>
              <a:rPr kumimoji="1" lang="ja-JP" altLang="en-US" dirty="0"/>
              <a:t>住井・松田</a:t>
            </a:r>
            <a:r>
              <a:rPr kumimoji="1" lang="en-US" altLang="ja-JP" dirty="0"/>
              <a:t>(</a:t>
            </a:r>
            <a:r>
              <a:rPr kumimoji="1" lang="ja-JP" altLang="en-US" dirty="0"/>
              <a:t>一</a:t>
            </a:r>
            <a:r>
              <a:rPr kumimoji="1" lang="en-US" altLang="ja-JP" dirty="0"/>
              <a:t>)</a:t>
            </a:r>
            <a:r>
              <a:rPr kumimoji="1" lang="ja-JP" altLang="en-US" dirty="0"/>
              <a:t>研究室 </a:t>
            </a:r>
            <a:r>
              <a:rPr kumimoji="1" lang="en-US" altLang="ja-JP" dirty="0"/>
              <a:t>B4 </a:t>
            </a:r>
            <a:r>
              <a:rPr kumimoji="1" lang="ja-JP" altLang="en-US" dirty="0"/>
              <a:t>三上 陽向</a:t>
            </a:r>
          </a:p>
        </p:txBody>
      </p:sp>
    </p:spTree>
    <p:extLst>
      <p:ext uri="{BB962C8B-B14F-4D97-AF65-F5344CB8AC3E}">
        <p14:creationId xmlns:p14="http://schemas.microsoft.com/office/powerpoint/2010/main" val="137525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52B616-FCD9-85C9-A773-221FAE43D6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9BA2A2-4465-A3A7-A90B-DC37DACAFE48}"/>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11675D2C-C53A-5F30-1E7F-DFAC3905D9DC}"/>
              </a:ext>
            </a:extLst>
          </p:cNvPr>
          <p:cNvSpPr>
            <a:spLocks noGrp="1"/>
          </p:cNvSpPr>
          <p:nvPr>
            <p:ph idx="1"/>
          </p:nvPr>
        </p:nvSpPr>
        <p:spPr>
          <a:xfrm>
            <a:off x="259195" y="1099789"/>
            <a:ext cx="8625610" cy="5874035"/>
          </a:xfrm>
        </p:spPr>
        <p:txBody>
          <a:bodyPr>
            <a:normAutofit/>
          </a:bodyPr>
          <a:lstStyle/>
          <a:p>
            <a:pPr marL="0" indent="0">
              <a:buNone/>
            </a:pPr>
            <a:r>
              <a:rPr lang="en-US" altLang="ja-JP" i="1" dirty="0"/>
              <a:t>Ad-hoc polymorphism</a:t>
            </a:r>
          </a:p>
          <a:p>
            <a:pPr marL="0" indent="0">
              <a:buNone/>
            </a:pPr>
            <a:r>
              <a:rPr lang="en-US" altLang="ja-JP" sz="2400" dirty="0"/>
              <a:t>	</a:t>
            </a:r>
            <a:r>
              <a:rPr lang="ja-JP" altLang="en-US" sz="2400" dirty="0"/>
              <a:t>多相的な値が異なる型で</a:t>
            </a:r>
            <a:r>
              <a:rPr lang="en-US" altLang="ja-JP" sz="2400" dirty="0"/>
              <a:t>”viewed”</a:t>
            </a:r>
            <a:r>
              <a:rPr lang="ja-JP" altLang="en-US" sz="2400" dirty="0"/>
              <a:t>するたびに異なる挙動を</a:t>
            </a:r>
            <a:r>
              <a:rPr lang="en-US" altLang="ja-JP" sz="2400" dirty="0"/>
              <a:t>	</a:t>
            </a:r>
            <a:r>
              <a:rPr lang="ja-JP" altLang="en-US" sz="2400" dirty="0"/>
              <a:t>するようにする．</a:t>
            </a:r>
            <a:endParaRPr lang="en-US" altLang="ja-JP" sz="2400" dirty="0"/>
          </a:p>
          <a:p>
            <a:pPr marL="0" indent="0">
              <a:buNone/>
            </a:pPr>
            <a:r>
              <a:rPr lang="en-US" altLang="ja-JP" sz="2400" dirty="0"/>
              <a:t>	</a:t>
            </a:r>
            <a:r>
              <a:rPr lang="ja-JP" altLang="en-US" sz="2400" dirty="0"/>
              <a:t>一般的な例は </a:t>
            </a:r>
            <a:r>
              <a:rPr lang="en-US" altLang="ja-JP" sz="2400" dirty="0"/>
              <a:t>overloading </a:t>
            </a:r>
            <a:r>
              <a:rPr lang="ja-JP" altLang="en-US" sz="2400" dirty="0"/>
              <a:t>であり，これは</a:t>
            </a:r>
            <a:r>
              <a:rPr lang="en-US" altLang="ja-JP" sz="2400" dirty="0"/>
              <a:t>1</a:t>
            </a:r>
            <a:r>
              <a:rPr lang="ja-JP" altLang="en-US" sz="2400" dirty="0"/>
              <a:t>つの関数シンボル</a:t>
            </a:r>
            <a:r>
              <a:rPr lang="en-US" altLang="ja-JP" sz="2400" dirty="0"/>
              <a:t>	</a:t>
            </a:r>
            <a:r>
              <a:rPr lang="ja-JP" altLang="en-US" sz="2400" dirty="0"/>
              <a:t>を複数の実装に関連づけ，コンパイラまたは実行時システム</a:t>
            </a:r>
            <a:r>
              <a:rPr lang="en-US" altLang="ja-JP" sz="2400" dirty="0"/>
              <a:t>	</a:t>
            </a:r>
            <a:r>
              <a:rPr lang="ja-JP" altLang="en-US" sz="2400" dirty="0"/>
              <a:t>が引数の型に基づいて適切な実装を選択する．</a:t>
            </a:r>
            <a:endParaRPr lang="en-US" altLang="ja-JP" sz="2400" dirty="0"/>
          </a:p>
          <a:p>
            <a:pPr marL="0" indent="0">
              <a:buNone/>
            </a:pPr>
            <a:endParaRPr lang="en-US" altLang="ja-JP" sz="2400" dirty="0"/>
          </a:p>
          <a:p>
            <a:pPr marL="0" indent="0">
              <a:buNone/>
            </a:pPr>
            <a:r>
              <a:rPr lang="en-US" altLang="ja-JP" i="1" dirty="0"/>
              <a:t>Intentional polymorphism</a:t>
            </a:r>
          </a:p>
          <a:p>
            <a:pPr marL="0" indent="0">
              <a:buNone/>
            </a:pPr>
            <a:r>
              <a:rPr lang="en-US" altLang="ja-JP" sz="2400" dirty="0"/>
              <a:t>	</a:t>
            </a:r>
            <a:r>
              <a:rPr lang="en-US" altLang="ja-JP" sz="2400" i="1" dirty="0"/>
              <a:t>Ad-hoc. </a:t>
            </a:r>
            <a:r>
              <a:rPr lang="ja-JP" altLang="en-US" sz="2400" dirty="0"/>
              <a:t>のより強力な形式として知られている．</a:t>
            </a:r>
            <a:endParaRPr lang="en-US" altLang="ja-JP" sz="2400" dirty="0"/>
          </a:p>
          <a:p>
            <a:pPr marL="0" indent="0">
              <a:buNone/>
            </a:pPr>
            <a:r>
              <a:rPr lang="en-US" altLang="ja-JP" sz="2400" dirty="0"/>
              <a:t>	</a:t>
            </a:r>
            <a:r>
              <a:rPr lang="ja-JP" altLang="en-US" sz="2400" dirty="0"/>
              <a:t>実行時に型に関する制限された計算が可能．</a:t>
            </a:r>
            <a:endParaRPr lang="en-US" altLang="ja-JP" sz="2400" dirty="0"/>
          </a:p>
          <a:p>
            <a:pPr marL="0" indent="0">
              <a:buNone/>
            </a:pPr>
            <a:r>
              <a:rPr lang="en-US" altLang="ja-JP" sz="2400" dirty="0"/>
              <a:t>	</a:t>
            </a:r>
            <a:r>
              <a:rPr lang="ja-JP" altLang="en-US" sz="2400" dirty="0"/>
              <a:t>型情報に対する任意のパターンマッチを実行時に許可．</a:t>
            </a:r>
            <a:endParaRPr lang="en-US" altLang="ja-JP" sz="2400" dirty="0"/>
          </a:p>
          <a:p>
            <a:pPr marL="0" indent="0">
              <a:buNone/>
            </a:pPr>
            <a:r>
              <a:rPr lang="en-US" altLang="ja-JP" sz="2400" dirty="0"/>
              <a:t>	</a:t>
            </a:r>
            <a:r>
              <a:rPr lang="ja-JP" altLang="en-US" sz="2400" dirty="0"/>
              <a:t>高度な実装技術が可能：</a:t>
            </a:r>
            <a:endParaRPr lang="en-US" altLang="ja-JP" sz="2400" dirty="0"/>
          </a:p>
          <a:p>
            <a:pPr marL="0" indent="0">
              <a:buNone/>
            </a:pPr>
            <a:r>
              <a:rPr lang="en-US" altLang="ja-JP" sz="2000" dirty="0"/>
              <a:t>		tag-free GC, “unboxed” </a:t>
            </a:r>
            <a:r>
              <a:rPr lang="ja-JP" altLang="en-US" sz="2000" dirty="0"/>
              <a:t>関数引数，</a:t>
            </a:r>
            <a:r>
              <a:rPr lang="en-US" altLang="ja-JP" sz="2000" dirty="0"/>
              <a:t>polymorphic marshaling,</a:t>
            </a:r>
          </a:p>
          <a:p>
            <a:pPr marL="0" indent="0">
              <a:buNone/>
            </a:pPr>
            <a:r>
              <a:rPr lang="en-US" altLang="ja-JP" sz="2000" dirty="0"/>
              <a:t>		</a:t>
            </a:r>
            <a:r>
              <a:rPr lang="ja-JP" altLang="en-US" sz="2000" dirty="0"/>
              <a:t> </a:t>
            </a:r>
            <a:r>
              <a:rPr lang="en-US" altLang="ja-JP" sz="2000" dirty="0"/>
              <a:t>“flattened” </a:t>
            </a:r>
            <a:r>
              <a:rPr lang="ja-JP" altLang="en-US" sz="2000" dirty="0"/>
              <a:t>データ構造など</a:t>
            </a:r>
            <a:endParaRPr lang="en-US" altLang="ja-JP" sz="2000" dirty="0"/>
          </a:p>
        </p:txBody>
      </p:sp>
    </p:spTree>
    <p:extLst>
      <p:ext uri="{BB962C8B-B14F-4D97-AF65-F5344CB8AC3E}">
        <p14:creationId xmlns:p14="http://schemas.microsoft.com/office/powerpoint/2010/main" val="129262801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6556FA-7CA6-8247-EF5B-99EFADCDE6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35E6D22-9120-475F-C4AE-0ACC23B3E0CF}"/>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749C338E-C912-AFA0-13A5-284A314E64AC}"/>
              </a:ext>
            </a:extLst>
          </p:cNvPr>
          <p:cNvSpPr>
            <a:spLocks noGrp="1"/>
          </p:cNvSpPr>
          <p:nvPr>
            <p:ph idx="1"/>
          </p:nvPr>
        </p:nvSpPr>
        <p:spPr>
          <a:xfrm>
            <a:off x="259195" y="1099789"/>
            <a:ext cx="8625610" cy="5874035"/>
          </a:xfrm>
        </p:spPr>
        <p:txBody>
          <a:bodyPr>
            <a:normAutofit/>
          </a:bodyPr>
          <a:lstStyle/>
          <a:p>
            <a:pPr marL="0" indent="0">
              <a:buNone/>
            </a:pPr>
            <a:r>
              <a:rPr lang="en-US" altLang="ja-JP" i="1" dirty="0"/>
              <a:t>Intentional polymorphism</a:t>
            </a:r>
          </a:p>
          <a:p>
            <a:pPr marL="0" indent="0">
              <a:buNone/>
            </a:pPr>
            <a:r>
              <a:rPr lang="en-US" altLang="ja-JP" sz="2000" dirty="0"/>
              <a:t>tag-free GC</a:t>
            </a:r>
          </a:p>
          <a:p>
            <a:pPr marL="0" indent="0">
              <a:buNone/>
            </a:pPr>
            <a:endParaRPr lang="en-US" altLang="ja-JP" sz="2000" dirty="0"/>
          </a:p>
          <a:p>
            <a:pPr marL="0" indent="0">
              <a:buNone/>
            </a:pPr>
            <a:r>
              <a:rPr lang="en-US" altLang="ja-JP" sz="2000" dirty="0"/>
              <a:t>“unboxed” </a:t>
            </a:r>
            <a:r>
              <a:rPr lang="ja-JP" altLang="en-US" sz="2000" dirty="0"/>
              <a:t>関数引数，</a:t>
            </a:r>
            <a:endParaRPr lang="en-US" altLang="ja-JP" sz="2000" dirty="0"/>
          </a:p>
          <a:p>
            <a:pPr marL="0" indent="0">
              <a:buNone/>
            </a:pPr>
            <a:endParaRPr lang="en-US" altLang="ja-JP" sz="2000" dirty="0"/>
          </a:p>
          <a:p>
            <a:pPr marL="0" indent="0">
              <a:buNone/>
            </a:pPr>
            <a:r>
              <a:rPr lang="en-US" altLang="ja-JP" sz="2000" dirty="0"/>
              <a:t>polymorphic marshaling,</a:t>
            </a:r>
          </a:p>
          <a:p>
            <a:pPr marL="0" indent="0">
              <a:buNone/>
            </a:pPr>
            <a:r>
              <a:rPr lang="en-US" altLang="ja-JP" sz="2000" dirty="0"/>
              <a:t>		</a:t>
            </a:r>
          </a:p>
          <a:p>
            <a:pPr marL="0" indent="0">
              <a:buNone/>
            </a:pPr>
            <a:r>
              <a:rPr lang="en-US" altLang="ja-JP" sz="2000" dirty="0"/>
              <a:t>“flattened” </a:t>
            </a:r>
            <a:r>
              <a:rPr lang="ja-JP" altLang="en-US" sz="2000" dirty="0"/>
              <a:t>データ構造</a:t>
            </a:r>
            <a:endParaRPr lang="en-US" altLang="ja-JP" sz="2000" dirty="0"/>
          </a:p>
        </p:txBody>
      </p:sp>
    </p:spTree>
    <p:extLst>
      <p:ext uri="{BB962C8B-B14F-4D97-AF65-F5344CB8AC3E}">
        <p14:creationId xmlns:p14="http://schemas.microsoft.com/office/powerpoint/2010/main" val="1764917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8F37C1F-C1E4-7D26-31A4-698A108EED5E}"/>
              </a:ext>
            </a:extLst>
          </p:cNvPr>
          <p:cNvSpPr>
            <a:spLocks noGrp="1"/>
          </p:cNvSpPr>
          <p:nvPr>
            <p:ph type="title"/>
          </p:nvPr>
        </p:nvSpPr>
        <p:spPr/>
        <p:txBody>
          <a:bodyPr/>
          <a:lstStyle/>
          <a:p>
            <a:r>
              <a:rPr kumimoji="1" lang="en-US" altLang="ja-JP" dirty="0"/>
              <a:t>2</a:t>
            </a:r>
            <a:r>
              <a:rPr lang="en-US" altLang="ja-JP" dirty="0"/>
              <a:t>3.2 </a:t>
            </a:r>
            <a:r>
              <a:rPr lang="en-US" altLang="ja-JP" sz="3200" dirty="0"/>
              <a:t>polymorphism </a:t>
            </a:r>
            <a:r>
              <a:rPr lang="ja-JP" altLang="en-US" dirty="0"/>
              <a:t>の種類</a:t>
            </a:r>
            <a:endParaRPr kumimoji="1" lang="ja-JP" altLang="en-US" dirty="0"/>
          </a:p>
        </p:txBody>
      </p:sp>
      <p:sp>
        <p:nvSpPr>
          <p:cNvPr id="3" name="コンテンツ プレースホルダー 2">
            <a:extLst>
              <a:ext uri="{FF2B5EF4-FFF2-40B4-BE49-F238E27FC236}">
                <a16:creationId xmlns:a16="http://schemas.microsoft.com/office/drawing/2014/main" id="{2CD42794-C8DB-46F6-BC09-3BE5218A8224}"/>
              </a:ext>
            </a:extLst>
          </p:cNvPr>
          <p:cNvSpPr>
            <a:spLocks noGrp="1"/>
          </p:cNvSpPr>
          <p:nvPr>
            <p:ph idx="1"/>
          </p:nvPr>
        </p:nvSpPr>
        <p:spPr>
          <a:xfrm>
            <a:off x="259195" y="1099789"/>
            <a:ext cx="8625610" cy="5621685"/>
          </a:xfrm>
        </p:spPr>
        <p:txBody>
          <a:bodyPr/>
          <a:lstStyle/>
          <a:p>
            <a:pPr marL="0" indent="0">
              <a:buNone/>
            </a:pPr>
            <a:r>
              <a:rPr lang="en-US" altLang="ja-JP" i="1" dirty="0"/>
              <a:t>S</a:t>
            </a:r>
            <a:r>
              <a:rPr kumimoji="1" lang="en-US" altLang="ja-JP" i="1" dirty="0"/>
              <a:t>ubtype polymorphism </a:t>
            </a:r>
            <a:r>
              <a:rPr kumimoji="1" lang="en-US" altLang="ja-JP" sz="2400" dirty="0"/>
              <a:t>(15</a:t>
            </a:r>
            <a:r>
              <a:rPr kumimoji="1" lang="ja-JP" altLang="en-US" sz="2400" dirty="0"/>
              <a:t>章</a:t>
            </a:r>
            <a:r>
              <a:rPr kumimoji="1" lang="en-US" altLang="ja-JP" sz="2400" dirty="0"/>
              <a:t>)</a:t>
            </a:r>
          </a:p>
          <a:p>
            <a:pPr marL="0" indent="0">
              <a:buNone/>
            </a:pPr>
            <a:r>
              <a:rPr kumimoji="1" lang="en-US" altLang="ja-JP" sz="2400" dirty="0"/>
              <a:t>	subsumption </a:t>
            </a:r>
            <a:r>
              <a:rPr kumimoji="1" lang="ja-JP" altLang="en-US" sz="2400" dirty="0"/>
              <a:t>規則を使用して単一の項に多くの型を付与</a:t>
            </a:r>
            <a:endParaRPr kumimoji="1" lang="en-US" altLang="ja-JP" sz="2400" dirty="0"/>
          </a:p>
          <a:p>
            <a:pPr marL="0" indent="0">
              <a:buNone/>
            </a:pPr>
            <a:r>
              <a:rPr lang="en-US" altLang="ja-JP" sz="2400" dirty="0"/>
              <a:t>	</a:t>
            </a:r>
            <a:r>
              <a:rPr lang="ja-JP" altLang="en-US" sz="2400" dirty="0"/>
              <a:t>項の挙動に関する情報を選択に「忘れる」ことが可能になる</a:t>
            </a:r>
            <a:endParaRPr lang="en-US" altLang="ja-JP" sz="2400" dirty="0"/>
          </a:p>
          <a:p>
            <a:pPr marL="0" indent="0">
              <a:buNone/>
            </a:pPr>
            <a:endParaRPr kumimoji="1" lang="en-US" altLang="ja-JP" sz="2400" dirty="0"/>
          </a:p>
          <a:p>
            <a:pPr marL="0" indent="0">
              <a:buNone/>
            </a:pPr>
            <a:r>
              <a:rPr lang="en-US" altLang="ja-JP" sz="2400" dirty="0"/>
              <a:t>	</a:t>
            </a:r>
            <a:r>
              <a:rPr lang="ja-JP" altLang="en-US" sz="2400" dirty="0"/>
              <a:t>　</a:t>
            </a:r>
            <a:r>
              <a:rPr lang="en-US" altLang="ja-JP" sz="2400" dirty="0"/>
              <a:t>Γ ⊢ </a:t>
            </a:r>
            <a:r>
              <a:rPr lang="en-US" altLang="ja-JP" sz="2400" dirty="0">
                <a:latin typeface="Source Sans Pro SemiBold" panose="020B0603030403020204" pitchFamily="34" charset="0"/>
                <a:ea typeface="Source Sans Pro SemiBold" panose="020B0603030403020204" pitchFamily="34" charset="0"/>
              </a:rPr>
              <a:t>t : S     </a:t>
            </a:r>
            <a:r>
              <a:rPr lang="en-US" altLang="ja-JP" sz="2400" dirty="0" err="1">
                <a:latin typeface="Source Sans Pro SemiBold" panose="020B0603030403020204" pitchFamily="34" charset="0"/>
                <a:ea typeface="Source Sans Pro SemiBold" panose="020B0603030403020204" pitchFamily="34" charset="0"/>
              </a:rPr>
              <a:t>S</a:t>
            </a:r>
            <a:r>
              <a:rPr lang="en-US" altLang="ja-JP" sz="2400" dirty="0">
                <a:latin typeface="Source Sans Pro SemiBold" panose="020B0603030403020204" pitchFamily="34" charset="0"/>
                <a:ea typeface="Source Sans Pro SemiBold" panose="020B0603030403020204" pitchFamily="34" charset="0"/>
              </a:rPr>
              <a:t> &lt;: T</a:t>
            </a:r>
          </a:p>
          <a:p>
            <a:pPr marL="0" indent="0">
              <a:buNone/>
            </a:pPr>
            <a:r>
              <a:rPr kumimoji="1" lang="en-US" altLang="ja-JP" sz="2400" dirty="0"/>
              <a:t>	————————   </a:t>
            </a:r>
            <a:r>
              <a:rPr kumimoji="1" lang="en-US" altLang="ja-JP" sz="1800" dirty="0"/>
              <a:t>(T - SUB)</a:t>
            </a:r>
          </a:p>
          <a:p>
            <a:pPr marL="0" indent="0">
              <a:buNone/>
            </a:pPr>
            <a:r>
              <a:rPr kumimoji="1" lang="en-US" altLang="ja-JP" sz="2400" dirty="0"/>
              <a:t>	</a:t>
            </a:r>
            <a:r>
              <a:rPr lang="en-US" altLang="ja-JP" sz="2400" dirty="0"/>
              <a:t>       </a:t>
            </a:r>
            <a:r>
              <a:rPr lang="ja-JP" altLang="en-US" sz="2400" dirty="0"/>
              <a:t> </a:t>
            </a:r>
            <a:r>
              <a:rPr lang="en-US" altLang="ja-JP" sz="2400" dirty="0"/>
              <a:t> Γ ⊢ </a:t>
            </a:r>
            <a:r>
              <a:rPr lang="en-US" altLang="ja-JP" sz="2400" dirty="0">
                <a:latin typeface="Source Sans Pro SemiBold" panose="020B0603030403020204" pitchFamily="34" charset="0"/>
                <a:ea typeface="Source Sans Pro SemiBold" panose="020B0603030403020204" pitchFamily="34" charset="0"/>
              </a:rPr>
              <a:t>t : T</a:t>
            </a:r>
          </a:p>
          <a:p>
            <a:pPr marL="0" indent="0">
              <a:buNone/>
            </a:pPr>
            <a:endParaRPr kumimoji="1" lang="en-US" altLang="ja-JP" sz="10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t> ⊢ </a:t>
            </a:r>
            <a:r>
              <a:rPr lang="en-US" altLang="ja-JP" sz="2400" dirty="0">
                <a:latin typeface="Source Sans Pro SemiBold" panose="020B0603030403020204" pitchFamily="34" charset="0"/>
                <a:ea typeface="Source Sans Pro SemiBold" panose="020B0603030403020204" pitchFamily="34" charset="0"/>
              </a:rPr>
              <a:t>{x=0, y=1} :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y:Nat}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y:Nat} &lt;: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a:t>
            </a:r>
          </a:p>
          <a:p>
            <a:pPr marL="0" indent="0">
              <a:buNone/>
            </a:pPr>
            <a:r>
              <a:rPr kumimoji="1" lang="en-US" altLang="ja-JP" sz="2400" dirty="0">
                <a:latin typeface="Source Sans Pro SemiBold" panose="020B0603030403020204" pitchFamily="34" charset="0"/>
                <a:ea typeface="Source Sans Pro SemiBold" panose="020B0603030403020204" pitchFamily="34" charset="0"/>
              </a:rPr>
              <a:t>	</a:t>
            </a:r>
            <a:r>
              <a:rPr kumimoji="1" lang="en-US" altLang="ja-JP" sz="2400" dirty="0"/>
              <a:t> ——————————————————————  </a:t>
            </a:r>
            <a:r>
              <a:rPr kumimoji="1" lang="en-US" altLang="ja-JP" sz="1800" dirty="0"/>
              <a:t>(T-SUB)</a:t>
            </a:r>
          </a:p>
          <a:p>
            <a:pPr marL="0" indent="0">
              <a:buNone/>
            </a:pPr>
            <a:r>
              <a:rPr lang="en-US" altLang="ja-JP" sz="1800" dirty="0">
                <a:latin typeface="Source Sans Pro SemiBold" panose="020B0603030403020204" pitchFamily="34" charset="0"/>
              </a:rPr>
              <a:t>				</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{x=0, y=1} : {</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a:t>
            </a:r>
          </a:p>
          <a:p>
            <a:pPr marL="0" indent="0">
              <a:buNone/>
            </a:pPr>
            <a:endParaRPr kumimoji="1"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λr</a:t>
            </a:r>
            <a:r>
              <a:rPr lang="en-US" altLang="ja-JP" sz="2400" dirty="0">
                <a:latin typeface="Source Sans Pro SemiBold" panose="020B0603030403020204" pitchFamily="34" charset="0"/>
                <a:ea typeface="Source Sans Pro SemiBold" panose="020B0603030403020204" pitchFamily="34" charset="0"/>
              </a:rPr>
              <a:t>:{</a:t>
            </a:r>
            <a:r>
              <a:rPr lang="en-US" altLang="ja-JP" sz="2400" dirty="0" err="1">
                <a:latin typeface="Source Sans Pro SemiBold" panose="020B0603030403020204" pitchFamily="34" charset="0"/>
                <a:ea typeface="Source Sans Pro SemiBold" panose="020B0603030403020204" pitchFamily="34" charset="0"/>
              </a:rPr>
              <a:t>x:Nat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r.x</a:t>
            </a:r>
            <a:r>
              <a:rPr lang="en-US" altLang="ja-JP" sz="2400" dirty="0">
                <a:latin typeface="Source Sans Pro SemiBold" panose="020B0603030403020204" pitchFamily="34" charset="0"/>
                <a:ea typeface="Source Sans Pro SemiBold" panose="020B0603030403020204" pitchFamily="34" charset="0"/>
              </a:rPr>
              <a:t>) {x = 0, y = 1}    </a:t>
            </a:r>
            <a:r>
              <a:rPr lang="ja-JP" altLang="en-US" sz="2400" dirty="0">
                <a:latin typeface="Source Sans Pro SemiBold" panose="020B0603030403020204" pitchFamily="34" charset="0"/>
                <a:ea typeface="Source Sans Pro SemiBold" panose="020B0603030403020204" pitchFamily="34" charset="0"/>
              </a:rPr>
              <a:t>　　</a:t>
            </a:r>
            <a:r>
              <a:rPr lang="en-US" altLang="ja-JP" sz="2000" dirty="0">
                <a:latin typeface="Source Sans Pro SemiBold" panose="020B0603030403020204" pitchFamily="34" charset="0"/>
                <a:ea typeface="Source Sans Pro SemiBold" panose="020B0603030403020204" pitchFamily="34" charset="0"/>
              </a:rPr>
              <a:t>//</a:t>
            </a:r>
            <a:r>
              <a:rPr lang="ja-JP" altLang="en-US" sz="2000" dirty="0">
                <a:latin typeface="Source Sans Pro SemiBold" panose="020B0603030403020204" pitchFamily="34" charset="0"/>
                <a:ea typeface="Source Sans Pro SemiBold" panose="020B0603030403020204" pitchFamily="34" charset="0"/>
              </a:rPr>
              <a:t>型チェックを通る</a:t>
            </a:r>
            <a:endParaRPr kumimoji="1" lang="ja-JP" altLang="en-US" sz="2400" dirty="0">
              <a:latin typeface="Source Sans Pro SemiBold" panose="020B0603030403020204" pitchFamily="34" charset="0"/>
            </a:endParaRPr>
          </a:p>
        </p:txBody>
      </p:sp>
    </p:spTree>
    <p:extLst>
      <p:ext uri="{BB962C8B-B14F-4D97-AF65-F5344CB8AC3E}">
        <p14:creationId xmlns:p14="http://schemas.microsoft.com/office/powerpoint/2010/main" val="92890081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B4924-F1E3-7CAB-0132-52772DE23BB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CC1064-A852-C859-ADB3-999231194166}"/>
              </a:ext>
            </a:extLst>
          </p:cNvPr>
          <p:cNvSpPr>
            <a:spLocks noGrp="1"/>
          </p:cNvSpPr>
          <p:nvPr>
            <p:ph type="title"/>
          </p:nvPr>
        </p:nvSpPr>
        <p:spPr/>
        <p:txBody>
          <a:bodyPr/>
          <a:lstStyle/>
          <a:p>
            <a:r>
              <a:rPr kumimoji="1" lang="en-US" altLang="ja-JP" dirty="0"/>
              <a:t>2</a:t>
            </a:r>
            <a:r>
              <a:rPr lang="en-US" altLang="ja-JP" dirty="0"/>
              <a:t>3.2 </a:t>
            </a:r>
            <a:r>
              <a:rPr lang="en-US" altLang="ja-JP" sz="3200" dirty="0"/>
              <a:t>polymorphism </a:t>
            </a:r>
            <a:r>
              <a:rPr lang="ja-JP" altLang="en-US" dirty="0"/>
              <a:t>の種類</a:t>
            </a:r>
            <a:endParaRPr kumimoji="1" lang="ja-JP" altLang="en-US" dirty="0"/>
          </a:p>
        </p:txBody>
      </p:sp>
      <p:sp>
        <p:nvSpPr>
          <p:cNvPr id="3" name="コンテンツ プレースホルダー 2">
            <a:extLst>
              <a:ext uri="{FF2B5EF4-FFF2-40B4-BE49-F238E27FC236}">
                <a16:creationId xmlns:a16="http://schemas.microsoft.com/office/drawing/2014/main" id="{F52F4F87-1A7D-C3EE-2CEB-F64B828A9CFB}"/>
              </a:ext>
            </a:extLst>
          </p:cNvPr>
          <p:cNvSpPr>
            <a:spLocks noGrp="1"/>
          </p:cNvSpPr>
          <p:nvPr>
            <p:ph idx="1"/>
          </p:nvPr>
        </p:nvSpPr>
        <p:spPr/>
        <p:txBody>
          <a:bodyPr/>
          <a:lstStyle/>
          <a:p>
            <a:pPr marL="0" indent="0">
              <a:buNone/>
            </a:pPr>
            <a:r>
              <a:rPr lang="ja-JP" altLang="en-US" sz="2400" dirty="0"/>
              <a:t>これらのカテゴリーは互いに排他的でない．</a:t>
            </a:r>
            <a:endParaRPr lang="en-US" altLang="ja-JP" sz="2400" dirty="0"/>
          </a:p>
          <a:p>
            <a:pPr marL="0" indent="0">
              <a:buNone/>
            </a:pPr>
            <a:r>
              <a:rPr lang="ja-JP" altLang="en-US" sz="2400" dirty="0"/>
              <a:t>異なる </a:t>
            </a:r>
            <a:r>
              <a:rPr lang="en-US" altLang="ja-JP" sz="2400" dirty="0"/>
              <a:t>polymorphism </a:t>
            </a:r>
            <a:r>
              <a:rPr lang="ja-JP" altLang="en-US" sz="2400" dirty="0"/>
              <a:t>を混ぜて使うこともできる．</a:t>
            </a:r>
            <a:endParaRPr lang="en-US" altLang="ja-JP" sz="2400" dirty="0"/>
          </a:p>
          <a:p>
            <a:pPr marL="0" indent="0">
              <a:buNone/>
            </a:pPr>
            <a:endParaRPr lang="en-US" altLang="ja-JP" sz="2400" dirty="0"/>
          </a:p>
          <a:p>
            <a:pPr marL="0" indent="0">
              <a:buNone/>
            </a:pPr>
            <a:r>
              <a:rPr lang="en-US" altLang="ja-JP" sz="2400" dirty="0"/>
              <a:t>polymorphism </a:t>
            </a:r>
            <a:r>
              <a:rPr lang="ja-JP" altLang="en-US" sz="2400" dirty="0"/>
              <a:t>という言葉自体</a:t>
            </a:r>
            <a:r>
              <a:rPr lang="en-US" altLang="ja-JP" sz="2400" dirty="0"/>
              <a:t>,</a:t>
            </a:r>
            <a:r>
              <a:rPr lang="ja-JP" altLang="en-US" sz="2400" dirty="0"/>
              <a:t>プログラミング言語のコミュニティ間で若干の混乱を引き起こす</a:t>
            </a:r>
            <a:r>
              <a:rPr lang="en-US" altLang="ja-JP" sz="2400" dirty="0"/>
              <a:t>:</a:t>
            </a:r>
          </a:p>
          <a:p>
            <a:pPr marL="0" indent="0">
              <a:buNone/>
            </a:pPr>
            <a:endParaRPr lang="en-US" altLang="ja-JP" sz="1200" dirty="0"/>
          </a:p>
          <a:p>
            <a:pPr marL="0" indent="0">
              <a:buNone/>
            </a:pPr>
            <a:r>
              <a:rPr lang="ja-JP" altLang="en-US" sz="2400" u="sng" dirty="0"/>
              <a:t>関数型プログラマー </a:t>
            </a:r>
            <a:r>
              <a:rPr lang="en-US" altLang="ja-JP" sz="2000" dirty="0"/>
              <a:t>(ML</a:t>
            </a:r>
            <a:r>
              <a:rPr lang="ja-JP" altLang="en-US" sz="2000" dirty="0"/>
              <a:t>や</a:t>
            </a:r>
            <a:r>
              <a:rPr lang="en-US" altLang="ja-JP" sz="2000" dirty="0"/>
              <a:t>Haskell </a:t>
            </a:r>
            <a:r>
              <a:rPr lang="ja-JP" altLang="en-US" sz="2000" dirty="0"/>
              <a:t>などを使用・設計する人々</a:t>
            </a:r>
            <a:r>
              <a:rPr lang="en-US" altLang="ja-JP" sz="2000" dirty="0"/>
              <a:t>)</a:t>
            </a:r>
          </a:p>
          <a:p>
            <a:pPr marL="0" indent="0">
              <a:buNone/>
            </a:pPr>
            <a:r>
              <a:rPr kumimoji="1" lang="en-US" altLang="ja-JP" sz="2400" dirty="0"/>
              <a:t>	</a:t>
            </a:r>
            <a:r>
              <a:rPr kumimoji="1" lang="ja-JP" altLang="en-US" sz="2400" dirty="0"/>
              <a:t>→ </a:t>
            </a:r>
            <a:r>
              <a:rPr lang="en-US" altLang="ja-JP" sz="2400" dirty="0"/>
              <a:t>polymorphism </a:t>
            </a:r>
            <a:r>
              <a:rPr lang="ja-JP" altLang="en-US" sz="2400" dirty="0"/>
              <a:t>≒ </a:t>
            </a:r>
            <a:r>
              <a:rPr lang="en-US" altLang="ja-JP" sz="2400" dirty="0"/>
              <a:t>parametric polymorphism</a:t>
            </a:r>
          </a:p>
          <a:p>
            <a:pPr marL="0" indent="0">
              <a:buNone/>
            </a:pPr>
            <a:endParaRPr lang="en-US" altLang="ja-JP" sz="1200" dirty="0"/>
          </a:p>
          <a:p>
            <a:pPr marL="0" indent="0">
              <a:buNone/>
            </a:pPr>
            <a:r>
              <a:rPr lang="ja-JP" altLang="en-US" sz="2400" u="sng" dirty="0"/>
              <a:t>オブジェクト指向プログラマー </a:t>
            </a:r>
            <a:endParaRPr lang="en-US" altLang="ja-JP" sz="2400" u="sng" dirty="0"/>
          </a:p>
          <a:p>
            <a:pPr marL="0" indent="0">
              <a:buNone/>
            </a:pPr>
            <a:r>
              <a:rPr lang="en-US" altLang="ja-JP" sz="2400" dirty="0"/>
              <a:t>	</a:t>
            </a:r>
            <a:r>
              <a:rPr lang="ja-JP" altLang="en-US" sz="2400" dirty="0"/>
              <a:t>→ </a:t>
            </a:r>
            <a:r>
              <a:rPr lang="en-US" altLang="ja-JP" sz="2400" dirty="0"/>
              <a:t>polymorphism </a:t>
            </a:r>
            <a:r>
              <a:rPr lang="ja-JP" altLang="en-US" sz="2400" dirty="0"/>
              <a:t>≒ </a:t>
            </a:r>
            <a:r>
              <a:rPr lang="en-US" altLang="ja-JP" sz="2400" dirty="0"/>
              <a:t>subtype polymorphism</a:t>
            </a:r>
          </a:p>
          <a:p>
            <a:pPr marL="0" indent="0">
              <a:buNone/>
            </a:pPr>
            <a:r>
              <a:rPr lang="en-US" altLang="ja-JP" sz="2400" dirty="0"/>
              <a:t>		(parametric polymorphism </a:t>
            </a:r>
            <a:r>
              <a:rPr lang="ja-JP" altLang="en-US" sz="2400" dirty="0"/>
              <a:t>には </a:t>
            </a:r>
            <a:r>
              <a:rPr lang="en-US" altLang="ja-JP" sz="2400" i="1" dirty="0"/>
              <a:t>genericity</a:t>
            </a:r>
            <a:r>
              <a:rPr lang="en-US" altLang="ja-JP" sz="2400" dirty="0"/>
              <a:t> </a:t>
            </a:r>
            <a:r>
              <a:rPr lang="ja-JP" altLang="en-US" sz="2400" dirty="0"/>
              <a:t>や </a:t>
            </a:r>
            <a:r>
              <a:rPr lang="en-US" altLang="ja-JP" sz="2400" i="1" dirty="0"/>
              <a:t>generic</a:t>
            </a:r>
            <a:r>
              <a:rPr lang="en-US" altLang="ja-JP" sz="2400" dirty="0"/>
              <a:t> </a:t>
            </a:r>
          </a:p>
          <a:p>
            <a:pPr marL="0" indent="0">
              <a:buNone/>
            </a:pPr>
            <a:r>
              <a:rPr lang="en-US" altLang="ja-JP" sz="2400" dirty="0"/>
              <a:t>		</a:t>
            </a:r>
            <a:r>
              <a:rPr lang="ja-JP" altLang="en-US" sz="2400" dirty="0"/>
              <a:t>という用語がよく用いられる</a:t>
            </a:r>
            <a:r>
              <a:rPr lang="en-US" altLang="ja-JP" sz="2400" dirty="0"/>
              <a:t>)</a:t>
            </a:r>
          </a:p>
        </p:txBody>
      </p:sp>
    </p:spTree>
    <p:extLst>
      <p:ext uri="{BB962C8B-B14F-4D97-AF65-F5344CB8AC3E}">
        <p14:creationId xmlns:p14="http://schemas.microsoft.com/office/powerpoint/2010/main" val="41471034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C6B355-3F58-0DCC-5678-CB50D675BD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616DE7F-D08D-CC0F-F6CC-B02B0689F58E}"/>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961B91E7-28B2-FAA3-6709-50144A53A96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1128426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AD75B0-E30E-BBA3-0FCE-1BECAE1A99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D85A97-BDD4-F5E3-D223-4682634F2AE6}"/>
              </a:ext>
            </a:extLst>
          </p:cNvPr>
          <p:cNvSpPr>
            <a:spLocks noGrp="1"/>
          </p:cNvSpPr>
          <p:nvPr>
            <p:ph type="title"/>
          </p:nvPr>
        </p:nvSpPr>
        <p:spPr/>
        <p:txBody>
          <a:bodyPr>
            <a:normAutofit/>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6E1896D2-1458-7F9B-4F73-0CD491624365}"/>
              </a:ext>
            </a:extLst>
          </p:cNvPr>
          <p:cNvSpPr>
            <a:spLocks noGrp="1"/>
          </p:cNvSpPr>
          <p:nvPr>
            <p:ph idx="1"/>
          </p:nvPr>
        </p:nvSpPr>
        <p:spPr>
          <a:xfrm>
            <a:off x="259194" y="1099789"/>
            <a:ext cx="8884805" cy="5482165"/>
          </a:xfrm>
        </p:spPr>
        <p:txBody>
          <a:bodyPr/>
          <a:lstStyle/>
          <a:p>
            <a:pPr marL="0" indent="0">
              <a:buNone/>
            </a:pPr>
            <a:r>
              <a:rPr kumimoji="1" lang="ja-JP" altLang="en-US" dirty="0"/>
              <a:t>この章で使うシステムは一般に</a:t>
            </a:r>
            <a:r>
              <a:rPr lang="en-US" altLang="ja-JP" dirty="0"/>
              <a:t> </a:t>
            </a:r>
            <a:r>
              <a:rPr lang="en-US" altLang="ja-JP" i="1" dirty="0"/>
              <a:t>System F </a:t>
            </a:r>
            <a:r>
              <a:rPr lang="ja-JP" altLang="en-US" dirty="0"/>
              <a:t>と呼ばれている．</a:t>
            </a:r>
            <a:endParaRPr lang="en-US" altLang="ja-JP" dirty="0"/>
          </a:p>
          <a:p>
            <a:pPr marL="0" indent="0">
              <a:buNone/>
            </a:pPr>
            <a:r>
              <a:rPr kumimoji="1" lang="en-US" altLang="ja-JP" sz="2400" dirty="0"/>
              <a:t>	Jean-Yves Girard (1972) </a:t>
            </a:r>
            <a:r>
              <a:rPr kumimoji="1" lang="ja-JP" altLang="en-US" sz="2400" dirty="0"/>
              <a:t>により</a:t>
            </a:r>
            <a:r>
              <a:rPr lang="ja-JP" altLang="en-US" sz="2400" dirty="0"/>
              <a:t>論理</a:t>
            </a:r>
            <a:r>
              <a:rPr kumimoji="1" lang="ja-JP" altLang="en-US" sz="2400" dirty="0"/>
              <a:t>の証明理論の文脈で発見</a:t>
            </a:r>
            <a:r>
              <a:rPr kumimoji="1" lang="en-US" altLang="ja-JP" sz="2400" dirty="0"/>
              <a:t>.</a:t>
            </a:r>
          </a:p>
          <a:p>
            <a:pPr marL="0" indent="0">
              <a:buNone/>
            </a:pPr>
            <a:r>
              <a:rPr lang="en-US" altLang="ja-JP" sz="2400" dirty="0"/>
              <a:t>	</a:t>
            </a:r>
            <a:r>
              <a:rPr kumimoji="1" lang="en-US" altLang="ja-JP" sz="2400" dirty="0"/>
              <a:t>John Reynolds (1974) </a:t>
            </a:r>
            <a:r>
              <a:rPr kumimoji="1" lang="ja-JP" altLang="en-US" sz="2400" dirty="0"/>
              <a:t>によりほぼ同じ能力を持つ型システムが</a:t>
            </a:r>
            <a:r>
              <a:rPr kumimoji="1" lang="en-US" altLang="ja-JP" sz="2400" dirty="0"/>
              <a:t>	</a:t>
            </a:r>
            <a:r>
              <a:rPr kumimoji="1" lang="ja-JP" altLang="en-US" sz="2400" dirty="0"/>
              <a:t>独立して開発され，</a:t>
            </a:r>
            <a:r>
              <a:rPr lang="en-US" altLang="ja-JP" sz="2400" dirty="0"/>
              <a:t>polymorphic lambda-calculus </a:t>
            </a:r>
            <a:r>
              <a:rPr lang="ja-JP" altLang="en-US" sz="2400" dirty="0"/>
              <a:t>と命名された</a:t>
            </a:r>
            <a:endParaRPr lang="en-US" altLang="ja-JP" sz="2400" dirty="0"/>
          </a:p>
          <a:p>
            <a:pPr marL="0" indent="0">
              <a:buNone/>
            </a:pPr>
            <a:r>
              <a:rPr kumimoji="1" lang="en-US" altLang="ja-JP" sz="2400" dirty="0"/>
              <a:t>	</a:t>
            </a:r>
            <a:r>
              <a:rPr kumimoji="1" lang="ja-JP" altLang="en-US" sz="2400" dirty="0"/>
              <a:t>このシステムは 基礎研究のための手段として，また言語設計</a:t>
            </a:r>
            <a:r>
              <a:rPr kumimoji="1" lang="en-US" altLang="ja-JP" sz="2400" dirty="0"/>
              <a:t>	</a:t>
            </a:r>
            <a:r>
              <a:rPr kumimoji="1" lang="ja-JP" altLang="en-US" sz="2400" dirty="0"/>
              <a:t>の基礎として広く使用されてきた．</a:t>
            </a:r>
            <a:endParaRPr kumimoji="1" lang="en-US" altLang="ja-JP" sz="2400" dirty="0"/>
          </a:p>
        </p:txBody>
      </p:sp>
    </p:spTree>
    <p:extLst>
      <p:ext uri="{BB962C8B-B14F-4D97-AF65-F5344CB8AC3E}">
        <p14:creationId xmlns:p14="http://schemas.microsoft.com/office/powerpoint/2010/main" val="346192489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0C6046-D35F-856E-B3AD-C21EAE0F5DA4}"/>
              </a:ext>
            </a:extLst>
          </p:cNvPr>
          <p:cNvSpPr>
            <a:spLocks noGrp="1"/>
          </p:cNvSpPr>
          <p:nvPr>
            <p:ph type="title"/>
          </p:nvPr>
        </p:nvSpPr>
        <p:spPr/>
        <p:txBody>
          <a:bodyPr>
            <a:normAutofit/>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86E1A63A-F250-F2B8-3100-CE03035F47C1}"/>
              </a:ext>
            </a:extLst>
          </p:cNvPr>
          <p:cNvSpPr>
            <a:spLocks noGrp="1"/>
          </p:cNvSpPr>
          <p:nvPr>
            <p:ph idx="1"/>
          </p:nvPr>
        </p:nvSpPr>
        <p:spPr>
          <a:xfrm>
            <a:off x="259194" y="1099789"/>
            <a:ext cx="8884805" cy="5758211"/>
          </a:xfrm>
        </p:spPr>
        <p:txBody>
          <a:bodyPr>
            <a:normAutofit/>
          </a:bodyPr>
          <a:lstStyle/>
          <a:p>
            <a:pPr marL="0" indent="0">
              <a:buNone/>
            </a:pPr>
            <a:r>
              <a:rPr kumimoji="1" lang="ja-JP" altLang="en-US" dirty="0"/>
              <a:t>この章で使うシステムは一般に</a:t>
            </a:r>
            <a:r>
              <a:rPr lang="en-US" altLang="ja-JP" dirty="0"/>
              <a:t> </a:t>
            </a:r>
            <a:r>
              <a:rPr lang="en-US" altLang="ja-JP" i="1" dirty="0"/>
              <a:t>System F </a:t>
            </a:r>
            <a:r>
              <a:rPr lang="ja-JP" altLang="en-US" dirty="0"/>
              <a:t>と呼ばれている．</a:t>
            </a:r>
            <a:endParaRPr lang="en-US" altLang="ja-JP" dirty="0"/>
          </a:p>
          <a:p>
            <a:pPr marL="0" indent="0">
              <a:buNone/>
            </a:pPr>
            <a:r>
              <a:rPr lang="en-US" altLang="ja-JP" i="1" dirty="0"/>
              <a:t>System F </a:t>
            </a:r>
            <a:r>
              <a:rPr lang="ja-JP" altLang="en-US" dirty="0"/>
              <a:t>は </a:t>
            </a:r>
            <a:r>
              <a:rPr lang="en-US" altLang="ja-JP" i="1" dirty="0"/>
              <a:t>second-order lambda-calculus </a:t>
            </a:r>
            <a:r>
              <a:rPr lang="ja-JP" altLang="en-US" dirty="0"/>
              <a:t>とも呼ばれる：</a:t>
            </a:r>
            <a:endParaRPr lang="en-US" altLang="ja-JP" dirty="0"/>
          </a:p>
          <a:p>
            <a:pPr marL="0" indent="0">
              <a:buNone/>
            </a:pPr>
            <a:r>
              <a:rPr kumimoji="1" lang="en-US" altLang="ja-JP" sz="2000" dirty="0"/>
              <a:t>	quantification (</a:t>
            </a:r>
            <a:r>
              <a:rPr kumimoji="1" lang="ja-JP" altLang="en-US" sz="2000" dirty="0"/>
              <a:t>量化</a:t>
            </a:r>
            <a:r>
              <a:rPr kumimoji="1" lang="en-US" altLang="ja-JP" sz="2000" dirty="0"/>
              <a:t>) </a:t>
            </a:r>
            <a:r>
              <a:rPr kumimoji="1" lang="ja-JP" altLang="en-US" sz="2000" dirty="0"/>
              <a:t>を </a:t>
            </a:r>
            <a:r>
              <a:rPr kumimoji="1" lang="en-US" altLang="ja-JP" sz="2000" dirty="0"/>
              <a:t>individuals [terms] </a:t>
            </a:r>
            <a:r>
              <a:rPr kumimoji="1" lang="ja-JP" altLang="en-US" sz="2000" dirty="0"/>
              <a:t>だけでなく </a:t>
            </a:r>
            <a:r>
              <a:rPr kumimoji="1" lang="en-US" altLang="ja-JP" sz="2000" dirty="0"/>
              <a:t>predicates [types]</a:t>
            </a:r>
            <a:r>
              <a:rPr kumimoji="1" lang="ja-JP" altLang="en-US" sz="2000" dirty="0"/>
              <a:t>　</a:t>
            </a:r>
            <a:r>
              <a:rPr kumimoji="1" lang="en-US" altLang="ja-JP" sz="2000" dirty="0"/>
              <a:t>	</a:t>
            </a:r>
            <a:r>
              <a:rPr lang="ja-JP" altLang="en-US" sz="2000" dirty="0"/>
              <a:t>にも許す </a:t>
            </a:r>
            <a:r>
              <a:rPr lang="en-US" altLang="ja-JP" sz="2000" i="1" dirty="0"/>
              <a:t>Curry-Howard correspondence </a:t>
            </a:r>
            <a:r>
              <a:rPr lang="ja-JP" altLang="en-US" sz="2000" dirty="0"/>
              <a:t>を通じて </a:t>
            </a:r>
            <a:r>
              <a:rPr lang="en-US" altLang="ja-JP" sz="2000" dirty="0"/>
              <a:t>second-order (</a:t>
            </a:r>
            <a:r>
              <a:rPr lang="ja-JP" altLang="en-US" sz="2000" dirty="0"/>
              <a:t>二階</a:t>
            </a:r>
            <a:r>
              <a:rPr lang="en-US" altLang="ja-JP" sz="2000" dirty="0"/>
              <a:t>) 		intuitionistic logic </a:t>
            </a:r>
            <a:r>
              <a:rPr lang="ja-JP" altLang="en-US" sz="2000" dirty="0"/>
              <a:t>に対応するため</a:t>
            </a:r>
            <a:endParaRPr lang="en-US" altLang="ja-JP" sz="2000" dirty="0"/>
          </a:p>
          <a:p>
            <a:pPr marL="0" indent="0">
              <a:buNone/>
            </a:pPr>
            <a:endParaRPr kumimoji="1" lang="en-US" altLang="ja-JP" sz="700" dirty="0"/>
          </a:p>
          <a:p>
            <a:pPr marL="0" indent="0">
              <a:buNone/>
            </a:pPr>
            <a:r>
              <a:rPr lang="en-US" altLang="ja-JP" sz="2000" u="sng" dirty="0"/>
              <a:t>quantification </a:t>
            </a:r>
            <a:r>
              <a:rPr lang="en-US" altLang="ja-JP" sz="1800" u="sng" dirty="0"/>
              <a:t>(</a:t>
            </a:r>
            <a:r>
              <a:rPr lang="ja-JP" altLang="en-US" sz="1800" u="sng" dirty="0"/>
              <a:t>量化</a:t>
            </a:r>
            <a:r>
              <a:rPr lang="en-US" altLang="ja-JP" sz="1800" u="sng" dirty="0"/>
              <a:t>)</a:t>
            </a:r>
            <a:r>
              <a:rPr lang="ja-JP" altLang="en-US" sz="1800" u="sng" dirty="0"/>
              <a:t>　</a:t>
            </a:r>
            <a:r>
              <a:rPr lang="en-US" altLang="ja-JP" sz="900" dirty="0"/>
              <a:t>https://ja.wikipedia.org/wiki/</a:t>
            </a:r>
            <a:r>
              <a:rPr lang="ja-JP" altLang="en-US" sz="900" dirty="0"/>
              <a:t>量化</a:t>
            </a:r>
            <a:endParaRPr lang="en-US" altLang="ja-JP" sz="900" dirty="0"/>
          </a:p>
          <a:p>
            <a:pPr marL="0" indent="0">
              <a:buNone/>
            </a:pPr>
            <a:r>
              <a:rPr kumimoji="1" lang="en-US" altLang="ja-JP" sz="1800" dirty="0"/>
              <a:t>	</a:t>
            </a:r>
            <a:r>
              <a:rPr kumimoji="1" lang="ja-JP" altLang="en-US" sz="1800" dirty="0"/>
              <a:t>言語や論理学において、論理式が適用される（または満足される）議論領域　　　　　</a:t>
            </a:r>
            <a:r>
              <a:rPr kumimoji="1" lang="en-US" altLang="ja-JP" sz="1800" dirty="0"/>
              <a:t>	</a:t>
            </a:r>
            <a:r>
              <a:rPr kumimoji="1" lang="ja-JP" altLang="en-US" sz="1800" dirty="0"/>
              <a:t>（ドメイン）の個体の「量」を指定すること。述語論理の基本量化子：∀</a:t>
            </a:r>
            <a:r>
              <a:rPr kumimoji="1" lang="en-US" altLang="ja-JP" sz="1800" dirty="0"/>
              <a:t>, </a:t>
            </a:r>
            <a:r>
              <a:rPr kumimoji="1" lang="ja-JP" altLang="en-US" sz="1800" dirty="0"/>
              <a:t>∃</a:t>
            </a:r>
            <a:endParaRPr kumimoji="1" lang="en-US" altLang="ja-JP" sz="1800" dirty="0"/>
          </a:p>
          <a:p>
            <a:pPr marL="0" indent="0">
              <a:buNone/>
            </a:pPr>
            <a:r>
              <a:rPr lang="en-US" altLang="ja-JP" sz="2000" i="1" u="sng" dirty="0"/>
              <a:t>Curry-Howard correspondence </a:t>
            </a:r>
            <a:r>
              <a:rPr lang="en-US" altLang="ja-JP" sz="1800" u="sng" dirty="0"/>
              <a:t>(</a:t>
            </a:r>
            <a:r>
              <a:rPr lang="ja-JP" altLang="en-US" sz="1800" u="sng" dirty="0"/>
              <a:t>カリー </a:t>
            </a:r>
            <a:r>
              <a:rPr lang="en-US" altLang="ja-JP" sz="1800" u="sng" dirty="0"/>
              <a:t>= </a:t>
            </a:r>
            <a:r>
              <a:rPr lang="ja-JP" altLang="en-US" sz="1800" u="sng" dirty="0"/>
              <a:t>ハワード同型対応</a:t>
            </a:r>
            <a:r>
              <a:rPr lang="en-US" altLang="ja-JP" sz="1800" u="sng" dirty="0"/>
              <a:t>) </a:t>
            </a:r>
            <a:r>
              <a:rPr lang="en-US" altLang="ja-JP" sz="900" dirty="0"/>
              <a:t>https://ja.wikipedia.org/wiki/</a:t>
            </a:r>
            <a:r>
              <a:rPr lang="ja-JP" altLang="en-US" sz="900" dirty="0"/>
              <a:t>カリー</a:t>
            </a:r>
            <a:r>
              <a:rPr lang="en-US" altLang="ja-JP" sz="900" dirty="0"/>
              <a:t>=</a:t>
            </a:r>
            <a:r>
              <a:rPr lang="ja-JP" altLang="en-US" sz="900" dirty="0"/>
              <a:t>ハワード同型対応</a:t>
            </a:r>
            <a:endParaRPr kumimoji="1" lang="en-US" altLang="ja-JP" sz="2000" dirty="0"/>
          </a:p>
          <a:p>
            <a:pPr marL="0" indent="0">
              <a:buNone/>
            </a:pPr>
            <a:r>
              <a:rPr lang="en-US" altLang="ja-JP" sz="1800" dirty="0"/>
              <a:t>	</a:t>
            </a:r>
            <a:r>
              <a:rPr lang="ja-JP" altLang="en-US" sz="1800" dirty="0"/>
              <a:t>計算機プログラムと数学的証明との間の直接的な対応関係。「プログラム＝証明」</a:t>
            </a:r>
            <a:r>
              <a:rPr lang="en-US" altLang="ja-JP" sz="1800" dirty="0"/>
              <a:t>	(proofs-as-programs)</a:t>
            </a:r>
            <a:r>
              <a:rPr lang="ja-JP" altLang="en-US" sz="1800" dirty="0"/>
              <a:t> ・「型＝命題」</a:t>
            </a:r>
            <a:r>
              <a:rPr lang="en-US" altLang="ja-JP" sz="1800" dirty="0"/>
              <a:t>(formulae-as-types) </a:t>
            </a:r>
            <a:r>
              <a:rPr lang="ja-JP" altLang="en-US" sz="1800" dirty="0"/>
              <a:t>などとしても知られる。</a:t>
            </a:r>
            <a:endParaRPr lang="en-US" altLang="ja-JP" sz="1800" dirty="0"/>
          </a:p>
          <a:p>
            <a:pPr marL="0" indent="0">
              <a:buNone/>
            </a:pPr>
            <a:r>
              <a:rPr lang="en-US" altLang="ja-JP" sz="2000" u="sng" dirty="0"/>
              <a:t>intuitionistic logic </a:t>
            </a:r>
            <a:r>
              <a:rPr lang="en-US" altLang="ja-JP" sz="1800" u="sng" dirty="0"/>
              <a:t>(</a:t>
            </a:r>
            <a:r>
              <a:rPr lang="ja-JP" altLang="en-US" sz="1800" u="sng" dirty="0"/>
              <a:t>直感主義論理</a:t>
            </a:r>
            <a:r>
              <a:rPr lang="en-US" altLang="ja-JP" sz="1800" u="sng" dirty="0"/>
              <a:t>)</a:t>
            </a:r>
            <a:r>
              <a:rPr lang="ja-JP" altLang="en-US" sz="1800" u="sng" dirty="0"/>
              <a:t>　</a:t>
            </a:r>
            <a:r>
              <a:rPr lang="en-US" altLang="ja-JP" sz="900" dirty="0"/>
              <a:t>https://ja.wikipedia.org/wiki/</a:t>
            </a:r>
            <a:r>
              <a:rPr lang="ja-JP" altLang="en-US" sz="900" dirty="0"/>
              <a:t>直感主義論理</a:t>
            </a:r>
            <a:r>
              <a:rPr kumimoji="1" lang="en-US" altLang="ja-JP" sz="2000" dirty="0"/>
              <a:t>	</a:t>
            </a:r>
          </a:p>
          <a:p>
            <a:pPr marL="0" indent="0">
              <a:buNone/>
            </a:pPr>
            <a:r>
              <a:rPr lang="en-US" altLang="ja-JP" sz="2000" dirty="0"/>
              <a:t>	</a:t>
            </a:r>
            <a:r>
              <a:rPr kumimoji="1" lang="ja-JP" altLang="en-US" sz="1800" dirty="0"/>
              <a:t>証明が存在する命題のみを真とする論理．排中律・二重否定除去は許されない</a:t>
            </a:r>
            <a:endParaRPr kumimoji="1" lang="en-US" altLang="ja-JP" sz="1800" dirty="0"/>
          </a:p>
          <a:p>
            <a:pPr marL="0" indent="0">
              <a:buNone/>
            </a:pPr>
            <a:r>
              <a:rPr lang="en-US" altLang="ja-JP" sz="2000" u="sng" dirty="0"/>
              <a:t>second-order</a:t>
            </a:r>
            <a:r>
              <a:rPr lang="ja-JP" altLang="en-US" sz="2000" u="sng" dirty="0"/>
              <a:t> </a:t>
            </a:r>
            <a:r>
              <a:rPr lang="en-US" altLang="ja-JP" sz="2000" u="sng" dirty="0"/>
              <a:t>predicate</a:t>
            </a:r>
            <a:r>
              <a:rPr lang="ja-JP" altLang="en-US" sz="2000" u="sng" dirty="0"/>
              <a:t> </a:t>
            </a:r>
            <a:r>
              <a:rPr lang="en-US" altLang="ja-JP" sz="2000" u="sng" dirty="0"/>
              <a:t>logic</a:t>
            </a:r>
            <a:r>
              <a:rPr lang="ja-JP" altLang="en-US" sz="2000" u="sng" dirty="0"/>
              <a:t> </a:t>
            </a:r>
            <a:r>
              <a:rPr lang="en-US" altLang="ja-JP" sz="1800" u="sng" dirty="0"/>
              <a:t>(</a:t>
            </a:r>
            <a:r>
              <a:rPr lang="ja-JP" altLang="en-US" sz="1800" u="sng" dirty="0"/>
              <a:t>二階述語論理</a:t>
            </a:r>
            <a:r>
              <a:rPr lang="en-US" altLang="ja-JP" sz="1800" u="sng" dirty="0"/>
              <a:t>)</a:t>
            </a:r>
            <a:r>
              <a:rPr lang="ja-JP" altLang="en-US" sz="1800" u="sng" dirty="0"/>
              <a:t>　</a:t>
            </a:r>
            <a:r>
              <a:rPr lang="en-US" altLang="ja-JP" sz="900" dirty="0"/>
              <a:t>https://ja.wikipedia.org/wiki/</a:t>
            </a:r>
            <a:r>
              <a:rPr lang="ja-JP" altLang="en-US" sz="900" dirty="0"/>
              <a:t>二階述語論理</a:t>
            </a:r>
            <a:r>
              <a:rPr kumimoji="1" lang="en-US" altLang="ja-JP" sz="1800" dirty="0"/>
              <a:t>	</a:t>
            </a:r>
          </a:p>
          <a:p>
            <a:pPr marL="0" indent="0">
              <a:buNone/>
            </a:pPr>
            <a:r>
              <a:rPr lang="en-US" altLang="ja-JP" sz="1800" dirty="0"/>
              <a:t>	</a:t>
            </a:r>
            <a:r>
              <a:rPr kumimoji="1" lang="ja-JP" altLang="en-US" sz="1800" dirty="0"/>
              <a:t>ドメインに属する個々の値だけでなく，個体の集合も変項の値として量化できるよう　</a:t>
            </a:r>
            <a:r>
              <a:rPr kumimoji="1" lang="en-US" altLang="ja-JP" sz="1800" dirty="0"/>
              <a:t>	</a:t>
            </a:r>
            <a:r>
              <a:rPr lang="ja-JP" altLang="en-US" sz="1800" dirty="0"/>
              <a:t>一階述語論理を拡張した論理体系</a:t>
            </a:r>
            <a:endParaRPr kumimoji="1" lang="ja-JP" altLang="en-US" sz="2000" dirty="0"/>
          </a:p>
        </p:txBody>
      </p:sp>
    </p:spTree>
    <p:extLst>
      <p:ext uri="{BB962C8B-B14F-4D97-AF65-F5344CB8AC3E}">
        <p14:creationId xmlns:p14="http://schemas.microsoft.com/office/powerpoint/2010/main" val="30195673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D1785B3-45DA-40C2-E0E4-18B1359222C6}"/>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9069870E-C4AE-998D-8BE9-3615E620D2B1}"/>
              </a:ext>
            </a:extLst>
          </p:cNvPr>
          <p:cNvSpPr>
            <a:spLocks noGrp="1"/>
          </p:cNvSpPr>
          <p:nvPr>
            <p:ph idx="1"/>
          </p:nvPr>
        </p:nvSpPr>
        <p:spPr/>
        <p:txBody>
          <a:bodyPr>
            <a:normAutofit/>
          </a:bodyPr>
          <a:lstStyle/>
          <a:p>
            <a:pPr marL="0" indent="0">
              <a:buNone/>
            </a:pPr>
            <a:r>
              <a:rPr lang="en-US" altLang="ja-JP" i="1" dirty="0"/>
              <a:t>System </a:t>
            </a:r>
            <a:r>
              <a:rPr kumimoji="1" lang="en-US" altLang="ja-JP" i="1" dirty="0"/>
              <a:t>F </a:t>
            </a:r>
            <a:r>
              <a:rPr kumimoji="1" lang="ja-JP" altLang="en-US" dirty="0"/>
              <a:t>の定義は単純型付きラムダ計算（</a:t>
            </a:r>
            <a:r>
              <a:rPr kumimoji="1" lang="en-US" altLang="ja-JP" dirty="0"/>
              <a:t>λ</a:t>
            </a:r>
            <a:r>
              <a:rPr kumimoji="1" lang="ja-JP" altLang="en-US" baseline="-25000" dirty="0"/>
              <a:t>→</a:t>
            </a:r>
            <a:r>
              <a:rPr kumimoji="1" lang="ja-JP" altLang="en-US" dirty="0"/>
              <a:t>）の         </a:t>
            </a:r>
            <a:r>
              <a:rPr lang="ja-JP" altLang="en-US" dirty="0"/>
              <a:t>率直な拡張．</a:t>
            </a:r>
            <a:endParaRPr lang="en-US" altLang="ja-JP" dirty="0"/>
          </a:p>
          <a:p>
            <a:pPr marL="0" indent="0">
              <a:buNone/>
            </a:pPr>
            <a:endParaRPr lang="en-US" altLang="ja-JP" dirty="0"/>
          </a:p>
          <a:p>
            <a:pPr marL="0" indent="0">
              <a:buNone/>
            </a:pPr>
            <a:r>
              <a:rPr lang="ja-JP" altLang="en-US" dirty="0"/>
              <a:t>項から型を抽象化し、それを後から埋め込む仕組み</a:t>
            </a:r>
            <a:r>
              <a:rPr lang="en-US" altLang="ja-JP" dirty="0"/>
              <a:t>:</a:t>
            </a:r>
          </a:p>
          <a:p>
            <a:pPr marL="0" indent="0">
              <a:buNone/>
            </a:pPr>
            <a:endParaRPr lang="en-US" altLang="ja-JP" sz="2400" dirty="0"/>
          </a:p>
          <a:p>
            <a:pPr marL="0" indent="0">
              <a:buNone/>
            </a:pPr>
            <a:r>
              <a:rPr lang="en-US" altLang="ja-JP" sz="2400" dirty="0"/>
              <a:t>	</a:t>
            </a:r>
            <a:r>
              <a:rPr lang="en-US" altLang="ja-JP" sz="2400" i="1" dirty="0"/>
              <a:t>type</a:t>
            </a:r>
            <a:r>
              <a:rPr lang="ja-JP" altLang="en-US" sz="2400" i="1" dirty="0"/>
              <a:t> </a:t>
            </a:r>
            <a:r>
              <a:rPr lang="en-US" altLang="ja-JP" sz="2400" i="1" dirty="0"/>
              <a:t>abstraction</a:t>
            </a:r>
            <a:r>
              <a:rPr lang="ja-JP" altLang="en-US" sz="2400" i="1" dirty="0"/>
              <a:t> </a:t>
            </a:r>
            <a:r>
              <a:rPr lang="en-US" altLang="ja-JP" sz="2400" dirty="0"/>
              <a:t>(</a:t>
            </a:r>
            <a:r>
              <a:rPr lang="ja-JP" altLang="en-US" sz="2400" dirty="0"/>
              <a:t>型抽象</a:t>
            </a:r>
            <a:r>
              <a:rPr lang="en-US" altLang="ja-JP" sz="2400" dirty="0"/>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t>	</a:t>
            </a:r>
            <a:r>
              <a:rPr lang="en-US" altLang="ja-JP" sz="2400" i="1" dirty="0"/>
              <a:t>type application </a:t>
            </a:r>
            <a:r>
              <a:rPr lang="en-US" altLang="ja-JP" sz="2400" dirty="0"/>
              <a:t>(or </a:t>
            </a:r>
            <a:r>
              <a:rPr lang="en-US" altLang="ja-JP" sz="2400" i="1" dirty="0"/>
              <a:t>instantiation</a:t>
            </a:r>
            <a:r>
              <a:rPr lang="en-US" altLang="ja-JP" sz="2400" dirty="0"/>
              <a:t>, </a:t>
            </a:r>
            <a:r>
              <a:rPr lang="ja-JP" altLang="en-US" sz="2400" dirty="0"/>
              <a:t>型適用</a:t>
            </a:r>
            <a:r>
              <a:rPr lang="en-US" altLang="ja-JP" sz="2400" dirty="0"/>
              <a:t>)	</a:t>
            </a:r>
            <a:r>
              <a:rPr lang="en-US" altLang="ja-JP" sz="2400" dirty="0">
                <a:latin typeface="Source Sans Pro SemiBold" panose="020B0603030403020204" pitchFamily="34" charset="0"/>
                <a:ea typeface="Source Sans Pro SemiBold" panose="020B0603030403020204" pitchFamily="34" charset="0"/>
              </a:rPr>
              <a:t>t [T]</a:t>
            </a:r>
          </a:p>
          <a:p>
            <a:pPr marL="0" indent="0">
              <a:buNone/>
            </a:pPr>
            <a:r>
              <a:rPr lang="en-US" altLang="ja-JP" sz="2400" dirty="0">
                <a:latin typeface="Source Sans Pro SemiBold" panose="020B0603030403020204" pitchFamily="34" charset="0"/>
                <a:ea typeface="Source Sans Pro SemiBold" panose="020B0603030403020204" pitchFamily="34" charset="0"/>
              </a:rPr>
              <a:t>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簡約規則</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₂</a:t>
            </a:r>
            <a:r>
              <a:rPr lang="en-US" altLang="ja-JP" sz="2400" dirty="0">
                <a:latin typeface="Source Sans Pro SemiBold" panose="020B0603030403020204" pitchFamily="34" charset="0"/>
                <a:ea typeface="Source Sans Pro SemiBold" panose="020B0603030403020204" pitchFamily="34" charset="0"/>
              </a:rPr>
              <a:t>] t</a:t>
            </a:r>
            <a:r>
              <a:rPr lang="ja-JP" altLang="en-US" sz="2400" dirty="0">
                <a:latin typeface="Source Sans Pro SemiBold" panose="020B0603030403020204" pitchFamily="34" charset="0"/>
                <a:ea typeface="Source Sans Pro SemiBold" panose="020B0603030403020204" pitchFamily="34" charset="0"/>
              </a:rPr>
              <a:t>₁₂</a:t>
            </a:r>
            <a:r>
              <a:rPr lang="en-US" altLang="ja-JP" sz="2400" dirty="0">
                <a:latin typeface="Source Sans Pro SemiBold" panose="020B0603030403020204" pitchFamily="34" charset="0"/>
                <a:ea typeface="Source Sans Pro SemiBold" panose="020B0603030403020204" pitchFamily="34" charset="0"/>
              </a:rPr>
              <a:t>			(E-</a:t>
            </a:r>
            <a:r>
              <a:rPr lang="en-US" altLang="ja-JP" sz="2400" dirty="0" err="1">
                <a:latin typeface="Source Sans Pro SemiBold" panose="020B0603030403020204" pitchFamily="34" charset="0"/>
                <a:ea typeface="Source Sans Pro SemiBold" panose="020B0603030403020204" pitchFamily="34" charset="0"/>
              </a:rPr>
              <a:t>TappTabs</a:t>
            </a:r>
            <a:r>
              <a:rPr lang="en-US" altLang="ja-JP" sz="2400" dirty="0">
                <a:latin typeface="Source Sans Pro SemiBold" panose="020B0603030403020204" pitchFamily="34" charset="0"/>
                <a:ea typeface="Source Sans Pro SemiBold" panose="020B0603030403020204" pitchFamily="34" charset="0"/>
              </a:rPr>
              <a:t>)</a:t>
            </a:r>
          </a:p>
        </p:txBody>
      </p:sp>
    </p:spTree>
    <p:extLst>
      <p:ext uri="{BB962C8B-B14F-4D97-AF65-F5344CB8AC3E}">
        <p14:creationId xmlns:p14="http://schemas.microsoft.com/office/powerpoint/2010/main" val="33574377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F7F45B-BD42-4385-D1E1-781E4B24DA8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04B1727-D19F-B98C-D041-C791BB4B97D9}"/>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95BCCAF2-DE72-7075-3095-2E3CA2B767DF}"/>
              </a:ext>
            </a:extLst>
          </p:cNvPr>
          <p:cNvSpPr>
            <a:spLocks noGrp="1"/>
          </p:cNvSpPr>
          <p:nvPr>
            <p:ph idx="1"/>
          </p:nvPr>
        </p:nvSpPr>
        <p:spPr>
          <a:xfrm>
            <a:off x="259194" y="1099789"/>
            <a:ext cx="8884805" cy="5482165"/>
          </a:xfrm>
        </p:spPr>
        <p:txBody>
          <a:bodyPr>
            <a:normAutofit/>
          </a:bodyPr>
          <a:lstStyle/>
          <a:p>
            <a:pPr marL="0" indent="0">
              <a:buNone/>
            </a:pPr>
            <a:r>
              <a:rPr lang="en-US" altLang="ja-JP" sz="2400" i="1" dirty="0">
                <a:highlight>
                  <a:srgbClr val="00FFFF"/>
                </a:highlight>
              </a:rPr>
              <a:t>type</a:t>
            </a:r>
            <a:r>
              <a:rPr lang="ja-JP" altLang="en-US" sz="2400" i="1" dirty="0">
                <a:highlight>
                  <a:srgbClr val="00FFFF"/>
                </a:highlight>
              </a:rPr>
              <a:t> </a:t>
            </a:r>
            <a:r>
              <a:rPr lang="en-US" altLang="ja-JP" sz="2400" i="1" dirty="0">
                <a:highlight>
                  <a:srgbClr val="00FFFF"/>
                </a:highlight>
              </a:rPr>
              <a:t>abstraction</a:t>
            </a:r>
            <a:r>
              <a:rPr lang="ja-JP" altLang="en-US" sz="2400" i="1" dirty="0">
                <a:highlight>
                  <a:srgbClr val="00FFFF"/>
                </a:highlight>
              </a:rPr>
              <a:t> </a:t>
            </a:r>
            <a:r>
              <a:rPr lang="en-US" altLang="ja-JP" sz="2400" dirty="0">
                <a:highlight>
                  <a:srgbClr val="00FFFF"/>
                </a:highlight>
              </a:rPr>
              <a:t>(</a:t>
            </a:r>
            <a:r>
              <a:rPr lang="ja-JP" altLang="en-US" sz="2400" dirty="0">
                <a:highlight>
                  <a:srgbClr val="00FFFF"/>
                </a:highlight>
              </a:rPr>
              <a:t>型抽象</a:t>
            </a:r>
            <a:r>
              <a:rPr lang="en-US" altLang="ja-JP" sz="2400" dirty="0">
                <a:highlight>
                  <a:srgbClr val="00FFFF"/>
                </a:highlight>
              </a:rPr>
              <a:t>)				</a:t>
            </a:r>
            <a:r>
              <a:rPr lang="en-US" altLang="ja-JP" sz="2400" dirty="0" err="1">
                <a:highlight>
                  <a:srgbClr val="00FFFF"/>
                </a:highlight>
                <a:latin typeface="Source Sans Pro SemiBold" panose="020B0603030403020204" pitchFamily="34" charset="0"/>
                <a:ea typeface="Source Sans Pro SemiBold" panose="020B0603030403020204" pitchFamily="34" charset="0"/>
              </a:rPr>
              <a:t>λX</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p>
          <a:p>
            <a:pPr marL="0" indent="0">
              <a:buNone/>
            </a:pPr>
            <a:r>
              <a:rPr lang="en-US" altLang="ja-JP" sz="2400" i="1" dirty="0">
                <a:highlight>
                  <a:srgbClr val="00FFFF"/>
                </a:highlight>
              </a:rPr>
              <a:t>type application </a:t>
            </a:r>
            <a:r>
              <a:rPr lang="en-US" altLang="ja-JP" sz="2400" dirty="0">
                <a:highlight>
                  <a:srgbClr val="00FFFF"/>
                </a:highlight>
              </a:rPr>
              <a:t>(or </a:t>
            </a:r>
            <a:r>
              <a:rPr lang="en-US" altLang="ja-JP" sz="2400" i="1" dirty="0">
                <a:highlight>
                  <a:srgbClr val="00FFFF"/>
                </a:highlight>
              </a:rPr>
              <a:t>instantiation</a:t>
            </a:r>
            <a:r>
              <a:rPr lang="en-US" altLang="ja-JP" sz="2400" dirty="0">
                <a:highlight>
                  <a:srgbClr val="00FFFF"/>
                </a:highlight>
              </a:rPr>
              <a:t>, </a:t>
            </a:r>
            <a:r>
              <a:rPr lang="ja-JP" altLang="en-US" sz="2400" dirty="0">
                <a:highlight>
                  <a:srgbClr val="00FFFF"/>
                </a:highlight>
              </a:rPr>
              <a:t>型適用</a:t>
            </a:r>
            <a:r>
              <a:rPr lang="en-US" altLang="ja-JP" sz="2400" dirty="0">
                <a:highlight>
                  <a:srgbClr val="00FFFF"/>
                </a:highlight>
              </a:rPr>
              <a:t>)	</a:t>
            </a:r>
            <a:r>
              <a:rPr lang="en-US" altLang="ja-JP" sz="2400" dirty="0">
                <a:highlight>
                  <a:srgbClr val="00FFFF"/>
                </a:highlight>
                <a:latin typeface="Source Sans Pro SemiBold" panose="020B0603030403020204" pitchFamily="34" charset="0"/>
                <a:ea typeface="Source Sans Pro SemiBold" panose="020B0603030403020204" pitchFamily="34" charset="0"/>
              </a:rPr>
              <a:t>t [T]</a:t>
            </a:r>
          </a:p>
          <a:p>
            <a:pPr marL="0" indent="0">
              <a:buNone/>
            </a:pPr>
            <a:r>
              <a:rPr lang="ja-JP" altLang="en-US" sz="2400" dirty="0">
                <a:highlight>
                  <a:srgbClr val="00FFFF"/>
                </a:highlight>
                <a:latin typeface="Source Sans Pro SemiBold" panose="020B0603030403020204" pitchFamily="34" charset="0"/>
                <a:ea typeface="Source Sans Pro SemiBold" panose="020B0603030403020204" pitchFamily="34" charset="0"/>
              </a:rPr>
              <a:t>簡約規則</a:t>
            </a:r>
            <a:r>
              <a:rPr lang="en-US" altLang="ja-JP" sz="2400" dirty="0">
                <a:highlight>
                  <a:srgbClr val="00FFFF"/>
                </a:highlight>
                <a:latin typeface="Source Sans Pro SemiBold" panose="020B0603030403020204" pitchFamily="34" charset="0"/>
                <a:ea typeface="Source Sans Pro SemiBold" panose="020B0603030403020204" pitchFamily="34" charset="0"/>
              </a:rPr>
              <a:t>     (</a:t>
            </a:r>
            <a:r>
              <a:rPr lang="en-US" altLang="ja-JP" sz="2400" dirty="0" err="1">
                <a:highlight>
                  <a:srgbClr val="00FFFF"/>
                </a:highlight>
                <a:latin typeface="Source Sans Pro SemiBold" panose="020B0603030403020204" pitchFamily="34" charset="0"/>
                <a:ea typeface="Source Sans Pro SemiBold" panose="020B0603030403020204" pitchFamily="34" charset="0"/>
              </a:rPr>
              <a:t>λX</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₁₂</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₂</a:t>
            </a:r>
            <a:r>
              <a:rPr lang="en-US" altLang="ja-JP" sz="2400" dirty="0">
                <a:highlight>
                  <a:srgbClr val="00FFFF"/>
                </a:highlight>
                <a:latin typeface="Source Sans Pro SemiBold" panose="020B0603030403020204" pitchFamily="34" charset="0"/>
                <a:ea typeface="Source Sans Pro SemiBold" panose="020B0603030403020204" pitchFamily="34" charset="0"/>
              </a:rPr>
              <a:t>] </a:t>
            </a:r>
            <a:r>
              <a:rPr lang="ja-JP" altLang="en-US" sz="2400" dirty="0">
                <a:highlight>
                  <a:srgbClr val="00FFFF"/>
                </a:highlight>
                <a:latin typeface="Source Sans Pro SemiBold" panose="020B0603030403020204" pitchFamily="34" charset="0"/>
                <a:ea typeface="Source Sans Pro SemiBold" panose="020B0603030403020204" pitchFamily="34" charset="0"/>
              </a:rPr>
              <a:t>→ </a:t>
            </a:r>
            <a:r>
              <a:rPr lang="en-US" altLang="ja-JP" sz="2400" dirty="0">
                <a:highlight>
                  <a:srgbClr val="00FFFF"/>
                </a:highlight>
                <a:latin typeface="Source Sans Pro SemiBold" panose="020B0603030403020204" pitchFamily="34" charset="0"/>
                <a:ea typeface="Source Sans Pro SemiBold" panose="020B0603030403020204" pitchFamily="34" charset="0"/>
              </a:rPr>
              <a:t>[X </a:t>
            </a:r>
            <a:r>
              <a:rPr lang="ja-JP" altLang="en-US" sz="2400" dirty="0">
                <a:highlight>
                  <a:srgbClr val="00FFFF"/>
                </a:highlight>
                <a:latin typeface="Source Sans Pro SemiBold" panose="020B0603030403020204" pitchFamily="34" charset="0"/>
                <a:ea typeface="Source Sans Pro SemiBold" panose="020B0603030403020204" pitchFamily="34" charset="0"/>
              </a:rPr>
              <a:t>↦</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₂</a:t>
            </a:r>
            <a:r>
              <a:rPr lang="en-US" altLang="ja-JP" sz="2400" dirty="0">
                <a:highlight>
                  <a:srgbClr val="00FFFF"/>
                </a:highlight>
                <a:latin typeface="Source Sans Pro SemiBold" panose="020B0603030403020204" pitchFamily="34" charset="0"/>
                <a:ea typeface="Source Sans Pro SemiBold" panose="020B0603030403020204" pitchFamily="34" charset="0"/>
              </a:rPr>
              <a:t>] t</a:t>
            </a:r>
            <a:r>
              <a:rPr lang="ja-JP" altLang="en-US" sz="2400" dirty="0">
                <a:highlight>
                  <a:srgbClr val="00FFFF"/>
                </a:highlight>
                <a:latin typeface="Source Sans Pro SemiBold" panose="020B0603030403020204" pitchFamily="34" charset="0"/>
                <a:ea typeface="Source Sans Pro SemiBold" panose="020B0603030403020204" pitchFamily="34" charset="0"/>
              </a:rPr>
              <a:t>₁₂</a:t>
            </a:r>
            <a:r>
              <a:rPr lang="en-US" altLang="ja-JP" sz="2400" dirty="0">
                <a:highlight>
                  <a:srgbClr val="00FFFF"/>
                </a:highlight>
                <a:latin typeface="Source Sans Pro SemiBold" panose="020B0603030403020204" pitchFamily="34" charset="0"/>
                <a:ea typeface="Source Sans Pro SemiBold" panose="020B0603030403020204" pitchFamily="34" charset="0"/>
              </a:rPr>
              <a:t>		</a:t>
            </a:r>
            <a:r>
              <a:rPr lang="en-US" altLang="ja-JP" sz="2400" dirty="0">
                <a:highlight>
                  <a:srgbClr val="00FFFF"/>
                </a:highlight>
                <a:latin typeface="+mn-lt"/>
                <a:ea typeface="Source Sans Pro SemiBold" panose="020B0603030403020204" pitchFamily="34" charset="0"/>
              </a:rPr>
              <a:t>(E-</a:t>
            </a:r>
            <a:r>
              <a:rPr lang="en-US" altLang="ja-JP" sz="2400" dirty="0" err="1">
                <a:highlight>
                  <a:srgbClr val="00FFFF"/>
                </a:highlight>
                <a:latin typeface="+mn-lt"/>
                <a:ea typeface="Source Sans Pro SemiBold" panose="020B0603030403020204" pitchFamily="34" charset="0"/>
              </a:rPr>
              <a:t>TappTabs</a:t>
            </a:r>
            <a:r>
              <a:rPr lang="en-US" altLang="ja-JP" sz="2400" dirty="0">
                <a:highlight>
                  <a:srgbClr val="00FFFF"/>
                </a:highlight>
                <a:latin typeface="+mn-lt"/>
                <a:ea typeface="Source Sans Pro SemiBold" panose="020B0603030403020204" pitchFamily="34" charset="0"/>
              </a:rPr>
              <a:t>)</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Source Sans Pro SemiBold" panose="020B0603030403020204" pitchFamily="34" charset="0"/>
                <a:ea typeface="Source Sans Pro SemiBold" panose="020B0603030403020204" pitchFamily="34" charset="0"/>
              </a:rPr>
              <a:t>例えば，多相的な高等関数</a:t>
            </a: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dirty="0">
                <a:latin typeface="Source Sans Pro SemiBold" panose="020B0603030403020204" pitchFamily="34" charset="0"/>
                <a:ea typeface="Source Sans Pro SemiBold" panose="020B0603030403020204" pitchFamily="34" charset="0"/>
              </a:rPr>
              <a:t>	id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 X.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Source Sans Pro SemiBold" panose="020B0603030403020204" pitchFamily="34" charset="0"/>
                <a:ea typeface="Source Sans Pro SemiBold" panose="020B0603030403020204" pitchFamily="34" charset="0"/>
              </a:rPr>
              <a:t>を </a:t>
            </a:r>
            <a:r>
              <a:rPr lang="en-US" altLang="ja-JP" dirty="0">
                <a:latin typeface="Source Sans Pro SemiBold" panose="020B0603030403020204" pitchFamily="34" charset="0"/>
                <a:ea typeface="Source Sans Pro SemiBold" panose="020B0603030403020204" pitchFamily="34" charset="0"/>
              </a:rPr>
              <a:t>id[Nat] </a:t>
            </a:r>
            <a:r>
              <a:rPr lang="ja-JP" altLang="en-US" dirty="0">
                <a:latin typeface="Source Sans Pro SemiBold" panose="020B0603030403020204" pitchFamily="34" charset="0"/>
                <a:ea typeface="Source Sans Pro SemiBold" panose="020B0603030403020204" pitchFamily="34" charset="0"/>
              </a:rPr>
              <a:t>として</a:t>
            </a:r>
            <a:r>
              <a:rPr lang="en-US" altLang="ja-JP" dirty="0">
                <a:latin typeface="Source Sans Pro SemiBold" panose="020B0603030403020204" pitchFamily="34" charset="0"/>
                <a:ea typeface="Source Sans Pro SemiBold" panose="020B0603030403020204" pitchFamily="34" charset="0"/>
              </a:rPr>
              <a:t>Nat</a:t>
            </a:r>
            <a:r>
              <a:rPr lang="ja-JP" altLang="en-US" dirty="0">
                <a:latin typeface="Source Sans Pro SemiBold" panose="020B0603030403020204" pitchFamily="34" charset="0"/>
                <a:ea typeface="Source Sans Pro SemiBold" panose="020B0603030403020204" pitchFamily="34" charset="0"/>
              </a:rPr>
              <a:t>に適用すると，</a:t>
            </a:r>
            <a:r>
              <a:rPr lang="en-US" altLang="ja-JP" dirty="0">
                <a:latin typeface="+mn-lt"/>
                <a:ea typeface="Source Sans Pro SemiBold" panose="020B0603030403020204" pitchFamily="34" charset="0"/>
              </a:rPr>
              <a:t>E-</a:t>
            </a:r>
            <a:r>
              <a:rPr lang="en-US" altLang="ja-JP" dirty="0" err="1">
                <a:latin typeface="+mn-lt"/>
                <a:ea typeface="Source Sans Pro SemiBold" panose="020B0603030403020204" pitchFamily="34" charset="0"/>
              </a:rPr>
              <a:t>TappTabs</a:t>
            </a:r>
            <a:r>
              <a:rPr lang="ja-JP" altLang="en-US" dirty="0">
                <a:latin typeface="+mn-lt"/>
                <a:ea typeface="Source Sans Pro SemiBold" panose="020B0603030403020204" pitchFamily="34" charset="0"/>
              </a:rPr>
              <a:t> </a:t>
            </a:r>
            <a:r>
              <a:rPr lang="ja-JP" altLang="en-US" dirty="0">
                <a:latin typeface="Source Sans Pro SemiBold" panose="020B0603030403020204" pitchFamily="34" charset="0"/>
                <a:ea typeface="Source Sans Pro SemiBold" panose="020B0603030403020204" pitchFamily="34" charset="0"/>
              </a:rPr>
              <a:t>により</a:t>
            </a: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dirty="0">
                <a:latin typeface="Source Sans Pro SemiBold" panose="020B0603030403020204" pitchFamily="34" charset="0"/>
                <a:ea typeface="Source Sans Pro SemiBold" panose="020B0603030403020204" pitchFamily="34" charset="0"/>
              </a:rPr>
              <a:t>	[X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 Nat]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 X. x)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 Nat.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Source Sans Pro SemiBold" panose="020B0603030403020204" pitchFamily="34" charset="0"/>
                <a:ea typeface="Source Sans Pro SemiBold" panose="020B0603030403020204" pitchFamily="34" charset="0"/>
              </a:rPr>
              <a:t>となる．</a:t>
            </a: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55415567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394A14-738B-FEF2-00E4-CFE0A1B554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E799A00-3E16-2607-6995-5A66D59084CD}"/>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A4062257-B5B4-C259-F9E5-F537B3F45368}"/>
              </a:ext>
            </a:extLst>
          </p:cNvPr>
          <p:cNvSpPr>
            <a:spLocks noGrp="1"/>
          </p:cNvSpPr>
          <p:nvPr>
            <p:ph idx="1"/>
          </p:nvPr>
        </p:nvSpPr>
        <p:spPr>
          <a:xfrm>
            <a:off x="259195" y="1099789"/>
            <a:ext cx="8625610" cy="5758211"/>
          </a:xfrm>
        </p:spPr>
        <p:txBody>
          <a:bodyPr>
            <a:normAutofit/>
          </a:bodyPr>
          <a:lstStyle/>
          <a:p>
            <a:pPr marL="0" indent="0">
              <a:buNone/>
            </a:pPr>
            <a:r>
              <a:rPr lang="ja-JP" altLang="en-US" dirty="0">
                <a:latin typeface="Source Sans Pro SemiBold" panose="020B0603030403020204" pitchFamily="34" charset="0"/>
                <a:ea typeface="Source Sans Pro SemiBold" panose="020B0603030403020204" pitchFamily="34" charset="0"/>
              </a:rPr>
              <a:t>最後に，多相抽象の型を定義する．</a:t>
            </a:r>
            <a:endParaRPr lang="en-US" altLang="ja-JP"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λx:Nat.x</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の型を </a:t>
            </a:r>
            <a:r>
              <a:rPr lang="en-US" altLang="ja-JP" sz="2400" dirty="0">
                <a:latin typeface="Source Sans Pro SemiBold" panose="020B0603030403020204" pitchFamily="34" charset="0"/>
                <a:ea typeface="Source Sans Pro SemiBold" panose="020B0603030403020204" pitchFamily="34" charset="0"/>
              </a:rPr>
              <a:t>Nat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Nat </a:t>
            </a:r>
            <a:r>
              <a:rPr lang="ja-JP" altLang="en-US" sz="2400" dirty="0">
                <a:latin typeface="Source Sans Pro SemiBold" panose="020B0603030403020204" pitchFamily="34" charset="0"/>
                <a:ea typeface="Source Sans Pro SemiBold" panose="020B0603030403020204" pitchFamily="34" charset="0"/>
              </a:rPr>
              <a:t>としたように，</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のような       </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多相関数を分類するためにはドメインが型であるような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a:latin typeface="+mn-lt"/>
                <a:ea typeface="Source Sans Pro SemiBold" panose="020B0603030403020204" pitchFamily="34" charset="0"/>
              </a:rPr>
              <a:t>“arrow type” </a:t>
            </a:r>
            <a:r>
              <a:rPr lang="ja-JP" altLang="en-US" sz="2400" dirty="0">
                <a:latin typeface="+mn-lt"/>
                <a:ea typeface="Source Sans Pro SemiBold" panose="020B0603030403020204" pitchFamily="34" charset="0"/>
              </a:rPr>
              <a:t>が必要</a:t>
            </a:r>
            <a:r>
              <a:rPr lang="en-US" altLang="ja-JP" sz="2400" dirty="0">
                <a:latin typeface="+mn-lt"/>
                <a:ea typeface="Source Sans Pro SemiBold" panose="020B0603030403020204" pitchFamily="34" charset="0"/>
              </a:rPr>
              <a:t>. </a:t>
            </a:r>
          </a:p>
          <a:p>
            <a:pPr marL="0" indent="0">
              <a:buNone/>
            </a:pPr>
            <a:r>
              <a:rPr lang="en-US" altLang="ja-JP" sz="2400" dirty="0">
                <a:latin typeface="+mn-lt"/>
                <a:ea typeface="Source Sans Pro SemiBold" panose="020B0603030403020204" pitchFamily="34" charset="0"/>
              </a:rPr>
              <a:t>	</a:t>
            </a:r>
            <a:r>
              <a:rPr lang="ja-JP" altLang="en-US" sz="2400" dirty="0">
                <a:latin typeface="+mn-lt"/>
                <a:ea typeface="Source Sans Pro SemiBold" panose="020B0603030403020204" pitchFamily="34" charset="0"/>
              </a:rPr>
              <a:t>例えば，</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では最終的な型は適用する引数に依存した　</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ように，多相抽象と適用の型付け規則は依存関係を表現</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するように書かれなければならない．これらの規則は項</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レベルの抽象と適用の規則に類似している．　</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id </a:t>
            </a:r>
            <a:r>
              <a:rPr lang="ja-JP" altLang="en-US" sz="2400" dirty="0">
                <a:latin typeface="Source Sans Pro SemiBold" panose="020B0603030403020204" pitchFamily="34" charset="0"/>
                <a:ea typeface="Source Sans Pro SemiBold" panose="020B0603030403020204" pitchFamily="34" charset="0"/>
              </a:rPr>
              <a:t>の型は ∀</a:t>
            </a:r>
            <a:r>
              <a:rPr lang="en-US" altLang="ja-JP" sz="2400" dirty="0">
                <a:latin typeface="Source Sans Pro SemiBold" panose="020B0603030403020204" pitchFamily="34" charset="0"/>
                <a:ea typeface="Source Sans Pro SemiBold" panose="020B0603030403020204" pitchFamily="34" charset="0"/>
              </a:rPr>
              <a:t>X.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と書ける．</a:t>
            </a:r>
            <a:endParaRPr lang="en-US" altLang="ja-JP" sz="2400" dirty="0">
              <a:latin typeface="Source Sans Pro SemiBold" panose="020B0603030403020204" pitchFamily="34" charset="0"/>
              <a:ea typeface="Source Sans Pro SemiBold" panose="020B0603030403020204" pitchFamily="34" charset="0"/>
            </a:endParaRPr>
          </a:p>
        </p:txBody>
      </p:sp>
      <p:pic>
        <p:nvPicPr>
          <p:cNvPr id="5" name="図 4">
            <a:extLst>
              <a:ext uri="{FF2B5EF4-FFF2-40B4-BE49-F238E27FC236}">
                <a16:creationId xmlns:a16="http://schemas.microsoft.com/office/drawing/2014/main" id="{7A312A6D-D7FD-9A9D-56F1-84DD3D68894B}"/>
              </a:ext>
            </a:extLst>
          </p:cNvPr>
          <p:cNvPicPr>
            <a:picLocks noChangeAspect="1"/>
          </p:cNvPicPr>
          <p:nvPr/>
        </p:nvPicPr>
        <p:blipFill>
          <a:blip r:embed="rId3"/>
          <a:srcRect l="4672" t="43688" r="13608" b="28794"/>
          <a:stretch/>
        </p:blipFill>
        <p:spPr>
          <a:xfrm>
            <a:off x="1245141" y="4163437"/>
            <a:ext cx="7470843" cy="1887167"/>
          </a:xfrm>
          <a:prstGeom prst="rect">
            <a:avLst/>
          </a:prstGeom>
        </p:spPr>
      </p:pic>
    </p:spTree>
    <p:extLst>
      <p:ext uri="{BB962C8B-B14F-4D97-AF65-F5344CB8AC3E}">
        <p14:creationId xmlns:p14="http://schemas.microsoft.com/office/powerpoint/2010/main" val="29257811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41E1C2-016C-BEE6-B43D-8B066FDE70F5}"/>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A275E996-047F-C972-D3C5-FC2CCB21265F}"/>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23.1 </a:t>
            </a:r>
            <a:r>
              <a:rPr lang="ja-JP" altLang="en-US" dirty="0"/>
              <a:t>モチベーション</a:t>
            </a:r>
            <a:endParaRPr lang="en-US" altLang="ja-JP" dirty="0"/>
          </a:p>
          <a:p>
            <a:pPr marL="0" indent="0">
              <a:buNone/>
            </a:pPr>
            <a:r>
              <a:rPr kumimoji="1" lang="en-US" altLang="ja-JP" dirty="0"/>
              <a:t>2</a:t>
            </a:r>
            <a:r>
              <a:rPr lang="en-US" altLang="ja-JP" dirty="0"/>
              <a:t>3.2 </a:t>
            </a:r>
            <a:r>
              <a:rPr lang="en-US" altLang="ja-JP" sz="2800" dirty="0"/>
              <a:t>polymorphism </a:t>
            </a:r>
            <a:r>
              <a:rPr lang="ja-JP" altLang="en-US" dirty="0"/>
              <a:t>の種類</a:t>
            </a:r>
            <a:endParaRPr lang="en-US" altLang="ja-JP" dirty="0"/>
          </a:p>
          <a:p>
            <a:pPr marL="0" indent="0">
              <a:buNone/>
            </a:pPr>
            <a:r>
              <a:rPr kumimoji="1" lang="en-US" altLang="ja-JP" dirty="0"/>
              <a:t>23.3 System F </a:t>
            </a:r>
          </a:p>
          <a:p>
            <a:pPr marL="0" indent="0">
              <a:buNone/>
            </a:pPr>
            <a:r>
              <a:rPr lang="en-US" altLang="ja-JP" dirty="0"/>
              <a:t>23.4 </a:t>
            </a:r>
            <a:r>
              <a:rPr lang="ja-JP" altLang="en-US" dirty="0"/>
              <a:t>例</a:t>
            </a:r>
            <a:endParaRPr lang="en-US" altLang="ja-JP" dirty="0"/>
          </a:p>
          <a:p>
            <a:pPr marL="0" indent="0">
              <a:buNone/>
            </a:pPr>
            <a:endParaRPr kumimoji="1" lang="ja-JP" altLang="en-US" dirty="0"/>
          </a:p>
        </p:txBody>
      </p:sp>
    </p:spTree>
    <p:extLst>
      <p:ext uri="{BB962C8B-B14F-4D97-AF65-F5344CB8AC3E}">
        <p14:creationId xmlns:p14="http://schemas.microsoft.com/office/powerpoint/2010/main" val="18111280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93A1CAD-F46E-BF62-31D2-BB8157C20D55}"/>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1F2D2B96-9201-DDD4-2A50-BB2288127021}"/>
              </a:ext>
            </a:extLst>
          </p:cNvPr>
          <p:cNvSpPr>
            <a:spLocks noGrp="1"/>
          </p:cNvSpPr>
          <p:nvPr>
            <p:ph idx="1"/>
          </p:nvPr>
        </p:nvSpPr>
        <p:spPr>
          <a:xfrm>
            <a:off x="259194" y="1099789"/>
            <a:ext cx="8970150" cy="5482165"/>
          </a:xfrm>
        </p:spPr>
        <p:txBody>
          <a:bodyPr/>
          <a:lstStyle/>
          <a:p>
            <a:pPr marL="0" indent="0">
              <a:buNone/>
            </a:pPr>
            <a:r>
              <a:rPr lang="ja-JP" altLang="en-US" dirty="0"/>
              <a:t>注意</a:t>
            </a:r>
            <a:endParaRPr lang="en-US" altLang="ja-JP" dirty="0"/>
          </a:p>
          <a:p>
            <a:pPr marL="0" indent="0">
              <a:buNone/>
            </a:pPr>
            <a:r>
              <a:rPr lang="ja-JP" altLang="en-US" sz="2400" dirty="0"/>
              <a:t>・</a:t>
            </a:r>
            <a:r>
              <a:rPr kumimoji="1" lang="ja-JP" altLang="en-US" sz="2400" dirty="0"/>
              <a:t>型変数 </a:t>
            </a:r>
            <a:r>
              <a:rPr kumimoji="1" lang="en-US" altLang="ja-JP" sz="2400" dirty="0">
                <a:latin typeface="Source Sans Pro SemiBold" panose="020B0603030403020204" pitchFamily="34" charset="0"/>
                <a:ea typeface="Source Sans Pro SemiBold" panose="020B0603030403020204" pitchFamily="34" charset="0"/>
              </a:rPr>
              <a:t>X </a:t>
            </a:r>
            <a:r>
              <a:rPr kumimoji="1" lang="ja-JP" altLang="en-US" sz="2400" dirty="0">
                <a:latin typeface="Source Sans Pro SemiBold" panose="020B0603030403020204" pitchFamily="34" charset="0"/>
              </a:rPr>
              <a:t>は </a:t>
            </a:r>
            <a:r>
              <a:rPr kumimoji="1" lang="en-US" altLang="ja-JP" sz="2400" dirty="0">
                <a:latin typeface="Source Sans Pro SemiBold" panose="020B0603030403020204" pitchFamily="34" charset="0"/>
                <a:ea typeface="Source Sans Pro SemiBold" panose="020B0603030403020204" pitchFamily="34" charset="0"/>
              </a:rPr>
              <a:t>t </a:t>
            </a:r>
            <a:r>
              <a:rPr kumimoji="1" lang="ja-JP" altLang="en-US" sz="2400" dirty="0"/>
              <a:t>の部分導出で使用する文脈 </a:t>
            </a:r>
            <a:r>
              <a:rPr lang="en-US" altLang="ja-JP" sz="2400" dirty="0"/>
              <a:t>Γ </a:t>
            </a:r>
            <a:r>
              <a:rPr kumimoji="1" lang="ja-JP" altLang="en-US" sz="2400" dirty="0"/>
              <a:t>に含まれるべき</a:t>
            </a:r>
            <a:endParaRPr kumimoji="1" lang="en-US" altLang="ja-JP" sz="2400" dirty="0"/>
          </a:p>
          <a:p>
            <a:pPr marL="0" indent="0">
              <a:buNone/>
            </a:pPr>
            <a:r>
              <a:rPr lang="ja-JP" altLang="en-US" sz="2400" dirty="0"/>
              <a:t>・</a:t>
            </a:r>
            <a:r>
              <a:rPr lang="en-US" altLang="ja-JP" sz="2400" dirty="0"/>
              <a:t>5.3.4</a:t>
            </a:r>
            <a:r>
              <a:rPr lang="ja-JP" altLang="en-US" sz="2400" dirty="0"/>
              <a:t>の規約により，いかなる変数名もすでに </a:t>
            </a:r>
            <a:r>
              <a:rPr lang="en-US" altLang="ja-JP" sz="2400" dirty="0">
                <a:latin typeface="+mn-lt"/>
                <a:ea typeface="Source Sans Pro SemiBold" panose="020B0603030403020204" pitchFamily="34" charset="0"/>
              </a:rPr>
              <a:t>Γ</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t>に束縛された　　　　</a:t>
            </a:r>
            <a:endParaRPr lang="en-US" altLang="ja-JP" sz="2400" dirty="0"/>
          </a:p>
          <a:p>
            <a:pPr marL="0" indent="0">
              <a:buNone/>
            </a:pPr>
            <a:r>
              <a:rPr lang="en-US" altLang="ja-JP" sz="2400" dirty="0"/>
              <a:t>  </a:t>
            </a:r>
            <a:r>
              <a:rPr lang="ja-JP" altLang="en-US" sz="2400" dirty="0"/>
              <a:t>すべての名前と異なるように選ばれるべき</a:t>
            </a:r>
            <a:endParaRPr lang="en-US" altLang="ja-JP" sz="2400" dirty="0"/>
          </a:p>
          <a:p>
            <a:pPr marL="0" indent="0">
              <a:buNone/>
            </a:pPr>
            <a:r>
              <a:rPr lang="ja-JP" altLang="en-US" sz="2400" dirty="0"/>
              <a:t>・ラムダで束縛された型変数は、この条件を満たすように任意に</a:t>
            </a:r>
            <a:endParaRPr lang="en-US" altLang="ja-JP" sz="2400" dirty="0"/>
          </a:p>
          <a:p>
            <a:pPr marL="0" indent="0">
              <a:buNone/>
            </a:pPr>
            <a:r>
              <a:rPr lang="ja-JP" altLang="en-US" sz="2400" dirty="0"/>
              <a:t>　名前を変更可能</a:t>
            </a:r>
            <a:endParaRPr lang="en-US" altLang="ja-JP" sz="2400" dirty="0"/>
          </a:p>
          <a:p>
            <a:pPr marL="0" indent="0">
              <a:buNone/>
            </a:pPr>
            <a:r>
              <a:rPr lang="ja-JP" altLang="en-US" sz="2400" dirty="0"/>
              <a:t>・現時点での </a:t>
            </a:r>
            <a:r>
              <a:rPr lang="en-US" altLang="ja-JP" sz="2400" dirty="0"/>
              <a:t>Γ </a:t>
            </a:r>
            <a:r>
              <a:rPr lang="ja-JP" altLang="en-US" sz="2400" dirty="0"/>
              <a:t>内での型変数の唯一の役割は，スコープを追跡し，</a:t>
            </a:r>
            <a:endParaRPr lang="en-US" altLang="ja-JP" sz="2400" dirty="0"/>
          </a:p>
          <a:p>
            <a:pPr marL="0" indent="0">
              <a:buNone/>
            </a:pPr>
            <a:r>
              <a:rPr lang="ja-JP" altLang="en-US" sz="2400" dirty="0"/>
              <a:t>　同じ型変数名が使用されないようにすること</a:t>
            </a:r>
            <a:endParaRPr lang="en-US" altLang="ja-JP" sz="2400" dirty="0"/>
          </a:p>
          <a:p>
            <a:pPr marL="0" indent="0">
              <a:buNone/>
            </a:pPr>
            <a:r>
              <a:rPr lang="ja-JP" altLang="en-US" sz="2400" dirty="0"/>
              <a:t>　（</a:t>
            </a:r>
            <a:r>
              <a:rPr lang="en-US" altLang="ja-JP" sz="2400" dirty="0"/>
              <a:t>26</a:t>
            </a:r>
            <a:r>
              <a:rPr lang="ja-JP" altLang="en-US" sz="2400" dirty="0"/>
              <a:t>章，</a:t>
            </a:r>
            <a:r>
              <a:rPr lang="en-US" altLang="ja-JP" sz="2400" dirty="0"/>
              <a:t>29</a:t>
            </a:r>
            <a:r>
              <a:rPr lang="ja-JP" altLang="en-US" sz="2400" dirty="0"/>
              <a:t>章でさらに拡張される）</a:t>
            </a:r>
            <a:endParaRPr lang="en-US" altLang="ja-JP" sz="2400" dirty="0"/>
          </a:p>
          <a:p>
            <a:pPr marL="0" indent="0">
              <a:buNone/>
            </a:pPr>
            <a:r>
              <a:rPr kumimoji="1" lang="en-US" altLang="ja-JP" sz="2400" dirty="0"/>
              <a:t>	</a:t>
            </a:r>
            <a:endParaRPr kumimoji="1" lang="ja-JP" altLang="en-US" sz="2400" dirty="0"/>
          </a:p>
        </p:txBody>
      </p:sp>
    </p:spTree>
    <p:extLst>
      <p:ext uri="{BB962C8B-B14F-4D97-AF65-F5344CB8AC3E}">
        <p14:creationId xmlns:p14="http://schemas.microsoft.com/office/powerpoint/2010/main" val="11925063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52C12-6661-16C7-AACE-70319AE883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0F49C94-B6F5-F191-AA1A-B840D2F730C7}"/>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3F81149C-9A13-763D-5941-741D8AE3EDBB}"/>
              </a:ext>
            </a:extLst>
          </p:cNvPr>
          <p:cNvSpPr>
            <a:spLocks noGrp="1"/>
          </p:cNvSpPr>
          <p:nvPr>
            <p:ph idx="1"/>
          </p:nvPr>
        </p:nvSpPr>
        <p:spPr>
          <a:xfrm>
            <a:off x="259194" y="1099789"/>
            <a:ext cx="8625610" cy="5482165"/>
          </a:xfrm>
        </p:spPr>
        <p:txBody>
          <a:bodyPr/>
          <a:lstStyle/>
          <a:p>
            <a:pPr marL="0" indent="0">
              <a:buNone/>
            </a:pPr>
            <a:r>
              <a:rPr lang="ja-JP" altLang="en-US" sz="2400" dirty="0"/>
              <a:t>次のページに，多相ラムダ計算の定義を示す．</a:t>
            </a:r>
            <a:endParaRPr lang="en-US" altLang="ja-JP" sz="2400" dirty="0"/>
          </a:p>
          <a:p>
            <a:pPr marL="0" indent="0">
              <a:buNone/>
            </a:pPr>
            <a:r>
              <a:rPr kumimoji="1" lang="ja-JP" altLang="en-US" sz="2400" dirty="0"/>
              <a:t>ただし，</a:t>
            </a:r>
            <a:endParaRPr kumimoji="1" lang="en-US" altLang="ja-JP" sz="2400" dirty="0"/>
          </a:p>
          <a:p>
            <a:pPr marL="0" indent="0">
              <a:buNone/>
            </a:pPr>
            <a:r>
              <a:rPr lang="en-US" altLang="ja-JP" sz="2400" dirty="0"/>
              <a:t>	</a:t>
            </a:r>
            <a:r>
              <a:rPr lang="ja-JP" altLang="en-US" sz="2400" dirty="0"/>
              <a:t>・</a:t>
            </a:r>
            <a:r>
              <a:rPr lang="en-US" altLang="ja-JP" sz="2400" dirty="0"/>
              <a:t>λ</a:t>
            </a:r>
            <a:r>
              <a:rPr lang="ja-JP" altLang="en-US" sz="2400" baseline="-25000" dirty="0"/>
              <a:t>→</a:t>
            </a:r>
            <a:r>
              <a:rPr kumimoji="1" lang="ja-JP" altLang="en-US" sz="2400" dirty="0"/>
              <a:t>との違いはハイライトされている．</a:t>
            </a:r>
            <a:endParaRPr kumimoji="1" lang="en-US" altLang="ja-JP" sz="2400" dirty="0"/>
          </a:p>
          <a:p>
            <a:pPr marL="0" indent="0">
              <a:buNone/>
            </a:pPr>
            <a:r>
              <a:rPr lang="en-US" altLang="ja-JP" sz="2400" dirty="0"/>
              <a:t>	</a:t>
            </a:r>
            <a:r>
              <a:rPr lang="ja-JP" altLang="en-US" sz="2400" dirty="0"/>
              <a:t>・純粋な計算体系のみ定義されている．</a:t>
            </a:r>
            <a:endParaRPr lang="en-US" altLang="ja-JP" sz="2400" dirty="0"/>
          </a:p>
          <a:p>
            <a:pPr marL="0" indent="0">
              <a:buNone/>
            </a:pPr>
            <a:r>
              <a:rPr kumimoji="1" lang="en-US" altLang="ja-JP" sz="2400" dirty="0"/>
              <a:t>	</a:t>
            </a:r>
            <a:r>
              <a:rPr kumimoji="1" lang="ja-JP" altLang="en-US" sz="2400" dirty="0"/>
              <a:t>・型構成子（レコードなど），基本型（</a:t>
            </a:r>
            <a:r>
              <a:rPr kumimoji="1" lang="en-US" altLang="ja-JP" sz="2400" dirty="0"/>
              <a:t>Nat </a:t>
            </a:r>
            <a:r>
              <a:rPr kumimoji="1" lang="ja-JP" altLang="en-US" sz="2400" dirty="0"/>
              <a:t>や </a:t>
            </a:r>
            <a:r>
              <a:rPr kumimoji="1" lang="en-US" altLang="ja-JP" sz="2400" dirty="0"/>
              <a:t>Bool </a:t>
            </a:r>
            <a:r>
              <a:rPr kumimoji="1" lang="ja-JP" altLang="en-US" sz="2400" dirty="0"/>
              <a:t>など），</a:t>
            </a:r>
            <a:endParaRPr kumimoji="1" lang="en-US" altLang="ja-JP" sz="2400" dirty="0"/>
          </a:p>
          <a:p>
            <a:pPr marL="0" indent="0">
              <a:buNone/>
            </a:pPr>
            <a:r>
              <a:rPr lang="en-US" altLang="ja-JP" sz="2400" dirty="0"/>
              <a:t>	</a:t>
            </a:r>
            <a:r>
              <a:rPr lang="ja-JP" altLang="en-US" sz="2400" dirty="0"/>
              <a:t>　</a:t>
            </a:r>
            <a:r>
              <a:rPr kumimoji="1" lang="ja-JP" altLang="en-US" sz="2400" dirty="0"/>
              <a:t>項言語の拡張</a:t>
            </a:r>
            <a:r>
              <a:rPr kumimoji="1" lang="en-US" altLang="ja-JP" sz="2400" dirty="0"/>
              <a:t>(let </a:t>
            </a:r>
            <a:r>
              <a:rPr kumimoji="1" lang="ja-JP" altLang="en-US" sz="2400" dirty="0"/>
              <a:t>や </a:t>
            </a:r>
            <a:r>
              <a:rPr kumimoji="1" lang="en-US" altLang="ja-JP" sz="2400" dirty="0"/>
              <a:t>fix </a:t>
            </a:r>
            <a:r>
              <a:rPr kumimoji="1" lang="ja-JP" altLang="en-US" sz="2400" dirty="0"/>
              <a:t>など</a:t>
            </a:r>
            <a:r>
              <a:rPr kumimoji="1" lang="en-US" altLang="ja-JP" sz="2400" dirty="0"/>
              <a:t>) </a:t>
            </a:r>
            <a:r>
              <a:rPr kumimoji="1" lang="ja-JP" altLang="en-US" sz="2400" dirty="0"/>
              <a:t>は省略されている．</a:t>
            </a:r>
            <a:endParaRPr kumimoji="1" lang="en-US" altLang="ja-JP" sz="2400" dirty="0"/>
          </a:p>
          <a:p>
            <a:pPr marL="0" indent="0">
              <a:buNone/>
            </a:pPr>
            <a:r>
              <a:rPr lang="en-US" altLang="ja-JP" sz="2400" dirty="0"/>
              <a:t>	</a:t>
            </a:r>
            <a:r>
              <a:rPr lang="ja-JP" altLang="en-US" sz="2400" dirty="0"/>
              <a:t>・これらは </a:t>
            </a:r>
            <a:r>
              <a:rPr lang="en-US" altLang="ja-JP" sz="2400" dirty="0"/>
              <a:t>23.4 examples </a:t>
            </a:r>
            <a:r>
              <a:rPr lang="ja-JP" altLang="en-US" sz="2400" dirty="0"/>
              <a:t>で拡張される</a:t>
            </a:r>
            <a:endParaRPr kumimoji="1" lang="ja-JP" altLang="en-US" sz="2400" dirty="0"/>
          </a:p>
        </p:txBody>
      </p:sp>
    </p:spTree>
    <p:extLst>
      <p:ext uri="{BB962C8B-B14F-4D97-AF65-F5344CB8AC3E}">
        <p14:creationId xmlns:p14="http://schemas.microsoft.com/office/powerpoint/2010/main" val="25422768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FF4272-150D-96A2-CB4C-B1B38E9BAE9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74910CA-A582-2EF7-D99B-282FD2BAE8DD}"/>
              </a:ext>
            </a:extLst>
          </p:cNvPr>
          <p:cNvSpPr>
            <a:spLocks noGrp="1"/>
          </p:cNvSpPr>
          <p:nvPr>
            <p:ph type="title"/>
          </p:nvPr>
        </p:nvSpPr>
        <p:spPr/>
        <p:txBody>
          <a:bodyPr/>
          <a:lstStyle/>
          <a:p>
            <a:r>
              <a:rPr kumimoji="1" lang="en-US" altLang="ja-JP" dirty="0"/>
              <a:t>23.3 System F</a:t>
            </a:r>
            <a:endParaRPr kumimoji="1" lang="ja-JP" altLang="en-US" dirty="0"/>
          </a:p>
        </p:txBody>
      </p:sp>
      <p:sp>
        <p:nvSpPr>
          <p:cNvPr id="3" name="コンテンツ プレースホルダー 2">
            <a:extLst>
              <a:ext uri="{FF2B5EF4-FFF2-40B4-BE49-F238E27FC236}">
                <a16:creationId xmlns:a16="http://schemas.microsoft.com/office/drawing/2014/main" id="{188D83AE-66F8-815C-87C7-4B921B816FCC}"/>
              </a:ext>
            </a:extLst>
          </p:cNvPr>
          <p:cNvSpPr>
            <a:spLocks noGrp="1"/>
          </p:cNvSpPr>
          <p:nvPr>
            <p:ph idx="1"/>
          </p:nvPr>
        </p:nvSpPr>
        <p:spPr>
          <a:xfrm>
            <a:off x="259194" y="1099789"/>
            <a:ext cx="8625610" cy="5482165"/>
          </a:xfrm>
        </p:spPr>
        <p:txBody>
          <a:bodyPr/>
          <a:lstStyle/>
          <a:p>
            <a:pPr marL="0" indent="0">
              <a:buNone/>
            </a:pPr>
            <a:endParaRPr kumimoji="1" lang="ja-JP" altLang="en-US" sz="2400" dirty="0"/>
          </a:p>
        </p:txBody>
      </p:sp>
      <p:pic>
        <p:nvPicPr>
          <p:cNvPr id="5" name="図 4">
            <a:extLst>
              <a:ext uri="{FF2B5EF4-FFF2-40B4-BE49-F238E27FC236}">
                <a16:creationId xmlns:a16="http://schemas.microsoft.com/office/drawing/2014/main" id="{EACA77C5-B1F4-D44F-BA37-461AEACF38C2}"/>
              </a:ext>
            </a:extLst>
          </p:cNvPr>
          <p:cNvPicPr>
            <a:picLocks noChangeAspect="1"/>
          </p:cNvPicPr>
          <p:nvPr/>
        </p:nvPicPr>
        <p:blipFill>
          <a:blip r:embed="rId3"/>
          <a:srcRect l="8524" t="1990" r="12659" b="1990"/>
          <a:stretch/>
        </p:blipFill>
        <p:spPr>
          <a:xfrm>
            <a:off x="1395983" y="938368"/>
            <a:ext cx="6352032" cy="5805005"/>
          </a:xfrm>
          <a:prstGeom prst="rect">
            <a:avLst/>
          </a:prstGeom>
        </p:spPr>
      </p:pic>
    </p:spTree>
    <p:extLst>
      <p:ext uri="{BB962C8B-B14F-4D97-AF65-F5344CB8AC3E}">
        <p14:creationId xmlns:p14="http://schemas.microsoft.com/office/powerpoint/2010/main" val="138015856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887971-2D51-9433-C38A-FD54D9448FA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D25EF80-B911-5D1A-9DE7-C7745585A463}"/>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6202CEE4-A165-69CF-5FA5-388236802F5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23.3 System F </a:t>
            </a:r>
          </a:p>
          <a:p>
            <a:pPr marL="0" indent="0">
              <a:buNone/>
            </a:pPr>
            <a:r>
              <a:rPr lang="en-US" altLang="ja-JP" dirty="0"/>
              <a:t>23.4 </a:t>
            </a:r>
            <a:r>
              <a:rPr lang="ja-JP" altLang="en-US" dirty="0"/>
              <a:t>例</a:t>
            </a:r>
            <a:endParaRPr kumimoji="1" lang="ja-JP" altLang="en-US" dirty="0"/>
          </a:p>
        </p:txBody>
      </p:sp>
    </p:spTree>
    <p:extLst>
      <p:ext uri="{BB962C8B-B14F-4D97-AF65-F5344CB8AC3E}">
        <p14:creationId xmlns:p14="http://schemas.microsoft.com/office/powerpoint/2010/main" val="6631526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8CD09E-4F24-DF19-4201-43BCF8F0069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6182E9A-6E6F-830E-9C0E-F1C32202645F}"/>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84EFCBAC-7910-ABCA-01E3-333761450531}"/>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Polymorphism </a:t>
            </a:r>
            <a:r>
              <a:rPr kumimoji="1" lang="ja-JP" altLang="en-US" dirty="0"/>
              <a:t>を使用したプログラミングのいくつかの例</a:t>
            </a:r>
            <a:endParaRPr kumimoji="1" lang="en-US" altLang="ja-JP" dirty="0"/>
          </a:p>
          <a:p>
            <a:pPr marL="0" indent="0">
              <a:buNone/>
            </a:pPr>
            <a:endParaRPr lang="en-US" altLang="ja-JP" dirty="0"/>
          </a:p>
          <a:p>
            <a:pPr marL="0" indent="0">
              <a:buNone/>
            </a:pPr>
            <a:r>
              <a:rPr kumimoji="1" lang="en-US" altLang="ja-JP" u="sng" dirty="0"/>
              <a:t>Warm–ups</a:t>
            </a:r>
          </a:p>
          <a:p>
            <a:pPr marL="0" indent="0">
              <a:buNone/>
            </a:pPr>
            <a:r>
              <a:rPr lang="en-US" altLang="ja-JP" dirty="0"/>
              <a:t>	identity function</a:t>
            </a:r>
          </a:p>
          <a:p>
            <a:pPr marL="0" indent="0">
              <a:buNone/>
            </a:pPr>
            <a:r>
              <a:rPr lang="en-US" altLang="ja-JP" dirty="0"/>
              <a:t>	doubling function</a:t>
            </a:r>
          </a:p>
          <a:p>
            <a:pPr marL="0" indent="0">
              <a:buNone/>
            </a:pPr>
            <a:r>
              <a:rPr lang="en-US" altLang="ja-JP" dirty="0"/>
              <a:t>	self-application function</a:t>
            </a:r>
          </a:p>
          <a:p>
            <a:pPr marL="0" indent="0">
              <a:buNone/>
            </a:pPr>
            <a:r>
              <a:rPr kumimoji="1" lang="en-US" altLang="ja-JP" dirty="0"/>
              <a:t>	quadrupling function</a:t>
            </a:r>
          </a:p>
          <a:p>
            <a:pPr marL="0" indent="0">
              <a:buNone/>
            </a:pPr>
            <a:endParaRPr kumimoji="1" lang="en-US" altLang="ja-JP" dirty="0"/>
          </a:p>
          <a:p>
            <a:pPr marL="0" indent="0">
              <a:buNone/>
            </a:pPr>
            <a:r>
              <a:rPr kumimoji="1" lang="en-US" altLang="ja-JP" dirty="0"/>
              <a:t>23.4.1 Exercise</a:t>
            </a:r>
            <a:endParaRPr lang="en-US" altLang="ja-JP" dirty="0"/>
          </a:p>
          <a:p>
            <a:pPr marL="0" indent="0">
              <a:buNone/>
            </a:pPr>
            <a:r>
              <a:rPr kumimoji="1" lang="en-US" altLang="ja-JP" dirty="0"/>
              <a:t>	</a:t>
            </a:r>
            <a:r>
              <a:rPr kumimoji="1" lang="ja-JP" altLang="en-US" dirty="0"/>
              <a:t>型付け規則を使い，それぞれの項が記載された    </a:t>
            </a:r>
            <a:r>
              <a:rPr kumimoji="1" lang="en-US" altLang="ja-JP" dirty="0"/>
              <a:t>	</a:t>
            </a:r>
            <a:r>
              <a:rPr kumimoji="1" lang="ja-JP" altLang="en-US" dirty="0"/>
              <a:t>ような型を持つことを確認する．</a:t>
            </a:r>
            <a:endParaRPr kumimoji="1" lang="en-US" altLang="ja-JP" dirty="0"/>
          </a:p>
        </p:txBody>
      </p:sp>
    </p:spTree>
    <p:extLst>
      <p:ext uri="{BB962C8B-B14F-4D97-AF65-F5344CB8AC3E}">
        <p14:creationId xmlns:p14="http://schemas.microsoft.com/office/powerpoint/2010/main" val="25433618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CC62FD-3A95-A837-9A2C-06BEF0E0807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74F4251-74AA-D2F6-AB52-591426E9430E}"/>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3A7DE8A7-0C62-DE4B-AC4C-8841D17AEBC4}"/>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id = </a:t>
            </a:r>
            <a:r>
              <a:rPr kumimoji="1"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a:t>
            </a:r>
            <a:r>
              <a:rPr kumimoji="1" lang="en-US" altLang="ja-JP" b="1" dirty="0">
                <a:highlight>
                  <a:srgbClr val="00FFFF"/>
                </a:highlight>
                <a:latin typeface="Source Sans Pro SemiBold" panose="020B0603030403020204" pitchFamily="34" charset="0"/>
                <a:ea typeface="Source Sans Pro SemiBold" panose="020B0603030403020204" pitchFamily="34" charset="0"/>
              </a:rPr>
              <a:t> </a:t>
            </a:r>
            <a:r>
              <a:rPr kumimoji="1" lang="en-US" altLang="ja-JP" b="1" dirty="0" err="1">
                <a:highlight>
                  <a:srgbClr val="00FFFF"/>
                </a:highlight>
                <a:latin typeface="Source Sans Pro SemiBold" panose="020B0603030403020204" pitchFamily="34" charset="0"/>
                <a:ea typeface="Source Sans Pro SemiBold" panose="020B0603030403020204" pitchFamily="34" charset="0"/>
              </a:rPr>
              <a:t>λx:X</a:t>
            </a:r>
            <a:r>
              <a:rPr kumimoji="1" lang="en-US" altLang="ja-JP" b="1" dirty="0">
                <a:highlight>
                  <a:srgbClr val="00FFFF"/>
                </a:highlight>
                <a:latin typeface="Source Sans Pro SemiBold" panose="020B0603030403020204" pitchFamily="34" charset="0"/>
                <a:ea typeface="Source Sans Pro SemiBold" panose="020B0603030403020204" pitchFamily="34" charset="0"/>
              </a:rPr>
              <a:t>. x</a:t>
            </a:r>
          </a:p>
          <a:p>
            <a:pPr marL="0" indent="0">
              <a:buNone/>
            </a:pPr>
            <a:r>
              <a:rPr lang="en-US" altLang="ja-JP" b="1" dirty="0">
                <a:latin typeface="Source Sans Pro SemiBold" panose="020B0603030403020204" pitchFamily="34" charset="0"/>
                <a:ea typeface="Source Sans Pro SemiBold" panose="020B0603030403020204" pitchFamily="34" charset="0"/>
              </a:rPr>
              <a:t># id : </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a:t>
            </a: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5" name="図 4">
            <a:extLst>
              <a:ext uri="{FF2B5EF4-FFF2-40B4-BE49-F238E27FC236}">
                <a16:creationId xmlns:a16="http://schemas.microsoft.com/office/drawing/2014/main" id="{4EDBCA16-4353-C3FF-0DF5-79A2CDA6DF7A}"/>
              </a:ext>
            </a:extLst>
          </p:cNvPr>
          <p:cNvPicPr>
            <a:picLocks noChangeAspect="1"/>
          </p:cNvPicPr>
          <p:nvPr/>
        </p:nvPicPr>
        <p:blipFill>
          <a:blip r:embed="rId3"/>
          <a:stretch>
            <a:fillRect/>
          </a:stretch>
        </p:blipFill>
        <p:spPr>
          <a:xfrm>
            <a:off x="134363" y="3104148"/>
            <a:ext cx="8875271" cy="3080084"/>
          </a:xfrm>
          <a:prstGeom prst="rect">
            <a:avLst/>
          </a:prstGeom>
        </p:spPr>
      </p:pic>
    </p:spTree>
    <p:extLst>
      <p:ext uri="{BB962C8B-B14F-4D97-AF65-F5344CB8AC3E}">
        <p14:creationId xmlns:p14="http://schemas.microsoft.com/office/powerpoint/2010/main" val="19232844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80E14-B6D8-30CD-65B2-06A5F7EE648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927F540-1881-B134-0D8C-BEB5E7AF083D}"/>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9EC504D3-4D14-EB63-7708-F437E73620E8}"/>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id [Nat]</a:t>
            </a:r>
          </a:p>
          <a:p>
            <a:pPr marL="0" indent="0">
              <a:buNone/>
            </a:pPr>
            <a:r>
              <a:rPr lang="en-US" altLang="ja-JP" b="1" dirty="0">
                <a:latin typeface="Source Sans Pro SemiBold" panose="020B0603030403020204" pitchFamily="34" charset="0"/>
                <a:ea typeface="Source Sans Pro SemiBold" panose="020B0603030403020204" pitchFamily="34" charset="0"/>
              </a:rPr>
              <a:t># &lt;fun&gt; : </a:t>
            </a:r>
            <a:r>
              <a:rPr kumimoji="1" lang="en-US" altLang="ja-JP" b="1" dirty="0">
                <a:latin typeface="Source Sans Pro SemiBold" panose="020B0603030403020204" pitchFamily="34" charset="0"/>
                <a:ea typeface="Source Sans Pro SemiBold" panose="020B0603030403020204" pitchFamily="34" charset="0"/>
              </a:rPr>
              <a:t>Nat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Nat</a:t>
            </a:r>
          </a:p>
          <a:p>
            <a:pPr marL="0" indent="0">
              <a:buNone/>
            </a:pPr>
            <a:endParaRPr lang="en-US" altLang="ja-JP" b="1" dirty="0">
              <a:highlight>
                <a:srgbClr val="00FFFF"/>
              </a:highlight>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6" name="図 5">
            <a:extLst>
              <a:ext uri="{FF2B5EF4-FFF2-40B4-BE49-F238E27FC236}">
                <a16:creationId xmlns:a16="http://schemas.microsoft.com/office/drawing/2014/main" id="{2AD48D95-F95E-C282-5BE1-163AE6939DA9}"/>
              </a:ext>
            </a:extLst>
          </p:cNvPr>
          <p:cNvPicPr>
            <a:picLocks noChangeAspect="1"/>
          </p:cNvPicPr>
          <p:nvPr/>
        </p:nvPicPr>
        <p:blipFill>
          <a:blip r:embed="rId3"/>
          <a:stretch>
            <a:fillRect/>
          </a:stretch>
        </p:blipFill>
        <p:spPr>
          <a:xfrm>
            <a:off x="516079" y="3109523"/>
            <a:ext cx="8111840" cy="2100152"/>
          </a:xfrm>
          <a:prstGeom prst="rect">
            <a:avLst/>
          </a:prstGeom>
        </p:spPr>
      </p:pic>
    </p:spTree>
    <p:extLst>
      <p:ext uri="{BB962C8B-B14F-4D97-AF65-F5344CB8AC3E}">
        <p14:creationId xmlns:p14="http://schemas.microsoft.com/office/powerpoint/2010/main" val="1308808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17B18-10D2-5420-9FEA-944A9C144E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AB5B81-C363-4BD4-A1BF-3AEBA1200842}"/>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C570260C-2B9A-6E59-3850-057D1A2C9642}"/>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id [Nat]</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0</a:t>
            </a:r>
          </a:p>
          <a:p>
            <a:pPr marL="0" indent="0">
              <a:buNone/>
            </a:pPr>
            <a:r>
              <a:rPr kumimoji="1" lang="en-US" altLang="ja-JP" b="1" dirty="0">
                <a:latin typeface="Source Sans Pro SemiBold" panose="020B0603030403020204" pitchFamily="34" charset="0"/>
                <a:ea typeface="Source Sans Pro SemiBold" panose="020B0603030403020204" pitchFamily="34" charset="0"/>
              </a:rPr>
              <a:t># 0 : Nat</a:t>
            </a:r>
          </a:p>
          <a:p>
            <a:pPr marL="0" indent="0">
              <a:buNone/>
            </a:pPr>
            <a:endParaRPr lang="en-US" altLang="ja-JP" b="1" dirty="0">
              <a:highlight>
                <a:srgbClr val="00FFFF"/>
              </a:highlight>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5" name="図 4">
            <a:extLst>
              <a:ext uri="{FF2B5EF4-FFF2-40B4-BE49-F238E27FC236}">
                <a16:creationId xmlns:a16="http://schemas.microsoft.com/office/drawing/2014/main" id="{035A7DDB-2238-FB68-5E8F-941C1095AAB1}"/>
              </a:ext>
            </a:extLst>
          </p:cNvPr>
          <p:cNvPicPr>
            <a:picLocks noChangeAspect="1"/>
          </p:cNvPicPr>
          <p:nvPr/>
        </p:nvPicPr>
        <p:blipFill>
          <a:blip r:embed="rId3"/>
          <a:stretch>
            <a:fillRect/>
          </a:stretch>
        </p:blipFill>
        <p:spPr>
          <a:xfrm>
            <a:off x="451577" y="3223909"/>
            <a:ext cx="8240844" cy="1233924"/>
          </a:xfrm>
          <a:prstGeom prst="rect">
            <a:avLst/>
          </a:prstGeom>
        </p:spPr>
      </p:pic>
    </p:spTree>
    <p:extLst>
      <p:ext uri="{BB962C8B-B14F-4D97-AF65-F5344CB8AC3E}">
        <p14:creationId xmlns:p14="http://schemas.microsoft.com/office/powerpoint/2010/main" val="31485701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6AD78-7222-EA94-4592-FCA3927A64F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E959CDA-A725-D383-0D86-2C9ED0F0B132}"/>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270285EA-EEF8-D96A-75EF-9D524BC29990}"/>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p>
          <a:p>
            <a:pPr marL="0" indent="0">
              <a:buNone/>
            </a:pPr>
            <a:endParaRPr lang="en-US" altLang="ja-JP" sz="800" dirty="0"/>
          </a:p>
          <a:p>
            <a:pPr marL="0" indent="0">
              <a:buNone/>
            </a:pPr>
            <a:r>
              <a:rPr lang="en-US" altLang="ja-JP" b="1" dirty="0">
                <a:highlight>
                  <a:srgbClr val="00FFFF"/>
                </a:highlight>
                <a:latin typeface="Source Sans Pro SemiBold" panose="020B0603030403020204" pitchFamily="34" charset="0"/>
                <a:ea typeface="Source Sans Pro SemiBold" panose="020B0603030403020204" pitchFamily="34" charset="0"/>
              </a:rPr>
              <a:t>double :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err="1">
                <a:highlight>
                  <a:srgbClr val="00FFFF"/>
                </a:highlight>
                <a:latin typeface="Source Sans Pro SemiBold" panose="020B0603030403020204" pitchFamily="34" charset="0"/>
                <a:ea typeface="Source Sans Pro SemiBold" panose="020B0603030403020204" pitchFamily="34" charset="0"/>
              </a:rPr>
              <a:t>λf</a:t>
            </a:r>
            <a:r>
              <a:rPr lang="en-US" altLang="ja-JP" b="1" dirty="0">
                <a:highlight>
                  <a:srgbClr val="00FFFF"/>
                </a:highlight>
                <a:latin typeface="Source Sans Pro SemiBold" panose="020B0603030403020204" pitchFamily="34" charset="0"/>
                <a:ea typeface="Source Sans Pro SemiBold" panose="020B0603030403020204" pitchFamily="34" charset="0"/>
              </a:rPr>
              <a:t> :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a:t>
            </a:r>
            <a:r>
              <a:rPr lang="en-US" altLang="ja-JP" b="1" dirty="0" err="1">
                <a:highlight>
                  <a:srgbClr val="00FFFF"/>
                </a:highlight>
                <a:latin typeface="Source Sans Pro SemiBold" panose="020B0603030403020204" pitchFamily="34" charset="0"/>
                <a:ea typeface="Source Sans Pro SemiBold" panose="020B0603030403020204" pitchFamily="34" charset="0"/>
              </a:rPr>
              <a:t>λa</a:t>
            </a:r>
            <a:r>
              <a:rPr lang="en-US" altLang="ja-JP" b="1" dirty="0">
                <a:highlight>
                  <a:srgbClr val="00FFFF"/>
                </a:highlight>
                <a:latin typeface="Source Sans Pro SemiBold" panose="020B0603030403020204" pitchFamily="34" charset="0"/>
                <a:ea typeface="Source Sans Pro SemiBold" panose="020B0603030403020204" pitchFamily="34" charset="0"/>
              </a:rPr>
              <a:t> : X. f (f a)</a:t>
            </a:r>
          </a:p>
          <a:p>
            <a:pPr marL="0" indent="0">
              <a:buNone/>
            </a:pPr>
            <a:r>
              <a:rPr kumimoji="1" lang="en-US" altLang="ja-JP" b="1" dirty="0">
                <a:latin typeface="Source Sans Pro SemiBold" panose="020B0603030403020204" pitchFamily="34" charset="0"/>
                <a:ea typeface="Source Sans Pro SemiBold" panose="020B0603030403020204" pitchFamily="34" charset="0"/>
              </a:rPr>
              <a:t># double : </a:t>
            </a:r>
            <a:r>
              <a:rPr kumimoji="1" lang="ja-JP" altLang="en-US" b="1" dirty="0">
                <a:latin typeface="Source Sans Pro SemiBold" panose="020B0603030403020204" pitchFamily="34" charset="0"/>
                <a:ea typeface="Source Sans Pro SemiBold" panose="020B0603030403020204" pitchFamily="34" charset="0"/>
              </a:rPr>
              <a:t>∀</a:t>
            </a:r>
            <a:r>
              <a:rPr kumimoji="1" lang="en-US" altLang="ja-JP" b="1" dirty="0">
                <a:latin typeface="Source Sans Pro SemiBold" panose="020B0603030403020204" pitchFamily="34" charset="0"/>
                <a:ea typeface="Source Sans Pro SemiBold" panose="020B0603030403020204" pitchFamily="34" charset="0"/>
              </a:rPr>
              <a:t>X. (X → 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a:t>
            </a:r>
          </a:p>
          <a:p>
            <a:pPr marL="0" indent="0">
              <a:buNone/>
            </a:pPr>
            <a:endParaRPr lang="en-US" altLang="ja-JP" b="1" dirty="0">
              <a:highlight>
                <a:srgbClr val="00FFFF"/>
              </a:highlight>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p:txBody>
      </p:sp>
      <p:pic>
        <p:nvPicPr>
          <p:cNvPr id="6" name="図 5">
            <a:extLst>
              <a:ext uri="{FF2B5EF4-FFF2-40B4-BE49-F238E27FC236}">
                <a16:creationId xmlns:a16="http://schemas.microsoft.com/office/drawing/2014/main" id="{9BE2FB49-E6C6-7CF5-6777-E653758471B3}"/>
              </a:ext>
            </a:extLst>
          </p:cNvPr>
          <p:cNvPicPr>
            <a:picLocks noChangeAspect="1"/>
          </p:cNvPicPr>
          <p:nvPr/>
        </p:nvPicPr>
        <p:blipFill>
          <a:blip r:embed="rId3"/>
          <a:stretch>
            <a:fillRect/>
          </a:stretch>
        </p:blipFill>
        <p:spPr>
          <a:xfrm>
            <a:off x="1149365" y="2797849"/>
            <a:ext cx="6845270" cy="3833677"/>
          </a:xfrm>
          <a:prstGeom prst="rect">
            <a:avLst/>
          </a:prstGeom>
        </p:spPr>
      </p:pic>
    </p:spTree>
    <p:extLst>
      <p:ext uri="{BB962C8B-B14F-4D97-AF65-F5344CB8AC3E}">
        <p14:creationId xmlns:p14="http://schemas.microsoft.com/office/powerpoint/2010/main" val="26217061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AB49FD-1797-66BD-BD90-6B3360782B0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D7034D2-5ED4-1098-B75B-1E62DBFE3FBF}"/>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CCE291E8-DEDD-2ACA-C7CA-44AAC44B5639}"/>
              </a:ext>
            </a:extLst>
          </p:cNvPr>
          <p:cNvSpPr>
            <a:spLocks noGrp="1"/>
          </p:cNvSpPr>
          <p:nvPr>
            <p:ph idx="1"/>
          </p:nvPr>
        </p:nvSpPr>
        <p:spPr>
          <a:xfrm>
            <a:off x="259194" y="1099789"/>
            <a:ext cx="8625610" cy="5482165"/>
          </a:xfrm>
        </p:spPr>
        <p:txBody>
          <a:bodyPr>
            <a:normAutofit lnSpcReduction="10000"/>
          </a:bodyPr>
          <a:lstStyle/>
          <a:p>
            <a:pPr marL="0" indent="0">
              <a:buNone/>
            </a:pPr>
            <a:r>
              <a:rPr kumimoji="1" lang="en-US" altLang="ja-JP" dirty="0"/>
              <a:t>Warm–Ups and 23.4.1 Exercise</a:t>
            </a:r>
          </a:p>
          <a:p>
            <a:pPr marL="0" indent="0">
              <a:buNone/>
            </a:pPr>
            <a:endParaRPr lang="en-US" altLang="ja-JP" sz="800" dirty="0"/>
          </a:p>
          <a:p>
            <a:pPr marL="0" indent="0">
              <a:buNone/>
            </a:pPr>
            <a:r>
              <a:rPr kumimoji="1" lang="en-US" altLang="ja-JP" b="1" dirty="0">
                <a:latin typeface="Source Sans Pro SemiBold" panose="020B0603030403020204" pitchFamily="34" charset="0"/>
                <a:ea typeface="Source Sans Pro SemiBold" panose="020B0603030403020204" pitchFamily="34" charset="0"/>
              </a:rPr>
              <a:t>double : </a:t>
            </a:r>
            <a:r>
              <a:rPr kumimoji="1" lang="ja-JP" altLang="en-US" b="1" dirty="0">
                <a:latin typeface="Source Sans Pro SemiBold" panose="020B0603030403020204" pitchFamily="34" charset="0"/>
                <a:ea typeface="Source Sans Pro SemiBold" panose="020B0603030403020204" pitchFamily="34" charset="0"/>
              </a:rPr>
              <a:t>∀</a:t>
            </a:r>
            <a:r>
              <a:rPr kumimoji="1" lang="en-US" altLang="ja-JP" b="1" dirty="0">
                <a:latin typeface="Source Sans Pro SemiBold" panose="020B0603030403020204" pitchFamily="34" charset="0"/>
                <a:ea typeface="Source Sans Pro SemiBold" panose="020B0603030403020204" pitchFamily="34" charset="0"/>
              </a:rPr>
              <a:t>X. (X → 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 </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X</a:t>
            </a:r>
          </a:p>
          <a:p>
            <a:pPr marL="0" indent="0">
              <a:buNone/>
            </a:pPr>
            <a:r>
              <a:rPr lang="en-US" altLang="ja-JP" b="1" dirty="0" err="1">
                <a:highlight>
                  <a:srgbClr val="00FFFF"/>
                </a:highlight>
                <a:latin typeface="Source Sans Pro SemiBold" panose="020B0603030403020204" pitchFamily="34" charset="0"/>
                <a:ea typeface="Source Sans Pro SemiBold" panose="020B0603030403020204" pitchFamily="34" charset="0"/>
              </a:rPr>
              <a:t>doubleNat</a:t>
            </a:r>
            <a:r>
              <a:rPr lang="en-US" altLang="ja-JP" b="1" dirty="0">
                <a:highlight>
                  <a:srgbClr val="00FFFF"/>
                </a:highlight>
                <a:latin typeface="Source Sans Pro SemiBold" panose="020B0603030403020204" pitchFamily="34" charset="0"/>
                <a:ea typeface="Source Sans Pro SemiBold" panose="020B0603030403020204" pitchFamily="34" charset="0"/>
              </a:rPr>
              <a:t> = double [Nat]</a:t>
            </a:r>
          </a:p>
          <a:p>
            <a:pPr marL="0" indent="0">
              <a:buNone/>
            </a:pPr>
            <a:r>
              <a:rPr lang="en-US" altLang="ja-JP" b="1" dirty="0">
                <a:latin typeface="Source Sans Pro SemiBold" panose="020B0603030403020204" pitchFamily="34" charset="0"/>
                <a:ea typeface="Source Sans Pro SemiBold" panose="020B0603030403020204" pitchFamily="34" charset="0"/>
              </a:rPr>
              <a:t># </a:t>
            </a:r>
            <a:r>
              <a:rPr lang="en-US" altLang="ja-JP" b="1" dirty="0" err="1">
                <a:latin typeface="Source Sans Pro SemiBold" panose="020B0603030403020204" pitchFamily="34" charset="0"/>
                <a:ea typeface="Source Sans Pro SemiBold" panose="020B0603030403020204" pitchFamily="34" charset="0"/>
              </a:rPr>
              <a:t>doubleNat</a:t>
            </a:r>
            <a:r>
              <a:rPr lang="en-US" altLang="ja-JP" b="1" dirty="0">
                <a:latin typeface="Source Sans Pro SemiBold" panose="020B0603030403020204" pitchFamily="34" charset="0"/>
                <a:ea typeface="Source Sans Pro SemiBold" panose="020B0603030403020204" pitchFamily="34" charset="0"/>
              </a:rPr>
              <a:t> : (Nat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a:t>
            </a:r>
          </a:p>
          <a:p>
            <a:pPr marL="0" indent="0">
              <a:buNone/>
            </a:pPr>
            <a:r>
              <a:rPr lang="en-US" altLang="ja-JP" b="1" dirty="0" err="1">
                <a:highlight>
                  <a:srgbClr val="00FFFF"/>
                </a:highlight>
                <a:latin typeface="Source Sans Pro SemiBold" panose="020B0603030403020204" pitchFamily="34" charset="0"/>
                <a:ea typeface="Source Sans Pro SemiBold" panose="020B0603030403020204" pitchFamily="34" charset="0"/>
              </a:rPr>
              <a:t>doubleNatArrowNat</a:t>
            </a:r>
            <a:r>
              <a:rPr lang="en-US" altLang="ja-JP" b="1" dirty="0">
                <a:highlight>
                  <a:srgbClr val="00FFFF"/>
                </a:highlight>
                <a:latin typeface="Source Sans Pro SemiBold" panose="020B0603030403020204" pitchFamily="34" charset="0"/>
                <a:ea typeface="Source Sans Pro SemiBold" panose="020B0603030403020204" pitchFamily="34" charset="0"/>
              </a:rPr>
              <a:t> = double [Nat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Nat] </a:t>
            </a:r>
          </a:p>
          <a:p>
            <a:pPr marL="0" indent="0">
              <a:buNone/>
            </a:pPr>
            <a:r>
              <a:rPr lang="en-US" altLang="ja-JP" b="1" dirty="0">
                <a:latin typeface="Source Sans Pro SemiBold" panose="020B0603030403020204" pitchFamily="34" charset="0"/>
                <a:ea typeface="Source Sans Pro SemiBold" panose="020B0603030403020204" pitchFamily="34" charset="0"/>
              </a:rPr>
              <a:t># </a:t>
            </a:r>
            <a:r>
              <a:rPr lang="en-US" altLang="ja-JP" b="1" dirty="0" err="1">
                <a:latin typeface="Source Sans Pro SemiBold" panose="020B0603030403020204" pitchFamily="34" charset="0"/>
                <a:ea typeface="Source Sans Pro SemiBold" panose="020B0603030403020204" pitchFamily="34" charset="0"/>
              </a:rPr>
              <a:t>doubleNatArrowNat</a:t>
            </a:r>
            <a:r>
              <a:rPr lang="en-US" altLang="ja-JP" b="1" dirty="0">
                <a:latin typeface="Source Sans Pro SemiBold" panose="020B0603030403020204" pitchFamily="34" charset="0"/>
                <a:ea typeface="Source Sans Pro SemiBold" panose="020B0603030403020204" pitchFamily="34" charset="0"/>
              </a:rPr>
              <a:t> :((Nat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a:t>
            </a:r>
            <a:endParaRPr lang="en-US" altLang="ja-JP" b="1" dirty="0">
              <a:latin typeface="Source Sans Pro SemiBold" panose="020B0603030403020204" pitchFamily="34" charset="0"/>
              <a:ea typeface="Source Sans Pro SemiBold" panose="020B0603030403020204" pitchFamily="34" charset="0"/>
            </a:endParaRPr>
          </a:p>
          <a:p>
            <a:pPr marL="0" indent="0">
              <a:buNone/>
            </a:pPr>
            <a:r>
              <a:rPr kumimoji="1" lang="en-US" altLang="ja-JP"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 (Nat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Nat</a:t>
            </a:r>
          </a:p>
          <a:p>
            <a:pPr marL="0" indent="0">
              <a:buNone/>
            </a:pPr>
            <a:r>
              <a:rPr kumimoji="1" lang="en-US" altLang="ja-JP" b="1" dirty="0">
                <a:highlight>
                  <a:srgbClr val="00FFFF"/>
                </a:highlight>
                <a:latin typeface="Source Sans Pro SemiBold" panose="020B0603030403020204" pitchFamily="34" charset="0"/>
                <a:ea typeface="Source Sans Pro SemiBold" panose="020B0603030403020204" pitchFamily="34" charset="0"/>
              </a:rPr>
              <a:t>dou</a:t>
            </a:r>
            <a:r>
              <a:rPr lang="en-US" altLang="ja-JP" b="1" dirty="0">
                <a:highlight>
                  <a:srgbClr val="00FFFF"/>
                </a:highlight>
                <a:latin typeface="Source Sans Pro SemiBold" panose="020B0603030403020204" pitchFamily="34" charset="0"/>
                <a:ea typeface="Source Sans Pro SemiBold" panose="020B0603030403020204" pitchFamily="34" charset="0"/>
              </a:rPr>
              <a:t>ble [Nat]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 Nat. </a:t>
            </a:r>
            <a:r>
              <a:rPr lang="en-US" altLang="ja-JP" b="1" dirty="0" err="1">
                <a:highlight>
                  <a:srgbClr val="00FFFF"/>
                </a:highlight>
                <a:latin typeface="Source Sans Pro SemiBold" panose="020B0603030403020204" pitchFamily="34" charset="0"/>
                <a:ea typeface="Source Sans Pro SemiBold" panose="020B0603030403020204" pitchFamily="34" charset="0"/>
              </a:rPr>
              <a:t>succ</a:t>
            </a:r>
            <a:r>
              <a:rPr lang="en-US" altLang="ja-JP"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err="1">
                <a:highlight>
                  <a:srgbClr val="00FFFF"/>
                </a:highlight>
                <a:latin typeface="Source Sans Pro SemiBold" panose="020B0603030403020204" pitchFamily="34" charset="0"/>
                <a:ea typeface="Source Sans Pro SemiBold" panose="020B0603030403020204" pitchFamily="34" charset="0"/>
              </a:rPr>
              <a:t>succ</a:t>
            </a:r>
            <a:r>
              <a:rPr lang="en-US" altLang="ja-JP" b="1" dirty="0">
                <a:highlight>
                  <a:srgbClr val="00FFFF"/>
                </a:highlight>
                <a:latin typeface="Source Sans Pro SemiBold" panose="020B0603030403020204" pitchFamily="34" charset="0"/>
                <a:ea typeface="Source Sans Pro SemiBold" panose="020B0603030403020204" pitchFamily="34" charset="0"/>
              </a:rPr>
              <a:t> (x))) 3</a:t>
            </a:r>
          </a:p>
          <a:p>
            <a:pPr marL="0" indent="0">
              <a:buNone/>
            </a:pPr>
            <a:r>
              <a:rPr lang="en-US" altLang="ja-JP" b="1" dirty="0">
                <a:latin typeface="Source Sans Pro SemiBold" panose="020B0603030403020204" pitchFamily="34" charset="0"/>
                <a:ea typeface="Source Sans Pro SemiBold" panose="020B0603030403020204" pitchFamily="34" charset="0"/>
              </a:rPr>
              <a:t>#</a:t>
            </a:r>
            <a:r>
              <a:rPr kumimoji="1" lang="ja-JP" altLang="en-US" b="1" dirty="0">
                <a:latin typeface="Source Sans Pro SemiBold" panose="020B0603030403020204" pitchFamily="34" charset="0"/>
                <a:ea typeface="Source Sans Pro SemiBold" panose="020B0603030403020204" pitchFamily="34" charset="0"/>
              </a:rPr>
              <a:t> </a:t>
            </a:r>
            <a:r>
              <a:rPr kumimoji="1" lang="en-US" altLang="ja-JP" b="1" dirty="0">
                <a:latin typeface="Source Sans Pro SemiBold" panose="020B0603030403020204" pitchFamily="34" charset="0"/>
                <a:ea typeface="Source Sans Pro SemiBold" panose="020B0603030403020204" pitchFamily="34" charset="0"/>
              </a:rPr>
              <a:t>7 : Nat</a:t>
            </a:r>
          </a:p>
          <a:p>
            <a:pPr marL="0" indent="0">
              <a:buNone/>
            </a:pPr>
            <a:endParaRPr kumimoji="1" lang="en-US" altLang="ja-JP" b="1" dirty="0">
              <a:latin typeface="Source Sans Pro SemiBold" panose="020B0603030403020204" pitchFamily="34" charset="0"/>
              <a:ea typeface="Source Sans Pro SemiBold" panose="020B0603030403020204" pitchFamily="34" charset="0"/>
            </a:endParaRPr>
          </a:p>
          <a:p>
            <a:pPr marL="0" indent="0">
              <a:buNone/>
            </a:pPr>
            <a:r>
              <a:rPr lang="ja-JP" altLang="en-US" dirty="0">
                <a:latin typeface="+mj-ea"/>
                <a:ea typeface="+mj-ea"/>
              </a:rPr>
              <a:t>導出木省略</a:t>
            </a:r>
            <a:r>
              <a:rPr lang="en-US" altLang="ja-JP" dirty="0">
                <a:latin typeface="+mj-ea"/>
                <a:ea typeface="+mj-ea"/>
              </a:rPr>
              <a:t>.</a:t>
            </a:r>
            <a:endParaRPr kumimoji="1" lang="en-US" altLang="ja-JP" dirty="0">
              <a:latin typeface="+mj-ea"/>
              <a:ea typeface="+mj-ea"/>
            </a:endParaRPr>
          </a:p>
        </p:txBody>
      </p:sp>
    </p:spTree>
    <p:extLst>
      <p:ext uri="{BB962C8B-B14F-4D97-AF65-F5344CB8AC3E}">
        <p14:creationId xmlns:p14="http://schemas.microsoft.com/office/powerpoint/2010/main" val="6191490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A96104-CCD3-207A-7B53-0A9C736B36C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34098D-DD3E-F9BC-BE20-C2C8167F55B1}"/>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1AC74E28-5186-861D-DD26-B183F105F7D0}"/>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t>23.1 </a:t>
            </a:r>
            <a:r>
              <a:rPr lang="ja-JP" altLang="en-US" dirty="0"/>
              <a:t>モチベーション</a:t>
            </a:r>
            <a:endParaRPr lang="en-US" altLang="ja-JP" dirty="0"/>
          </a:p>
          <a:p>
            <a:pPr marL="0" indent="0">
              <a:buNone/>
            </a:pPr>
            <a:r>
              <a:rPr kumimoji="1" lang="en-US" altLang="ja-JP" dirty="0">
                <a:solidFill>
                  <a:schemeClr val="bg1">
                    <a:lumMod val="85000"/>
                  </a:schemeClr>
                </a:solidFill>
              </a:rPr>
              <a:t>2</a:t>
            </a:r>
            <a:r>
              <a:rPr lang="en-US" altLang="ja-JP" dirty="0">
                <a:solidFill>
                  <a:schemeClr val="bg1">
                    <a:lumMod val="85000"/>
                  </a:schemeClr>
                </a:solidFill>
              </a:rPr>
              <a:t>3.2 </a:t>
            </a:r>
            <a:r>
              <a:rPr lang="en-US" altLang="ja-JP" sz="2800" dirty="0">
                <a:solidFill>
                  <a:schemeClr val="bg1">
                    <a:lumMod val="85000"/>
                  </a:schemeClr>
                </a:solidFill>
              </a:rPr>
              <a:t>polymorphism </a:t>
            </a:r>
            <a:r>
              <a:rPr lang="ja-JP" altLang="en-US" dirty="0">
                <a:solidFill>
                  <a:schemeClr val="bg1">
                    <a:lumMod val="85000"/>
                  </a:schemeClr>
                </a:solidFill>
              </a:rPr>
              <a:t>の種類</a:t>
            </a:r>
            <a:endParaRPr lang="en-US" altLang="ja-JP" dirty="0">
              <a:solidFill>
                <a:schemeClr val="bg1">
                  <a:lumMod val="85000"/>
                </a:schemeClr>
              </a:solidFill>
            </a:endParaRPr>
          </a:p>
          <a:p>
            <a:pPr marL="0" indent="0">
              <a:buNone/>
            </a:pPr>
            <a:r>
              <a:rPr kumimoji="1" lang="en-US" altLang="ja-JP" dirty="0">
                <a:solidFill>
                  <a:schemeClr val="bg1">
                    <a:lumMod val="85000"/>
                  </a:schemeClr>
                </a:solidFill>
              </a:rPr>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6617266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9DD44B-D6DA-D477-025E-BFE40B71E1E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62D874D-F569-2E48-0360-9AE1E120D90D}"/>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7717FE9F-1D6F-92F2-7E15-8ACEE04A1C35}"/>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endParaRPr lang="en-US" altLang="ja-JP" sz="800" dirty="0"/>
          </a:p>
          <a:p>
            <a:pPr marL="0" indent="0">
              <a:buNone/>
            </a:pPr>
            <a:r>
              <a:rPr lang="en-US" altLang="ja-JP" b="1" dirty="0" err="1">
                <a:latin typeface="Source Sans Pro SemiBold" panose="020B0603030403020204" pitchFamily="34" charset="0"/>
                <a:ea typeface="Source Sans Pro SemiBold" panose="020B0603030403020204" pitchFamily="34" charset="0"/>
              </a:rPr>
              <a:t>λx</a:t>
            </a:r>
            <a:r>
              <a:rPr lang="en-US" altLang="ja-JP" b="1" dirty="0">
                <a:latin typeface="Source Sans Pro SemiBold" panose="020B0603030403020204" pitchFamily="34" charset="0"/>
                <a:ea typeface="Source Sans Pro SemiBold" panose="020B0603030403020204" pitchFamily="34" charset="0"/>
              </a:rPr>
              <a:t>. x </a:t>
            </a:r>
            <a:r>
              <a:rPr lang="en-US" altLang="ja-JP" b="1" dirty="0" err="1">
                <a:latin typeface="Source Sans Pro SemiBold" panose="020B0603030403020204" pitchFamily="34" charset="0"/>
                <a:ea typeface="Source Sans Pro SemiBold" panose="020B0603030403020204" pitchFamily="34" charset="0"/>
              </a:rPr>
              <a:t>x</a:t>
            </a:r>
            <a:r>
              <a:rPr lang="en-US" altLang="ja-JP" dirty="0">
                <a:latin typeface="Source Sans Pro SemiBold" panose="020B0603030403020204" pitchFamily="34" charset="0"/>
                <a:ea typeface="Source Sans Pro SemiBold" panose="020B0603030403020204" pitchFamily="34" charset="0"/>
              </a:rPr>
              <a:t> </a:t>
            </a:r>
            <a:r>
              <a:rPr lang="ja-JP" altLang="en-US" dirty="0">
                <a:latin typeface="Source Sans Pro SemiBold" panose="020B0603030403020204" pitchFamily="34" charset="0"/>
                <a:ea typeface="Source Sans Pro SemiBold" panose="020B0603030403020204" pitchFamily="34" charset="0"/>
              </a:rPr>
              <a:t>は </a:t>
            </a:r>
            <a:r>
              <a:rPr lang="en-US" altLang="ja-JP" dirty="0">
                <a:latin typeface="+mn-lt"/>
                <a:ea typeface="+mj-ea"/>
              </a:rPr>
              <a:t>Polymorphism </a:t>
            </a:r>
            <a:r>
              <a:rPr lang="ja-JP" altLang="en-US" dirty="0">
                <a:latin typeface="+mn-lt"/>
                <a:ea typeface="+mj-ea"/>
              </a:rPr>
              <a:t>により型付け可能になる．</a:t>
            </a:r>
            <a:endParaRPr lang="en-US" altLang="ja-JP" dirty="0">
              <a:latin typeface="+mn-lt"/>
              <a:ea typeface="+mj-ea"/>
            </a:endParaRPr>
          </a:p>
          <a:p>
            <a:pPr marL="0" indent="0">
              <a:buNone/>
            </a:pPr>
            <a:endParaRPr lang="en-US" altLang="ja-JP" sz="800" dirty="0">
              <a:latin typeface="+mn-lt"/>
              <a:ea typeface="+mj-ea"/>
            </a:endParaRPr>
          </a:p>
          <a:p>
            <a:pPr marL="0" indent="0">
              <a:buNone/>
            </a:pPr>
            <a:r>
              <a:rPr lang="en-US" altLang="ja-JP" b="1" dirty="0" err="1">
                <a:highlight>
                  <a:srgbClr val="00FFFF"/>
                </a:highlight>
                <a:latin typeface="Source Sans Pro SemiBold" panose="020B0603030403020204" pitchFamily="34" charset="0"/>
                <a:ea typeface="Source Sans Pro SemiBold" panose="020B0603030403020204" pitchFamily="34" charset="0"/>
              </a:rPr>
              <a:t>selfApp</a:t>
            </a:r>
            <a:r>
              <a:rPr lang="en-US" altLang="ja-JP" b="1" dirty="0">
                <a:highlight>
                  <a:srgbClr val="00FFFF"/>
                </a:highlight>
                <a:latin typeface="Source Sans Pro SemiBold" panose="020B0603030403020204" pitchFamily="34" charset="0"/>
                <a:ea typeface="Source Sans Pro SemiBold" panose="020B0603030403020204" pitchFamily="34" charset="0"/>
              </a:rPr>
              <a:t> :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 </a:t>
            </a:r>
            <a:r>
              <a:rPr lang="ja-JP" altLang="en-US" b="1" dirty="0">
                <a:highlight>
                  <a:srgbClr val="00FFFF"/>
                </a:highlight>
                <a:latin typeface="Source Sans Pro SemiBold" panose="020B0603030403020204" pitchFamily="34" charset="0"/>
                <a:ea typeface="Source Sans Pro SemiBold" panose="020B0603030403020204" pitchFamily="34" charset="0"/>
              </a:rPr>
              <a:t>∀</a:t>
            </a:r>
            <a:r>
              <a:rPr lang="en-US" altLang="ja-JP" b="1" dirty="0">
                <a:highlight>
                  <a:srgbClr val="00FFFF"/>
                </a:highlight>
                <a:latin typeface="Source Sans Pro SemiBold" panose="020B0603030403020204" pitchFamily="34" charset="0"/>
                <a:ea typeface="Source Sans Pro SemiBold" panose="020B0603030403020204" pitchFamily="34" charset="0"/>
              </a:rPr>
              <a:t>X.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x [</a:t>
            </a:r>
            <a:r>
              <a:rPr lang="ja-JP" altLang="en-US" b="1" dirty="0">
                <a:highlight>
                  <a:srgbClr val="00FFFF"/>
                </a:highlight>
                <a:latin typeface="Source Sans Pro SemiBold" panose="020B0603030403020204" pitchFamily="34" charset="0"/>
                <a:ea typeface="Source Sans Pro SemiBold" panose="020B0603030403020204" pitchFamily="34" charset="0"/>
              </a:rPr>
              <a:t>∀</a:t>
            </a:r>
            <a:r>
              <a:rPr lang="en-US" altLang="ja-JP" b="1" dirty="0">
                <a:highlight>
                  <a:srgbClr val="00FFFF"/>
                </a:highlight>
                <a:latin typeface="Source Sans Pro SemiBold" panose="020B0603030403020204" pitchFamily="34" charset="0"/>
                <a:ea typeface="Source Sans Pro SemiBold" panose="020B0603030403020204" pitchFamily="34" charset="0"/>
              </a:rPr>
              <a:t>X.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x</a:t>
            </a:r>
          </a:p>
          <a:p>
            <a:pPr marL="0" indent="0">
              <a:buNone/>
            </a:pPr>
            <a:r>
              <a:rPr lang="en-US" altLang="ja-JP" b="1" dirty="0">
                <a:latin typeface="Source Sans Pro SemiBold" panose="020B0603030403020204" pitchFamily="34" charset="0"/>
                <a:ea typeface="Source Sans Pro SemiBold" panose="020B0603030403020204" pitchFamily="34" charset="0"/>
              </a:rPr>
              <a:t># </a:t>
            </a:r>
            <a:r>
              <a:rPr lang="en-US" altLang="ja-JP" b="1" dirty="0" err="1">
                <a:latin typeface="Source Sans Pro SemiBold" panose="020B0603030403020204" pitchFamily="34" charset="0"/>
                <a:ea typeface="Source Sans Pro SemiBold" panose="020B0603030403020204" pitchFamily="34" charset="0"/>
              </a:rPr>
              <a:t>selfApp</a:t>
            </a:r>
            <a:r>
              <a:rPr lang="en-US" altLang="ja-JP" b="1" dirty="0">
                <a:latin typeface="Source Sans Pro SemiBold" panose="020B0603030403020204" pitchFamily="34" charset="0"/>
                <a:ea typeface="Source Sans Pro SemiBold" panose="020B0603030403020204" pitchFamily="34" charset="0"/>
              </a:rPr>
              <a:t> : (</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p>
        </p:txBody>
      </p:sp>
      <p:pic>
        <p:nvPicPr>
          <p:cNvPr id="5" name="図 4">
            <a:extLst>
              <a:ext uri="{FF2B5EF4-FFF2-40B4-BE49-F238E27FC236}">
                <a16:creationId xmlns:a16="http://schemas.microsoft.com/office/drawing/2014/main" id="{B2A7DFFB-5662-74FE-E7C9-CE5803FD77C8}"/>
              </a:ext>
            </a:extLst>
          </p:cNvPr>
          <p:cNvPicPr>
            <a:picLocks noChangeAspect="1"/>
          </p:cNvPicPr>
          <p:nvPr/>
        </p:nvPicPr>
        <p:blipFill>
          <a:blip r:embed="rId3"/>
          <a:srcRect t="5651"/>
          <a:stretch/>
        </p:blipFill>
        <p:spPr>
          <a:xfrm>
            <a:off x="526638" y="3292474"/>
            <a:ext cx="8090722" cy="3429000"/>
          </a:xfrm>
          <a:prstGeom prst="rect">
            <a:avLst/>
          </a:prstGeom>
        </p:spPr>
      </p:pic>
    </p:spTree>
    <p:extLst>
      <p:ext uri="{BB962C8B-B14F-4D97-AF65-F5344CB8AC3E}">
        <p14:creationId xmlns:p14="http://schemas.microsoft.com/office/powerpoint/2010/main" val="284126104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8FB15E-B1BD-E6EF-7F15-12B5578A673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C958A0D-B628-8B15-1669-CA2A568B8687}"/>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1C968C2D-1375-D228-D07F-94A4152245D7}"/>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Warm–Ups and 23.4.1 Exercise</a:t>
            </a:r>
            <a:endParaRPr lang="en-US" altLang="ja-JP" sz="800" dirty="0"/>
          </a:p>
          <a:p>
            <a:pPr marL="0" indent="0">
              <a:buNone/>
            </a:pPr>
            <a:endParaRPr lang="en-US" altLang="ja-JP" sz="800" dirty="0">
              <a:latin typeface="+mn-lt"/>
              <a:ea typeface="+mj-ea"/>
            </a:endParaRPr>
          </a:p>
          <a:p>
            <a:pPr marL="0" indent="0">
              <a:buNone/>
            </a:pPr>
            <a:r>
              <a:rPr lang="en-US" altLang="ja-JP" b="1" dirty="0">
                <a:highlight>
                  <a:srgbClr val="00FFFF"/>
                </a:highlight>
                <a:latin typeface="Source Sans Pro SemiBold" panose="020B0603030403020204" pitchFamily="34" charset="0"/>
                <a:ea typeface="Source Sans Pro SemiBold" panose="020B0603030403020204" pitchFamily="34" charset="0"/>
              </a:rPr>
              <a:t>quadruple : </a:t>
            </a:r>
            <a:r>
              <a:rPr lang="en-US" altLang="ja-JP" b="1" dirty="0" err="1">
                <a:highlight>
                  <a:srgbClr val="00FFFF"/>
                </a:highlight>
                <a:latin typeface="Source Sans Pro SemiBold" panose="020B0603030403020204" pitchFamily="34" charset="0"/>
                <a:ea typeface="Source Sans Pro SemiBold" panose="020B0603030403020204" pitchFamily="34" charset="0"/>
              </a:rPr>
              <a:t>λx</a:t>
            </a:r>
            <a:r>
              <a:rPr lang="en-US" altLang="ja-JP" b="1" dirty="0">
                <a:highlight>
                  <a:srgbClr val="00FFFF"/>
                </a:highlight>
                <a:latin typeface="Source Sans Pro SemiBold" panose="020B0603030403020204" pitchFamily="34" charset="0"/>
                <a:ea typeface="Source Sans Pro SemiBold" panose="020B0603030403020204" pitchFamily="34" charset="0"/>
              </a:rPr>
              <a:t> :double [X </a:t>
            </a:r>
            <a:r>
              <a:rPr lang="ja-JP" altLang="en-US" b="1" dirty="0">
                <a:highlight>
                  <a:srgbClr val="00FFFF"/>
                </a:highlight>
                <a:latin typeface="Source Sans Pro SemiBold" panose="020B0603030403020204" pitchFamily="34" charset="0"/>
                <a:ea typeface="Source Sans Pro SemiBold" panose="020B0603030403020204" pitchFamily="34" charset="0"/>
              </a:rPr>
              <a:t>→ </a:t>
            </a:r>
            <a:r>
              <a:rPr lang="en-US" altLang="ja-JP" b="1" dirty="0">
                <a:highlight>
                  <a:srgbClr val="00FFFF"/>
                </a:highlight>
                <a:latin typeface="Source Sans Pro SemiBold" panose="020B0603030403020204" pitchFamily="34" charset="0"/>
                <a:ea typeface="Source Sans Pro SemiBold" panose="020B0603030403020204" pitchFamily="34" charset="0"/>
              </a:rPr>
              <a:t>X] (double [X])</a:t>
            </a:r>
          </a:p>
          <a:p>
            <a:pPr marL="0" indent="0">
              <a:buNone/>
            </a:pPr>
            <a:r>
              <a:rPr lang="en-US" altLang="ja-JP" b="1" dirty="0">
                <a:latin typeface="Source Sans Pro SemiBold" panose="020B0603030403020204" pitchFamily="34" charset="0"/>
                <a:ea typeface="Source Sans Pro SemiBold" panose="020B0603030403020204" pitchFamily="34" charset="0"/>
              </a:rPr>
              <a:t># quadruple : </a:t>
            </a:r>
            <a:r>
              <a:rPr lang="ja-JP" altLang="en-US" b="1" dirty="0">
                <a:latin typeface="Source Sans Pro SemiBold" panose="020B0603030403020204" pitchFamily="34" charset="0"/>
                <a:ea typeface="Source Sans Pro SemiBold" panose="020B0603030403020204" pitchFamily="34" charset="0"/>
              </a:rPr>
              <a:t>∀</a:t>
            </a:r>
            <a:r>
              <a:rPr lang="en-US" altLang="ja-JP" b="1" dirty="0">
                <a:latin typeface="Source Sans Pro SemiBold" panose="020B0603030403020204" pitchFamily="34" charset="0"/>
                <a:ea typeface="Source Sans Pro SemiBold" panose="020B0603030403020204" pitchFamily="34" charset="0"/>
              </a:rPr>
              <a:t>X. (X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 </a:t>
            </a:r>
            <a:r>
              <a:rPr lang="ja-JP" altLang="en-US" b="1" dirty="0">
                <a:latin typeface="Source Sans Pro SemiBold" panose="020B0603030403020204" pitchFamily="34" charset="0"/>
                <a:ea typeface="Source Sans Pro SemiBold" panose="020B0603030403020204" pitchFamily="34" charset="0"/>
              </a:rPr>
              <a:t>→ </a:t>
            </a:r>
            <a:r>
              <a:rPr lang="en-US" altLang="ja-JP" b="1" dirty="0">
                <a:latin typeface="Source Sans Pro SemiBold" panose="020B0603030403020204" pitchFamily="34" charset="0"/>
                <a:ea typeface="Source Sans Pro SemiBold" panose="020B0603030403020204" pitchFamily="34" charset="0"/>
              </a:rPr>
              <a:t>X</a:t>
            </a:r>
          </a:p>
          <a:p>
            <a:pPr marL="0" indent="0">
              <a:buNone/>
            </a:pPr>
            <a:endParaRPr lang="en-US" altLang="ja-JP" b="1" dirty="0">
              <a:latin typeface="Source Sans Pro SemiBold" panose="020B0603030403020204" pitchFamily="34" charset="0"/>
              <a:ea typeface="Source Sans Pro SemiBold" panose="020B0603030403020204" pitchFamily="34" charset="0"/>
            </a:endParaRPr>
          </a:p>
        </p:txBody>
      </p:sp>
      <p:pic>
        <p:nvPicPr>
          <p:cNvPr id="6" name="図 5">
            <a:extLst>
              <a:ext uri="{FF2B5EF4-FFF2-40B4-BE49-F238E27FC236}">
                <a16:creationId xmlns:a16="http://schemas.microsoft.com/office/drawing/2014/main" id="{4B6F772C-3BFF-7BB0-720E-47C0E15453FA}"/>
              </a:ext>
            </a:extLst>
          </p:cNvPr>
          <p:cNvPicPr>
            <a:picLocks noChangeAspect="1"/>
          </p:cNvPicPr>
          <p:nvPr/>
        </p:nvPicPr>
        <p:blipFill>
          <a:blip r:embed="rId3"/>
          <a:stretch>
            <a:fillRect/>
          </a:stretch>
        </p:blipFill>
        <p:spPr>
          <a:xfrm>
            <a:off x="123277" y="2989927"/>
            <a:ext cx="8897445" cy="2869452"/>
          </a:xfrm>
          <a:prstGeom prst="rect">
            <a:avLst/>
          </a:prstGeom>
        </p:spPr>
      </p:pic>
    </p:spTree>
    <p:extLst>
      <p:ext uri="{BB962C8B-B14F-4D97-AF65-F5344CB8AC3E}">
        <p14:creationId xmlns:p14="http://schemas.microsoft.com/office/powerpoint/2010/main" val="30160913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CC4E74-A8F9-F6C3-3F91-9B9F1FAF67C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D4CBB5E-DF53-6DA4-ECDF-B8C0B4ADC296}"/>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21C363B8-A5C0-1AFA-A9B0-E6ECB6F4B2FB}"/>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Polymorphic Lists</a:t>
            </a:r>
          </a:p>
          <a:p>
            <a:pPr marL="0" indent="0">
              <a:buNone/>
            </a:pPr>
            <a:endParaRPr kumimoji="1" lang="en-US" altLang="ja-JP" sz="2400" dirty="0"/>
          </a:p>
          <a:p>
            <a:pPr marL="0" indent="0">
              <a:buNone/>
            </a:pPr>
            <a:r>
              <a:rPr kumimoji="1" lang="ja-JP" altLang="en-US" sz="2400" dirty="0"/>
              <a:t>多相型を用いたリスト操作について考える．</a:t>
            </a:r>
            <a:endParaRPr kumimoji="1" lang="en-US" altLang="ja-JP" sz="2400" dirty="0"/>
          </a:p>
          <a:p>
            <a:pPr marL="0" indent="0">
              <a:buNone/>
            </a:pP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n-ea"/>
                <a:ea typeface="+mn-ea"/>
              </a:rPr>
              <a:t>初めてリストを導入したとき </a:t>
            </a:r>
            <a:r>
              <a:rPr lang="en-US" altLang="ja-JP" sz="2400" dirty="0">
                <a:latin typeface="+mn-ea"/>
                <a:ea typeface="+mn-ea"/>
              </a:rPr>
              <a:t>(11</a:t>
            </a:r>
            <a:r>
              <a:rPr lang="ja-JP" altLang="en-US" sz="2400" dirty="0">
                <a:latin typeface="+mn-ea"/>
                <a:ea typeface="+mn-ea"/>
              </a:rPr>
              <a:t>章</a:t>
            </a:r>
            <a:r>
              <a:rPr lang="en-US" altLang="ja-JP" sz="2400" dirty="0">
                <a:latin typeface="+mn-ea"/>
                <a:ea typeface="+mn-ea"/>
              </a:rPr>
              <a:t>12</a:t>
            </a:r>
            <a:r>
              <a:rPr lang="ja-JP" altLang="en-US" sz="2400" dirty="0">
                <a:latin typeface="+mn-ea"/>
                <a:ea typeface="+mn-ea"/>
              </a:rPr>
              <a:t>節</a:t>
            </a:r>
            <a:r>
              <a:rPr lang="en-US" altLang="ja-JP" sz="2400" dirty="0">
                <a:latin typeface="+mn-ea"/>
                <a:ea typeface="+mn-ea"/>
              </a:rPr>
              <a:t>)</a:t>
            </a:r>
            <a:r>
              <a:rPr lang="ja-JP" altLang="en-US" sz="2400" dirty="0">
                <a:latin typeface="+mn-ea"/>
                <a:ea typeface="+mn-ea"/>
              </a:rPr>
              <a:t>，いかなる型のリストにも同様の操作が適用できるように，特別な推論規則を用意した．</a:t>
            </a:r>
            <a:endParaRPr lang="en-US" altLang="ja-JP" sz="2400" dirty="0">
              <a:latin typeface="+mn-ea"/>
              <a:ea typeface="+mn-ea"/>
            </a:endParaRPr>
          </a:p>
          <a:p>
            <a:pPr marL="0" indent="0">
              <a:buNone/>
            </a:pPr>
            <a:r>
              <a:rPr lang="ja-JP" altLang="en-US" sz="2400" dirty="0">
                <a:latin typeface="+mn-ea"/>
                <a:ea typeface="+mn-ea"/>
              </a:rPr>
              <a:t>一方，多相型を使用することによりまったく同じ制約での演算を行うことができる．</a:t>
            </a:r>
            <a:endParaRPr lang="en-US" altLang="ja-JP" sz="2400" dirty="0">
              <a:latin typeface="+mn-ea"/>
              <a:ea typeface="+mn-ea"/>
            </a:endParaRPr>
          </a:p>
          <a:p>
            <a:pPr marL="0" indent="0">
              <a:buNone/>
            </a:pPr>
            <a:endParaRPr lang="en-US" altLang="ja-JP" dirty="0">
              <a:latin typeface="+mn-ea"/>
              <a:ea typeface="+mn-ea"/>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8825764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7EFA26-8E3C-0822-7211-2110A980E94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7D99EE7-CB40-24ED-AFCA-D1E68468F9B4}"/>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D713B6A3-3381-4FAA-D719-5A846D80F31F}"/>
              </a:ext>
            </a:extLst>
          </p:cNvPr>
          <p:cNvSpPr>
            <a:spLocks noGrp="1"/>
          </p:cNvSpPr>
          <p:nvPr>
            <p:ph idx="1"/>
          </p:nvPr>
        </p:nvSpPr>
        <p:spPr>
          <a:xfrm>
            <a:off x="259194" y="1099789"/>
            <a:ext cx="8625610" cy="5482165"/>
          </a:xfrm>
        </p:spPr>
        <p:txBody>
          <a:bodyPr>
            <a:normAutofit/>
          </a:bodyPr>
          <a:lstStyle/>
          <a:p>
            <a:pPr marL="0" indent="0">
              <a:buNone/>
            </a:pPr>
            <a:r>
              <a:rPr kumimoji="1" lang="en-US" altLang="ja-JP" dirty="0"/>
              <a:t>Polymorphic Lists</a:t>
            </a:r>
          </a:p>
          <a:p>
            <a:pPr marL="0" indent="0">
              <a:buNone/>
            </a:pPr>
            <a:r>
              <a:rPr lang="ja-JP" altLang="en-US" sz="2400" dirty="0">
                <a:latin typeface="+mj-ea"/>
                <a:ea typeface="+mj-ea"/>
              </a:rPr>
              <a:t>型コンストラクタ </a:t>
            </a:r>
            <a:r>
              <a:rPr lang="en-US" altLang="ja-JP" sz="2400" dirty="0">
                <a:latin typeface="Source Sans Pro SemiBold" panose="020B0603030403020204" pitchFamily="34" charset="0"/>
                <a:ea typeface="Source Sans Pro SemiBold" panose="020B0603030403020204" pitchFamily="34" charset="0"/>
              </a:rPr>
              <a:t>List</a:t>
            </a:r>
            <a:r>
              <a:rPr lang="en-US" altLang="ja-JP" sz="2400" dirty="0">
                <a:latin typeface="+mj-ea"/>
                <a:ea typeface="+mj-ea"/>
              </a:rPr>
              <a:t> </a:t>
            </a:r>
            <a:r>
              <a:rPr lang="ja-JP" altLang="en-US" sz="2400" dirty="0">
                <a:latin typeface="+mj-ea"/>
                <a:ea typeface="+mj-ea"/>
              </a:rPr>
              <a:t>と，次のような型を持つリスト操作のためのプリミティブな項があるとする．</a:t>
            </a:r>
            <a:endParaRPr lang="en-US" altLang="ja-JP" sz="2400" dirty="0">
              <a:latin typeface="+mj-ea"/>
              <a:ea typeface="+mj-ea"/>
            </a:endParaRPr>
          </a:p>
          <a:p>
            <a:pPr marL="0" indent="0">
              <a:buNone/>
            </a:pPr>
            <a:endParaRPr lang="en-US" altLang="ja-JP" dirty="0">
              <a:latin typeface="+mj-ea"/>
              <a:ea typeface="+mj-ea"/>
            </a:endParaRPr>
          </a:p>
          <a:p>
            <a:pPr marL="0" indent="0">
              <a:buNone/>
            </a:pPr>
            <a:r>
              <a:rPr lang="en-US" altLang="ja-JP" dirty="0">
                <a:latin typeface="Source Sans Pro SemiBold" panose="020B0603030403020204" pitchFamily="34" charset="0"/>
                <a:ea typeface="Source Sans Pro SemiBold" panose="020B0603030403020204" pitchFamily="34" charset="0"/>
              </a:rPr>
              <a:t>nil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a:t>
            </a:r>
          </a:p>
          <a:p>
            <a:pPr marL="0" indent="0">
              <a:buNone/>
            </a:pPr>
            <a:r>
              <a:rPr lang="en-US" altLang="ja-JP" dirty="0">
                <a:latin typeface="Source Sans Pro SemiBold" panose="020B0603030403020204" pitchFamily="34" charset="0"/>
                <a:ea typeface="Source Sans Pro SemiBold" panose="020B0603030403020204" pitchFamily="34" charset="0"/>
              </a:rPr>
              <a:t>cons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a:t>
            </a:r>
          </a:p>
          <a:p>
            <a:pPr marL="0" indent="0">
              <a:buNone/>
            </a:pPr>
            <a:r>
              <a:rPr lang="en-US" altLang="ja-JP" dirty="0">
                <a:latin typeface="Source Sans Pro SemiBold" panose="020B0603030403020204" pitchFamily="34" charset="0"/>
                <a:ea typeface="Source Sans Pro SemiBold" panose="020B0603030403020204" pitchFamily="34" charset="0"/>
              </a:rPr>
              <a:t>head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a:t>
            </a:r>
          </a:p>
          <a:p>
            <a:pPr marL="0" indent="0">
              <a:buNone/>
            </a:pPr>
            <a:r>
              <a:rPr lang="en-US" altLang="ja-JP" dirty="0">
                <a:latin typeface="Source Sans Pro SemiBold" panose="020B0603030403020204" pitchFamily="34" charset="0"/>
                <a:ea typeface="Source Sans Pro SemiBold" panose="020B0603030403020204" pitchFamily="34" charset="0"/>
              </a:rPr>
              <a:t>tail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4329121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6BCD8-0402-8CD8-F218-52335324F4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556B20A-EBF7-A39D-C51A-DDFE4697726B}"/>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DE524B20-70A9-3F7B-D81B-0288CA69097A}"/>
              </a:ext>
            </a:extLst>
          </p:cNvPr>
          <p:cNvSpPr>
            <a:spLocks noGrp="1"/>
          </p:cNvSpPr>
          <p:nvPr>
            <p:ph idx="1"/>
          </p:nvPr>
        </p:nvSpPr>
        <p:spPr>
          <a:xfrm>
            <a:off x="259194" y="1099789"/>
            <a:ext cx="8625610" cy="5481485"/>
          </a:xfrm>
        </p:spPr>
        <p:txBody>
          <a:bodyPr>
            <a:normAutofit/>
          </a:bodyPr>
          <a:lstStyle/>
          <a:p>
            <a:pPr marL="0" indent="0">
              <a:buNone/>
            </a:pPr>
            <a:r>
              <a:rPr kumimoji="1" lang="en-US" altLang="ja-JP" dirty="0"/>
              <a:t>Polymorphic Lists</a:t>
            </a:r>
          </a:p>
          <a:p>
            <a:pPr marL="0" indent="0">
              <a:buNone/>
            </a:pPr>
            <a:r>
              <a:rPr lang="en-US" altLang="ja-JP" sz="2400" dirty="0">
                <a:latin typeface="Source Sans Pro SemiBold" panose="020B0603030403020204" pitchFamily="34" charset="0"/>
                <a:ea typeface="Source Sans Pro SemiBold" panose="020B0603030403020204" pitchFamily="34" charset="0"/>
              </a:rPr>
              <a:t>nil, cons, </a:t>
            </a:r>
            <a:r>
              <a:rPr lang="en-US" altLang="ja-JP" sz="2400" dirty="0" err="1">
                <a:latin typeface="Source Sans Pro SemiBold" panose="020B0603030403020204" pitchFamily="34" charset="0"/>
                <a:ea typeface="Source Sans Pro SemiBold" panose="020B0603030403020204" pitchFamily="34" charset="0"/>
              </a:rPr>
              <a:t>isnil</a:t>
            </a:r>
            <a:r>
              <a:rPr lang="en-US" altLang="ja-JP" sz="2400" dirty="0">
                <a:latin typeface="Source Sans Pro SemiBold" panose="020B0603030403020204" pitchFamily="34" charset="0"/>
                <a:ea typeface="Source Sans Pro SemiBold" panose="020B0603030403020204" pitchFamily="34" charset="0"/>
              </a:rPr>
              <a:t>, head, tail </a:t>
            </a:r>
            <a:r>
              <a:rPr lang="ja-JP" altLang="en-US" sz="2400" dirty="0">
                <a:latin typeface="Source Sans Pro SemiBold" panose="020B0603030403020204" pitchFamily="34" charset="0"/>
                <a:ea typeface="Source Sans Pro SemiBold" panose="020B0603030403020204" pitchFamily="34" charset="0"/>
              </a:rPr>
              <a:t>を用いると，</a:t>
            </a:r>
            <a:r>
              <a:rPr lang="en-US" altLang="ja-JP" sz="2400" dirty="0">
                <a:latin typeface="Source Sans Pro SemiBold" panose="020B0603030403020204" pitchFamily="34" charset="0"/>
                <a:ea typeface="Source Sans Pro SemiBold" panose="020B0603030403020204" pitchFamily="34" charset="0"/>
              </a:rPr>
              <a:t>map </a:t>
            </a:r>
            <a:r>
              <a:rPr lang="ja-JP" altLang="en-US" sz="2400" dirty="0">
                <a:latin typeface="Source Sans Pro SemiBold" panose="020B0603030403020204" pitchFamily="34" charset="0"/>
                <a:ea typeface="Source Sans Pro SemiBold" panose="020B0603030403020204" pitchFamily="34" charset="0"/>
              </a:rPr>
              <a:t>関数は次のように　表現される．</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mj-ea"/>
              <a:ea typeface="+mj-ea"/>
            </a:endParaRPr>
          </a:p>
          <a:p>
            <a:pPr marL="0" indent="0">
              <a:buNone/>
            </a:pPr>
            <a:r>
              <a:rPr lang="en-US" altLang="ja-JP" dirty="0">
                <a:latin typeface="Source Sans Pro SemiBold" panose="020B0603030403020204" pitchFamily="34" charset="0"/>
                <a:ea typeface="Source Sans Pro SemiBold" panose="020B0603030403020204" pitchFamily="34" charset="0"/>
              </a:rPr>
              <a:t>	map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λY</a:t>
            </a:r>
            <a:r>
              <a:rPr lang="en-US" altLang="ja-JP" dirty="0">
                <a:latin typeface="Source Sans Pro SemiBold" panose="020B0603030403020204" pitchFamily="34" charset="0"/>
                <a:ea typeface="Source Sans Pro SemiBold" panose="020B0603030403020204" pitchFamily="34" charset="0"/>
              </a:rPr>
              <a:t>.</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λf</a:t>
            </a:r>
            <a:r>
              <a:rPr lang="en-US" altLang="ja-JP" dirty="0">
                <a:latin typeface="Source Sans Pro SemiBold" panose="020B0603030403020204" pitchFamily="34" charset="0"/>
                <a:ea typeface="Source Sans Pro SemiBold" panose="020B0603030403020204" pitchFamily="34" charset="0"/>
              </a:rPr>
              <a:t> :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Y.</a:t>
            </a:r>
          </a:p>
          <a:p>
            <a:pPr marL="0" indent="0">
              <a:buNone/>
            </a:pPr>
            <a:r>
              <a:rPr lang="en-US" altLang="ja-JP" dirty="0">
                <a:latin typeface="Source Sans Pro SemiBold" panose="020B0603030403020204" pitchFamily="34" charset="0"/>
                <a:ea typeface="Source Sans Pro SemiBold" panose="020B0603030403020204" pitchFamily="34" charset="0"/>
              </a:rPr>
              <a:t>			(fix (</a:t>
            </a:r>
            <a:r>
              <a:rPr lang="en-US" altLang="ja-JP" dirty="0" err="1">
                <a:latin typeface="Source Sans Pro SemiBold" panose="020B0603030403020204" pitchFamily="34" charset="0"/>
                <a:ea typeface="Source Sans Pro SemiBold" panose="020B0603030403020204" pitchFamily="34" charset="0"/>
              </a:rPr>
              <a:t>λm</a:t>
            </a:r>
            <a:r>
              <a:rPr lang="en-US" altLang="ja-JP" dirty="0">
                <a:latin typeface="Source Sans Pro SemiBold" panose="020B0603030403020204" pitchFamily="34" charset="0"/>
                <a:ea typeface="Source Sans Pro SemiBold" panose="020B0603030403020204" pitchFamily="34" charset="0"/>
              </a:rPr>
              <a:t> :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Y).</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λl</a:t>
            </a:r>
            <a:r>
              <a:rPr lang="en-US" altLang="ja-JP" dirty="0">
                <a:latin typeface="Source Sans Pro SemiBold" panose="020B0603030403020204" pitchFamily="34" charset="0"/>
                <a:ea typeface="Source Sans Pro SemiBold" panose="020B0603030403020204" pitchFamily="34" charset="0"/>
              </a:rPr>
              <a:t> : List X.</a:t>
            </a:r>
          </a:p>
          <a:p>
            <a:pPr marL="0" indent="0">
              <a:buNone/>
            </a:pPr>
            <a:r>
              <a:rPr lang="en-US" altLang="ja-JP" dirty="0">
                <a:latin typeface="Source Sans Pro SemiBold" panose="020B0603030403020204" pitchFamily="34" charset="0"/>
                <a:ea typeface="Source Sans Pro SemiBold" panose="020B0603030403020204" pitchFamily="34" charset="0"/>
              </a:rPr>
              <a:t>					if </a:t>
            </a: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[X] l</a:t>
            </a:r>
          </a:p>
          <a:p>
            <a:pPr marL="0" indent="0">
              <a:buNone/>
            </a:pPr>
            <a:r>
              <a:rPr lang="en-US" altLang="ja-JP" dirty="0">
                <a:latin typeface="Source Sans Pro SemiBold" panose="020B0603030403020204" pitchFamily="34" charset="0"/>
                <a:ea typeface="Source Sans Pro SemiBold" panose="020B0603030403020204" pitchFamily="34" charset="0"/>
              </a:rPr>
              <a:t>						then nil [Y]</a:t>
            </a:r>
          </a:p>
          <a:p>
            <a:pPr marL="0" indent="0">
              <a:buNone/>
            </a:pPr>
            <a:r>
              <a:rPr lang="en-US" altLang="ja-JP" dirty="0">
                <a:latin typeface="Source Sans Pro SemiBold" panose="020B0603030403020204" pitchFamily="34" charset="0"/>
                <a:ea typeface="Source Sans Pro SemiBold" panose="020B0603030403020204" pitchFamily="34" charset="0"/>
              </a:rPr>
              <a:t>					else cons [Y] (f (head [X] l))</a:t>
            </a:r>
          </a:p>
          <a:p>
            <a:pPr marL="0" indent="0">
              <a:buNone/>
            </a:pPr>
            <a:r>
              <a:rPr lang="en-US" altLang="ja-JP" dirty="0">
                <a:latin typeface="Source Sans Pro SemiBold" panose="020B0603030403020204" pitchFamily="34" charset="0"/>
                <a:ea typeface="Source Sans Pro SemiBold" panose="020B0603030403020204" pitchFamily="34" charset="0"/>
              </a:rPr>
              <a:t>						(m (tail [X] l))))</a:t>
            </a: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44150013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02C23-2193-C8A0-A922-EE5CE47582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2D238AB-2880-B0CF-82B5-EC17F0318A9A}"/>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D3771BE9-60CA-A35A-4618-1691F072D145}"/>
              </a:ext>
            </a:extLst>
          </p:cNvPr>
          <p:cNvSpPr>
            <a:spLocks noGrp="1"/>
          </p:cNvSpPr>
          <p:nvPr>
            <p:ph idx="1"/>
          </p:nvPr>
        </p:nvSpPr>
        <p:spPr>
          <a:xfrm>
            <a:off x="259194" y="1099789"/>
            <a:ext cx="8625610" cy="5481485"/>
          </a:xfrm>
        </p:spPr>
        <p:txBody>
          <a:bodyPr>
            <a:normAutofit/>
          </a:bodyPr>
          <a:lstStyle/>
          <a:p>
            <a:pPr marL="0" indent="0">
              <a:buNone/>
            </a:pPr>
            <a:r>
              <a:rPr lang="en-US" altLang="ja-JP" dirty="0">
                <a:latin typeface="+mn-lt"/>
                <a:ea typeface="Source Sans Pro SemiBold" panose="020B0603030403020204" pitchFamily="34" charset="0"/>
              </a:rPr>
              <a:t>23.4.2 Exercise </a:t>
            </a: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dirty="0">
                <a:latin typeface="Source Sans Pro SemiBold" panose="020B0603030403020204" pitchFamily="34" charset="0"/>
                <a:ea typeface="Source Sans Pro SemiBold" panose="020B0603030403020204" pitchFamily="34" charset="0"/>
              </a:rPr>
              <a:t>map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Y.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Y)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Y  </a:t>
            </a:r>
            <a:r>
              <a:rPr lang="ja-JP" altLang="en-US" sz="2400" dirty="0">
                <a:latin typeface="Source Sans Pro SemiBold" panose="020B0603030403020204" pitchFamily="34" charset="0"/>
                <a:ea typeface="Source Sans Pro SemiBold" panose="020B0603030403020204" pitchFamily="34" charset="0"/>
              </a:rPr>
              <a:t>であることの確認</a:t>
            </a:r>
            <a:endParaRPr lang="en-US" altLang="ja-JP" dirty="0">
              <a:latin typeface="Source Sans Pro SemiBold" panose="020B0603030403020204" pitchFamily="34" charset="0"/>
              <a:ea typeface="Source Sans Pro SemiBold" panose="020B0603030403020204" pitchFamily="34" charset="0"/>
            </a:endParaRPr>
          </a:p>
          <a:p>
            <a:pPr marL="0" indent="0">
              <a:buNone/>
            </a:pPr>
            <a:endParaRPr lang="en-US" altLang="ja-JP"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j-ea"/>
                <a:ea typeface="+mj-ea"/>
              </a:rPr>
              <a:t>直感的には，マッピング前後のリストの型を多相型</a:t>
            </a:r>
            <a:r>
              <a:rPr lang="en-US" altLang="ja-JP" sz="2400" dirty="0">
                <a:latin typeface="+mj-ea"/>
                <a:ea typeface="+mj-ea"/>
              </a:rPr>
              <a:t>X, Y</a:t>
            </a:r>
            <a:r>
              <a:rPr lang="ja-JP" altLang="en-US" sz="2400" dirty="0">
                <a:latin typeface="+mj-ea"/>
                <a:ea typeface="+mj-ea"/>
              </a:rPr>
              <a:t>で抽象化し，</a:t>
            </a:r>
            <a:r>
              <a:rPr lang="en-US" altLang="ja-JP" sz="2400" dirty="0">
                <a:latin typeface="Source Sans Pro SemiBold" panose="020B0603030403020204" pitchFamily="34" charset="0"/>
                <a:ea typeface="Source Sans Pro SemiBold" panose="020B0603030403020204" pitchFamily="34" charset="0"/>
              </a:rPr>
              <a:t>fix</a:t>
            </a:r>
            <a:r>
              <a:rPr lang="ja-JP" altLang="en-US" sz="2400" dirty="0">
                <a:latin typeface="+mj-ea"/>
                <a:ea typeface="+mj-ea"/>
              </a:rPr>
              <a:t> に </a:t>
            </a:r>
            <a:r>
              <a:rPr lang="en-US" altLang="ja-JP" sz="2400" dirty="0">
                <a:latin typeface="Source Sans Pro SemiBold" panose="020B0603030403020204" pitchFamily="34" charset="0"/>
                <a:ea typeface="Source Sans Pro SemiBold" panose="020B0603030403020204" pitchFamily="34" charset="0"/>
              </a:rPr>
              <a:t>l </a:t>
            </a:r>
            <a:r>
              <a:rPr lang="ja-JP" altLang="en-US" sz="2400" dirty="0">
                <a:latin typeface="Source Sans Pro SemiBold" panose="020B0603030403020204" pitchFamily="34" charset="0"/>
                <a:ea typeface="Source Sans Pro SemiBold" panose="020B0603030403020204" pitchFamily="34" charset="0"/>
              </a:rPr>
              <a:t>を適用すると，</a:t>
            </a:r>
            <a:endParaRPr lang="en-US" altLang="ja-JP" sz="2400" dirty="0">
              <a:latin typeface="+mj-ea"/>
              <a:ea typeface="+mj-ea"/>
            </a:endParaRPr>
          </a:p>
          <a:p>
            <a:pPr marL="0" indent="0">
              <a:buNone/>
            </a:pPr>
            <a:r>
              <a:rPr lang="ja-JP" altLang="en-US" sz="2400" dirty="0">
                <a:latin typeface="+mj-ea"/>
                <a:ea typeface="+mj-ea"/>
              </a:rPr>
              <a:t>　　</a:t>
            </a:r>
            <a:r>
              <a:rPr lang="en-US" altLang="ja-JP" sz="2400" dirty="0">
                <a:latin typeface="+mj-ea"/>
                <a:ea typeface="+mj-ea"/>
              </a:rPr>
              <a:t>*	</a:t>
            </a:r>
            <a:r>
              <a:rPr lang="en-US" altLang="ja-JP" sz="2400" dirty="0">
                <a:latin typeface="Source Sans Pro SemiBold" panose="020B0603030403020204" pitchFamily="34" charset="0"/>
                <a:ea typeface="Source Sans Pro SemiBold" panose="020B0603030403020204" pitchFamily="34" charset="0"/>
              </a:rPr>
              <a:t>l </a:t>
            </a:r>
            <a:r>
              <a:rPr lang="en-US" altLang="ja-JP" sz="2400" dirty="0">
                <a:latin typeface="Source Sans Pro SemiBold" panose="020B0603030403020204" pitchFamily="34" charset="0"/>
                <a:ea typeface="+mj-ea"/>
              </a:rPr>
              <a:t>==</a:t>
            </a:r>
            <a:r>
              <a:rPr lang="ja-JP" altLang="en-US" sz="2400" dirty="0">
                <a:latin typeface="Source Sans Pro SemiBold" panose="020B0603030403020204" pitchFamily="34" charset="0"/>
                <a:ea typeface="+mj-ea"/>
              </a:rPr>
              <a:t> </a:t>
            </a:r>
            <a:r>
              <a:rPr lang="en-US" altLang="ja-JP" sz="2400" dirty="0">
                <a:latin typeface="Source Sans Pro SemiBold" panose="020B0603030403020204" pitchFamily="34" charset="0"/>
                <a:ea typeface="Source Sans Pro SemiBold" panose="020B0603030403020204" pitchFamily="34" charset="0"/>
              </a:rPr>
              <a:t>nil [X]</a:t>
            </a:r>
            <a:r>
              <a:rPr lang="ja-JP" altLang="en-US" sz="2400" dirty="0">
                <a:latin typeface="Source Sans Pro SemiBold" panose="020B0603030403020204" pitchFamily="34" charset="0"/>
                <a:ea typeface="+mj-ea"/>
              </a:rPr>
              <a:t>ならば </a:t>
            </a:r>
            <a:r>
              <a:rPr lang="en-US" altLang="ja-JP" sz="2400" dirty="0">
                <a:latin typeface="Source Sans Pro SemiBold" panose="020B0603030403020204" pitchFamily="34" charset="0"/>
                <a:ea typeface="+mj-ea"/>
              </a:rPr>
              <a:t>nil [Y]</a:t>
            </a:r>
          </a:p>
          <a:p>
            <a:pPr marL="0" indent="0">
              <a:buNone/>
            </a:pPr>
            <a:r>
              <a:rPr lang="ja-JP" altLang="en-US" sz="2000" dirty="0">
                <a:latin typeface="Source Sans Pro SemiBold" panose="020B0603030403020204" pitchFamily="34" charset="0"/>
                <a:ea typeface="+mj-ea"/>
              </a:rPr>
              <a:t>　   </a:t>
            </a:r>
            <a:r>
              <a:rPr lang="ja-JP" altLang="en-US" sz="2400" dirty="0">
                <a:latin typeface="Source Sans Pro SemiBold" panose="020B0603030403020204" pitchFamily="34" charset="0"/>
                <a:ea typeface="+mj-ea"/>
              </a:rPr>
              <a:t>＊</a:t>
            </a:r>
            <a:r>
              <a:rPr lang="en-US" altLang="ja-JP" sz="2400" dirty="0">
                <a:latin typeface="Source Sans Pro SemiBold" panose="020B0603030403020204" pitchFamily="34" charset="0"/>
                <a:ea typeface="+mj-ea"/>
              </a:rPr>
              <a:t>	</a:t>
            </a:r>
            <a:r>
              <a:rPr lang="ja-JP" altLang="en-US" sz="2400" dirty="0">
                <a:latin typeface="Source Sans Pro SemiBold" panose="020B0603030403020204" pitchFamily="34" charset="0"/>
                <a:ea typeface="+mj-ea"/>
              </a:rPr>
              <a:t>そうでなければ </a:t>
            </a:r>
            <a:r>
              <a:rPr lang="en-US" altLang="ja-JP" sz="2400" dirty="0">
                <a:latin typeface="Source Sans Pro SemiBold" panose="020B0603030403020204" pitchFamily="34" charset="0"/>
                <a:ea typeface="+mj-ea"/>
              </a:rPr>
              <a:t>f : X </a:t>
            </a:r>
            <a:r>
              <a:rPr lang="ja-JP" altLang="en-US" sz="2400" dirty="0">
                <a:latin typeface="Source Sans Pro SemiBold" panose="020B0603030403020204" pitchFamily="34" charset="0"/>
                <a:ea typeface="+mj-ea"/>
              </a:rPr>
              <a:t>→ </a:t>
            </a:r>
            <a:r>
              <a:rPr lang="en-US" altLang="ja-JP" sz="2400" dirty="0">
                <a:latin typeface="Source Sans Pro SemiBold" panose="020B0603030403020204" pitchFamily="34" charset="0"/>
                <a:ea typeface="+mj-ea"/>
              </a:rPr>
              <a:t>Y </a:t>
            </a:r>
            <a:r>
              <a:rPr lang="ja-JP" altLang="en-US" sz="2400" dirty="0">
                <a:latin typeface="Source Sans Pro SemiBold" panose="020B0603030403020204" pitchFamily="34" charset="0"/>
                <a:ea typeface="+mj-ea"/>
              </a:rPr>
              <a:t>を先頭要素に適用し，残りについても</a:t>
            </a:r>
            <a:r>
              <a:rPr lang="en-US" altLang="ja-JP" sz="2400" dirty="0">
                <a:latin typeface="Source Sans Pro SemiBold" panose="020B0603030403020204" pitchFamily="34" charset="0"/>
                <a:ea typeface="+mj-ea"/>
              </a:rPr>
              <a:t>	fix </a:t>
            </a:r>
            <a:r>
              <a:rPr lang="ja-JP" altLang="en-US" sz="2400" dirty="0">
                <a:latin typeface="Source Sans Pro SemiBold" panose="020B0603030403020204" pitchFamily="34" charset="0"/>
                <a:ea typeface="+mj-ea"/>
              </a:rPr>
              <a:t>により再帰的に</a:t>
            </a:r>
            <a:r>
              <a:rPr lang="en-US" altLang="ja-JP" sz="2400" dirty="0">
                <a:latin typeface="Source Sans Pro SemiBold" panose="020B0603030403020204" pitchFamily="34" charset="0"/>
                <a:ea typeface="+mj-ea"/>
              </a:rPr>
              <a:t>f </a:t>
            </a:r>
            <a:r>
              <a:rPr lang="ja-JP" altLang="en-US" sz="2400" dirty="0">
                <a:latin typeface="Source Sans Pro SemiBold" panose="020B0603030403020204" pitchFamily="34" charset="0"/>
                <a:ea typeface="+mj-ea"/>
              </a:rPr>
              <a:t>が適用される．</a:t>
            </a:r>
            <a:endParaRPr lang="en-US" altLang="ja-JP" sz="2400" dirty="0">
              <a:latin typeface="Source Sans Pro SemiBold" panose="020B0603030403020204" pitchFamily="34" charset="0"/>
              <a:ea typeface="+mj-ea"/>
            </a:endParaRPr>
          </a:p>
          <a:p>
            <a:pPr marL="0" indent="0">
              <a:buNone/>
            </a:pPr>
            <a:r>
              <a:rPr lang="ja-JP" altLang="en-US" sz="2400" dirty="0">
                <a:latin typeface="Source Sans Pro SemiBold" panose="020B0603030403020204" pitchFamily="34" charset="0"/>
                <a:ea typeface="+mj-ea"/>
              </a:rPr>
              <a:t>したがって，</a:t>
            </a:r>
            <a:r>
              <a:rPr lang="en-US" altLang="ja-JP" sz="2400" dirty="0">
                <a:latin typeface="Source Sans Pro SemiBold" panose="020B0603030403020204" pitchFamily="34" charset="0"/>
                <a:ea typeface="+mj-ea"/>
              </a:rPr>
              <a:t>map </a:t>
            </a:r>
            <a:r>
              <a:rPr lang="ja-JP" altLang="en-US" sz="2400" dirty="0">
                <a:latin typeface="Source Sans Pro SemiBold" panose="020B0603030403020204" pitchFamily="34" charset="0"/>
                <a:ea typeface="+mj-ea"/>
              </a:rPr>
              <a:t>は </a:t>
            </a:r>
            <a:r>
              <a:rPr lang="en-US" altLang="ja-JP" sz="2400" dirty="0">
                <a:latin typeface="Source Sans Pro SemiBold" panose="020B0603030403020204" pitchFamily="34" charset="0"/>
                <a:ea typeface="+mj-ea"/>
              </a:rPr>
              <a:t>X</a:t>
            </a:r>
            <a:r>
              <a:rPr lang="ja-JP" altLang="en-US" sz="2400" dirty="0">
                <a:latin typeface="Source Sans Pro SemiBold" panose="020B0603030403020204" pitchFamily="34" charset="0"/>
                <a:ea typeface="+mj-ea"/>
              </a:rPr>
              <a:t> → </a:t>
            </a:r>
            <a:r>
              <a:rPr lang="en-US" altLang="ja-JP" sz="2400" dirty="0">
                <a:latin typeface="Source Sans Pro SemiBold" panose="020B0603030403020204" pitchFamily="34" charset="0"/>
                <a:ea typeface="+mj-ea"/>
              </a:rPr>
              <a:t>Y </a:t>
            </a:r>
            <a:r>
              <a:rPr lang="ja-JP" altLang="en-US" sz="2400" dirty="0">
                <a:latin typeface="Source Sans Pro SemiBold" panose="020B0603030403020204" pitchFamily="34" charset="0"/>
                <a:ea typeface="+mj-ea"/>
              </a:rPr>
              <a:t>型の関数 </a:t>
            </a:r>
            <a:r>
              <a:rPr lang="en-US" altLang="ja-JP" sz="2400" dirty="0">
                <a:latin typeface="Source Sans Pro SemiBold" panose="020B0603030403020204" pitchFamily="34" charset="0"/>
                <a:ea typeface="+mj-ea"/>
              </a:rPr>
              <a:t>f </a:t>
            </a:r>
            <a:r>
              <a:rPr lang="ja-JP" altLang="en-US" sz="2400" dirty="0">
                <a:latin typeface="Source Sans Pro SemiBold" panose="020B0603030403020204" pitchFamily="34" charset="0"/>
                <a:ea typeface="+mj-ea"/>
              </a:rPr>
              <a:t>と </a:t>
            </a:r>
            <a:r>
              <a:rPr lang="en-US" altLang="ja-JP" sz="2400" dirty="0">
                <a:latin typeface="Source Sans Pro SemiBold" panose="020B0603030403020204" pitchFamily="34" charset="0"/>
                <a:ea typeface="+mj-ea"/>
              </a:rPr>
              <a:t>List X </a:t>
            </a:r>
            <a:r>
              <a:rPr lang="ja-JP" altLang="en-US" sz="2400" dirty="0">
                <a:latin typeface="Source Sans Pro SemiBold" panose="020B0603030403020204" pitchFamily="34" charset="0"/>
                <a:ea typeface="+mj-ea"/>
              </a:rPr>
              <a:t>型のリストを受け取り，</a:t>
            </a:r>
            <a:r>
              <a:rPr lang="en-US" altLang="ja-JP" sz="2400" dirty="0">
                <a:latin typeface="Source Sans Pro SemiBold" panose="020B0603030403020204" pitchFamily="34" charset="0"/>
                <a:ea typeface="+mj-ea"/>
              </a:rPr>
              <a:t>List Y </a:t>
            </a:r>
            <a:r>
              <a:rPr lang="ja-JP" altLang="en-US" sz="2400" dirty="0">
                <a:latin typeface="Source Sans Pro SemiBold" panose="020B0603030403020204" pitchFamily="34" charset="0"/>
                <a:ea typeface="+mj-ea"/>
              </a:rPr>
              <a:t>型のリストを生成して停止するから，</a:t>
            </a:r>
            <a:endParaRPr lang="en-US" altLang="ja-JP" sz="2400" dirty="0">
              <a:latin typeface="Source Sans Pro SemiBold" panose="020B0603030403020204" pitchFamily="34" charset="0"/>
              <a:ea typeface="+mj-ea"/>
            </a:endParaRPr>
          </a:p>
          <a:p>
            <a:pPr marL="0" indent="0">
              <a:buNone/>
            </a:pPr>
            <a:r>
              <a:rPr lang="en-US" altLang="ja-JP" sz="2400" dirty="0">
                <a:latin typeface="Source Sans Pro SemiBold" panose="020B0603030403020204" pitchFamily="34" charset="0"/>
                <a:ea typeface="+mj-ea"/>
              </a:rPr>
              <a:t>	</a:t>
            </a:r>
            <a:r>
              <a:rPr lang="en-US" altLang="ja-JP" sz="2400" dirty="0">
                <a:latin typeface="Source Sans Pro SemiBold" panose="020B0603030403020204" pitchFamily="34" charset="0"/>
                <a:ea typeface="Source Sans Pro SemiBold" panose="020B0603030403020204" pitchFamily="34" charset="0"/>
              </a:rPr>
              <a:t> map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Y.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Y)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List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List Y </a:t>
            </a:r>
          </a:p>
          <a:p>
            <a:pPr marL="0" indent="0">
              <a:buNone/>
            </a:pPr>
            <a:r>
              <a:rPr lang="ja-JP" altLang="en-US" sz="2400" dirty="0">
                <a:latin typeface="Source Sans Pro SemiBold" panose="020B0603030403020204" pitchFamily="34" charset="0"/>
                <a:ea typeface="+mj-ea"/>
              </a:rPr>
              <a:t>は直感的には正しいといえる．</a:t>
            </a:r>
            <a:endParaRPr lang="en-US" altLang="ja-JP" sz="2400" dirty="0">
              <a:latin typeface="Source Sans Pro SemiBold" panose="020B0603030403020204" pitchFamily="34" charset="0"/>
              <a:ea typeface="+mj-ea"/>
            </a:endParaRPr>
          </a:p>
        </p:txBody>
      </p:sp>
    </p:spTree>
    <p:extLst>
      <p:ext uri="{BB962C8B-B14F-4D97-AF65-F5344CB8AC3E}">
        <p14:creationId xmlns:p14="http://schemas.microsoft.com/office/powerpoint/2010/main" val="39878496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B2B353-54A8-49CE-3410-D0051CB655E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433CCB-6A6E-B6CF-3CC0-14359DC3E75D}"/>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4C957B5C-F728-F675-A90F-39DF9D11F019}"/>
              </a:ext>
            </a:extLst>
          </p:cNvPr>
          <p:cNvSpPr>
            <a:spLocks noGrp="1"/>
          </p:cNvSpPr>
          <p:nvPr>
            <p:ph idx="1"/>
          </p:nvPr>
        </p:nvSpPr>
        <p:spPr>
          <a:xfrm>
            <a:off x="259194" y="1099789"/>
            <a:ext cx="8625610" cy="5481485"/>
          </a:xfrm>
        </p:spPr>
        <p:txBody>
          <a:bodyPr>
            <a:normAutofit/>
          </a:bodyPr>
          <a:lstStyle/>
          <a:p>
            <a:pPr marL="0" indent="0">
              <a:buNone/>
            </a:pPr>
            <a:r>
              <a:rPr lang="en-US" altLang="ja-JP" dirty="0">
                <a:latin typeface="+mn-lt"/>
                <a:ea typeface="Source Sans Pro SemiBold" panose="020B0603030403020204" pitchFamily="34" charset="0"/>
              </a:rPr>
              <a:t>23.4.3 Exercise [Recommended] </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117052080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DE0710-DFE1-C186-BAF3-F06A51C65D3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0CC633B-2351-33D9-A76F-406A4B12E3E8}"/>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6E4B86AB-A9B5-D9AA-8C9E-B14EE0BC43D8}"/>
              </a:ext>
            </a:extLst>
          </p:cNvPr>
          <p:cNvSpPr>
            <a:spLocks noGrp="1"/>
          </p:cNvSpPr>
          <p:nvPr>
            <p:ph idx="1"/>
          </p:nvPr>
        </p:nvSpPr>
        <p:spPr>
          <a:xfrm>
            <a:off x="259194" y="1099789"/>
            <a:ext cx="8625610" cy="5481485"/>
          </a:xfrm>
        </p:spPr>
        <p:txBody>
          <a:bodyPr>
            <a:normAutofit/>
          </a:bodyPr>
          <a:lstStyle/>
          <a:p>
            <a:pPr marL="0" indent="0">
              <a:buNone/>
            </a:pPr>
            <a:r>
              <a:rPr lang="en-US" altLang="ja-JP" dirty="0">
                <a:latin typeface="+mn-lt"/>
                <a:ea typeface="Source Sans Pro SemiBold" panose="020B0603030403020204" pitchFamily="34" charset="0"/>
              </a:rPr>
              <a:t>23.4.4 Exercise</a:t>
            </a:r>
          </a:p>
          <a:p>
            <a:pPr marL="0" indent="0">
              <a:buNone/>
            </a:pPr>
            <a:r>
              <a:rPr lang="ja-JP" altLang="en-US" sz="2400" dirty="0">
                <a:latin typeface="+mn-ea"/>
                <a:ea typeface="+mn-ea"/>
              </a:rPr>
              <a:t>第一引数が</a:t>
            </a:r>
            <a:r>
              <a:rPr lang="en-US" altLang="ja-JP" sz="2400" dirty="0">
                <a:latin typeface="Source Sans Pro SemiBold" panose="020B0603030403020204" pitchFamily="34" charset="0"/>
                <a:ea typeface="Source Sans Pro SemiBold" panose="020B0603030403020204" pitchFamily="34" charset="0"/>
              </a:rPr>
              <a:t>X</a:t>
            </a:r>
            <a:r>
              <a:rPr lang="ja-JP" altLang="en-US" sz="2400" dirty="0">
                <a:latin typeface="+mn-ea"/>
                <a:ea typeface="+mn-ea"/>
              </a:rPr>
              <a:t>型を持つ要素の比較関数であるような，多相型を　用いたソート関数を書け．</a:t>
            </a:r>
            <a:endParaRPr lang="en-US" altLang="ja-JP" sz="2400" dirty="0">
              <a:latin typeface="+mn-ea"/>
              <a:ea typeface="+mn-ea"/>
            </a:endParaRPr>
          </a:p>
          <a:p>
            <a:pPr marL="0" indent="0">
              <a:buNone/>
            </a:pPr>
            <a:endParaRPr lang="en-US" altLang="ja-JP" sz="24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sort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p:txBody>
      </p:sp>
    </p:spTree>
    <p:extLst>
      <p:ext uri="{BB962C8B-B14F-4D97-AF65-F5344CB8AC3E}">
        <p14:creationId xmlns:p14="http://schemas.microsoft.com/office/powerpoint/2010/main" val="22744294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2E24E7-04DA-A356-A557-F0B17F6D879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DD94D03-7237-1C8D-A712-BE3A3F2ABF92}"/>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EDE3A451-A3B3-6B21-4CEB-53B75B3B4BE9}"/>
              </a:ext>
            </a:extLst>
          </p:cNvPr>
          <p:cNvSpPr>
            <a:spLocks noGrp="1"/>
          </p:cNvSpPr>
          <p:nvPr>
            <p:ph idx="1"/>
          </p:nvPr>
        </p:nvSpPr>
        <p:spPr>
          <a:xfrm>
            <a:off x="126847" y="1050217"/>
            <a:ext cx="9017153" cy="5998843"/>
          </a:xfrm>
        </p:spPr>
        <p:txBody>
          <a:bodyPr>
            <a:normAutofit/>
          </a:bodyPr>
          <a:lstStyle/>
          <a:p>
            <a:pPr marL="0" indent="0">
              <a:buNone/>
            </a:pPr>
            <a:r>
              <a:rPr lang="en-US" altLang="ja-JP" dirty="0">
                <a:latin typeface="+mn-lt"/>
                <a:ea typeface="Source Sans Pro SemiBold" panose="020B0603030403020204" pitchFamily="34" charset="0"/>
              </a:rPr>
              <a:t>23.4.4 Exercise</a:t>
            </a:r>
          </a:p>
          <a:p>
            <a:pPr marL="0" indent="0">
              <a:buNone/>
            </a:pPr>
            <a:r>
              <a:rPr lang="ja-JP" altLang="en-US" sz="2400" dirty="0">
                <a:latin typeface="+mn-ea"/>
                <a:ea typeface="+mn-ea"/>
              </a:rPr>
              <a:t>比較関数 </a:t>
            </a:r>
            <a:r>
              <a:rPr lang="en-US" altLang="ja-JP" sz="2400" dirty="0" err="1">
                <a:latin typeface="Source Sans Pro SemiBold" panose="020B0603030403020204" pitchFamily="34" charset="0"/>
                <a:ea typeface="Source Sans Pro SemiBold" panose="020B0603030403020204" pitchFamily="34" charset="0"/>
              </a:rPr>
              <a:t>cmp</a:t>
            </a:r>
            <a:r>
              <a:rPr lang="en-US" altLang="ja-JP" sz="2400" dirty="0">
                <a:latin typeface="+mn-ea"/>
                <a:ea typeface="+mn-ea"/>
              </a:rPr>
              <a:t>, </a:t>
            </a:r>
            <a:r>
              <a:rPr lang="ja-JP" altLang="en-US" sz="2400" dirty="0">
                <a:latin typeface="+mn-ea"/>
                <a:ea typeface="+mn-ea"/>
              </a:rPr>
              <a:t>要素 </a:t>
            </a:r>
            <a:r>
              <a:rPr lang="en-US" altLang="ja-JP" sz="2400" dirty="0">
                <a:latin typeface="Source Sans Pro SemiBold" panose="020B0603030403020204" pitchFamily="34" charset="0"/>
                <a:ea typeface="Source Sans Pro SemiBold" panose="020B0603030403020204" pitchFamily="34" charset="0"/>
              </a:rPr>
              <a:t>a</a:t>
            </a:r>
            <a:r>
              <a:rPr lang="en-US" altLang="ja-JP" sz="2400" dirty="0">
                <a:latin typeface="+mn-ea"/>
                <a:ea typeface="+mn-ea"/>
              </a:rPr>
              <a:t>, </a:t>
            </a:r>
            <a:r>
              <a:rPr lang="ja-JP" altLang="en-US" sz="2400" dirty="0">
                <a:latin typeface="+mn-ea"/>
                <a:ea typeface="+mn-ea"/>
              </a:rPr>
              <a:t>挿入するリスト </a:t>
            </a:r>
            <a:r>
              <a:rPr lang="en-US" altLang="ja-JP" sz="2400" dirty="0">
                <a:latin typeface="Source Sans Pro SemiBold" panose="020B0603030403020204" pitchFamily="34" charset="0"/>
                <a:ea typeface="Source Sans Pro SemiBold" panose="020B0603030403020204" pitchFamily="34" charset="0"/>
              </a:rPr>
              <a:t>l</a:t>
            </a:r>
            <a:r>
              <a:rPr lang="en-US" altLang="ja-JP" sz="2400" dirty="0">
                <a:latin typeface="+mn-ea"/>
                <a:ea typeface="+mn-ea"/>
              </a:rPr>
              <a:t> </a:t>
            </a:r>
            <a:r>
              <a:rPr lang="ja-JP" altLang="en-US" sz="2400" dirty="0">
                <a:latin typeface="+mn-ea"/>
                <a:ea typeface="+mn-ea"/>
              </a:rPr>
              <a:t>を受け取り</a:t>
            </a:r>
            <a:r>
              <a:rPr lang="ja-JP" altLang="en-US" sz="2400" dirty="0">
                <a:latin typeface="Source Sans Pro SemiBold" panose="020B0603030403020204" pitchFamily="34" charset="0"/>
                <a:ea typeface="+mn-ea"/>
              </a:rPr>
              <a:t>，</a:t>
            </a:r>
            <a:r>
              <a:rPr lang="en-US" altLang="ja-JP" sz="2400" dirty="0" err="1">
                <a:latin typeface="Source Sans Pro SemiBold" panose="020B0603030403020204" pitchFamily="34" charset="0"/>
                <a:ea typeface="Source Sans Pro SemiBold" panose="020B0603030403020204" pitchFamily="34" charset="0"/>
              </a:rPr>
              <a:t>cmp</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mn-ea"/>
                <a:ea typeface="+mn-ea"/>
              </a:rPr>
              <a:t>を </a:t>
            </a:r>
            <a:r>
              <a:rPr lang="en-US" altLang="ja-JP" sz="2400" dirty="0">
                <a:latin typeface="Source Sans Pro SemiBold" panose="020B0603030403020204" pitchFamily="34" charset="0"/>
                <a:ea typeface="Source Sans Pro SemiBold" panose="020B0603030403020204" pitchFamily="34" charset="0"/>
              </a:rPr>
              <a:t>a</a:t>
            </a:r>
            <a:r>
              <a:rPr lang="en-US" altLang="ja-JP" sz="2400" dirty="0">
                <a:latin typeface="+mn-ea"/>
                <a:ea typeface="+mn-ea"/>
              </a:rPr>
              <a:t> </a:t>
            </a:r>
            <a:r>
              <a:rPr lang="ja-JP" altLang="en-US" sz="2400" dirty="0">
                <a:latin typeface="+mn-ea"/>
                <a:ea typeface="+mn-ea"/>
              </a:rPr>
              <a:t>と </a:t>
            </a:r>
            <a:r>
              <a:rPr lang="en-US" altLang="ja-JP" sz="2400" dirty="0">
                <a:latin typeface="Source Sans Pro SemiBold" panose="020B0603030403020204" pitchFamily="34" charset="0"/>
                <a:ea typeface="Source Sans Pro SemiBold" panose="020B0603030403020204" pitchFamily="34" charset="0"/>
              </a:rPr>
              <a:t>l</a:t>
            </a:r>
            <a:r>
              <a:rPr lang="en-US" altLang="ja-JP" sz="2400" dirty="0">
                <a:latin typeface="+mn-ea"/>
                <a:ea typeface="+mn-ea"/>
              </a:rPr>
              <a:t> </a:t>
            </a:r>
            <a:r>
              <a:rPr lang="ja-JP" altLang="en-US" sz="2400" dirty="0">
                <a:latin typeface="+mn-ea"/>
                <a:ea typeface="+mn-ea"/>
              </a:rPr>
              <a:t>の各要素に再帰的に適用し，</a:t>
            </a:r>
            <a:r>
              <a:rPr lang="en-US" altLang="ja-JP" sz="2400" dirty="0" err="1">
                <a:latin typeface="Source Sans Pro SemiBold" panose="020B0603030403020204" pitchFamily="34" charset="0"/>
                <a:ea typeface="Source Sans Pro SemiBold" panose="020B0603030403020204" pitchFamily="34" charset="0"/>
              </a:rPr>
              <a:t>cmp</a:t>
            </a:r>
            <a:r>
              <a:rPr lang="en-US" altLang="ja-JP" sz="2400" dirty="0">
                <a:latin typeface="Source Sans Pro SemiBold" panose="020B0603030403020204" pitchFamily="34" charset="0"/>
                <a:ea typeface="Source Sans Pro SemiBold" panose="020B0603030403020204" pitchFamily="34" charset="0"/>
              </a:rPr>
              <a:t> a (head l) == true </a:t>
            </a:r>
            <a:r>
              <a:rPr lang="ja-JP" altLang="en-US" sz="2400" dirty="0">
                <a:latin typeface="+mn-ea"/>
                <a:ea typeface="+mn-ea"/>
              </a:rPr>
              <a:t>となるとき </a:t>
            </a:r>
            <a:r>
              <a:rPr lang="en-US" altLang="ja-JP" sz="2400" dirty="0">
                <a:latin typeface="Source Sans Pro SemiBold" panose="020B0603030403020204" pitchFamily="34" charset="0"/>
                <a:ea typeface="Source Sans Pro SemiBold" panose="020B0603030403020204" pitchFamily="34" charset="0"/>
              </a:rPr>
              <a:t>head</a:t>
            </a:r>
            <a:r>
              <a:rPr lang="en-US" altLang="ja-JP" sz="2400" dirty="0">
                <a:latin typeface="+mn-ea"/>
                <a:ea typeface="+mn-ea"/>
              </a:rPr>
              <a:t> </a:t>
            </a:r>
            <a:r>
              <a:rPr lang="ja-JP" altLang="en-US" sz="2400" dirty="0">
                <a:latin typeface="+mn-ea"/>
                <a:ea typeface="+mn-ea"/>
              </a:rPr>
              <a:t>の前に </a:t>
            </a:r>
            <a:r>
              <a:rPr lang="en-US" altLang="ja-JP" sz="2400" dirty="0">
                <a:latin typeface="Source Sans Pro SemiBold" panose="020B0603030403020204" pitchFamily="34" charset="0"/>
                <a:ea typeface="Source Sans Pro SemiBold" panose="020B0603030403020204" pitchFamily="34" charset="0"/>
              </a:rPr>
              <a:t>a</a:t>
            </a:r>
            <a:r>
              <a:rPr lang="en-US" altLang="ja-JP" sz="2400" dirty="0">
                <a:latin typeface="+mn-ea"/>
                <a:ea typeface="+mn-ea"/>
              </a:rPr>
              <a:t> </a:t>
            </a:r>
            <a:r>
              <a:rPr lang="ja-JP" altLang="en-US" sz="2400" dirty="0">
                <a:latin typeface="+mn-ea"/>
                <a:ea typeface="+mn-ea"/>
              </a:rPr>
              <a:t>を挿入するような </a:t>
            </a:r>
            <a:r>
              <a:rPr lang="en-US" altLang="ja-JP" sz="2400" dirty="0">
                <a:latin typeface="Source Sans Pro SemiBold" panose="020B0603030403020204" pitchFamily="34" charset="0"/>
                <a:ea typeface="Source Sans Pro SemiBold" panose="020B0603030403020204" pitchFamily="34" charset="0"/>
              </a:rPr>
              <a:t>insert</a:t>
            </a:r>
            <a:r>
              <a:rPr lang="en-US" altLang="ja-JP" sz="2400" dirty="0">
                <a:latin typeface="+mn-ea"/>
                <a:ea typeface="+mn-ea"/>
              </a:rPr>
              <a:t> </a:t>
            </a:r>
            <a:r>
              <a:rPr lang="ja-JP" altLang="en-US" sz="2400" dirty="0">
                <a:latin typeface="+mn-ea"/>
                <a:ea typeface="+mn-ea"/>
              </a:rPr>
              <a:t>関数を先に定義する．</a:t>
            </a:r>
            <a:endParaRPr lang="en-US" altLang="ja-JP" sz="2400" dirty="0">
              <a:latin typeface="+mn-ea"/>
              <a:ea typeface="+mn-ea"/>
            </a:endParaRPr>
          </a:p>
          <a:p>
            <a:pPr marL="0" indent="0">
              <a:buNone/>
            </a:pPr>
            <a:endParaRPr lang="en-US" altLang="ja-JP" sz="8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insert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λcmp</a:t>
            </a:r>
            <a:r>
              <a:rPr lang="en-US" altLang="ja-JP" dirty="0">
                <a:latin typeface="Source Sans Pro SemiBold" panose="020B0603030403020204" pitchFamily="34" charset="0"/>
                <a:ea typeface="Source Sans Pro SemiBold" panose="020B0603030403020204" pitchFamily="34" charset="0"/>
              </a:rPr>
              <a: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 </a:t>
            </a:r>
            <a:r>
              <a:rPr lang="en-US" altLang="ja-JP" dirty="0" err="1">
                <a:latin typeface="Source Sans Pro SemiBold" panose="020B0603030403020204" pitchFamily="34" charset="0"/>
                <a:ea typeface="Source Sans Pro SemiBold" panose="020B0603030403020204" pitchFamily="34" charset="0"/>
              </a:rPr>
              <a:t>λa</a:t>
            </a:r>
            <a:r>
              <a:rPr lang="en-US" altLang="ja-JP" dirty="0">
                <a:latin typeface="Source Sans Pro SemiBold" panose="020B0603030403020204" pitchFamily="34" charset="0"/>
                <a:ea typeface="Source Sans Pro SemiBold" panose="020B0603030403020204" pitchFamily="34" charset="0"/>
              </a:rPr>
              <a:t>: X.</a:t>
            </a:r>
          </a:p>
          <a:p>
            <a:pPr marL="0" indent="0">
              <a:buNone/>
            </a:pPr>
            <a:r>
              <a:rPr lang="en-US" altLang="ja-JP" dirty="0">
                <a:latin typeface="Source Sans Pro SemiBold" panose="020B0603030403020204" pitchFamily="34" charset="0"/>
                <a:ea typeface="Source Sans Pro SemiBold" panose="020B0603030403020204" pitchFamily="34" charset="0"/>
              </a:rPr>
              <a:t>		(fix (</a:t>
            </a:r>
            <a:r>
              <a:rPr lang="en-US" altLang="ja-JP" dirty="0" err="1">
                <a:latin typeface="Source Sans Pro SemiBold" panose="020B0603030403020204" pitchFamily="34" charset="0"/>
                <a:ea typeface="Source Sans Pro SemiBold" panose="020B0603030403020204" pitchFamily="34" charset="0"/>
              </a:rPr>
              <a:t>λm</a:t>
            </a:r>
            <a:r>
              <a:rPr lang="en-US" altLang="ja-JP" dirty="0">
                <a:latin typeface="Source Sans Pro SemiBold" panose="020B0603030403020204" pitchFamily="34" charset="0"/>
                <a:ea typeface="Source Sans Pro SemiBold" panose="020B0603030403020204" pitchFamily="34" charset="0"/>
              </a:rPr>
              <a:t>: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λl</a:t>
            </a:r>
            <a:r>
              <a:rPr lang="en-US" altLang="ja-JP" dirty="0">
                <a:latin typeface="Source Sans Pro SemiBold" panose="020B0603030403020204" pitchFamily="34" charset="0"/>
                <a:ea typeface="Source Sans Pro SemiBold" panose="020B0603030403020204" pitchFamily="34" charset="0"/>
              </a:rPr>
              <a:t>: List X.</a:t>
            </a:r>
          </a:p>
          <a:p>
            <a:pPr marL="0" indent="0">
              <a:buNone/>
            </a:pPr>
            <a:r>
              <a:rPr lang="en-US" altLang="ja-JP" dirty="0">
                <a:latin typeface="Source Sans Pro SemiBold" panose="020B0603030403020204" pitchFamily="34" charset="0"/>
                <a:ea typeface="Source Sans Pro SemiBold" panose="020B0603030403020204" pitchFamily="34" charset="0"/>
              </a:rPr>
              <a:t>				if </a:t>
            </a: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[X] l then cons [X] a (nil [X])</a:t>
            </a:r>
          </a:p>
          <a:p>
            <a:pPr marL="0" indent="0">
              <a:buNone/>
            </a:pPr>
            <a:r>
              <a:rPr lang="en-US" altLang="ja-JP" dirty="0">
                <a:latin typeface="Source Sans Pro SemiBold" panose="020B0603030403020204" pitchFamily="34" charset="0"/>
                <a:ea typeface="Source Sans Pro SemiBold" panose="020B0603030403020204" pitchFamily="34" charset="0"/>
              </a:rPr>
              <a:t>				else if </a:t>
            </a:r>
            <a:r>
              <a:rPr lang="en-US" altLang="ja-JP" dirty="0" err="1">
                <a:latin typeface="Source Sans Pro SemiBold" panose="020B0603030403020204" pitchFamily="34" charset="0"/>
                <a:ea typeface="Source Sans Pro SemiBold" panose="020B0603030403020204" pitchFamily="34" charset="0"/>
              </a:rPr>
              <a:t>cmp</a:t>
            </a:r>
            <a:r>
              <a:rPr lang="en-US" altLang="ja-JP" dirty="0">
                <a:latin typeface="Source Sans Pro SemiBold" panose="020B0603030403020204" pitchFamily="34" charset="0"/>
                <a:ea typeface="Source Sans Pro SemiBold" panose="020B0603030403020204" pitchFamily="34" charset="0"/>
              </a:rPr>
              <a:t> a (head [X] l)</a:t>
            </a:r>
          </a:p>
          <a:p>
            <a:pPr marL="0" indent="0">
              <a:buNone/>
            </a:pPr>
            <a:r>
              <a:rPr lang="en-US" altLang="ja-JP" dirty="0">
                <a:latin typeface="Source Sans Pro SemiBold" panose="020B0603030403020204" pitchFamily="34" charset="0"/>
                <a:ea typeface="Source Sans Pro SemiBold" panose="020B0603030403020204" pitchFamily="34" charset="0"/>
              </a:rPr>
              <a:t>								then cons [X] a l</a:t>
            </a:r>
          </a:p>
          <a:p>
            <a:pPr marL="0" indent="0">
              <a:buNone/>
            </a:pPr>
            <a:r>
              <a:rPr lang="en-US" altLang="ja-JP" dirty="0">
                <a:latin typeface="Source Sans Pro SemiBold" panose="020B0603030403020204" pitchFamily="34" charset="0"/>
                <a:ea typeface="Source Sans Pro SemiBold" panose="020B0603030403020204" pitchFamily="34" charset="0"/>
              </a:rPr>
              <a:t>				else cons [X] (head [X] l) (m (tail [X] l)) )) </a:t>
            </a:r>
          </a:p>
        </p:txBody>
      </p:sp>
      <p:sp>
        <p:nvSpPr>
          <p:cNvPr id="4" name="テキスト ボックス 3">
            <a:extLst>
              <a:ext uri="{FF2B5EF4-FFF2-40B4-BE49-F238E27FC236}">
                <a16:creationId xmlns:a16="http://schemas.microsoft.com/office/drawing/2014/main" id="{995EBFA2-D2E4-E7B2-71A3-41B4D866D0E2}"/>
              </a:ext>
            </a:extLst>
          </p:cNvPr>
          <p:cNvSpPr txBox="1"/>
          <p:nvPr/>
        </p:nvSpPr>
        <p:spPr>
          <a:xfrm>
            <a:off x="4740441" y="6581001"/>
            <a:ext cx="4403559" cy="276999"/>
          </a:xfrm>
          <a:prstGeom prst="rect">
            <a:avLst/>
          </a:prstGeom>
          <a:noFill/>
        </p:spPr>
        <p:txBody>
          <a:bodyPr wrap="square">
            <a:spAutoFit/>
          </a:bodyPr>
          <a:lstStyle/>
          <a:p>
            <a:r>
              <a:rPr lang="ja-JP" altLang="en-US" sz="1200" dirty="0"/>
              <a:t>http://pllab.is.ocha.ac.jp/harukam/okiba/tapl/tapl_23.html#sec23_4</a:t>
            </a:r>
          </a:p>
        </p:txBody>
      </p:sp>
    </p:spTree>
    <p:extLst>
      <p:ext uri="{BB962C8B-B14F-4D97-AF65-F5344CB8AC3E}">
        <p14:creationId xmlns:p14="http://schemas.microsoft.com/office/powerpoint/2010/main" val="9344434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20AB4-D22C-FB2D-FDA7-9BC659F149D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576276C-3CF8-BC7E-545F-89860AB35D25}"/>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EC6B6B6C-945A-49F2-70E1-49ECFD430013}"/>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23.4.4 Exercise</a:t>
            </a:r>
            <a:endParaRPr lang="en-US" altLang="ja-JP" sz="800" dirty="0">
              <a:latin typeface="+mn-ea"/>
              <a:ea typeface="+mn-ea"/>
            </a:endParaRPr>
          </a:p>
          <a:p>
            <a:pPr marL="0" indent="0">
              <a:buNone/>
            </a:pPr>
            <a:r>
              <a:rPr lang="ja-JP" altLang="en-US" sz="2400" dirty="0">
                <a:latin typeface="+mn-ea"/>
                <a:ea typeface="+mn-ea"/>
              </a:rPr>
              <a:t>再帰的に挿入ソートを実行する．ソート済みリストの適切な位置に要素を挿入していく操作が再帰的に実行される</a:t>
            </a:r>
            <a:r>
              <a:rPr lang="ja-JP" altLang="en-US" dirty="0">
                <a:latin typeface="+mn-ea"/>
                <a:ea typeface="+mn-ea"/>
              </a:rPr>
              <a:t>．</a:t>
            </a:r>
            <a:endParaRPr lang="en-US" altLang="ja-JP" dirty="0">
              <a:latin typeface="+mn-ea"/>
              <a:ea typeface="+mn-ea"/>
            </a:endParaRPr>
          </a:p>
          <a:p>
            <a:pPr marL="0" indent="0">
              <a:buNone/>
            </a:pPr>
            <a:endParaRPr lang="en-US" altLang="ja-JP" sz="8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 insert : </a:t>
            </a:r>
            <a:r>
              <a:rPr lang="ja-JP" altLang="en-US" dirty="0">
                <a:latin typeface="Source Sans Pro SemiBold" panose="020B0603030403020204" pitchFamily="34" charset="0"/>
                <a:ea typeface="Source Sans Pro SemiBold" panose="020B0603030403020204" pitchFamily="34" charset="0"/>
              </a:rPr>
              <a:t>∀</a:t>
            </a:r>
            <a:r>
              <a:rPr lang="en-US" altLang="ja-JP" dirty="0">
                <a:latin typeface="Source Sans Pro SemiBold" panose="020B0603030403020204" pitchFamily="34" charset="0"/>
                <a:ea typeface="Source Sans Pro SemiBold" panose="020B0603030403020204" pitchFamily="34" charset="0"/>
              </a:rPr>
              <a:t>X.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endParaRPr lang="en-US" altLang="ja-JP" sz="800" dirty="0">
              <a:latin typeface="+mn-ea"/>
              <a:ea typeface="+mn-ea"/>
            </a:endParaRPr>
          </a:p>
          <a:p>
            <a:pPr marL="0" indent="0">
              <a:buNone/>
            </a:pPr>
            <a:r>
              <a:rPr lang="en-US" altLang="ja-JP" dirty="0">
                <a:latin typeface="Source Sans Pro SemiBold" panose="020B0603030403020204" pitchFamily="34" charset="0"/>
                <a:ea typeface="Source Sans Pro SemiBold" panose="020B0603030403020204" pitchFamily="34" charset="0"/>
              </a:rPr>
              <a:t>sort = </a:t>
            </a:r>
            <a:r>
              <a:rPr lang="en-US" altLang="ja-JP" dirty="0" err="1">
                <a:latin typeface="Source Sans Pro SemiBold" panose="020B0603030403020204" pitchFamily="34" charset="0"/>
                <a:ea typeface="Source Sans Pro SemiBold" panose="020B0603030403020204" pitchFamily="34" charset="0"/>
              </a:rPr>
              <a:t>λX</a:t>
            </a: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λcmp</a:t>
            </a:r>
            <a:r>
              <a:rPr lang="en-US" altLang="ja-JP" dirty="0">
                <a:latin typeface="Source Sans Pro SemiBold" panose="020B0603030403020204" pitchFamily="34" charset="0"/>
                <a:ea typeface="Source Sans Pro SemiBold" panose="020B0603030403020204" pitchFamily="34" charset="0"/>
              </a:rPr>
              <a: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Bool.</a:t>
            </a:r>
          </a:p>
          <a:p>
            <a:pPr marL="0" indent="0">
              <a:buNone/>
            </a:pPr>
            <a:r>
              <a:rPr lang="en-US" altLang="ja-JP" dirty="0">
                <a:latin typeface="Source Sans Pro SemiBold" panose="020B0603030403020204" pitchFamily="34" charset="0"/>
                <a:ea typeface="Source Sans Pro SemiBold" panose="020B0603030403020204" pitchFamily="34" charset="0"/>
              </a:rPr>
              <a:t>		(fix (</a:t>
            </a:r>
            <a:r>
              <a:rPr lang="en-US" altLang="ja-JP" dirty="0" err="1">
                <a:latin typeface="Source Sans Pro SemiBold" panose="020B0603030403020204" pitchFamily="34" charset="0"/>
                <a:ea typeface="Source Sans Pro SemiBold" panose="020B0603030403020204" pitchFamily="34" charset="0"/>
              </a:rPr>
              <a:t>λm</a:t>
            </a:r>
            <a:r>
              <a:rPr lang="en-US" altLang="ja-JP" dirty="0">
                <a:latin typeface="Source Sans Pro SemiBold" panose="020B0603030403020204" pitchFamily="34" charset="0"/>
                <a:ea typeface="Source Sans Pro SemiBold" panose="020B0603030403020204" pitchFamily="34" charset="0"/>
              </a:rPr>
              <a:t>: List X </a:t>
            </a:r>
            <a:r>
              <a:rPr lang="ja-JP" altLang="en-US" dirty="0">
                <a:latin typeface="Source Sans Pro SemiBold" panose="020B0603030403020204" pitchFamily="34" charset="0"/>
                <a:ea typeface="Source Sans Pro SemiBold" panose="020B0603030403020204" pitchFamily="34" charset="0"/>
              </a:rPr>
              <a:t>→ </a:t>
            </a:r>
            <a:r>
              <a:rPr lang="en-US" altLang="ja-JP" dirty="0">
                <a:latin typeface="Source Sans Pro SemiBold" panose="020B0603030403020204" pitchFamily="34" charset="0"/>
                <a:ea typeface="Source Sans Pro SemiBold" panose="020B0603030403020204" pitchFamily="34" charset="0"/>
              </a:rPr>
              <a:t>List X.</a:t>
            </a:r>
          </a:p>
          <a:p>
            <a:pPr marL="0" indent="0">
              <a:buNone/>
            </a:pPr>
            <a:r>
              <a:rPr lang="en-US" altLang="ja-JP" dirty="0">
                <a:latin typeface="Source Sans Pro SemiBold" panose="020B0603030403020204" pitchFamily="34" charset="0"/>
                <a:ea typeface="Source Sans Pro SemiBold" panose="020B0603030403020204" pitchFamily="34" charset="0"/>
              </a:rPr>
              <a:t>			</a:t>
            </a:r>
            <a:r>
              <a:rPr lang="en-US" altLang="ja-JP" dirty="0" err="1">
                <a:latin typeface="Source Sans Pro SemiBold" panose="020B0603030403020204" pitchFamily="34" charset="0"/>
                <a:ea typeface="Source Sans Pro SemiBold" panose="020B0603030403020204" pitchFamily="34" charset="0"/>
              </a:rPr>
              <a:t>λl</a:t>
            </a:r>
            <a:r>
              <a:rPr lang="en-US" altLang="ja-JP" dirty="0">
                <a:latin typeface="Source Sans Pro SemiBold" panose="020B0603030403020204" pitchFamily="34" charset="0"/>
                <a:ea typeface="Source Sans Pro SemiBold" panose="020B0603030403020204" pitchFamily="34" charset="0"/>
              </a:rPr>
              <a:t> : List X.</a:t>
            </a:r>
          </a:p>
          <a:p>
            <a:pPr marL="0" indent="0">
              <a:buNone/>
            </a:pPr>
            <a:r>
              <a:rPr lang="en-US" altLang="ja-JP" dirty="0">
                <a:latin typeface="Source Sans Pro SemiBold" panose="020B0603030403020204" pitchFamily="34" charset="0"/>
                <a:ea typeface="Source Sans Pro SemiBold" panose="020B0603030403020204" pitchFamily="34" charset="0"/>
              </a:rPr>
              <a:t>				if </a:t>
            </a:r>
            <a:r>
              <a:rPr lang="en-US" altLang="ja-JP" dirty="0" err="1">
                <a:latin typeface="Source Sans Pro SemiBold" panose="020B0603030403020204" pitchFamily="34" charset="0"/>
                <a:ea typeface="Source Sans Pro SemiBold" panose="020B0603030403020204" pitchFamily="34" charset="0"/>
              </a:rPr>
              <a:t>isnil</a:t>
            </a:r>
            <a:r>
              <a:rPr lang="en-US" altLang="ja-JP" dirty="0">
                <a:latin typeface="Source Sans Pro SemiBold" panose="020B0603030403020204" pitchFamily="34" charset="0"/>
                <a:ea typeface="Source Sans Pro SemiBold" panose="020B0603030403020204" pitchFamily="34" charset="0"/>
              </a:rPr>
              <a:t> [X] l then nil [X]</a:t>
            </a:r>
          </a:p>
          <a:p>
            <a:pPr marL="0" indent="0">
              <a:buNone/>
            </a:pPr>
            <a:r>
              <a:rPr lang="en-US" altLang="ja-JP" dirty="0">
                <a:latin typeface="Source Sans Pro SemiBold" panose="020B0603030403020204" pitchFamily="34" charset="0"/>
                <a:ea typeface="Source Sans Pro SemiBold" panose="020B0603030403020204" pitchFamily="34" charset="0"/>
              </a:rPr>
              <a:t>				else insert [X] </a:t>
            </a:r>
            <a:r>
              <a:rPr lang="en-US" altLang="ja-JP" dirty="0" err="1">
                <a:latin typeface="Source Sans Pro SemiBold" panose="020B0603030403020204" pitchFamily="34" charset="0"/>
                <a:ea typeface="Source Sans Pro SemiBold" panose="020B0603030403020204" pitchFamily="34" charset="0"/>
              </a:rPr>
              <a:t>cmp</a:t>
            </a:r>
            <a:r>
              <a:rPr lang="en-US" altLang="ja-JP" dirty="0">
                <a:latin typeface="Source Sans Pro SemiBold" panose="020B0603030403020204" pitchFamily="34" charset="0"/>
                <a:ea typeface="Source Sans Pro SemiBold" panose="020B0603030403020204" pitchFamily="34" charset="0"/>
              </a:rPr>
              <a:t> </a:t>
            </a:r>
          </a:p>
          <a:p>
            <a:pPr marL="0" indent="0">
              <a:buNone/>
            </a:pPr>
            <a:r>
              <a:rPr lang="en-US" altLang="ja-JP" dirty="0">
                <a:latin typeface="Source Sans Pro SemiBold" panose="020B0603030403020204" pitchFamily="34" charset="0"/>
                <a:ea typeface="Source Sans Pro SemiBold" panose="020B0603030403020204" pitchFamily="34" charset="0"/>
              </a:rPr>
              <a:t>						(head [X] l) (m (tail [X] l ))))</a:t>
            </a:r>
          </a:p>
        </p:txBody>
      </p:sp>
      <p:sp>
        <p:nvSpPr>
          <p:cNvPr id="6" name="テキスト ボックス 5">
            <a:extLst>
              <a:ext uri="{FF2B5EF4-FFF2-40B4-BE49-F238E27FC236}">
                <a16:creationId xmlns:a16="http://schemas.microsoft.com/office/drawing/2014/main" id="{F60AB154-AAA6-6B68-1AAF-E57380D7B0CF}"/>
              </a:ext>
            </a:extLst>
          </p:cNvPr>
          <p:cNvSpPr txBox="1"/>
          <p:nvPr/>
        </p:nvSpPr>
        <p:spPr>
          <a:xfrm>
            <a:off x="4740441" y="6581001"/>
            <a:ext cx="4403559" cy="276999"/>
          </a:xfrm>
          <a:prstGeom prst="rect">
            <a:avLst/>
          </a:prstGeom>
          <a:noFill/>
        </p:spPr>
        <p:txBody>
          <a:bodyPr wrap="square">
            <a:spAutoFit/>
          </a:bodyPr>
          <a:lstStyle/>
          <a:p>
            <a:r>
              <a:rPr lang="ja-JP" altLang="en-US" sz="1200" dirty="0"/>
              <a:t>http://pllab.is.ocha.ac.jp/harukam/okiba/tapl/tapl_23.html#sec23_4</a:t>
            </a:r>
          </a:p>
        </p:txBody>
      </p:sp>
    </p:spTree>
    <p:extLst>
      <p:ext uri="{BB962C8B-B14F-4D97-AF65-F5344CB8AC3E}">
        <p14:creationId xmlns:p14="http://schemas.microsoft.com/office/powerpoint/2010/main" val="20550069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7EF86-2BC2-FE93-401E-60ED4F73A53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688C6AD-E75E-196B-9E63-BF350365A783}"/>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48D12598-BED1-BA9D-AB08-311DE3A53C7F}"/>
              </a:ext>
            </a:extLst>
          </p:cNvPr>
          <p:cNvSpPr>
            <a:spLocks noGrp="1"/>
          </p:cNvSpPr>
          <p:nvPr>
            <p:ph idx="1"/>
          </p:nvPr>
        </p:nvSpPr>
        <p:spPr/>
        <p:txBody>
          <a:bodyPr/>
          <a:lstStyle/>
          <a:p>
            <a:pPr marL="0" indent="0">
              <a:buNone/>
            </a:pPr>
            <a:r>
              <a:rPr kumimoji="1" lang="en-US" altLang="ja-JP" dirty="0"/>
              <a:t>22.7 </a:t>
            </a:r>
            <a:r>
              <a:rPr kumimoji="1" lang="ja-JP" altLang="en-US" dirty="0"/>
              <a:t>で扱ったように，無数の </a:t>
            </a:r>
            <a:r>
              <a:rPr kumimoji="1" lang="en-US" altLang="ja-JP" dirty="0"/>
              <a:t>“doubling” </a:t>
            </a:r>
            <a:r>
              <a:rPr kumimoji="1" lang="ja-JP" altLang="en-US" dirty="0"/>
              <a:t>関数を</a:t>
            </a:r>
            <a:endParaRPr kumimoji="1" lang="en-US" altLang="ja-JP" dirty="0"/>
          </a:p>
          <a:p>
            <a:pPr marL="0" indent="0">
              <a:buNone/>
            </a:pPr>
            <a:r>
              <a:rPr lang="ja-JP" altLang="en-US" dirty="0"/>
              <a:t>単純型付きラムダ計算で書くことができる．</a:t>
            </a:r>
            <a:endParaRPr lang="en-US" altLang="ja-JP" dirty="0"/>
          </a:p>
          <a:p>
            <a:pPr marL="0" indent="0">
              <a:buNone/>
            </a:pPr>
            <a:endParaRPr kumimoji="1" lang="en-US" altLang="ja-JP" sz="1200" dirty="0"/>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doubleNat</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f:Nat → Nat.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x:Nat. f (f x);</a:t>
            </a:r>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doubleRcd</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f:{l:Bool} → {l:Bool}.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x:{l:Bool}. f (f x);</a:t>
            </a:r>
          </a:p>
          <a:p>
            <a:pPr marL="0" indent="0">
              <a:buNone/>
            </a:pPr>
            <a:r>
              <a:rPr kumimoji="1" lang="en-US" altLang="ja-JP" sz="2400" dirty="0" err="1">
                <a:latin typeface="Source Sans Pro SemiBold" panose="020B0603030403020204" pitchFamily="34" charset="0"/>
                <a:ea typeface="Source Sans Pro SemiBold" panose="020B0603030403020204" pitchFamily="34" charset="0"/>
              </a:rPr>
              <a:t>doubleFun</a:t>
            </a:r>
            <a:r>
              <a:rPr kumimoji="1" lang="en-US" altLang="ja-JP" sz="2400" dirty="0">
                <a:latin typeface="Source Sans Pro SemiBold" panose="020B0603030403020204" pitchFamily="34" charset="0"/>
                <a:ea typeface="Source Sans Pro SemiBold" panose="020B0603030403020204" pitchFamily="34" charset="0"/>
              </a:rPr>
              <a:t> =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f:(Nat → Nat) → (Nat → Nat). </a:t>
            </a:r>
            <a:r>
              <a:rPr kumimoji="1" lang="el-GR" altLang="ja-JP" sz="2400" dirty="0">
                <a:latin typeface="Source Sans Pro SemiBold" panose="020B0603030403020204" pitchFamily="34" charset="0"/>
                <a:ea typeface="Source Sans Pro SemiBold" panose="020B0603030403020204" pitchFamily="34" charset="0"/>
              </a:rPr>
              <a:t>λ</a:t>
            </a:r>
            <a:r>
              <a:rPr kumimoji="1" lang="en-US" altLang="ja-JP" sz="2400" dirty="0">
                <a:latin typeface="Source Sans Pro SemiBold" panose="020B0603030403020204" pitchFamily="34" charset="0"/>
                <a:ea typeface="Source Sans Pro SemiBold" panose="020B0603030403020204" pitchFamily="34" charset="0"/>
              </a:rPr>
              <a:t>x:Nat → Nat. f (f x);</a:t>
            </a:r>
          </a:p>
          <a:p>
            <a:pPr marL="0" indent="0">
              <a:buNone/>
            </a:pPr>
            <a:endParaRPr lang="en-US" altLang="ja-JP" sz="1200" dirty="0"/>
          </a:p>
          <a:p>
            <a:pPr marL="0" indent="0">
              <a:buNone/>
            </a:pPr>
            <a:r>
              <a:rPr kumimoji="1" lang="ja-JP" altLang="en-US" dirty="0"/>
              <a:t>これらの関数は異なった型の引数に適用することができ，</a:t>
            </a:r>
            <a:endParaRPr kumimoji="1" lang="en-US" altLang="ja-JP" dirty="0"/>
          </a:p>
          <a:p>
            <a:pPr marL="0" indent="0">
              <a:buNone/>
            </a:pPr>
            <a:r>
              <a:rPr lang="ja-JP" altLang="en-US" dirty="0"/>
              <a:t>まったく同じ動作をする．</a:t>
            </a:r>
            <a:endParaRPr kumimoji="1" lang="en-US" altLang="ja-JP" dirty="0"/>
          </a:p>
          <a:p>
            <a:pPr marL="0" indent="0">
              <a:buNone/>
            </a:pPr>
            <a:r>
              <a:rPr kumimoji="1" lang="ja-JP" altLang="en-US" dirty="0"/>
              <a:t>（これらのプログラムは型注釈を除けば一致</a:t>
            </a:r>
            <a:r>
              <a:rPr kumimoji="1" lang="en-US" altLang="ja-JP" dirty="0"/>
              <a:t>)</a:t>
            </a:r>
          </a:p>
          <a:p>
            <a:pPr marL="0" indent="0">
              <a:buNone/>
            </a:pPr>
            <a:endParaRPr kumimoji="1" lang="en-US" altLang="ja-JP" dirty="0"/>
          </a:p>
        </p:txBody>
      </p:sp>
    </p:spTree>
    <p:extLst>
      <p:ext uri="{BB962C8B-B14F-4D97-AF65-F5344CB8AC3E}">
        <p14:creationId xmlns:p14="http://schemas.microsoft.com/office/powerpoint/2010/main" val="23083522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1E16B4-64E5-7871-9916-231FD7A6762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16710DB-AB53-D492-B8A1-3756ECABD204}"/>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80014641-A651-0FCB-96AD-A14026B551E5}"/>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Church Encodings</a:t>
            </a:r>
            <a:endParaRPr lang="en-US" altLang="ja-JP" sz="800" dirty="0">
              <a:latin typeface="+mn-ea"/>
              <a:ea typeface="+mn-ea"/>
            </a:endParaRPr>
          </a:p>
          <a:p>
            <a:pPr marL="0" indent="0">
              <a:buNone/>
            </a:pPr>
            <a:r>
              <a:rPr lang="en-US" altLang="ja-JP" sz="2400" dirty="0">
                <a:latin typeface="+mn-lt"/>
                <a:ea typeface="+mn-ea"/>
              </a:rPr>
              <a:t>Church Encodings </a:t>
            </a:r>
            <a:r>
              <a:rPr lang="ja-JP" altLang="en-US" sz="2400" dirty="0">
                <a:latin typeface="+mn-ea"/>
                <a:ea typeface="+mn-ea"/>
              </a:rPr>
              <a:t>が</a:t>
            </a:r>
            <a:r>
              <a:rPr lang="ja-JP" altLang="en-US" sz="2400" dirty="0">
                <a:ea typeface="+mn-ea"/>
              </a:rPr>
              <a:t> </a:t>
            </a:r>
            <a:r>
              <a:rPr lang="en-US" altLang="ja-JP" sz="2400" i="1" dirty="0">
                <a:ea typeface="+mn-ea"/>
              </a:rPr>
              <a:t>System F</a:t>
            </a:r>
            <a:r>
              <a:rPr lang="en-US" altLang="ja-JP" sz="2400" dirty="0">
                <a:ea typeface="+mn-ea"/>
              </a:rPr>
              <a:t> </a:t>
            </a:r>
            <a:r>
              <a:rPr lang="ja-JP" altLang="en-US" sz="2400" dirty="0">
                <a:ea typeface="+mn-ea"/>
              </a:rPr>
              <a:t>でも実現可能であることを確認する．</a:t>
            </a:r>
            <a:endParaRPr lang="en-US" altLang="ja-JP" sz="2400" dirty="0">
              <a:ea typeface="+mn-ea"/>
            </a:endParaRPr>
          </a:p>
          <a:p>
            <a:pPr marL="0" indent="0">
              <a:buNone/>
            </a:pPr>
            <a:endParaRPr lang="en-US" altLang="ja-JP" sz="800" dirty="0">
              <a:ea typeface="+mn-ea"/>
            </a:endParaRPr>
          </a:p>
          <a:p>
            <a:pPr marL="0" indent="0">
              <a:buNone/>
            </a:pPr>
            <a:r>
              <a:rPr lang="en-US" altLang="ja-JP" sz="2400" dirty="0">
                <a:latin typeface="Source Sans Pro SemiBold" panose="020B0603030403020204" pitchFamily="34" charset="0"/>
                <a:ea typeface="Source Sans Pro SemiBold" panose="020B0603030403020204" pitchFamily="34" charset="0"/>
              </a:rPr>
              <a:t>[λ</a:t>
            </a:r>
            <a:r>
              <a:rPr lang="ja-JP" altLang="en-US" sz="2400" baseline="-25000" dirty="0">
                <a:latin typeface="Source Sans Pro SemiBold" panose="020B0603030403020204" pitchFamily="34" charset="0"/>
                <a:ea typeface="+mn-ea"/>
              </a:rPr>
              <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tru</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λf</a:t>
            </a:r>
            <a:r>
              <a:rPr lang="en-US" altLang="ja-JP" sz="2400" dirty="0">
                <a:latin typeface="Source Sans Pro SemiBold" panose="020B0603030403020204" pitchFamily="34" charset="0"/>
                <a:ea typeface="Source Sans Pro SemiBold" panose="020B0603030403020204" pitchFamily="34" charset="0"/>
              </a:rPr>
              <a:t>. t</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fls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λf</a:t>
            </a:r>
            <a:r>
              <a:rPr lang="en-US" altLang="ja-JP" sz="2400" dirty="0">
                <a:latin typeface="Source Sans Pro SemiBold" panose="020B0603030403020204" pitchFamily="34" charset="0"/>
                <a:ea typeface="Source Sans Pro SemiBold" panose="020B0603030403020204" pitchFamily="34" charset="0"/>
              </a:rPr>
              <a:t>. f</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[System F]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Cbool</a:t>
            </a:r>
            <a:r>
              <a:rPr lang="en-US" altLang="ja-JP" sz="2400" dirty="0">
                <a:latin typeface="Source Sans Pro SemiBold" panose="020B0603030403020204" pitchFamily="34" charset="0"/>
                <a:ea typeface="Source Sans Pro SemiBold" panose="020B0603030403020204" pitchFamily="34" charset="0"/>
              </a:rPr>
              <a:t>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tru</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CBool</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λt</a:t>
            </a:r>
            <a:r>
              <a:rPr lang="en-US" altLang="ja-JP" sz="2400" dirty="0">
                <a:latin typeface="Source Sans Pro SemiBold" panose="020B0603030403020204" pitchFamily="34" charset="0"/>
                <a:ea typeface="Source Sans Pro SemiBold" panose="020B0603030403020204" pitchFamily="34" charset="0"/>
              </a:rPr>
              <a:t> : X.  </a:t>
            </a:r>
            <a:r>
              <a:rPr lang="en-US" altLang="ja-JP" sz="2400" dirty="0" err="1">
                <a:latin typeface="Source Sans Pro SemiBold" panose="020B0603030403020204" pitchFamily="34" charset="0"/>
                <a:ea typeface="Source Sans Pro SemiBold" panose="020B0603030403020204" pitchFamily="34" charset="0"/>
              </a:rPr>
              <a:t>λf</a:t>
            </a:r>
            <a:r>
              <a:rPr lang="en-US" altLang="ja-JP" sz="2400" dirty="0">
                <a:latin typeface="Source Sans Pro SemiBold" panose="020B0603030403020204" pitchFamily="34" charset="0"/>
                <a:ea typeface="Source Sans Pro SemiBold" panose="020B0603030403020204" pitchFamily="34" charset="0"/>
              </a:rPr>
              <a:t> : X.  t</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fls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CBool</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λt</a:t>
            </a:r>
            <a:r>
              <a:rPr lang="en-US" altLang="ja-JP" sz="2400" dirty="0">
                <a:latin typeface="Source Sans Pro SemiBold" panose="020B0603030403020204" pitchFamily="34" charset="0"/>
                <a:ea typeface="Source Sans Pro SemiBold" panose="020B0603030403020204" pitchFamily="34" charset="0"/>
              </a:rPr>
              <a:t> : X.  </a:t>
            </a:r>
            <a:r>
              <a:rPr lang="en-US" altLang="ja-JP" sz="2400" dirty="0" err="1">
                <a:latin typeface="Source Sans Pro SemiBold" panose="020B0603030403020204" pitchFamily="34" charset="0"/>
                <a:ea typeface="Source Sans Pro SemiBold" panose="020B0603030403020204" pitchFamily="34" charset="0"/>
              </a:rPr>
              <a:t>λf</a:t>
            </a:r>
            <a:r>
              <a:rPr lang="en-US" altLang="ja-JP" sz="2400" dirty="0">
                <a:latin typeface="Source Sans Pro SemiBold" panose="020B0603030403020204" pitchFamily="34" charset="0"/>
                <a:ea typeface="Source Sans Pro SemiBold" panose="020B0603030403020204" pitchFamily="34" charset="0"/>
              </a:rPr>
              <a:t> : X.  f</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not = </a:t>
            </a:r>
            <a:r>
              <a:rPr lang="en-US" altLang="ja-JP" sz="2400" dirty="0" err="1">
                <a:latin typeface="Source Sans Pro SemiBold" panose="020B0603030403020204" pitchFamily="34" charset="0"/>
                <a:ea typeface="Source Sans Pro SemiBold" panose="020B0603030403020204" pitchFamily="34" charset="0"/>
              </a:rPr>
              <a:t>λb</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Cbool</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λt</a:t>
            </a:r>
            <a:r>
              <a:rPr lang="en-US" altLang="ja-JP" sz="2400" dirty="0">
                <a:latin typeface="Source Sans Pro SemiBold" panose="020B0603030403020204" pitchFamily="34" charset="0"/>
                <a:ea typeface="Source Sans Pro SemiBold" panose="020B0603030403020204" pitchFamily="34" charset="0"/>
              </a:rPr>
              <a:t> : X.  </a:t>
            </a:r>
            <a:r>
              <a:rPr lang="en-US" altLang="ja-JP" sz="2400" dirty="0" err="1">
                <a:latin typeface="Source Sans Pro SemiBold" panose="020B0603030403020204" pitchFamily="34" charset="0"/>
                <a:ea typeface="Source Sans Pro SemiBold" panose="020B0603030403020204" pitchFamily="34" charset="0"/>
              </a:rPr>
              <a:t>λf</a:t>
            </a:r>
            <a:r>
              <a:rPr lang="en-US" altLang="ja-JP" sz="2400" dirty="0">
                <a:latin typeface="Source Sans Pro SemiBold" panose="020B0603030403020204" pitchFamily="34" charset="0"/>
                <a:ea typeface="Source Sans Pro SemiBold" panose="020B0603030403020204" pitchFamily="34" charset="0"/>
              </a:rPr>
              <a:t> : X.  b [X] f t</a:t>
            </a:r>
          </a:p>
          <a:p>
            <a:pPr marL="0" indent="0">
              <a:buNone/>
            </a:pPr>
            <a:r>
              <a:rPr lang="en-US" altLang="ja-JP" sz="2400" dirty="0">
                <a:latin typeface="Source Sans Pro SemiBold" panose="020B0603030403020204" pitchFamily="34" charset="0"/>
                <a:ea typeface="Source Sans Pro SemiBold" panose="020B0603030403020204" pitchFamily="34" charset="0"/>
              </a:rPr>
              <a:t>	# not : </a:t>
            </a:r>
            <a:r>
              <a:rPr lang="en-US" altLang="ja-JP" sz="2400" dirty="0" err="1">
                <a:latin typeface="Source Sans Pro SemiBold" panose="020B0603030403020204" pitchFamily="34" charset="0"/>
                <a:ea typeface="Source Sans Pro SemiBold" panose="020B0603030403020204" pitchFamily="34" charset="0"/>
              </a:rPr>
              <a:t>CBool</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CBool</a:t>
            </a: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18721665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88EE5-DCB8-9874-0302-1BEB7200A4B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57E904E-AA06-F760-D9F5-84DF708C10F9}"/>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143C802B-EDF2-CE2F-3397-52523525879A}"/>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23.4.5 Exercise [Recommended]</a:t>
            </a: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83185293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0D9F7A-92C4-923D-D99A-39607D6507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129DFDA-D7E5-5CBF-ABC7-B8A1C5F69F83}"/>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98172326-BBB2-93AC-20C5-CDAF8B5EA94E}"/>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Church Encodings</a:t>
            </a:r>
            <a:endParaRPr lang="en-US" altLang="ja-JP" sz="2400" dirty="0">
              <a:ea typeface="+mn-ea"/>
            </a:endParaRPr>
          </a:p>
          <a:p>
            <a:pPr marL="0" indent="0">
              <a:buNone/>
            </a:pPr>
            <a:endParaRPr lang="en-US" altLang="ja-JP" sz="800" dirty="0">
              <a:ea typeface="+mn-ea"/>
            </a:endParaRPr>
          </a:p>
          <a:p>
            <a:pPr marL="0" indent="0">
              <a:buNone/>
            </a:pPr>
            <a:r>
              <a:rPr lang="en-US" altLang="ja-JP" sz="2400" dirty="0">
                <a:latin typeface="Source Sans Pro SemiBold" panose="020B0603030403020204" pitchFamily="34" charset="0"/>
                <a:ea typeface="Source Sans Pro SemiBold" panose="020B0603030403020204" pitchFamily="34" charset="0"/>
              </a:rPr>
              <a:t>[λ</a:t>
            </a:r>
            <a:r>
              <a:rPr lang="ja-JP" altLang="en-US" sz="2400" baseline="-25000" dirty="0">
                <a:latin typeface="Source Sans Pro SemiBold" panose="020B0603030403020204" pitchFamily="34" charset="0"/>
                <a:ea typeface="+mn-ea"/>
              </a:rPr>
              <a:t>→</a:t>
            </a: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₀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z</a:t>
            </a:r>
          </a:p>
          <a:p>
            <a:pPr marL="0" indent="0">
              <a:buNone/>
            </a:pP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₁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s z</a:t>
            </a:r>
          </a:p>
          <a:p>
            <a:pPr marL="0" indent="0">
              <a:buNone/>
            </a:pP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₂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s (s z)</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[System F]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₀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 X.  z </a:t>
            </a:r>
          </a:p>
          <a:p>
            <a:pPr marL="0" indent="0">
              <a:buNone/>
            </a:pP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₁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 X.  s z</a:t>
            </a:r>
          </a:p>
          <a:p>
            <a:pPr marL="0" indent="0">
              <a:buNone/>
            </a:pP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₂ </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 X.  s (s z) </a:t>
            </a:r>
          </a:p>
        </p:txBody>
      </p:sp>
    </p:spTree>
    <p:extLst>
      <p:ext uri="{BB962C8B-B14F-4D97-AF65-F5344CB8AC3E}">
        <p14:creationId xmlns:p14="http://schemas.microsoft.com/office/powerpoint/2010/main" val="365269392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D2B2B4-595C-414E-4B45-84C7588C7A8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93C775D-E7FA-FF8F-1C5A-9E1CAEFFF7E5}"/>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FC409976-A278-613B-71C0-03B002AC342A}"/>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Church Encodings</a:t>
            </a:r>
            <a:endParaRPr lang="en-US" altLang="ja-JP" sz="2400" dirty="0">
              <a:ea typeface="+mn-ea"/>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[System F]         </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 X.  s (n [X] s z)</a:t>
            </a:r>
          </a:p>
          <a:p>
            <a:pPr marL="0" indent="0">
              <a:buNone/>
            </a:pP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cplus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m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n</a:t>
            </a:r>
          </a:p>
          <a:p>
            <a:pPr marL="0" indent="0">
              <a:buNone/>
            </a:pP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cplus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cnat2nat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m [Nat]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 Nat.  </a:t>
            </a:r>
            <a:r>
              <a:rPr lang="en-US" altLang="ja-JP" sz="2400" dirty="0" err="1">
                <a:latin typeface="Source Sans Pro SemiBold" panose="020B0603030403020204" pitchFamily="34" charset="0"/>
                <a:ea typeface="Source Sans Pro SemiBold" panose="020B0603030403020204" pitchFamily="34" charset="0"/>
              </a:rPr>
              <a:t>succ</a:t>
            </a:r>
            <a:r>
              <a:rPr lang="en-US" altLang="ja-JP" sz="2400" dirty="0">
                <a:latin typeface="Source Sans Pro SemiBold" panose="020B0603030403020204" pitchFamily="34" charset="0"/>
                <a:ea typeface="Source Sans Pro SemiBold" panose="020B0603030403020204" pitchFamily="34" charset="0"/>
              </a:rPr>
              <a:t>(x)) 0</a:t>
            </a:r>
          </a:p>
          <a:p>
            <a:pPr marL="0" indent="0">
              <a:buNone/>
            </a:pPr>
            <a:r>
              <a:rPr lang="en-US" altLang="ja-JP" sz="2400" dirty="0">
                <a:latin typeface="Source Sans Pro SemiBold" panose="020B0603030403020204" pitchFamily="34" charset="0"/>
                <a:ea typeface="Source Sans Pro SemiBold" panose="020B0603030403020204" pitchFamily="34" charset="0"/>
              </a:rPr>
              <a:t>	# cnat2nat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Nat</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cnat2nat (</a:t>
            </a:r>
            <a:r>
              <a:rPr lang="en-US" altLang="ja-JP" sz="2400" dirty="0" err="1">
                <a:latin typeface="Source Sans Pro SemiBold" panose="020B0603030403020204" pitchFamily="34" charset="0"/>
                <a:ea typeface="Source Sans Pro SemiBold" panose="020B0603030403020204" pitchFamily="34" charset="0"/>
              </a:rPr>
              <a:t>cplus</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₀</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csucc</a:t>
            </a:r>
            <a:r>
              <a:rPr lang="en-US" altLang="ja-JP" sz="2400" dirty="0">
                <a:latin typeface="Source Sans Pro SemiBold" panose="020B0603030403020204" pitchFamily="34" charset="0"/>
                <a:ea typeface="Source Sans Pro SemiBold" panose="020B0603030403020204" pitchFamily="34" charset="0"/>
              </a:rPr>
              <a:t> c</a:t>
            </a:r>
            <a:r>
              <a:rPr lang="ja-JP" altLang="en-US" sz="2400" dirty="0">
                <a:latin typeface="Source Sans Pro SemiBold" panose="020B0603030403020204" pitchFamily="34" charset="0"/>
                <a:ea typeface="Source Sans Pro SemiBold" panose="020B0603030403020204" pitchFamily="34" charset="0"/>
              </a:rPr>
              <a:t>₀</a:t>
            </a:r>
            <a:r>
              <a:rPr lang="en-US" altLang="ja-JP" sz="2400" dirty="0">
                <a:latin typeface="Source Sans Pro SemiBold" panose="020B0603030403020204" pitchFamily="34" charset="0"/>
                <a:ea typeface="Source Sans Pro SemiBold" panose="020B0603030403020204" pitchFamily="34" charset="0"/>
              </a:rPr>
              <a:t>)))</a:t>
            </a:r>
          </a:p>
          <a:p>
            <a:pPr marL="0" indent="0">
              <a:buNone/>
            </a:pPr>
            <a:r>
              <a:rPr lang="en-US" altLang="ja-JP" sz="2400" dirty="0">
                <a:latin typeface="Source Sans Pro SemiBold" panose="020B0603030403020204" pitchFamily="34" charset="0"/>
                <a:ea typeface="Source Sans Pro SemiBold" panose="020B0603030403020204" pitchFamily="34" charset="0"/>
              </a:rPr>
              <a:t>	# 3 : Nat</a:t>
            </a:r>
          </a:p>
        </p:txBody>
      </p:sp>
    </p:spTree>
    <p:extLst>
      <p:ext uri="{BB962C8B-B14F-4D97-AF65-F5344CB8AC3E}">
        <p14:creationId xmlns:p14="http://schemas.microsoft.com/office/powerpoint/2010/main" val="36805706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43B41-131E-0F57-18DF-C32DEEBF16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ACD4968-A57E-DB96-EE41-E1FB04C04ED4}"/>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AD91E740-5663-51A6-B985-1D8D1AC81A1F}"/>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23.4.6 Exercise [Recommended]</a:t>
            </a: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57528611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6CBCDA-FE9C-052E-2B27-E5EB5317FCC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893F81D-24AC-CAEE-A638-1C6BD2F3A8DB}"/>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A554A123-35A9-DA06-C3DB-D645A182E7D7}"/>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23.4.7 Exercise</a:t>
            </a:r>
          </a:p>
          <a:p>
            <a:pPr marL="0" indent="0">
              <a:buNone/>
            </a:pPr>
            <a:endParaRPr lang="en-US" altLang="ja-JP" sz="800" dirty="0">
              <a:latin typeface="+mn-lt"/>
              <a:ea typeface="Source Sans Pro SemiBold" panose="020B0603030403020204" pitchFamily="34" charset="0"/>
            </a:endParaRPr>
          </a:p>
          <a:p>
            <a:pPr marL="0" indent="0">
              <a:buNone/>
            </a:pPr>
            <a:r>
              <a:rPr lang="en-US" altLang="ja-JP" sz="2400" dirty="0" err="1">
                <a:latin typeface="Source Sans Pro SemiBold" panose="020B0603030403020204" pitchFamily="34" charset="0"/>
                <a:ea typeface="Source Sans Pro SemiBold" panose="020B0603030403020204" pitchFamily="34" charset="0"/>
              </a:rPr>
              <a:t>ctimes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n [X] (m [X] s)</a:t>
            </a:r>
          </a:p>
          <a:p>
            <a:pPr marL="0" indent="0">
              <a:buNone/>
            </a:pPr>
            <a:r>
              <a:rPr lang="en-US" altLang="ja-JP" sz="2400" dirty="0" err="1">
                <a:latin typeface="Source Sans Pro SemiBold" panose="020B0603030403020204" pitchFamily="34" charset="0"/>
                <a:ea typeface="Source Sans Pro SemiBold" panose="020B0603030403020204" pitchFamily="34" charset="0"/>
              </a:rPr>
              <a:t>cexp</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n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(m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j-ea"/>
                <a:ea typeface="+mj-ea"/>
              </a:rPr>
              <a:t>これらの項が，</a:t>
            </a:r>
            <a:endParaRPr lang="en-US" altLang="ja-JP" sz="2400" dirty="0">
              <a:latin typeface="+mj-ea"/>
              <a:ea typeface="+mj-ea"/>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ctimes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cexp</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j-ea"/>
                <a:ea typeface="+mj-ea"/>
              </a:rPr>
              <a:t>の型を持つことを検証し，これらが乗算関数・べき乗関数になっていることを </a:t>
            </a:r>
            <a:r>
              <a:rPr lang="en-US" altLang="ja-JP" sz="2400" dirty="0">
                <a:latin typeface="+mn-lt"/>
                <a:ea typeface="+mj-ea"/>
              </a:rPr>
              <a:t>informal</a:t>
            </a:r>
            <a:r>
              <a:rPr lang="en-US" altLang="ja-JP" sz="2400" dirty="0">
                <a:latin typeface="+mj-ea"/>
                <a:ea typeface="+mj-ea"/>
              </a:rPr>
              <a:t> </a:t>
            </a:r>
            <a:r>
              <a:rPr lang="ja-JP" altLang="en-US" sz="2400" dirty="0">
                <a:latin typeface="+mj-ea"/>
                <a:ea typeface="+mj-ea"/>
              </a:rPr>
              <a:t>に確認する．</a:t>
            </a:r>
            <a:endParaRPr lang="en-US" altLang="ja-JP" sz="2400" dirty="0">
              <a:latin typeface="+mj-ea"/>
              <a:ea typeface="+mj-ea"/>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109649484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D6DF1-AF50-2815-3336-775A9707465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D128255-B9CF-2262-BE42-673B9D82C866}"/>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48092062-0153-AEF8-0423-26FEB5B299AA}"/>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23.4.7 Exercise</a:t>
            </a:r>
          </a:p>
          <a:p>
            <a:pPr marL="0" indent="0">
              <a:buNone/>
            </a:pPr>
            <a:endParaRPr lang="en-US" altLang="ja-JP" sz="800" dirty="0">
              <a:latin typeface="+mn-lt"/>
              <a:ea typeface="Source Sans Pro SemiBold" panose="020B0603030403020204" pitchFamily="34" charset="0"/>
            </a:endParaRPr>
          </a:p>
          <a:p>
            <a:pPr marL="0" indent="0">
              <a:buNone/>
            </a:pPr>
            <a:r>
              <a:rPr lang="en-US" altLang="ja-JP" sz="2400" dirty="0" err="1">
                <a:latin typeface="Source Sans Pro SemiBold" panose="020B0603030403020204" pitchFamily="34" charset="0"/>
                <a:ea typeface="Source Sans Pro SemiBold" panose="020B0603030403020204" pitchFamily="34" charset="0"/>
              </a:rPr>
              <a:t>ctimes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n [X] (m [X] s)</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ctimes</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392077560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2D8282-9B4D-B2CF-2D52-833D43F1962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F69723E-CCC8-95DC-D295-83FA13C1A566}"/>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EA3EA21C-86A7-BBA6-2476-1E549532E0DE}"/>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23.4.7 Exercise</a:t>
            </a:r>
          </a:p>
          <a:p>
            <a:pPr marL="0" indent="0">
              <a:buNone/>
            </a:pPr>
            <a:endParaRPr lang="en-US" altLang="ja-JP" sz="800" dirty="0">
              <a:latin typeface="+mn-lt"/>
              <a:ea typeface="Source Sans Pro SemiBold" panose="020B0603030403020204" pitchFamily="34" charset="0"/>
            </a:endParaRPr>
          </a:p>
          <a:p>
            <a:pPr marL="0" indent="0">
              <a:buNone/>
            </a:pPr>
            <a:r>
              <a:rPr lang="en-US" altLang="ja-JP" sz="2400" dirty="0" err="1">
                <a:latin typeface="Source Sans Pro SemiBold" panose="020B0603030403020204" pitchFamily="34" charset="0"/>
                <a:ea typeface="Source Sans Pro SemiBold" panose="020B0603030403020204" pitchFamily="34" charset="0"/>
              </a:rPr>
              <a:t>cexp</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λm</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n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X] (m [X])</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cexp</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r>
              <a:rPr lang="en-US" altLang="ja-JP" sz="2400" dirty="0">
                <a:latin typeface="Source Sans Pro SemiBold" panose="020B0603030403020204" pitchFamily="34" charset="0"/>
                <a:ea typeface="Source Sans Pro SemiBold" panose="020B0603030403020204" pitchFamily="34" charset="0"/>
              </a:rPr>
              <a:t>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CNat</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41087142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6412A8-28CF-BBAE-BB02-0E9569CB477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FF1326-8E75-0D9C-3ED7-A2172619DBDB}"/>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7F64DBEF-435A-6C68-EED9-15827BB7E7AC}"/>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23.4.8 Exercise [Recommended]</a:t>
            </a:r>
          </a:p>
          <a:p>
            <a:pPr marL="0" indent="0">
              <a:buNone/>
            </a:pPr>
            <a:endParaRPr lang="en-US" altLang="ja-JP" sz="2400" dirty="0">
              <a:latin typeface="+mn-lt"/>
              <a:ea typeface="Source Sans Pro SemiBold" panose="020B0603030403020204" pitchFamily="34" charset="0"/>
            </a:endParaRPr>
          </a:p>
          <a:p>
            <a:pPr marL="0" indent="0">
              <a:buNone/>
            </a:pPr>
            <a:r>
              <a:rPr lang="en-US" altLang="ja-JP" dirty="0">
                <a:latin typeface="+mn-lt"/>
                <a:ea typeface="Source Sans Pro SemiBold" panose="020B0603030403020204" pitchFamily="34" charset="0"/>
              </a:rPr>
              <a:t>23.4.9 Exercise [Recommended]</a:t>
            </a: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73271006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133497-521B-A632-793E-3253ECA8DE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306BB5-9E4D-483B-84FB-12F3EA53CA3E}"/>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5DDCA09E-5517-99B5-685A-C62C65859E46}"/>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23.4.10 Exercise</a:t>
            </a:r>
          </a:p>
          <a:p>
            <a:pPr marL="0" indent="0">
              <a:buNone/>
            </a:pPr>
            <a:r>
              <a:rPr lang="en-US" altLang="ja-JP" sz="2400" dirty="0">
                <a:latin typeface="Source Sans Pro SemiBold" panose="020B0603030403020204" pitchFamily="34" charset="0"/>
                <a:ea typeface="Source Sans Pro SemiBold" panose="020B0603030403020204" pitchFamily="34" charset="0"/>
              </a:rPr>
              <a:t>k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λy</a:t>
            </a:r>
            <a:r>
              <a:rPr lang="en-US" altLang="ja-JP" sz="2400" dirty="0">
                <a:latin typeface="Source Sans Pro SemiBold" panose="020B0603030403020204" pitchFamily="34" charset="0"/>
                <a:ea typeface="Source Sans Pro SemiBold" panose="020B0603030403020204" pitchFamily="34" charset="0"/>
              </a:rPr>
              <a:t>.  x  </a:t>
            </a:r>
            <a:r>
              <a:rPr lang="ja-JP" altLang="en-US" sz="2400" dirty="0">
                <a:latin typeface="+mj-ea"/>
                <a:ea typeface="+mj-ea"/>
              </a:rPr>
              <a:t>および</a:t>
            </a:r>
            <a:r>
              <a:rPr lang="ja-JP" altLang="en-US" sz="2400" dirty="0">
                <a:latin typeface="+mn-lt"/>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i</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x  </a:t>
            </a:r>
            <a:r>
              <a:rPr lang="ja-JP" altLang="en-US" sz="2400" dirty="0">
                <a:latin typeface="+mj-ea"/>
                <a:ea typeface="+mj-ea"/>
              </a:rPr>
              <a:t>とすると，</a:t>
            </a:r>
            <a:endParaRPr lang="en-US" altLang="ja-JP" sz="2400" dirty="0">
              <a:latin typeface="+mj-ea"/>
              <a:ea typeface="+mj-ea"/>
            </a:endParaRPr>
          </a:p>
          <a:p>
            <a:pPr marL="0" indent="0">
              <a:buNone/>
            </a:pPr>
            <a:endParaRPr lang="en-US" altLang="ja-JP" sz="800" dirty="0">
              <a:latin typeface="+mj-ea"/>
              <a:ea typeface="+mj-ea"/>
            </a:endParaRP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vpred</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λs</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λz</a:t>
            </a:r>
            <a:r>
              <a:rPr lang="en-US" altLang="ja-JP" sz="2400" dirty="0">
                <a:latin typeface="Source Sans Pro SemiBold" panose="020B0603030403020204" pitchFamily="34" charset="0"/>
                <a:ea typeface="Source Sans Pro SemiBold" panose="020B0603030403020204" pitchFamily="34" charset="0"/>
              </a:rPr>
              <a:t>.  n (</a:t>
            </a:r>
            <a:r>
              <a:rPr lang="en-US" altLang="ja-JP" sz="2400" dirty="0" err="1">
                <a:latin typeface="Source Sans Pro SemiBold" panose="020B0603030403020204" pitchFamily="34" charset="0"/>
                <a:ea typeface="Source Sans Pro SemiBold" panose="020B0603030403020204" pitchFamily="34" charset="0"/>
              </a:rPr>
              <a:t>λp</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λq</a:t>
            </a:r>
            <a:r>
              <a:rPr lang="en-US" altLang="ja-JP" sz="2400" dirty="0">
                <a:latin typeface="Source Sans Pro SemiBold" panose="020B0603030403020204" pitchFamily="34" charset="0"/>
                <a:ea typeface="Source Sans Pro SemiBold" panose="020B0603030403020204" pitchFamily="34" charset="0"/>
              </a:rPr>
              <a:t>.  q (p s))  (k z) </a:t>
            </a:r>
            <a:r>
              <a:rPr lang="en-US" altLang="ja-JP" sz="2400" dirty="0" err="1">
                <a:latin typeface="Source Sans Pro SemiBold" panose="020B0603030403020204" pitchFamily="34" charset="0"/>
                <a:ea typeface="Source Sans Pro SemiBold" panose="020B0603030403020204" pitchFamily="34" charset="0"/>
              </a:rPr>
              <a:t>i</a:t>
            </a:r>
            <a:endParaRPr lang="en-US" altLang="ja-JP" sz="2400" dirty="0">
              <a:latin typeface="Source Sans Pro SemiBold" panose="020B0603030403020204" pitchFamily="34" charset="0"/>
              <a:ea typeface="Source Sans Pro SemiBold" panose="020B0603030403020204" pitchFamily="34" charset="0"/>
            </a:endParaRP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ja-JP" altLang="en-US" sz="2400" dirty="0">
                <a:latin typeface="+mn-lt"/>
                <a:ea typeface="Source Sans Pro SemiBold" panose="020B0603030403020204" pitchFamily="34" charset="0"/>
              </a:rPr>
              <a:t>は，</a:t>
            </a:r>
            <a:r>
              <a:rPr lang="en-US" altLang="ja-JP" sz="2400" dirty="0">
                <a:latin typeface="+mn-lt"/>
                <a:ea typeface="Source Sans Pro SemiBold" panose="020B0603030403020204" pitchFamily="34" charset="0"/>
              </a:rPr>
              <a:t>untyped Church numeral </a:t>
            </a:r>
            <a:r>
              <a:rPr lang="ja-JP" altLang="en-US" sz="2400" dirty="0">
                <a:latin typeface="+mj-ea"/>
                <a:ea typeface="+mj-ea"/>
              </a:rPr>
              <a:t>における </a:t>
            </a:r>
            <a:r>
              <a:rPr lang="en-US" altLang="ja-JP" sz="2400" dirty="0">
                <a:latin typeface="+mn-lt"/>
                <a:ea typeface="Source Sans Pro SemiBold" panose="020B0603030403020204" pitchFamily="34" charset="0"/>
              </a:rPr>
              <a:t>predecessor </a:t>
            </a:r>
            <a:r>
              <a:rPr lang="ja-JP" altLang="en-US" sz="2400" dirty="0">
                <a:latin typeface="+mj-ea"/>
                <a:ea typeface="+mj-ea"/>
              </a:rPr>
              <a:t>である．</a:t>
            </a:r>
            <a:endParaRPr lang="en-US" altLang="ja-JP" sz="2400" dirty="0">
              <a:latin typeface="+mj-ea"/>
              <a:ea typeface="+mj-ea"/>
            </a:endParaRPr>
          </a:p>
          <a:p>
            <a:pPr marL="0" indent="0">
              <a:buNone/>
            </a:pPr>
            <a:endParaRPr lang="en-US" altLang="ja-JP" sz="800" dirty="0">
              <a:latin typeface="+mj-ea"/>
              <a:ea typeface="+mj-ea"/>
            </a:endParaRPr>
          </a:p>
          <a:p>
            <a:pPr marL="0" indent="0">
              <a:buNone/>
            </a:pPr>
            <a:r>
              <a:rPr lang="ja-JP" altLang="en-US" sz="2400" dirty="0">
                <a:latin typeface="+mj-ea"/>
                <a:ea typeface="+mj-ea"/>
              </a:rPr>
              <a:t>適切な型抽象・型適用を追加することにより，これが </a:t>
            </a:r>
            <a:r>
              <a:rPr lang="en-US" altLang="ja-JP" sz="2400" i="1" dirty="0">
                <a:latin typeface="+mn-lt"/>
                <a:ea typeface="+mj-ea"/>
              </a:rPr>
              <a:t>System F </a:t>
            </a:r>
            <a:r>
              <a:rPr lang="ja-JP" altLang="en-US" sz="2400" dirty="0">
                <a:latin typeface="+mj-ea"/>
                <a:ea typeface="+mj-ea"/>
              </a:rPr>
              <a:t>により型付けされることを示し，これがどのように機能するか確認する．</a:t>
            </a:r>
            <a:r>
              <a:rPr lang="en-US" altLang="ja-JP" sz="2400" dirty="0">
                <a:latin typeface="+mj-ea"/>
                <a:ea typeface="+mj-ea"/>
              </a:rPr>
              <a:t> </a:t>
            </a:r>
          </a:p>
        </p:txBody>
      </p:sp>
    </p:spTree>
    <p:extLst>
      <p:ext uri="{BB962C8B-B14F-4D97-AF65-F5344CB8AC3E}">
        <p14:creationId xmlns:p14="http://schemas.microsoft.com/office/powerpoint/2010/main" val="913357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1347C4-9570-AE58-A6EB-24075337A1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58E34E5-5C65-7F88-6B5E-6076D1FE9F09}"/>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E52F2DFE-DD8E-BD70-7F74-B008EA17DCE7}"/>
              </a:ext>
            </a:extLst>
          </p:cNvPr>
          <p:cNvSpPr>
            <a:spLocks noGrp="1"/>
          </p:cNvSpPr>
          <p:nvPr>
            <p:ph idx="1"/>
          </p:nvPr>
        </p:nvSpPr>
        <p:spPr/>
        <p:txBody>
          <a:bodyPr>
            <a:normAutofit/>
          </a:bodyPr>
          <a:lstStyle/>
          <a:p>
            <a:pPr marL="0" indent="0">
              <a:buNone/>
            </a:pPr>
            <a:r>
              <a:rPr lang="en-US" altLang="ja-JP" i="1" dirty="0"/>
              <a:t>Abstraction Principle </a:t>
            </a:r>
            <a:r>
              <a:rPr lang="ja-JP" altLang="en-US" sz="2400" dirty="0"/>
              <a:t>（抽象化原則）</a:t>
            </a:r>
            <a:endParaRPr lang="en-US" altLang="ja-JP" sz="2400" dirty="0"/>
          </a:p>
          <a:p>
            <a:pPr marL="0" indent="0">
              <a:buNone/>
            </a:pPr>
            <a:r>
              <a:rPr lang="en-US" altLang="ja-JP" sz="2400" dirty="0"/>
              <a:t>	</a:t>
            </a:r>
            <a:r>
              <a:rPr lang="ja-JP" altLang="en-US" sz="2400" dirty="0"/>
              <a:t>プログラム内の重要な機能は、それぞれ</a:t>
            </a:r>
            <a:r>
              <a:rPr lang="en-US" altLang="ja-JP" sz="2400" dirty="0"/>
              <a:t>1</a:t>
            </a:r>
            <a:r>
              <a:rPr lang="ja-JP" altLang="en-US" sz="2400" dirty="0"/>
              <a:t>か所でのみ実装  </a:t>
            </a:r>
            <a:r>
              <a:rPr lang="en-US" altLang="ja-JP" sz="2400" dirty="0"/>
              <a:t>	</a:t>
            </a:r>
            <a:r>
              <a:rPr lang="ja-JP" altLang="en-US" sz="2400" dirty="0"/>
              <a:t>されるべきである。同じような機能が異なるコード片で実行  </a:t>
            </a:r>
            <a:r>
              <a:rPr lang="en-US" altLang="ja-JP" sz="2400" dirty="0"/>
              <a:t>	</a:t>
            </a:r>
            <a:r>
              <a:rPr lang="ja-JP" altLang="en-US" sz="2400" dirty="0"/>
              <a:t>されている場合、変化する部分を抽象化することにより統合</a:t>
            </a:r>
            <a:r>
              <a:rPr lang="en-US" altLang="ja-JP" sz="2400" dirty="0"/>
              <a:t>	</a:t>
            </a:r>
            <a:r>
              <a:rPr lang="ja-JP" altLang="en-US" sz="2400" dirty="0"/>
              <a:t>することが一般的に有益である。</a:t>
            </a:r>
            <a:endParaRPr lang="en-US" altLang="ja-JP" sz="2400" dirty="0"/>
          </a:p>
        </p:txBody>
      </p:sp>
    </p:spTree>
    <p:extLst>
      <p:ext uri="{BB962C8B-B14F-4D97-AF65-F5344CB8AC3E}">
        <p14:creationId xmlns:p14="http://schemas.microsoft.com/office/powerpoint/2010/main" val="304225406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4E640D-0591-B907-0EE9-793297992D8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9AEE097-9940-BA5E-0644-6FE2EE4DE473}"/>
              </a:ext>
            </a:extLst>
          </p:cNvPr>
          <p:cNvSpPr>
            <a:spLocks noGrp="1"/>
          </p:cNvSpPr>
          <p:nvPr>
            <p:ph type="title"/>
          </p:nvPr>
        </p:nvSpPr>
        <p:spPr/>
        <p:txBody>
          <a:bodyPr/>
          <a:lstStyle/>
          <a:p>
            <a:r>
              <a:rPr kumimoji="1" lang="en-US" altLang="ja-JP" dirty="0"/>
              <a:t>23.4 </a:t>
            </a:r>
            <a:r>
              <a:rPr lang="ja-JP" altLang="en-US" dirty="0"/>
              <a:t>例</a:t>
            </a:r>
            <a:endParaRPr kumimoji="1" lang="ja-JP" altLang="en-US" dirty="0"/>
          </a:p>
        </p:txBody>
      </p:sp>
      <p:sp>
        <p:nvSpPr>
          <p:cNvPr id="3" name="コンテンツ プレースホルダー 2">
            <a:extLst>
              <a:ext uri="{FF2B5EF4-FFF2-40B4-BE49-F238E27FC236}">
                <a16:creationId xmlns:a16="http://schemas.microsoft.com/office/drawing/2014/main" id="{D9B7D822-7F27-988D-A99E-0E7133386A0F}"/>
              </a:ext>
            </a:extLst>
          </p:cNvPr>
          <p:cNvSpPr>
            <a:spLocks noGrp="1"/>
          </p:cNvSpPr>
          <p:nvPr>
            <p:ph idx="1"/>
          </p:nvPr>
        </p:nvSpPr>
        <p:spPr>
          <a:xfrm>
            <a:off x="259194" y="1099789"/>
            <a:ext cx="8625610" cy="5481485"/>
          </a:xfrm>
        </p:spPr>
        <p:txBody>
          <a:bodyPr>
            <a:noAutofit/>
          </a:bodyPr>
          <a:lstStyle/>
          <a:p>
            <a:pPr marL="0" indent="0">
              <a:buNone/>
            </a:pPr>
            <a:r>
              <a:rPr lang="en-US" altLang="ja-JP" dirty="0">
                <a:latin typeface="+mn-lt"/>
                <a:ea typeface="Source Sans Pro SemiBold" panose="020B0603030403020204" pitchFamily="34" charset="0"/>
              </a:rPr>
              <a:t>Encoding Lists</a:t>
            </a:r>
          </a:p>
          <a:p>
            <a:pPr marL="0" indent="0">
              <a:buNone/>
            </a:pPr>
            <a:endParaRPr lang="en-US" altLang="ja-JP" sz="800" dirty="0">
              <a:latin typeface="+mn-lt"/>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List X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R.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nil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λR</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λc</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R.  n) as List X</a:t>
            </a:r>
          </a:p>
          <a:p>
            <a:pPr marL="0" indent="0">
              <a:buNone/>
            </a:pPr>
            <a:r>
              <a:rPr lang="en-US" altLang="ja-JP" sz="2400" dirty="0">
                <a:latin typeface="Source Sans Pro SemiBold" panose="020B0603030403020204" pitchFamily="34" charset="0"/>
                <a:ea typeface="Source Sans Pro SemiBold" panose="020B0603030403020204" pitchFamily="34" charset="0"/>
              </a:rPr>
              <a:t># nil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List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a:latin typeface="Source Sans Pro SemiBold" panose="020B0603030403020204" pitchFamily="34" charset="0"/>
                <a:ea typeface="Source Sans Pro SemiBold" panose="020B0603030403020204" pitchFamily="34" charset="0"/>
              </a:rPr>
              <a:t>cons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λhd</a:t>
            </a:r>
            <a:r>
              <a:rPr lang="en-US" altLang="ja-JP" sz="2400" dirty="0">
                <a:latin typeface="Source Sans Pro SemiBold" panose="020B0603030403020204" pitchFamily="34" charset="0"/>
                <a:ea typeface="Source Sans Pro SemiBold" panose="020B0603030403020204" pitchFamily="34" charset="0"/>
              </a:rPr>
              <a:t> : X.  </a:t>
            </a:r>
            <a:r>
              <a:rPr lang="en-US" altLang="ja-JP" sz="2400" dirty="0" err="1">
                <a:latin typeface="Source Sans Pro SemiBold" panose="020B0603030403020204" pitchFamily="34" charset="0"/>
                <a:ea typeface="Source Sans Pro SemiBold" panose="020B0603030403020204" pitchFamily="34" charset="0"/>
              </a:rPr>
              <a:t>λtl</a:t>
            </a:r>
            <a:r>
              <a:rPr lang="en-US" altLang="ja-JP" sz="2400" dirty="0">
                <a:latin typeface="Source Sans Pro SemiBold" panose="020B0603030403020204" pitchFamily="34" charset="0"/>
                <a:ea typeface="Source Sans Pro SemiBold" panose="020B0603030403020204" pitchFamily="34" charset="0"/>
              </a:rPr>
              <a:t> : List X.</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λR</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λc</a:t>
            </a:r>
            <a:r>
              <a:rPr lang="en-US" altLang="ja-JP" sz="2400" dirty="0">
                <a:latin typeface="Source Sans Pro SemiBold" panose="020B0603030403020204" pitchFamily="34" charset="0"/>
                <a:ea typeface="Source Sans Pro SemiBold" panose="020B0603030403020204" pitchFamily="34" charset="0"/>
              </a:rPr>
              <a:t> :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R.  </a:t>
            </a:r>
            <a:r>
              <a:rPr lang="en-US" altLang="ja-JP" sz="2400" dirty="0" err="1">
                <a:latin typeface="Source Sans Pro SemiBold" panose="020B0603030403020204" pitchFamily="34" charset="0"/>
                <a:ea typeface="Source Sans Pro SemiBold" panose="020B0603030403020204" pitchFamily="34" charset="0"/>
              </a:rPr>
              <a:t>λn</a:t>
            </a:r>
            <a:r>
              <a:rPr lang="en-US" altLang="ja-JP" sz="2400" dirty="0">
                <a:latin typeface="Source Sans Pro SemiBold" panose="020B0603030403020204" pitchFamily="34" charset="0"/>
                <a:ea typeface="Source Sans Pro SemiBold" panose="020B0603030403020204" pitchFamily="34" charset="0"/>
              </a:rPr>
              <a:t> : R.  c </a:t>
            </a:r>
            <a:r>
              <a:rPr lang="en-US" altLang="ja-JP" sz="2400" dirty="0" err="1">
                <a:latin typeface="Source Sans Pro SemiBold" panose="020B0603030403020204" pitchFamily="34" charset="0"/>
                <a:ea typeface="Source Sans Pro SemiBold" panose="020B0603030403020204" pitchFamily="34" charset="0"/>
              </a:rPr>
              <a:t>hd</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tl</a:t>
            </a:r>
            <a:r>
              <a:rPr lang="en-US" altLang="ja-JP" sz="2400" dirty="0">
                <a:latin typeface="Source Sans Pro SemiBold" panose="020B0603030403020204" pitchFamily="34" charset="0"/>
                <a:ea typeface="Source Sans Pro SemiBold" panose="020B0603030403020204" pitchFamily="34" charset="0"/>
              </a:rPr>
              <a:t> [R] c n)) as List X</a:t>
            </a:r>
          </a:p>
          <a:p>
            <a:pPr marL="0" indent="0">
              <a:buNone/>
            </a:pPr>
            <a:r>
              <a:rPr lang="en-US" altLang="ja-JP" sz="2400" dirty="0">
                <a:latin typeface="Source Sans Pro SemiBold" panose="020B0603030403020204" pitchFamily="34" charset="0"/>
                <a:ea typeface="Source Sans Pro SemiBold" panose="020B0603030403020204" pitchFamily="34" charset="0"/>
              </a:rPr>
              <a:t># cons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List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List X</a:t>
            </a:r>
          </a:p>
          <a:p>
            <a:pPr marL="0" indent="0">
              <a:buNone/>
            </a:pPr>
            <a:endParaRPr lang="en-US" altLang="ja-JP" sz="800" dirty="0">
              <a:latin typeface="Source Sans Pro SemiBold" panose="020B0603030403020204" pitchFamily="34" charset="0"/>
              <a:ea typeface="Source Sans Pro SemiBold" panose="020B0603030403020204" pitchFamily="34" charset="0"/>
            </a:endParaRPr>
          </a:p>
          <a:p>
            <a:pPr marL="0" indent="0">
              <a:buNone/>
            </a:pPr>
            <a:r>
              <a:rPr lang="en-US" altLang="ja-JP" sz="2400" dirty="0" err="1">
                <a:latin typeface="Source Sans Pro SemiBold" panose="020B0603030403020204" pitchFamily="34" charset="0"/>
                <a:ea typeface="Source Sans Pro SemiBold" panose="020B0603030403020204" pitchFamily="34" charset="0"/>
              </a:rPr>
              <a:t>isnil</a:t>
            </a:r>
            <a:r>
              <a:rPr lang="en-US" altLang="ja-JP" sz="2400" dirty="0">
                <a:latin typeface="Source Sans Pro SemiBold" panose="020B0603030403020204" pitchFamily="34" charset="0"/>
                <a:ea typeface="Source Sans Pro SemiBold" panose="020B0603030403020204" pitchFamily="34" charset="0"/>
              </a:rPr>
              <a:t> = </a:t>
            </a:r>
            <a:r>
              <a:rPr lang="en-US" altLang="ja-JP" sz="2400" dirty="0" err="1">
                <a:latin typeface="Source Sans Pro SemiBold" panose="020B0603030403020204" pitchFamily="34" charset="0"/>
                <a:ea typeface="Source Sans Pro SemiBold" panose="020B0603030403020204" pitchFamily="34" charset="0"/>
              </a:rPr>
              <a:t>λX</a:t>
            </a: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λl</a:t>
            </a:r>
            <a:r>
              <a:rPr lang="en-US" altLang="ja-JP" sz="2400" dirty="0">
                <a:latin typeface="Source Sans Pro SemiBold" panose="020B0603030403020204" pitchFamily="34" charset="0"/>
                <a:ea typeface="Source Sans Pro SemiBold" panose="020B0603030403020204" pitchFamily="34" charset="0"/>
              </a:rPr>
              <a:t> : List X.  l [Bool] (</a:t>
            </a:r>
            <a:r>
              <a:rPr lang="en-US" altLang="ja-JP" sz="2400" dirty="0" err="1">
                <a:latin typeface="Source Sans Pro SemiBold" panose="020B0603030403020204" pitchFamily="34" charset="0"/>
                <a:ea typeface="Source Sans Pro SemiBold" panose="020B0603030403020204" pitchFamily="34" charset="0"/>
              </a:rPr>
              <a:t>λhd</a:t>
            </a:r>
            <a:r>
              <a:rPr lang="en-US" altLang="ja-JP" sz="2400" dirty="0">
                <a:latin typeface="Source Sans Pro SemiBold" panose="020B0603030403020204" pitchFamily="34" charset="0"/>
                <a:ea typeface="Source Sans Pro SemiBold" panose="020B0603030403020204" pitchFamily="34" charset="0"/>
              </a:rPr>
              <a:t> : X.  </a:t>
            </a:r>
            <a:r>
              <a:rPr lang="en-US" altLang="ja-JP" sz="2400" dirty="0" err="1">
                <a:latin typeface="Source Sans Pro SemiBold" panose="020B0603030403020204" pitchFamily="34" charset="0"/>
                <a:ea typeface="Source Sans Pro SemiBold" panose="020B0603030403020204" pitchFamily="34" charset="0"/>
              </a:rPr>
              <a:t>λtl</a:t>
            </a:r>
            <a:r>
              <a:rPr lang="en-US" altLang="ja-JP" sz="2400" dirty="0">
                <a:latin typeface="Source Sans Pro SemiBold" panose="020B0603030403020204" pitchFamily="34" charset="0"/>
                <a:ea typeface="Source Sans Pro SemiBold" panose="020B0603030403020204" pitchFamily="34" charset="0"/>
              </a:rPr>
              <a:t> : Bool.  false) true</a:t>
            </a:r>
          </a:p>
          <a:p>
            <a:pPr marL="0" indent="0">
              <a:buNone/>
            </a:pPr>
            <a:r>
              <a:rPr lang="en-US" altLang="ja-JP" sz="2400" dirty="0">
                <a:latin typeface="Source Sans Pro SemiBold" panose="020B0603030403020204" pitchFamily="34" charset="0"/>
                <a:ea typeface="Source Sans Pro SemiBold" panose="020B0603030403020204" pitchFamily="34" charset="0"/>
              </a:rPr>
              <a:t># </a:t>
            </a:r>
            <a:r>
              <a:rPr lang="en-US" altLang="ja-JP" sz="2400" dirty="0" err="1">
                <a:latin typeface="Source Sans Pro SemiBold" panose="020B0603030403020204" pitchFamily="34" charset="0"/>
                <a:ea typeface="Source Sans Pro SemiBold" panose="020B0603030403020204" pitchFamily="34" charset="0"/>
              </a:rPr>
              <a:t>isnil</a:t>
            </a:r>
            <a:r>
              <a:rPr lang="en-US" altLang="ja-JP" sz="2400" dirty="0">
                <a:latin typeface="Source Sans Pro SemiBold" panose="020B0603030403020204" pitchFamily="34" charset="0"/>
                <a:ea typeface="Source Sans Pro SemiBold" panose="020B0603030403020204" pitchFamily="34" charset="0"/>
              </a:rPr>
              <a:t> : </a:t>
            </a:r>
            <a:r>
              <a:rPr lang="ja-JP" altLang="en-US" sz="2400" dirty="0">
                <a:latin typeface="Source Sans Pro SemiBold" panose="020B0603030403020204" pitchFamily="34" charset="0"/>
                <a:ea typeface="Source Sans Pro SemiBold" panose="020B0603030403020204" pitchFamily="34" charset="0"/>
              </a:rPr>
              <a:t>∀</a:t>
            </a:r>
            <a:r>
              <a:rPr lang="en-US" altLang="ja-JP" sz="2400" dirty="0">
                <a:latin typeface="Source Sans Pro SemiBold" panose="020B0603030403020204" pitchFamily="34" charset="0"/>
                <a:ea typeface="Source Sans Pro SemiBold" panose="020B0603030403020204" pitchFamily="34" charset="0"/>
              </a:rPr>
              <a:t>X. List X </a:t>
            </a:r>
            <a:r>
              <a:rPr lang="ja-JP" altLang="en-US" sz="2400" dirty="0">
                <a:latin typeface="Source Sans Pro SemiBold" panose="020B0603030403020204" pitchFamily="34" charset="0"/>
                <a:ea typeface="Source Sans Pro SemiBold" panose="020B0603030403020204" pitchFamily="34" charset="0"/>
              </a:rPr>
              <a:t>→ </a:t>
            </a:r>
            <a:r>
              <a:rPr lang="en-US" altLang="ja-JP" sz="2400" dirty="0">
                <a:latin typeface="Source Sans Pro SemiBold" panose="020B0603030403020204" pitchFamily="34" charset="0"/>
                <a:ea typeface="Source Sans Pro SemiBold" panose="020B0603030403020204" pitchFamily="34" charset="0"/>
              </a:rPr>
              <a:t>Bool</a:t>
            </a:r>
          </a:p>
          <a:p>
            <a:pPr marL="0" indent="0">
              <a:buNone/>
            </a:pPr>
            <a:endParaRPr lang="en-US" altLang="ja-JP" sz="2400" dirty="0">
              <a:latin typeface="Source Sans Pro SemiBold" panose="020B0603030403020204" pitchFamily="34" charset="0"/>
              <a:ea typeface="Source Sans Pro SemiBold" panose="020B0603030403020204" pitchFamily="34" charset="0"/>
            </a:endParaRPr>
          </a:p>
        </p:txBody>
      </p:sp>
    </p:spTree>
    <p:extLst>
      <p:ext uri="{BB962C8B-B14F-4D97-AF65-F5344CB8AC3E}">
        <p14:creationId xmlns:p14="http://schemas.microsoft.com/office/powerpoint/2010/main" val="2291749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868B9-29D0-2D0E-9663-01142A9AA8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252178-72DA-C082-F944-863CEB8191D0}"/>
              </a:ext>
            </a:extLst>
          </p:cNvPr>
          <p:cNvSpPr>
            <a:spLocks noGrp="1"/>
          </p:cNvSpPr>
          <p:nvPr>
            <p:ph type="title"/>
          </p:nvPr>
        </p:nvSpPr>
        <p:spPr/>
        <p:txBody>
          <a:bodyPr/>
          <a:lstStyle/>
          <a:p>
            <a:pPr marL="0" indent="0">
              <a:buNone/>
            </a:pPr>
            <a:r>
              <a:rPr lang="en-US" altLang="ja-JP" dirty="0"/>
              <a:t>23.1 </a:t>
            </a:r>
            <a:r>
              <a:rPr lang="ja-JP" altLang="en-US" dirty="0"/>
              <a:t>モチベーション</a:t>
            </a:r>
            <a:endParaRPr lang="en-US" altLang="ja-JP" dirty="0"/>
          </a:p>
        </p:txBody>
      </p:sp>
      <p:sp>
        <p:nvSpPr>
          <p:cNvPr id="3" name="コンテンツ プレースホルダー 2">
            <a:extLst>
              <a:ext uri="{FF2B5EF4-FFF2-40B4-BE49-F238E27FC236}">
                <a16:creationId xmlns:a16="http://schemas.microsoft.com/office/drawing/2014/main" id="{FCD363E6-0AEA-55A2-840A-A7696D5AF34D}"/>
              </a:ext>
            </a:extLst>
          </p:cNvPr>
          <p:cNvSpPr>
            <a:spLocks noGrp="1"/>
          </p:cNvSpPr>
          <p:nvPr>
            <p:ph idx="1"/>
          </p:nvPr>
        </p:nvSpPr>
        <p:spPr/>
        <p:txBody>
          <a:bodyPr>
            <a:normAutofit/>
          </a:bodyPr>
          <a:lstStyle/>
          <a:p>
            <a:pPr marL="0" indent="0">
              <a:buNone/>
            </a:pPr>
            <a:r>
              <a:rPr kumimoji="1" lang="en-US" altLang="ja-JP" dirty="0"/>
              <a:t>doubling operation </a:t>
            </a:r>
            <a:r>
              <a:rPr kumimoji="1" lang="ja-JP" altLang="en-US" dirty="0"/>
              <a:t>を同一プログラム内で異なる型の　　</a:t>
            </a:r>
            <a:r>
              <a:rPr lang="ja-JP" altLang="en-US" dirty="0"/>
              <a:t>引</a:t>
            </a:r>
            <a:r>
              <a:rPr kumimoji="1" lang="ja-JP" altLang="en-US" dirty="0"/>
              <a:t>数に対して実行したいとき，それぞれの型 </a:t>
            </a:r>
            <a:r>
              <a:rPr kumimoji="1" lang="en-US" altLang="ja-JP" dirty="0">
                <a:latin typeface="Source Sans Pro SemiBold" panose="020B0603030403020204" pitchFamily="34" charset="0"/>
                <a:ea typeface="Source Sans Pro SemiBold" panose="020B0603030403020204" pitchFamily="34" charset="0"/>
              </a:rPr>
              <a:t>T</a:t>
            </a:r>
            <a:r>
              <a:rPr kumimoji="1" lang="en-US" altLang="ja-JP" dirty="0"/>
              <a:t> </a:t>
            </a:r>
            <a:r>
              <a:rPr kumimoji="1" lang="ja-JP" altLang="en-US" dirty="0"/>
              <a:t>に応じて </a:t>
            </a:r>
            <a:r>
              <a:rPr kumimoji="1" lang="en-US" altLang="ja-JP" dirty="0" err="1">
                <a:latin typeface="Source Sans Pro SemiBold" panose="020B0603030403020204" pitchFamily="34" charset="0"/>
                <a:ea typeface="Source Sans Pro SemiBold" panose="020B0603030403020204" pitchFamily="34" charset="0"/>
              </a:rPr>
              <a:t>doubleT</a:t>
            </a:r>
            <a:r>
              <a:rPr kumimoji="1" lang="en-US" altLang="ja-JP" dirty="0"/>
              <a:t> </a:t>
            </a:r>
            <a:r>
              <a:rPr kumimoji="1" lang="ja-JP" altLang="en-US" dirty="0"/>
              <a:t>を区別して定義しなければならない．</a:t>
            </a:r>
            <a:endParaRPr kumimoji="1" lang="en-US" altLang="ja-JP" dirty="0"/>
          </a:p>
          <a:p>
            <a:pPr marL="0" indent="0">
              <a:buNone/>
            </a:pPr>
            <a:endParaRPr lang="en-US" altLang="ja-JP" sz="1200" dirty="0"/>
          </a:p>
          <a:p>
            <a:pPr marL="0" indent="0">
              <a:buNone/>
            </a:pPr>
            <a:r>
              <a:rPr kumimoji="1" lang="en-US" altLang="ja-JP" sz="2800" dirty="0">
                <a:latin typeface="Source Sans Pro SemiBold" panose="020B0603030403020204" pitchFamily="34" charset="0"/>
                <a:ea typeface="Source Sans Pro SemiBold" panose="020B0603030403020204" pitchFamily="34" charset="0"/>
              </a:rPr>
              <a:t>double = </a:t>
            </a:r>
            <a:r>
              <a:rPr kumimoji="1" lang="el-GR" altLang="ja-JP" sz="2800" dirty="0">
                <a:latin typeface="Source Sans Pro SemiBold" panose="020B0603030403020204" pitchFamily="34" charset="0"/>
                <a:ea typeface="Source Sans Pro SemiBold" panose="020B0603030403020204" pitchFamily="34" charset="0"/>
              </a:rPr>
              <a:t>λ</a:t>
            </a:r>
            <a:r>
              <a:rPr kumimoji="1" lang="en-US" altLang="ja-JP" sz="2800" dirty="0">
                <a:latin typeface="Source Sans Pro SemiBold" panose="020B0603030403020204" pitchFamily="34" charset="0"/>
                <a:ea typeface="Source Sans Pro SemiBold" panose="020B0603030403020204" pitchFamily="34" charset="0"/>
              </a:rPr>
              <a:t>f:doubleT → </a:t>
            </a:r>
            <a:r>
              <a:rPr kumimoji="1" lang="en-US" altLang="ja-JP" sz="2800" dirty="0" err="1">
                <a:latin typeface="Source Sans Pro SemiBold" panose="020B0603030403020204" pitchFamily="34" charset="0"/>
                <a:ea typeface="Source Sans Pro SemiBold" panose="020B0603030403020204" pitchFamily="34" charset="0"/>
              </a:rPr>
              <a:t>doubleT</a:t>
            </a:r>
            <a:r>
              <a:rPr kumimoji="1" lang="en-US" altLang="ja-JP" sz="2800" dirty="0">
                <a:latin typeface="Source Sans Pro SemiBold" panose="020B0603030403020204" pitchFamily="34" charset="0"/>
                <a:ea typeface="Source Sans Pro SemiBold" panose="020B0603030403020204" pitchFamily="34" charset="0"/>
              </a:rPr>
              <a:t>. </a:t>
            </a:r>
            <a:r>
              <a:rPr kumimoji="1" lang="el-GR" altLang="ja-JP" sz="2800" dirty="0">
                <a:latin typeface="Source Sans Pro SemiBold" panose="020B0603030403020204" pitchFamily="34" charset="0"/>
                <a:ea typeface="Source Sans Pro SemiBold" panose="020B0603030403020204" pitchFamily="34" charset="0"/>
              </a:rPr>
              <a:t>λ</a:t>
            </a:r>
            <a:r>
              <a:rPr kumimoji="1" lang="en-US" altLang="ja-JP" sz="2800" dirty="0">
                <a:latin typeface="Source Sans Pro SemiBold" panose="020B0603030403020204" pitchFamily="34" charset="0"/>
                <a:ea typeface="Source Sans Pro SemiBold" panose="020B0603030403020204" pitchFamily="34" charset="0"/>
              </a:rPr>
              <a:t>x:doubleT. f (f x);</a:t>
            </a:r>
          </a:p>
          <a:p>
            <a:pPr marL="0" indent="0">
              <a:buNone/>
            </a:pPr>
            <a:endParaRPr kumimoji="1" lang="en-US" altLang="ja-JP" sz="1200" dirty="0"/>
          </a:p>
          <a:p>
            <a:pPr marL="0" indent="0">
              <a:buNone/>
            </a:pPr>
            <a:r>
              <a:rPr kumimoji="1" lang="ja-JP" altLang="en-US" dirty="0"/>
              <a:t>このような切り貼りのプログラミングはソフトウェア工学の基本原則 </a:t>
            </a:r>
            <a:r>
              <a:rPr kumimoji="1" lang="en-US" altLang="ja-JP" dirty="0"/>
              <a:t>(</a:t>
            </a:r>
            <a:r>
              <a:rPr kumimoji="1" lang="ja-JP" altLang="en-US" dirty="0"/>
              <a:t>抽象化原則</a:t>
            </a:r>
            <a:r>
              <a:rPr kumimoji="1" lang="en-US" altLang="ja-JP" dirty="0"/>
              <a:t>) </a:t>
            </a:r>
            <a:r>
              <a:rPr kumimoji="1" lang="ja-JP" altLang="en-US" dirty="0"/>
              <a:t>に反する．</a:t>
            </a:r>
            <a:endParaRPr kumimoji="1" lang="en-US" altLang="ja-JP" dirty="0"/>
          </a:p>
          <a:p>
            <a:pPr marL="0" indent="0">
              <a:buNone/>
            </a:pPr>
            <a:endParaRPr lang="en-US" altLang="ja-JP" sz="1200" dirty="0"/>
          </a:p>
          <a:p>
            <a:pPr marL="0" indent="0">
              <a:buNone/>
            </a:pPr>
            <a:r>
              <a:rPr lang="ja-JP" altLang="en-US" dirty="0"/>
              <a:t>変化する部分は型</a:t>
            </a:r>
            <a:endParaRPr lang="en-US" altLang="ja-JP" dirty="0"/>
          </a:p>
          <a:p>
            <a:pPr marL="0" indent="0">
              <a:buNone/>
            </a:pPr>
            <a:r>
              <a:rPr lang="en-US" altLang="ja-JP" dirty="0"/>
              <a:t>	</a:t>
            </a:r>
            <a:r>
              <a:rPr lang="ja-JP" altLang="en-US" dirty="0"/>
              <a:t>→ </a:t>
            </a:r>
            <a:r>
              <a:rPr lang="en-US" altLang="ja-JP" dirty="0"/>
              <a:t>	</a:t>
            </a:r>
            <a:r>
              <a:rPr lang="ja-JP" altLang="en-US" dirty="0"/>
              <a:t>項から型を抽象化し，具体的な型注釈をあとで　</a:t>
            </a:r>
            <a:r>
              <a:rPr lang="en-US" altLang="ja-JP" dirty="0"/>
              <a:t>		</a:t>
            </a:r>
            <a:r>
              <a:rPr lang="ja-JP" altLang="en-US" dirty="0"/>
              <a:t>付加するような仕組みが必要</a:t>
            </a:r>
            <a:endParaRPr lang="en-US" altLang="ja-JP" dirty="0"/>
          </a:p>
        </p:txBody>
      </p:sp>
    </p:spTree>
    <p:extLst>
      <p:ext uri="{BB962C8B-B14F-4D97-AF65-F5344CB8AC3E}">
        <p14:creationId xmlns:p14="http://schemas.microsoft.com/office/powerpoint/2010/main" val="39852720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883ED1-488B-13AF-554A-EFC4DD2FFE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1EB475A-F702-86C2-BDE7-285A2D60C519}"/>
              </a:ext>
            </a:extLst>
          </p:cNvPr>
          <p:cNvSpPr>
            <a:spLocks noGrp="1"/>
          </p:cNvSpPr>
          <p:nvPr>
            <p:ph type="title"/>
          </p:nvPr>
        </p:nvSpPr>
        <p:spPr/>
        <p:txBody>
          <a:bodyPr/>
          <a:lstStyle/>
          <a:p>
            <a:r>
              <a:rPr lang="ja-JP" altLang="en-US" dirty="0"/>
              <a:t>内容</a:t>
            </a:r>
            <a:endParaRPr kumimoji="1" lang="ja-JP" altLang="en-US" dirty="0"/>
          </a:p>
        </p:txBody>
      </p:sp>
      <p:sp>
        <p:nvSpPr>
          <p:cNvPr id="3" name="コンテンツ プレースホルダー 2">
            <a:extLst>
              <a:ext uri="{FF2B5EF4-FFF2-40B4-BE49-F238E27FC236}">
                <a16:creationId xmlns:a16="http://schemas.microsoft.com/office/drawing/2014/main" id="{9AD9C409-35F7-8B0C-57C1-430A8007B789}"/>
              </a:ext>
            </a:extLst>
          </p:cNvPr>
          <p:cNvSpPr>
            <a:spLocks noGrp="1"/>
          </p:cNvSpPr>
          <p:nvPr>
            <p:ph idx="1"/>
          </p:nvPr>
        </p:nvSpPr>
        <p:spPr/>
        <p:txBody>
          <a:bodyPr/>
          <a:lstStyle/>
          <a:p>
            <a:pPr marL="0" indent="0">
              <a:buNone/>
            </a:pPr>
            <a:endParaRPr kumimoji="1" lang="en-US" altLang="ja-JP" dirty="0"/>
          </a:p>
          <a:p>
            <a:pPr marL="0" indent="0">
              <a:buNone/>
            </a:pPr>
            <a:endParaRPr lang="en-US" altLang="ja-JP" dirty="0"/>
          </a:p>
          <a:p>
            <a:pPr marL="0" indent="0">
              <a:buNone/>
            </a:pPr>
            <a:endParaRPr kumimoji="1" lang="en-US" altLang="ja-JP" dirty="0"/>
          </a:p>
          <a:p>
            <a:pPr marL="0" indent="0">
              <a:buNone/>
            </a:pPr>
            <a:r>
              <a:rPr lang="en-US" altLang="ja-JP" dirty="0">
                <a:solidFill>
                  <a:schemeClr val="bg1">
                    <a:lumMod val="85000"/>
                  </a:schemeClr>
                </a:solidFill>
              </a:rPr>
              <a:t>23.1 </a:t>
            </a:r>
            <a:r>
              <a:rPr lang="ja-JP" altLang="en-US" dirty="0">
                <a:solidFill>
                  <a:schemeClr val="bg1">
                    <a:lumMod val="85000"/>
                  </a:schemeClr>
                </a:solidFill>
              </a:rPr>
              <a:t>モチベーション</a:t>
            </a:r>
            <a:endParaRPr lang="en-US" altLang="ja-JP" dirty="0">
              <a:solidFill>
                <a:schemeClr val="bg1">
                  <a:lumMod val="85000"/>
                </a:schemeClr>
              </a:solidFill>
            </a:endParaRPr>
          </a:p>
          <a:p>
            <a:pPr marL="0" indent="0">
              <a:buNone/>
            </a:pPr>
            <a:r>
              <a:rPr kumimoji="1" lang="en-US" altLang="ja-JP" dirty="0"/>
              <a:t>2</a:t>
            </a:r>
            <a:r>
              <a:rPr lang="en-US" altLang="ja-JP" dirty="0"/>
              <a:t>3.2 </a:t>
            </a:r>
            <a:r>
              <a:rPr lang="en-US" altLang="ja-JP" sz="2800" dirty="0"/>
              <a:t>polymorphism </a:t>
            </a:r>
            <a:r>
              <a:rPr lang="ja-JP" altLang="en-US" dirty="0"/>
              <a:t>の種類</a:t>
            </a:r>
            <a:endParaRPr lang="en-US" altLang="ja-JP" dirty="0"/>
          </a:p>
          <a:p>
            <a:pPr marL="0" indent="0">
              <a:buNone/>
            </a:pPr>
            <a:r>
              <a:rPr kumimoji="1" lang="en-US" altLang="ja-JP" dirty="0">
                <a:solidFill>
                  <a:schemeClr val="bg1">
                    <a:lumMod val="85000"/>
                  </a:schemeClr>
                </a:solidFill>
              </a:rPr>
              <a:t>23.3 System F </a:t>
            </a:r>
          </a:p>
          <a:p>
            <a:pPr marL="0" indent="0">
              <a:buNone/>
            </a:pPr>
            <a:r>
              <a:rPr lang="en-US" altLang="ja-JP" dirty="0">
                <a:solidFill>
                  <a:schemeClr val="bg1">
                    <a:lumMod val="85000"/>
                  </a:schemeClr>
                </a:solidFill>
              </a:rPr>
              <a:t>23.4 </a:t>
            </a:r>
            <a:r>
              <a:rPr lang="ja-JP" altLang="en-US" dirty="0">
                <a:solidFill>
                  <a:schemeClr val="bg1">
                    <a:lumMod val="85000"/>
                  </a:schemeClr>
                </a:solidFill>
              </a:rPr>
              <a:t>例</a:t>
            </a:r>
            <a:endParaRPr kumimoji="1" lang="ja-JP" altLang="en-US" dirty="0">
              <a:solidFill>
                <a:schemeClr val="bg1">
                  <a:lumMod val="85000"/>
                </a:schemeClr>
              </a:solidFill>
            </a:endParaRPr>
          </a:p>
        </p:txBody>
      </p:sp>
    </p:spTree>
    <p:extLst>
      <p:ext uri="{BB962C8B-B14F-4D97-AF65-F5344CB8AC3E}">
        <p14:creationId xmlns:p14="http://schemas.microsoft.com/office/powerpoint/2010/main" val="794952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EB4C30-5940-BBD1-3F5D-3D3EFE37626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D620C7-5864-C5EC-1DBD-644B744C607A}"/>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B8D5EB31-29E2-3579-1198-410618199497}"/>
              </a:ext>
            </a:extLst>
          </p:cNvPr>
          <p:cNvSpPr>
            <a:spLocks noGrp="1"/>
          </p:cNvSpPr>
          <p:nvPr>
            <p:ph idx="1"/>
          </p:nvPr>
        </p:nvSpPr>
        <p:spPr/>
        <p:txBody>
          <a:bodyPr>
            <a:normAutofit/>
          </a:bodyPr>
          <a:lstStyle/>
          <a:p>
            <a:pPr marL="0" indent="0">
              <a:buNone/>
            </a:pPr>
            <a:r>
              <a:rPr lang="ja-JP" altLang="en-US" dirty="0"/>
              <a:t>複数の型で単一のコードを使用できるようにする</a:t>
            </a:r>
            <a:endParaRPr lang="en-US" altLang="ja-JP" dirty="0"/>
          </a:p>
          <a:p>
            <a:pPr marL="0" indent="0">
              <a:buNone/>
            </a:pPr>
            <a:r>
              <a:rPr lang="ja-JP" altLang="en-US" dirty="0"/>
              <a:t>型システムは，総称して </a:t>
            </a:r>
            <a:r>
              <a:rPr lang="en-US" altLang="ja-JP" dirty="0"/>
              <a:t>polymorphic </a:t>
            </a:r>
            <a:r>
              <a:rPr lang="ja-JP" altLang="en-US" dirty="0"/>
              <a:t>システムと</a:t>
            </a:r>
            <a:endParaRPr lang="en-US" altLang="ja-JP" dirty="0"/>
          </a:p>
          <a:p>
            <a:pPr marL="0" indent="0">
              <a:buNone/>
            </a:pPr>
            <a:r>
              <a:rPr lang="ja-JP" altLang="en-US" dirty="0"/>
              <a:t>呼ばれる．</a:t>
            </a:r>
            <a:endParaRPr lang="en-US" altLang="ja-JP" dirty="0"/>
          </a:p>
          <a:p>
            <a:pPr marL="0" indent="0">
              <a:buNone/>
            </a:pPr>
            <a:endParaRPr lang="en-US" altLang="ja-JP" dirty="0"/>
          </a:p>
          <a:p>
            <a:pPr marL="0" indent="0">
              <a:buNone/>
            </a:pPr>
            <a:r>
              <a:rPr lang="ja-JP" altLang="en-US" dirty="0"/>
              <a:t>現代の言語にはいくつかの種類の </a:t>
            </a:r>
            <a:r>
              <a:rPr lang="en-US" altLang="ja-JP" dirty="0"/>
              <a:t>polymorphism </a:t>
            </a:r>
          </a:p>
          <a:p>
            <a:pPr marL="0" indent="0">
              <a:buNone/>
            </a:pPr>
            <a:r>
              <a:rPr lang="ja-JP" altLang="en-US" dirty="0"/>
              <a:t>がみられる</a:t>
            </a:r>
            <a:r>
              <a:rPr lang="en-US" altLang="ja-JP" dirty="0"/>
              <a:t>.</a:t>
            </a:r>
          </a:p>
          <a:p>
            <a:pPr marL="0" indent="0">
              <a:buNone/>
            </a:pPr>
            <a:endParaRPr lang="en-US" altLang="ja-JP" dirty="0"/>
          </a:p>
          <a:p>
            <a:pPr marL="0" indent="0">
              <a:buNone/>
            </a:pPr>
            <a:r>
              <a:rPr lang="ja-JP" altLang="en-US" dirty="0"/>
              <a:t>この節における </a:t>
            </a:r>
            <a:r>
              <a:rPr lang="en-US" altLang="ja-JP" dirty="0"/>
              <a:t>polymorphism </a:t>
            </a:r>
            <a:r>
              <a:rPr lang="ja-JP" altLang="en-US" dirty="0"/>
              <a:t>の分類は，</a:t>
            </a:r>
            <a:endParaRPr lang="en-US" altLang="ja-JP" dirty="0"/>
          </a:p>
          <a:p>
            <a:pPr marL="0" indent="0">
              <a:buNone/>
            </a:pPr>
            <a:r>
              <a:rPr lang="en-US" altLang="ja-JP" dirty="0"/>
              <a:t>Strachey (1967) </a:t>
            </a:r>
            <a:r>
              <a:rPr lang="ja-JP" altLang="en-US" dirty="0"/>
              <a:t>および </a:t>
            </a:r>
            <a:r>
              <a:rPr lang="en-US" altLang="ja-JP" dirty="0" err="1"/>
              <a:t>Cardelli</a:t>
            </a:r>
            <a:r>
              <a:rPr lang="en-US" altLang="ja-JP" dirty="0"/>
              <a:t> and Wegner (1985)</a:t>
            </a:r>
          </a:p>
          <a:p>
            <a:pPr marL="0" indent="0">
              <a:buNone/>
            </a:pPr>
            <a:r>
              <a:rPr lang="ja-JP" altLang="en-US" dirty="0"/>
              <a:t>による</a:t>
            </a:r>
            <a:r>
              <a:rPr lang="en-US" altLang="ja-JP" dirty="0"/>
              <a:t>.</a:t>
            </a:r>
          </a:p>
        </p:txBody>
      </p:sp>
    </p:spTree>
    <p:extLst>
      <p:ext uri="{BB962C8B-B14F-4D97-AF65-F5344CB8AC3E}">
        <p14:creationId xmlns:p14="http://schemas.microsoft.com/office/powerpoint/2010/main" val="3115755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4E8BD-93FD-EBB2-E97F-409810D2BB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36ADD9-C42F-5C87-62C3-63098CB5ACDD}"/>
              </a:ext>
            </a:extLst>
          </p:cNvPr>
          <p:cNvSpPr>
            <a:spLocks noGrp="1"/>
          </p:cNvSpPr>
          <p:nvPr>
            <p:ph type="title"/>
          </p:nvPr>
        </p:nvSpPr>
        <p:spPr/>
        <p:txBody>
          <a:bodyPr/>
          <a:lstStyle/>
          <a:p>
            <a:pPr marL="0" indent="0">
              <a:buNone/>
            </a:pPr>
            <a:r>
              <a:rPr kumimoji="1" lang="en-US" altLang="ja-JP" dirty="0"/>
              <a:t>2</a:t>
            </a:r>
            <a:r>
              <a:rPr lang="en-US" altLang="ja-JP" dirty="0"/>
              <a:t>3.2 </a:t>
            </a:r>
            <a:r>
              <a:rPr lang="en-US" altLang="ja-JP" sz="3600" dirty="0"/>
              <a:t>polymorphism </a:t>
            </a:r>
            <a:r>
              <a:rPr lang="ja-JP" altLang="en-US" dirty="0"/>
              <a:t>の種類</a:t>
            </a:r>
            <a:endParaRPr lang="en-US" altLang="ja-JP" dirty="0"/>
          </a:p>
        </p:txBody>
      </p:sp>
      <p:sp>
        <p:nvSpPr>
          <p:cNvPr id="3" name="コンテンツ プレースホルダー 2">
            <a:extLst>
              <a:ext uri="{FF2B5EF4-FFF2-40B4-BE49-F238E27FC236}">
                <a16:creationId xmlns:a16="http://schemas.microsoft.com/office/drawing/2014/main" id="{BACE6828-C879-B6F1-3B48-DF2D6FA6F175}"/>
              </a:ext>
            </a:extLst>
          </p:cNvPr>
          <p:cNvSpPr>
            <a:spLocks noGrp="1"/>
          </p:cNvSpPr>
          <p:nvPr>
            <p:ph idx="1"/>
          </p:nvPr>
        </p:nvSpPr>
        <p:spPr/>
        <p:txBody>
          <a:bodyPr>
            <a:normAutofit/>
          </a:bodyPr>
          <a:lstStyle/>
          <a:p>
            <a:pPr marL="0" indent="0">
              <a:buNone/>
            </a:pPr>
            <a:r>
              <a:rPr lang="en-US" altLang="ja-JP" i="1" dirty="0"/>
              <a:t>Parametric polymorphism</a:t>
            </a:r>
          </a:p>
          <a:p>
            <a:pPr marL="0" indent="0">
              <a:buNone/>
            </a:pPr>
            <a:r>
              <a:rPr lang="ja-JP" altLang="en-US" sz="2400" dirty="0"/>
              <a:t>本章の主題．</a:t>
            </a:r>
            <a:endParaRPr lang="en-US" altLang="ja-JP" sz="2400" dirty="0"/>
          </a:p>
          <a:p>
            <a:pPr marL="0" indent="0">
              <a:buNone/>
            </a:pPr>
            <a:r>
              <a:rPr lang="ja-JP" altLang="en-US" sz="2400" dirty="0"/>
              <a:t>実際の型の代わりに変数を使用して、コードを「一般的に」型付けし、その後必要に応じて具体的な型でインスタンス化する</a:t>
            </a:r>
            <a:r>
              <a:rPr lang="en-US" altLang="ja-JP" sz="2400" dirty="0"/>
              <a:t>.</a:t>
            </a:r>
          </a:p>
          <a:p>
            <a:pPr marL="0" indent="0">
              <a:buNone/>
            </a:pPr>
            <a:endParaRPr lang="en-US" altLang="ja-JP" sz="2400" dirty="0"/>
          </a:p>
          <a:p>
            <a:pPr marL="0" indent="0">
              <a:buNone/>
            </a:pPr>
            <a:r>
              <a:rPr lang="en-US" altLang="ja-JP" sz="2400" dirty="0"/>
              <a:t>	</a:t>
            </a:r>
            <a:r>
              <a:rPr lang="en-US" altLang="ja-JP" sz="2400" i="1" dirty="0"/>
              <a:t>impredicative / first-class polymorphism</a:t>
            </a:r>
          </a:p>
          <a:p>
            <a:pPr marL="0" indent="0">
              <a:buNone/>
            </a:pPr>
            <a:r>
              <a:rPr lang="en-US" altLang="ja-JP" sz="2400" dirty="0"/>
              <a:t>		</a:t>
            </a:r>
            <a:r>
              <a:rPr lang="ja-JP" altLang="en-US" sz="2400" dirty="0"/>
              <a:t>本章で扱う．プログラミング言語で人気が高まっており，</a:t>
            </a:r>
            <a:r>
              <a:rPr lang="en-US" altLang="ja-JP" sz="2400" dirty="0"/>
              <a:t>		ML</a:t>
            </a:r>
            <a:r>
              <a:rPr lang="ja-JP" altLang="en-US" sz="2400" dirty="0"/>
              <a:t>のような言語の強力なモジュールシステムの技術的</a:t>
            </a:r>
            <a:r>
              <a:rPr lang="en-US" altLang="ja-JP" sz="2400" dirty="0"/>
              <a:t>		</a:t>
            </a:r>
            <a:r>
              <a:rPr lang="ja-JP" altLang="en-US" sz="2400" dirty="0"/>
              <a:t>基盤を形成する．</a:t>
            </a:r>
            <a:endParaRPr lang="en-US" altLang="ja-JP" sz="2400" dirty="0"/>
          </a:p>
          <a:p>
            <a:pPr marL="0" indent="0">
              <a:buNone/>
            </a:pPr>
            <a:endParaRPr lang="en-US" altLang="ja-JP" sz="1200" dirty="0"/>
          </a:p>
          <a:p>
            <a:pPr marL="0" indent="0">
              <a:buNone/>
            </a:pPr>
            <a:r>
              <a:rPr lang="en-US" altLang="ja-JP" sz="2400" dirty="0"/>
              <a:t>	</a:t>
            </a:r>
            <a:r>
              <a:rPr lang="en-US" altLang="ja-JP" sz="2400" i="1" dirty="0"/>
              <a:t>ML-style / let-polymorphism</a:t>
            </a:r>
          </a:p>
          <a:p>
            <a:pPr marL="0" indent="0">
              <a:buNone/>
            </a:pPr>
            <a:r>
              <a:rPr lang="en-US" altLang="ja-JP" sz="2400" dirty="0"/>
              <a:t>		polymorphism </a:t>
            </a:r>
            <a:r>
              <a:rPr lang="ja-JP" altLang="en-US" sz="2400" dirty="0"/>
              <a:t>を</a:t>
            </a:r>
            <a:r>
              <a:rPr lang="en-US" altLang="ja-JP" sz="2400" dirty="0"/>
              <a:t>let</a:t>
            </a:r>
            <a:r>
              <a:rPr lang="ja-JP" altLang="en-US" sz="2400" dirty="0"/>
              <a:t>束縛に制限し，多相的な値を引数に　</a:t>
            </a:r>
            <a:r>
              <a:rPr lang="en-US" altLang="ja-JP" sz="2400" dirty="0"/>
              <a:t>		</a:t>
            </a:r>
            <a:r>
              <a:rPr lang="ja-JP" altLang="en-US" sz="2400" dirty="0"/>
              <a:t>とることを禁止する代わりに，自動の型再構築 </a:t>
            </a:r>
            <a:r>
              <a:rPr lang="en-US" altLang="ja-JP" sz="2400" dirty="0"/>
              <a:t>(22</a:t>
            </a:r>
            <a:r>
              <a:rPr lang="ja-JP" altLang="en-US" sz="2400" dirty="0"/>
              <a:t>章</a:t>
            </a:r>
            <a:r>
              <a:rPr lang="en-US" altLang="ja-JP" sz="2400" dirty="0"/>
              <a:t>)</a:t>
            </a:r>
            <a:r>
              <a:rPr lang="ja-JP" altLang="en-US" sz="2400" dirty="0"/>
              <a:t>　</a:t>
            </a:r>
            <a:r>
              <a:rPr lang="en-US" altLang="ja-JP" sz="2400" dirty="0"/>
              <a:t>		</a:t>
            </a:r>
            <a:r>
              <a:rPr lang="ja-JP" altLang="en-US" sz="2400" dirty="0"/>
              <a:t>による便利で自然な形式を提供する</a:t>
            </a:r>
            <a:r>
              <a:rPr lang="en-US" altLang="ja-JP" sz="2400" dirty="0"/>
              <a:t>.</a:t>
            </a:r>
          </a:p>
          <a:p>
            <a:pPr marL="0" indent="0">
              <a:buNone/>
            </a:pPr>
            <a:endParaRPr lang="en-US" altLang="ja-JP" sz="2400" dirty="0"/>
          </a:p>
        </p:txBody>
      </p:sp>
    </p:spTree>
    <p:extLst>
      <p:ext uri="{BB962C8B-B14F-4D97-AF65-F5344CB8AC3E}">
        <p14:creationId xmlns:p14="http://schemas.microsoft.com/office/powerpoint/2010/main" val="825248396"/>
      </p:ext>
    </p:extLst>
  </p:cSld>
  <p:clrMapOvr>
    <a:masterClrMapping/>
  </p:clrMapOvr>
</p:sld>
</file>

<file path=ppt/theme/theme1.xml><?xml version="1.0" encoding="utf-8"?>
<a:theme xmlns:a="http://schemas.openxmlformats.org/drawingml/2006/main" name="2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733</TotalTime>
  <Words>3922</Words>
  <Application>Microsoft Office PowerPoint</Application>
  <PresentationFormat>画面に合わせる (4:3)</PresentationFormat>
  <Paragraphs>464</Paragraphs>
  <Slides>50</Slides>
  <Notes>34</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50</vt:i4>
      </vt:variant>
    </vt:vector>
  </HeadingPairs>
  <TitlesOfParts>
    <vt:vector size="56" baseType="lpstr">
      <vt:lpstr>游ゴシック</vt:lpstr>
      <vt:lpstr>Arial</vt:lpstr>
      <vt:lpstr>Open Sans</vt:lpstr>
      <vt:lpstr>Source Sans Pro SemiBold</vt:lpstr>
      <vt:lpstr>Times New Roman</vt:lpstr>
      <vt:lpstr>2_Office テーマ</vt:lpstr>
      <vt:lpstr>TAPL ch.23 Universal Types</vt:lpstr>
      <vt:lpstr>内容</vt:lpstr>
      <vt:lpstr>内容</vt:lpstr>
      <vt:lpstr>23.1 モチベーション</vt:lpstr>
      <vt:lpstr>23.1 モチベーション</vt:lpstr>
      <vt:lpstr>23.1 モチベーション</vt:lpstr>
      <vt:lpstr>内容</vt:lpstr>
      <vt:lpstr>23.2 polymorphism の種類</vt:lpstr>
      <vt:lpstr>23.2 polymorphism の種類</vt:lpstr>
      <vt:lpstr>23.2 polymorphism の種類</vt:lpstr>
      <vt:lpstr>23.2 polymorphism の種類</vt:lpstr>
      <vt:lpstr>23.2 polymorphism の種類</vt:lpstr>
      <vt:lpstr>23.2 polymorphism の種類</vt:lpstr>
      <vt:lpstr>内容</vt:lpstr>
      <vt:lpstr>23.3 System F</vt:lpstr>
      <vt:lpstr>23.3 System F</vt:lpstr>
      <vt:lpstr>23.3 System F</vt:lpstr>
      <vt:lpstr>23.3 System F</vt:lpstr>
      <vt:lpstr>23.3 System F</vt:lpstr>
      <vt:lpstr>23.3 System F</vt:lpstr>
      <vt:lpstr>23.3 System F</vt:lpstr>
      <vt:lpstr>23.3 System F</vt:lpstr>
      <vt:lpstr>内容</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lpstr>23.4 例</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145</cp:revision>
  <dcterms:created xsi:type="dcterms:W3CDTF">2024-06-19T02:29:43Z</dcterms:created>
  <dcterms:modified xsi:type="dcterms:W3CDTF">2024-12-06T07:08:24Z</dcterms:modified>
</cp:coreProperties>
</file>