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50"/>
  </p:notesMasterIdLst>
  <p:handoutMasterIdLst>
    <p:handoutMasterId r:id="rId51"/>
  </p:handoutMasterIdLst>
  <p:sldIdLst>
    <p:sldId id="256" r:id="rId2"/>
    <p:sldId id="280" r:id="rId3"/>
    <p:sldId id="257" r:id="rId4"/>
    <p:sldId id="264" r:id="rId5"/>
    <p:sldId id="258" r:id="rId6"/>
    <p:sldId id="259" r:id="rId7"/>
    <p:sldId id="260" r:id="rId8"/>
    <p:sldId id="261" r:id="rId9"/>
    <p:sldId id="267" r:id="rId10"/>
    <p:sldId id="268" r:id="rId11"/>
    <p:sldId id="269" r:id="rId12"/>
    <p:sldId id="270" r:id="rId13"/>
    <p:sldId id="272" r:id="rId14"/>
    <p:sldId id="273" r:id="rId15"/>
    <p:sldId id="271" r:id="rId16"/>
    <p:sldId id="274" r:id="rId17"/>
    <p:sldId id="276" r:id="rId18"/>
    <p:sldId id="277" r:id="rId19"/>
    <p:sldId id="278" r:id="rId20"/>
    <p:sldId id="279" r:id="rId21"/>
    <p:sldId id="282" r:id="rId22"/>
    <p:sldId id="283" r:id="rId23"/>
    <p:sldId id="284" r:id="rId24"/>
    <p:sldId id="285" r:id="rId25"/>
    <p:sldId id="286" r:id="rId26"/>
    <p:sldId id="287" r:id="rId27"/>
    <p:sldId id="289" r:id="rId28"/>
    <p:sldId id="290" r:id="rId29"/>
    <p:sldId id="291" r:id="rId30"/>
    <p:sldId id="292" r:id="rId31"/>
    <p:sldId id="294" r:id="rId32"/>
    <p:sldId id="295" r:id="rId33"/>
    <p:sldId id="296" r:id="rId34"/>
    <p:sldId id="300" r:id="rId35"/>
    <p:sldId id="297" r:id="rId36"/>
    <p:sldId id="298" r:id="rId37"/>
    <p:sldId id="299" r:id="rId38"/>
    <p:sldId id="301" r:id="rId39"/>
    <p:sldId id="304" r:id="rId40"/>
    <p:sldId id="305" r:id="rId41"/>
    <p:sldId id="306" r:id="rId42"/>
    <p:sldId id="307" r:id="rId43"/>
    <p:sldId id="308" r:id="rId44"/>
    <p:sldId id="309" r:id="rId45"/>
    <p:sldId id="311" r:id="rId46"/>
    <p:sldId id="310" r:id="rId47"/>
    <p:sldId id="266" r:id="rId48"/>
    <p:sldId id="281" r:id="rId49"/>
  </p:sldIdLst>
  <p:sldSz cx="9144000" cy="6858000" type="screen4x3"/>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84473" autoAdjust="0"/>
  </p:normalViewPr>
  <p:slideViewPr>
    <p:cSldViewPr snapToGrid="0">
      <p:cViewPr varScale="1">
        <p:scale>
          <a:sx n="93" d="100"/>
          <a:sy n="93" d="100"/>
        </p:scale>
        <p:origin x="2124" y="72"/>
      </p:cViewPr>
      <p:guideLst/>
    </p:cSldViewPr>
  </p:slideViewPr>
  <p:notesTextViewPr>
    <p:cViewPr>
      <p:scale>
        <a:sx n="1" d="1"/>
        <a:sy n="1" d="1"/>
      </p:scale>
      <p:origin x="0" y="0"/>
    </p:cViewPr>
  </p:notesTextViewPr>
  <p:sorterViewPr>
    <p:cViewPr>
      <p:scale>
        <a:sx n="100" d="100"/>
        <a:sy n="100" d="100"/>
      </p:scale>
      <p:origin x="0" y="0"/>
    </p:cViewPr>
  </p:sorterViewPr>
  <p:notesViewPr>
    <p:cSldViewPr snapToGrid="0">
      <p:cViewPr varScale="1">
        <p:scale>
          <a:sx n="48" d="100"/>
          <a:sy n="48" d="100"/>
        </p:scale>
        <p:origin x="2752" y="32"/>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notesMaster" Target="notesMasters/notesMaster1.xml"/><Relationship Id="rId55"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handoutMaster" Target="handoutMasters/handoutMaster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a:extLst>
              <a:ext uri="{FF2B5EF4-FFF2-40B4-BE49-F238E27FC236}">
                <a16:creationId xmlns:a16="http://schemas.microsoft.com/office/drawing/2014/main" id="{41286A1C-714C-135B-9A06-1B6EFB05532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a:extLst>
              <a:ext uri="{FF2B5EF4-FFF2-40B4-BE49-F238E27FC236}">
                <a16:creationId xmlns:a16="http://schemas.microsoft.com/office/drawing/2014/main" id="{117CAB4C-FB61-F249-4C66-8C94C6148DE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02B35ED-074F-4DA6-B0D2-0863611FB16F}" type="datetimeFigureOut">
              <a:rPr kumimoji="1" lang="ja-JP" altLang="en-US" smtClean="0"/>
              <a:t>2024/11/27</a:t>
            </a:fld>
            <a:endParaRPr kumimoji="1" lang="ja-JP" altLang="en-US"/>
          </a:p>
        </p:txBody>
      </p:sp>
      <p:sp>
        <p:nvSpPr>
          <p:cNvPr id="4" name="フッター プレースホルダー 3">
            <a:extLst>
              <a:ext uri="{FF2B5EF4-FFF2-40B4-BE49-F238E27FC236}">
                <a16:creationId xmlns:a16="http://schemas.microsoft.com/office/drawing/2014/main" id="{5528E0F8-D5F8-3292-752C-E4048BDF0187}"/>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5" name="スライド番号プレースホルダー 4">
            <a:extLst>
              <a:ext uri="{FF2B5EF4-FFF2-40B4-BE49-F238E27FC236}">
                <a16:creationId xmlns:a16="http://schemas.microsoft.com/office/drawing/2014/main" id="{B84F3E97-B95A-C995-96E7-216C1F05F4F2}"/>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319A531B-3EF8-4A60-8782-5101593AFBAA}" type="slidenum">
              <a:rPr kumimoji="1" lang="ja-JP" altLang="en-US" smtClean="0"/>
              <a:t>‹#›</a:t>
            </a:fld>
            <a:endParaRPr kumimoji="1" lang="ja-JP" altLang="en-US"/>
          </a:p>
        </p:txBody>
      </p:sp>
    </p:spTree>
    <p:extLst>
      <p:ext uri="{BB962C8B-B14F-4D97-AF65-F5344CB8AC3E}">
        <p14:creationId xmlns:p14="http://schemas.microsoft.com/office/powerpoint/2010/main" val="377282597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D2CEC0D-A261-4C59-BB97-0C6E777DBF7E}" type="datetimeFigureOut">
              <a:rPr kumimoji="1" lang="ja-JP" altLang="en-US" smtClean="0"/>
              <a:t>2024/11/27</a:t>
            </a:fld>
            <a:endParaRPr kumimoji="1" lang="ja-JP" altLang="en-US"/>
          </a:p>
        </p:txBody>
      </p:sp>
      <p:sp>
        <p:nvSpPr>
          <p:cNvPr id="4" name="スライド イメージ プレースホルダー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DF836ED-F853-4572-9577-AC8FB84EC459}" type="slidenum">
              <a:rPr kumimoji="1" lang="ja-JP" altLang="en-US" smtClean="0"/>
              <a:t>‹#›</a:t>
            </a:fld>
            <a:endParaRPr kumimoji="1" lang="ja-JP" altLang="en-US"/>
          </a:p>
        </p:txBody>
      </p:sp>
    </p:spTree>
    <p:extLst>
      <p:ext uri="{BB962C8B-B14F-4D97-AF65-F5344CB8AC3E}">
        <p14:creationId xmlns:p14="http://schemas.microsoft.com/office/powerpoint/2010/main" val="1365438150"/>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DDF836ED-F853-4572-9577-AC8FB84EC459}" type="slidenum">
              <a:rPr kumimoji="1" lang="ja-JP" altLang="en-US" smtClean="0"/>
              <a:t>10</a:t>
            </a:fld>
            <a:endParaRPr kumimoji="1" lang="ja-JP" altLang="en-US"/>
          </a:p>
        </p:txBody>
      </p:sp>
    </p:spTree>
    <p:extLst>
      <p:ext uri="{BB962C8B-B14F-4D97-AF65-F5344CB8AC3E}">
        <p14:creationId xmlns:p14="http://schemas.microsoft.com/office/powerpoint/2010/main" val="225941504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ja-JP" sz="1200" dirty="0"/>
              <a:t>transitive closure : </a:t>
            </a:r>
            <a:r>
              <a:rPr lang="ja-JP" altLang="en-US" sz="1200" dirty="0"/>
              <a:t>集合</a:t>
            </a:r>
            <a:r>
              <a:rPr lang="en-US" altLang="ja-JP" sz="1200" dirty="0"/>
              <a:t>X</a:t>
            </a:r>
            <a:r>
              <a:rPr lang="ja-JP" altLang="en-US" sz="1200" dirty="0"/>
              <a:t>上の二項関係</a:t>
            </a:r>
            <a:r>
              <a:rPr lang="en-US" altLang="ja-JP" sz="1200" dirty="0"/>
              <a:t>R</a:t>
            </a:r>
            <a:r>
              <a:rPr lang="ja-JP" altLang="en-US" sz="1200" dirty="0"/>
              <a:t>において，</a:t>
            </a:r>
            <a:r>
              <a:rPr lang="en-US" altLang="ja-JP" sz="1200" dirty="0"/>
              <a:t>R</a:t>
            </a:r>
            <a:r>
              <a:rPr lang="ja-JP" altLang="en-US" sz="1200" dirty="0"/>
              <a:t>を含み，かつ</a:t>
            </a:r>
            <a:r>
              <a:rPr lang="en-US" altLang="ja-JP" sz="1200" dirty="0" err="1"/>
              <a:t>xR+y</a:t>
            </a:r>
            <a:r>
              <a:rPr lang="en-US" altLang="ja-JP" sz="1200" dirty="0"/>
              <a:t> </a:t>
            </a:r>
            <a:r>
              <a:rPr lang="ja-JP" altLang="en-US" sz="1200" dirty="0"/>
              <a:t>かつ </a:t>
            </a:r>
            <a:r>
              <a:rPr lang="en-US" altLang="ja-JP" sz="1200" dirty="0" err="1"/>
              <a:t>yR+z</a:t>
            </a:r>
            <a:r>
              <a:rPr lang="en-US" altLang="ja-JP" sz="1200" dirty="0"/>
              <a:t> </a:t>
            </a:r>
            <a:r>
              <a:rPr lang="ja-JP" altLang="en-US" sz="1200" dirty="0"/>
              <a:t>ならば </a:t>
            </a:r>
            <a:r>
              <a:rPr lang="en-US" altLang="ja-JP" sz="1200" dirty="0" err="1"/>
              <a:t>xR+z</a:t>
            </a:r>
            <a:r>
              <a:rPr lang="en-US" altLang="ja-JP" sz="1200" dirty="0"/>
              <a:t> </a:t>
            </a:r>
            <a:r>
              <a:rPr lang="ja-JP" altLang="en-US" sz="1200" dirty="0"/>
              <a:t>であるような含む最小の関係</a:t>
            </a:r>
            <a:r>
              <a:rPr lang="en-US" altLang="ja-JP" sz="1200" dirty="0"/>
              <a:t>R+</a:t>
            </a:r>
          </a:p>
          <a:p>
            <a:endParaRPr kumimoji="1" lang="ja-JP" altLang="en-US" dirty="0"/>
          </a:p>
        </p:txBody>
      </p:sp>
      <p:sp>
        <p:nvSpPr>
          <p:cNvPr id="4" name="スライド番号プレースホルダー 3"/>
          <p:cNvSpPr>
            <a:spLocks noGrp="1"/>
          </p:cNvSpPr>
          <p:nvPr>
            <p:ph type="sldNum" sz="quarter" idx="5"/>
          </p:nvPr>
        </p:nvSpPr>
        <p:spPr/>
        <p:txBody>
          <a:bodyPr/>
          <a:lstStyle/>
          <a:p>
            <a:fld id="{DDF836ED-F853-4572-9577-AC8FB84EC459}" type="slidenum">
              <a:rPr kumimoji="1" lang="ja-JP" altLang="en-US" smtClean="0"/>
              <a:t>34</a:t>
            </a:fld>
            <a:endParaRPr kumimoji="1" lang="ja-JP" altLang="en-US"/>
          </a:p>
        </p:txBody>
      </p:sp>
    </p:spTree>
    <p:extLst>
      <p:ext uri="{BB962C8B-B14F-4D97-AF65-F5344CB8AC3E}">
        <p14:creationId xmlns:p14="http://schemas.microsoft.com/office/powerpoint/2010/main" val="265526509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DDF836ED-F853-4572-9577-AC8FB84EC459}" type="slidenum">
              <a:rPr kumimoji="1" lang="ja-JP" altLang="en-US" smtClean="0"/>
              <a:t>11</a:t>
            </a:fld>
            <a:endParaRPr kumimoji="1" lang="ja-JP" altLang="en-US"/>
          </a:p>
        </p:txBody>
      </p:sp>
    </p:spTree>
    <p:extLst>
      <p:ext uri="{BB962C8B-B14F-4D97-AF65-F5344CB8AC3E}">
        <p14:creationId xmlns:p14="http://schemas.microsoft.com/office/powerpoint/2010/main" val="20000939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F7C14B-DB36-7A07-CE84-83BCB9C71B95}"/>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A94C79AA-68D4-3CB5-F772-9210D844B6F2}"/>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607AB23F-B22F-AA47-70A5-F3C31F339545}"/>
              </a:ext>
            </a:extLst>
          </p:cNvPr>
          <p:cNvSpPr>
            <a:spLocks noGrp="1"/>
          </p:cNvSpPr>
          <p:nvPr>
            <p:ph type="body" idx="1"/>
          </p:nvPr>
        </p:nvSpPr>
        <p:spPr/>
        <p:txBody>
          <a:bodyPr/>
          <a:lstStyle/>
          <a:p>
            <a:endParaRPr kumimoji="1" lang="ja-JP" altLang="en-US" dirty="0"/>
          </a:p>
        </p:txBody>
      </p:sp>
      <p:sp>
        <p:nvSpPr>
          <p:cNvPr id="4" name="スライド番号プレースホルダー 3">
            <a:extLst>
              <a:ext uri="{FF2B5EF4-FFF2-40B4-BE49-F238E27FC236}">
                <a16:creationId xmlns:a16="http://schemas.microsoft.com/office/drawing/2014/main" id="{F6E6C6A6-51C5-9F92-B888-69914385CDE3}"/>
              </a:ext>
            </a:extLst>
          </p:cNvPr>
          <p:cNvSpPr>
            <a:spLocks noGrp="1"/>
          </p:cNvSpPr>
          <p:nvPr>
            <p:ph type="sldNum" sz="quarter" idx="5"/>
          </p:nvPr>
        </p:nvSpPr>
        <p:spPr/>
        <p:txBody>
          <a:bodyPr/>
          <a:lstStyle/>
          <a:p>
            <a:fld id="{DDF836ED-F853-4572-9577-AC8FB84EC459}" type="slidenum">
              <a:rPr kumimoji="1" lang="ja-JP" altLang="en-US" smtClean="0"/>
              <a:t>12</a:t>
            </a:fld>
            <a:endParaRPr kumimoji="1" lang="ja-JP" altLang="en-US"/>
          </a:p>
        </p:txBody>
      </p:sp>
    </p:spTree>
    <p:extLst>
      <p:ext uri="{BB962C8B-B14F-4D97-AF65-F5344CB8AC3E}">
        <p14:creationId xmlns:p14="http://schemas.microsoft.com/office/powerpoint/2010/main" val="36522955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E4A3A5-D98F-0D7D-4EED-5B5156D54234}"/>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45C8D278-49D1-5047-CDA9-A8F060148174}"/>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6965B7AC-CA35-C70C-DCB1-8B882A48D4CA}"/>
              </a:ext>
            </a:extLst>
          </p:cNvPr>
          <p:cNvSpPr>
            <a:spLocks noGrp="1"/>
          </p:cNvSpPr>
          <p:nvPr>
            <p:ph type="body" idx="1"/>
          </p:nvPr>
        </p:nvSpPr>
        <p:spPr/>
        <p:txBody>
          <a:bodyPr/>
          <a:lstStyle/>
          <a:p>
            <a:endParaRPr kumimoji="1" lang="ja-JP" altLang="en-US" dirty="0"/>
          </a:p>
        </p:txBody>
      </p:sp>
      <p:sp>
        <p:nvSpPr>
          <p:cNvPr id="4" name="スライド番号プレースホルダー 3">
            <a:extLst>
              <a:ext uri="{FF2B5EF4-FFF2-40B4-BE49-F238E27FC236}">
                <a16:creationId xmlns:a16="http://schemas.microsoft.com/office/drawing/2014/main" id="{408A4A9A-1455-5A02-0895-49CA25381394}"/>
              </a:ext>
            </a:extLst>
          </p:cNvPr>
          <p:cNvSpPr>
            <a:spLocks noGrp="1"/>
          </p:cNvSpPr>
          <p:nvPr>
            <p:ph type="sldNum" sz="quarter" idx="5"/>
          </p:nvPr>
        </p:nvSpPr>
        <p:spPr/>
        <p:txBody>
          <a:bodyPr/>
          <a:lstStyle/>
          <a:p>
            <a:fld id="{DDF836ED-F853-4572-9577-AC8FB84EC459}" type="slidenum">
              <a:rPr kumimoji="1" lang="ja-JP" altLang="en-US" smtClean="0"/>
              <a:t>13</a:t>
            </a:fld>
            <a:endParaRPr kumimoji="1" lang="ja-JP" altLang="en-US"/>
          </a:p>
        </p:txBody>
      </p:sp>
    </p:spTree>
    <p:extLst>
      <p:ext uri="{BB962C8B-B14F-4D97-AF65-F5344CB8AC3E}">
        <p14:creationId xmlns:p14="http://schemas.microsoft.com/office/powerpoint/2010/main" val="419919875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8471F5-9F4A-9A0A-5733-07310ABA0136}"/>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F4EC88DB-E573-989F-80AA-4A3ACE90C3A2}"/>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E871D8CF-F81B-5A68-61A0-1D892CC05A0A}"/>
              </a:ext>
            </a:extLst>
          </p:cNvPr>
          <p:cNvSpPr>
            <a:spLocks noGrp="1"/>
          </p:cNvSpPr>
          <p:nvPr>
            <p:ph type="body" idx="1"/>
          </p:nvPr>
        </p:nvSpPr>
        <p:spPr/>
        <p:txBody>
          <a:bodyPr/>
          <a:lstStyle/>
          <a:p>
            <a:endParaRPr kumimoji="1" lang="ja-JP" altLang="en-US" dirty="0"/>
          </a:p>
        </p:txBody>
      </p:sp>
      <p:sp>
        <p:nvSpPr>
          <p:cNvPr id="4" name="スライド番号プレースホルダー 3">
            <a:extLst>
              <a:ext uri="{FF2B5EF4-FFF2-40B4-BE49-F238E27FC236}">
                <a16:creationId xmlns:a16="http://schemas.microsoft.com/office/drawing/2014/main" id="{843C785C-8ECF-2A84-B80C-2B00C773FF2D}"/>
              </a:ext>
            </a:extLst>
          </p:cNvPr>
          <p:cNvSpPr>
            <a:spLocks noGrp="1"/>
          </p:cNvSpPr>
          <p:nvPr>
            <p:ph type="sldNum" sz="quarter" idx="5"/>
          </p:nvPr>
        </p:nvSpPr>
        <p:spPr/>
        <p:txBody>
          <a:bodyPr/>
          <a:lstStyle/>
          <a:p>
            <a:fld id="{DDF836ED-F853-4572-9577-AC8FB84EC459}" type="slidenum">
              <a:rPr kumimoji="1" lang="ja-JP" altLang="en-US" smtClean="0"/>
              <a:t>14</a:t>
            </a:fld>
            <a:endParaRPr kumimoji="1" lang="ja-JP" altLang="en-US"/>
          </a:p>
        </p:txBody>
      </p:sp>
    </p:spTree>
    <p:extLst>
      <p:ext uri="{BB962C8B-B14F-4D97-AF65-F5344CB8AC3E}">
        <p14:creationId xmlns:p14="http://schemas.microsoft.com/office/powerpoint/2010/main" val="20981009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D2C818-C174-C6FA-D1A3-66BEC0969573}"/>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2326EAF9-D06C-A2EE-FB71-9052E81898A2}"/>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5A5D079E-E5BA-2665-6E4F-6E6BE2313395}"/>
              </a:ext>
            </a:extLst>
          </p:cNvPr>
          <p:cNvSpPr>
            <a:spLocks noGrp="1"/>
          </p:cNvSpPr>
          <p:nvPr>
            <p:ph type="body" idx="1"/>
          </p:nvPr>
        </p:nvSpPr>
        <p:spPr/>
        <p:txBody>
          <a:bodyPr/>
          <a:lstStyle/>
          <a:p>
            <a:endParaRPr kumimoji="1" lang="ja-JP" altLang="en-US" dirty="0"/>
          </a:p>
        </p:txBody>
      </p:sp>
      <p:sp>
        <p:nvSpPr>
          <p:cNvPr id="4" name="スライド番号プレースホルダー 3">
            <a:extLst>
              <a:ext uri="{FF2B5EF4-FFF2-40B4-BE49-F238E27FC236}">
                <a16:creationId xmlns:a16="http://schemas.microsoft.com/office/drawing/2014/main" id="{32DB97BD-8F20-2241-B5B0-75FABEE0960C}"/>
              </a:ext>
            </a:extLst>
          </p:cNvPr>
          <p:cNvSpPr>
            <a:spLocks noGrp="1"/>
          </p:cNvSpPr>
          <p:nvPr>
            <p:ph type="sldNum" sz="quarter" idx="5"/>
          </p:nvPr>
        </p:nvSpPr>
        <p:spPr/>
        <p:txBody>
          <a:bodyPr/>
          <a:lstStyle/>
          <a:p>
            <a:fld id="{DDF836ED-F853-4572-9577-AC8FB84EC459}" type="slidenum">
              <a:rPr kumimoji="1" lang="ja-JP" altLang="en-US" smtClean="0"/>
              <a:t>15</a:t>
            </a:fld>
            <a:endParaRPr kumimoji="1" lang="ja-JP" altLang="en-US"/>
          </a:p>
        </p:txBody>
      </p:sp>
    </p:spTree>
    <p:extLst>
      <p:ext uri="{BB962C8B-B14F-4D97-AF65-F5344CB8AC3E}">
        <p14:creationId xmlns:p14="http://schemas.microsoft.com/office/powerpoint/2010/main" val="415630097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A83BF3-0920-521A-4947-CFBDB09F2127}"/>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A1CE552A-63BF-D2E8-4DB0-1FD7483CC523}"/>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B17A8AA5-A984-9F71-5877-3FCA94E8365A}"/>
              </a:ext>
            </a:extLst>
          </p:cNvPr>
          <p:cNvSpPr>
            <a:spLocks noGrp="1"/>
          </p:cNvSpPr>
          <p:nvPr>
            <p:ph type="body" idx="1"/>
          </p:nvPr>
        </p:nvSpPr>
        <p:spPr/>
        <p:txBody>
          <a:bodyPr/>
          <a:lstStyle/>
          <a:p>
            <a:endParaRPr kumimoji="1" lang="ja-JP" altLang="en-US" dirty="0"/>
          </a:p>
        </p:txBody>
      </p:sp>
      <p:sp>
        <p:nvSpPr>
          <p:cNvPr id="4" name="スライド番号プレースホルダー 3">
            <a:extLst>
              <a:ext uri="{FF2B5EF4-FFF2-40B4-BE49-F238E27FC236}">
                <a16:creationId xmlns:a16="http://schemas.microsoft.com/office/drawing/2014/main" id="{55082FC8-A8B0-65FE-21B1-9E08F37027D3}"/>
              </a:ext>
            </a:extLst>
          </p:cNvPr>
          <p:cNvSpPr>
            <a:spLocks noGrp="1"/>
          </p:cNvSpPr>
          <p:nvPr>
            <p:ph type="sldNum" sz="quarter" idx="5"/>
          </p:nvPr>
        </p:nvSpPr>
        <p:spPr/>
        <p:txBody>
          <a:bodyPr/>
          <a:lstStyle/>
          <a:p>
            <a:fld id="{DDF836ED-F853-4572-9577-AC8FB84EC459}" type="slidenum">
              <a:rPr kumimoji="1" lang="ja-JP" altLang="en-US" smtClean="0"/>
              <a:t>16</a:t>
            </a:fld>
            <a:endParaRPr kumimoji="1" lang="ja-JP" altLang="en-US"/>
          </a:p>
        </p:txBody>
      </p:sp>
    </p:spTree>
    <p:extLst>
      <p:ext uri="{BB962C8B-B14F-4D97-AF65-F5344CB8AC3E}">
        <p14:creationId xmlns:p14="http://schemas.microsoft.com/office/powerpoint/2010/main" val="1666238220"/>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E2F488-9C54-9CA0-1549-2B2D352636FE}"/>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50952FF7-9D44-6153-ABDD-126E5AEB224C}"/>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638A7214-E802-F315-C475-7473913C38DD}"/>
              </a:ext>
            </a:extLst>
          </p:cNvPr>
          <p:cNvSpPr>
            <a:spLocks noGrp="1"/>
          </p:cNvSpPr>
          <p:nvPr>
            <p:ph type="body" idx="1"/>
          </p:nvPr>
        </p:nvSpPr>
        <p:spPr/>
        <p:txBody>
          <a:bodyPr/>
          <a:lstStyle/>
          <a:p>
            <a:endParaRPr kumimoji="1" lang="ja-JP" altLang="en-US" dirty="0"/>
          </a:p>
        </p:txBody>
      </p:sp>
      <p:sp>
        <p:nvSpPr>
          <p:cNvPr id="4" name="スライド番号プレースホルダー 3">
            <a:extLst>
              <a:ext uri="{FF2B5EF4-FFF2-40B4-BE49-F238E27FC236}">
                <a16:creationId xmlns:a16="http://schemas.microsoft.com/office/drawing/2014/main" id="{EF1BF9DE-4325-EF4C-DF0A-2159E9B79DC7}"/>
              </a:ext>
            </a:extLst>
          </p:cNvPr>
          <p:cNvSpPr>
            <a:spLocks noGrp="1"/>
          </p:cNvSpPr>
          <p:nvPr>
            <p:ph type="sldNum" sz="quarter" idx="5"/>
          </p:nvPr>
        </p:nvSpPr>
        <p:spPr/>
        <p:txBody>
          <a:bodyPr/>
          <a:lstStyle/>
          <a:p>
            <a:fld id="{DDF836ED-F853-4572-9577-AC8FB84EC459}" type="slidenum">
              <a:rPr kumimoji="1" lang="ja-JP" altLang="en-US" smtClean="0"/>
              <a:t>17</a:t>
            </a:fld>
            <a:endParaRPr kumimoji="1" lang="ja-JP" altLang="en-US"/>
          </a:p>
        </p:txBody>
      </p:sp>
    </p:spTree>
    <p:extLst>
      <p:ext uri="{BB962C8B-B14F-4D97-AF65-F5344CB8AC3E}">
        <p14:creationId xmlns:p14="http://schemas.microsoft.com/office/powerpoint/2010/main" val="39957399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76E3DC-5113-E322-FBE2-EFE7984ACA33}"/>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6887345B-8B78-8C65-FD0D-3AEC1E5546F7}"/>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6DD8C05C-BDA8-409C-E0F8-655DAFE9E870}"/>
              </a:ext>
            </a:extLst>
          </p:cNvPr>
          <p:cNvSpPr>
            <a:spLocks noGrp="1"/>
          </p:cNvSpPr>
          <p:nvPr>
            <p:ph type="body" idx="1"/>
          </p:nvPr>
        </p:nvSpPr>
        <p:spPr/>
        <p:txBody>
          <a:bodyPr/>
          <a:lstStyle/>
          <a:p>
            <a:endParaRPr kumimoji="1" lang="ja-JP" altLang="en-US" dirty="0"/>
          </a:p>
        </p:txBody>
      </p:sp>
      <p:sp>
        <p:nvSpPr>
          <p:cNvPr id="4" name="スライド番号プレースホルダー 3">
            <a:extLst>
              <a:ext uri="{FF2B5EF4-FFF2-40B4-BE49-F238E27FC236}">
                <a16:creationId xmlns:a16="http://schemas.microsoft.com/office/drawing/2014/main" id="{6954C06D-D25A-EF49-D9E8-204E3925402F}"/>
              </a:ext>
            </a:extLst>
          </p:cNvPr>
          <p:cNvSpPr>
            <a:spLocks noGrp="1"/>
          </p:cNvSpPr>
          <p:nvPr>
            <p:ph type="sldNum" sz="quarter" idx="5"/>
          </p:nvPr>
        </p:nvSpPr>
        <p:spPr/>
        <p:txBody>
          <a:bodyPr/>
          <a:lstStyle/>
          <a:p>
            <a:fld id="{DDF836ED-F853-4572-9577-AC8FB84EC459}" type="slidenum">
              <a:rPr kumimoji="1" lang="ja-JP" altLang="en-US" smtClean="0"/>
              <a:t>18</a:t>
            </a:fld>
            <a:endParaRPr kumimoji="1" lang="ja-JP" altLang="en-US"/>
          </a:p>
        </p:txBody>
      </p:sp>
    </p:spTree>
    <p:extLst>
      <p:ext uri="{BB962C8B-B14F-4D97-AF65-F5344CB8AC3E}">
        <p14:creationId xmlns:p14="http://schemas.microsoft.com/office/powerpoint/2010/main" val="11912692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7D117CC-9FAD-4253-8A87-193B34279670}"/>
              </a:ext>
            </a:extLst>
          </p:cNvPr>
          <p:cNvSpPr>
            <a:spLocks noGrp="1"/>
          </p:cNvSpPr>
          <p:nvPr>
            <p:ph type="ctrTitle"/>
          </p:nvPr>
        </p:nvSpPr>
        <p:spPr>
          <a:xfrm>
            <a:off x="755197" y="1268072"/>
            <a:ext cx="7633607" cy="2387600"/>
          </a:xfrm>
        </p:spPr>
        <p:txBody>
          <a:bodyPr anchor="b"/>
          <a:lstStyle>
            <a:lvl1pPr algn="ctr">
              <a:defRPr sz="4500" baseline="0">
                <a:latin typeface="Arial" panose="020B0604020202020204" pitchFamily="34" charset="0"/>
              </a:defRPr>
            </a:lvl1pPr>
          </a:lstStyle>
          <a:p>
            <a:r>
              <a:rPr kumimoji="1" lang="ja-JP" altLang="en-US" dirty="0"/>
              <a:t>マスター タイトルの書式設定</a:t>
            </a:r>
          </a:p>
        </p:txBody>
      </p:sp>
      <p:sp>
        <p:nvSpPr>
          <p:cNvPr id="3" name="字幕 2">
            <a:extLst>
              <a:ext uri="{FF2B5EF4-FFF2-40B4-BE49-F238E27FC236}">
                <a16:creationId xmlns:a16="http://schemas.microsoft.com/office/drawing/2014/main" id="{C797F485-D10F-4CA8-8059-CE1750F9646B}"/>
              </a:ext>
            </a:extLst>
          </p:cNvPr>
          <p:cNvSpPr>
            <a:spLocks noGrp="1"/>
          </p:cNvSpPr>
          <p:nvPr>
            <p:ph type="subTitle" idx="1"/>
          </p:nvPr>
        </p:nvSpPr>
        <p:spPr>
          <a:xfrm>
            <a:off x="1142998" y="3870000"/>
            <a:ext cx="6858000" cy="1655762"/>
          </a:xfrm>
        </p:spPr>
        <p:txBody>
          <a:bodyPr/>
          <a:lstStyle>
            <a:lvl1pPr marL="0" indent="0" algn="ctr">
              <a:buNone/>
              <a:defRPr sz="1800" baseline="0">
                <a:latin typeface="Open Sans" panose="020B0606030504020204" pitchFamily="34" charset="0"/>
                <a:ea typeface="+mn-ea"/>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kumimoji="1" lang="ja-JP" altLang="en-US" dirty="0"/>
              <a:t>マスター サブタイトルの書式設定</a:t>
            </a:r>
          </a:p>
        </p:txBody>
      </p:sp>
      <p:sp>
        <p:nvSpPr>
          <p:cNvPr id="6" name="正方形/長方形 5">
            <a:extLst>
              <a:ext uri="{FF2B5EF4-FFF2-40B4-BE49-F238E27FC236}">
                <a16:creationId xmlns:a16="http://schemas.microsoft.com/office/drawing/2014/main" id="{B36B27BA-0B04-EDC8-D984-45C0A424D262}"/>
              </a:ext>
            </a:extLst>
          </p:cNvPr>
          <p:cNvSpPr/>
          <p:nvPr userDrawn="1"/>
        </p:nvSpPr>
        <p:spPr>
          <a:xfrm flipV="1">
            <a:off x="755195" y="3648799"/>
            <a:ext cx="7633607" cy="45719"/>
          </a:xfrm>
          <a:prstGeom prst="rect">
            <a:avLst/>
          </a:prstGeom>
          <a:gradFill flip="none" rotWithShape="1">
            <a:gsLst>
              <a:gs pos="0">
                <a:srgbClr val="00FFFF">
                  <a:shade val="30000"/>
                  <a:satMod val="115000"/>
                </a:srgbClr>
              </a:gs>
              <a:gs pos="50000">
                <a:srgbClr val="00FFFF">
                  <a:shade val="67500"/>
                  <a:satMod val="115000"/>
                </a:srgbClr>
              </a:gs>
              <a:gs pos="100000">
                <a:srgbClr val="00FFFF">
                  <a:shade val="100000"/>
                  <a:satMod val="115000"/>
                </a:srgbClr>
              </a:gs>
            </a:gsLst>
            <a:lin ang="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8" name="正方形/長方形 7">
            <a:extLst>
              <a:ext uri="{FF2B5EF4-FFF2-40B4-BE49-F238E27FC236}">
                <a16:creationId xmlns:a16="http://schemas.microsoft.com/office/drawing/2014/main" id="{83D2517B-4DA4-FF00-E69B-EA4FE906DCB5}"/>
              </a:ext>
            </a:extLst>
          </p:cNvPr>
          <p:cNvSpPr/>
          <p:nvPr userDrawn="1"/>
        </p:nvSpPr>
        <p:spPr>
          <a:xfrm flipV="1">
            <a:off x="755195" y="3694518"/>
            <a:ext cx="7633607" cy="45719"/>
          </a:xfrm>
          <a:prstGeom prst="rect">
            <a:avLst/>
          </a:prstGeom>
          <a:gradFill flip="none" rotWithShape="1">
            <a:gsLst>
              <a:gs pos="0">
                <a:srgbClr val="00FFFF">
                  <a:tint val="66000"/>
                  <a:satMod val="160000"/>
                </a:srgbClr>
              </a:gs>
              <a:gs pos="50000">
                <a:srgbClr val="00FFFF">
                  <a:tint val="44500"/>
                  <a:satMod val="160000"/>
                </a:srgbClr>
              </a:gs>
              <a:gs pos="100000">
                <a:srgbClr val="00FFFF">
                  <a:tint val="23500"/>
                  <a:satMod val="160000"/>
                </a:srgbClr>
              </a:gs>
            </a:gsLst>
            <a:lin ang="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35936587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17D1007D-27BE-4763-B047-AC17EBCBB604}"/>
              </a:ext>
            </a:extLst>
          </p:cNvPr>
          <p:cNvSpPr>
            <a:spLocks noGrp="1"/>
          </p:cNvSpPr>
          <p:nvPr>
            <p:ph type="title" orient="vert"/>
          </p:nvPr>
        </p:nvSpPr>
        <p:spPr>
          <a:xfrm>
            <a:off x="6543675" y="365125"/>
            <a:ext cx="1971675"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FB340B9A-3F57-4156-A08B-FC18920CEF4D}"/>
              </a:ext>
            </a:extLst>
          </p:cNvPr>
          <p:cNvSpPr>
            <a:spLocks noGrp="1"/>
          </p:cNvSpPr>
          <p:nvPr>
            <p:ph type="body" orient="vert" idx="1"/>
          </p:nvPr>
        </p:nvSpPr>
        <p:spPr>
          <a:xfrm>
            <a:off x="628650" y="365125"/>
            <a:ext cx="5800725"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E1070A10-DD6C-4590-BFA4-3B1E2EABEB90}"/>
              </a:ext>
            </a:extLst>
          </p:cNvPr>
          <p:cNvSpPr>
            <a:spLocks noGrp="1"/>
          </p:cNvSpPr>
          <p:nvPr>
            <p:ph type="dt" sz="half" idx="10"/>
          </p:nvPr>
        </p:nvSpPr>
        <p:spPr>
          <a:xfrm>
            <a:off x="628650" y="6259282"/>
            <a:ext cx="2057401" cy="598714"/>
          </a:xfrm>
          <a:prstGeom prst="rect">
            <a:avLst/>
          </a:prstGeom>
        </p:spPr>
        <p:txBody>
          <a:bodyPr/>
          <a:lstStyle/>
          <a:p>
            <a:fld id="{E8CAF464-15F3-4BB4-BD7F-4E96634389B9}" type="datetime1">
              <a:rPr kumimoji="1" lang="ja-JP" altLang="en-US" smtClean="0"/>
              <a:t>2024/11/27</a:t>
            </a:fld>
            <a:endParaRPr kumimoji="1" lang="ja-JP" altLang="en-US"/>
          </a:p>
        </p:txBody>
      </p:sp>
      <p:sp>
        <p:nvSpPr>
          <p:cNvPr id="5" name="フッター プレースホルダー 4">
            <a:extLst>
              <a:ext uri="{FF2B5EF4-FFF2-40B4-BE49-F238E27FC236}">
                <a16:creationId xmlns:a16="http://schemas.microsoft.com/office/drawing/2014/main" id="{8CE13EE8-D346-41AE-8F04-C2FAAABA99B9}"/>
              </a:ext>
            </a:extLst>
          </p:cNvPr>
          <p:cNvSpPr>
            <a:spLocks noGrp="1"/>
          </p:cNvSpPr>
          <p:nvPr>
            <p:ph type="ftr" sz="quarter" idx="11"/>
          </p:nvPr>
        </p:nvSpPr>
        <p:spPr>
          <a:xfrm>
            <a:off x="2686050" y="6259286"/>
            <a:ext cx="3771900" cy="598714"/>
          </a:xfrm>
          <a:prstGeom prst="rect">
            <a:avLst/>
          </a:prstGeom>
        </p:spPr>
        <p:txBody>
          <a:bodyPr/>
          <a:lstStyle/>
          <a:p>
            <a:r>
              <a:rPr kumimoji="1" lang="ja-JP" altLang="en-US"/>
              <a:t>創造工学研修</a:t>
            </a:r>
          </a:p>
        </p:txBody>
      </p:sp>
      <p:sp>
        <p:nvSpPr>
          <p:cNvPr id="6" name="スライド番号プレースホルダー 5">
            <a:extLst>
              <a:ext uri="{FF2B5EF4-FFF2-40B4-BE49-F238E27FC236}">
                <a16:creationId xmlns:a16="http://schemas.microsoft.com/office/drawing/2014/main" id="{3A8A541C-F917-4F3A-92C9-4F0864B6F6DF}"/>
              </a:ext>
            </a:extLst>
          </p:cNvPr>
          <p:cNvSpPr>
            <a:spLocks noGrp="1"/>
          </p:cNvSpPr>
          <p:nvPr>
            <p:ph type="sldNum" sz="quarter" idx="12"/>
          </p:nvPr>
        </p:nvSpPr>
        <p:spPr>
          <a:xfrm>
            <a:off x="6457950" y="6294246"/>
            <a:ext cx="2057400" cy="563755"/>
          </a:xfrm>
          <a:prstGeom prst="rect">
            <a:avLst/>
          </a:prstGeom>
        </p:spPr>
        <p:txBody>
          <a:bodyPr/>
          <a:lstStyle/>
          <a:p>
            <a:fld id="{70F09BC8-770C-4BFA-AEB0-39BA5C0771DD}" type="slidenum">
              <a:rPr kumimoji="1" lang="ja-JP" altLang="en-US" smtClean="0"/>
              <a:t>‹#›</a:t>
            </a:fld>
            <a:endParaRPr kumimoji="1" lang="ja-JP" altLang="en-US"/>
          </a:p>
        </p:txBody>
      </p:sp>
    </p:spTree>
    <p:extLst>
      <p:ext uri="{BB962C8B-B14F-4D97-AF65-F5344CB8AC3E}">
        <p14:creationId xmlns:p14="http://schemas.microsoft.com/office/powerpoint/2010/main" val="29508579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988AC0B-1BD3-406D-92FF-3E006C5ED6A5}"/>
              </a:ext>
            </a:extLst>
          </p:cNvPr>
          <p:cNvSpPr>
            <a:spLocks noGrp="1"/>
          </p:cNvSpPr>
          <p:nvPr>
            <p:ph type="title"/>
          </p:nvPr>
        </p:nvSpPr>
        <p:spPr>
          <a:xfrm>
            <a:off x="259195" y="136526"/>
            <a:ext cx="8625610" cy="913691"/>
          </a:xfrm>
        </p:spPr>
        <p:txBody>
          <a:bodyPr/>
          <a:lstStyle>
            <a:lvl1pPr algn="l">
              <a:defRPr baseline="0">
                <a:latin typeface="Arial" panose="020B0604020202020204" pitchFamily="34" charset="0"/>
                <a:cs typeface="Arial" panose="020B0604020202020204" pitchFamily="34" charset="0"/>
              </a:defRPr>
            </a:lvl1pPr>
          </a:lstStyle>
          <a:p>
            <a:r>
              <a:rPr kumimoji="1" lang="ja-JP" altLang="en-US" dirty="0"/>
              <a:t>マスター タイトルの書式設定</a:t>
            </a:r>
          </a:p>
        </p:txBody>
      </p:sp>
      <p:sp>
        <p:nvSpPr>
          <p:cNvPr id="3" name="コンテンツ プレースホルダー 2">
            <a:extLst>
              <a:ext uri="{FF2B5EF4-FFF2-40B4-BE49-F238E27FC236}">
                <a16:creationId xmlns:a16="http://schemas.microsoft.com/office/drawing/2014/main" id="{CC435DD3-284C-458C-BD74-0FE1EA35DE0C}"/>
              </a:ext>
            </a:extLst>
          </p:cNvPr>
          <p:cNvSpPr>
            <a:spLocks noGrp="1"/>
          </p:cNvSpPr>
          <p:nvPr>
            <p:ph idx="1"/>
          </p:nvPr>
        </p:nvSpPr>
        <p:spPr>
          <a:xfrm>
            <a:off x="259195" y="1099789"/>
            <a:ext cx="8625610" cy="5482165"/>
          </a:xfrm>
        </p:spPr>
        <p:txBody>
          <a:bodyPr>
            <a:normAutofit/>
          </a:bodyPr>
          <a:lstStyle>
            <a:lvl1pPr>
              <a:defRPr sz="2800" baseline="0">
                <a:latin typeface="Times New Roman" panose="02020603050405020304" pitchFamily="18" charset="0"/>
                <a:cs typeface="Arial" panose="020B0604020202020204" pitchFamily="34" charset="0"/>
              </a:defRPr>
            </a:lvl1pPr>
            <a:lvl2pPr>
              <a:defRPr sz="2000" baseline="0">
                <a:latin typeface="Times New Roman" panose="02020603050405020304" pitchFamily="18" charset="0"/>
                <a:cs typeface="Arial" panose="020B0604020202020204" pitchFamily="34" charset="0"/>
              </a:defRPr>
            </a:lvl2pPr>
            <a:lvl3pPr>
              <a:defRPr sz="1800" baseline="0">
                <a:latin typeface="Times New Roman" panose="02020603050405020304" pitchFamily="18" charset="0"/>
                <a:cs typeface="Arial" panose="020B0604020202020204" pitchFamily="34" charset="0"/>
              </a:defRPr>
            </a:lvl3pPr>
            <a:lvl4pPr>
              <a:defRPr sz="1600" baseline="0">
                <a:latin typeface="Times New Roman" panose="02020603050405020304" pitchFamily="18" charset="0"/>
                <a:cs typeface="Arial" panose="020B0604020202020204" pitchFamily="34" charset="0"/>
              </a:defRPr>
            </a:lvl4pPr>
            <a:lvl5pPr>
              <a:defRPr sz="1600" baseline="0">
                <a:latin typeface="Times New Roman" panose="02020603050405020304" pitchFamily="18" charset="0"/>
                <a:cs typeface="Arial" panose="020B0604020202020204" pitchFamily="34" charset="0"/>
              </a:defRPr>
            </a:lvl5p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
        <p:nvSpPr>
          <p:cNvPr id="4" name="正方形/長方形 3">
            <a:extLst>
              <a:ext uri="{FF2B5EF4-FFF2-40B4-BE49-F238E27FC236}">
                <a16:creationId xmlns:a16="http://schemas.microsoft.com/office/drawing/2014/main" id="{CEDD23F4-2C59-05B1-021C-D394EA745D61}"/>
              </a:ext>
            </a:extLst>
          </p:cNvPr>
          <p:cNvSpPr/>
          <p:nvPr userDrawn="1"/>
        </p:nvSpPr>
        <p:spPr>
          <a:xfrm flipV="1">
            <a:off x="259195" y="826036"/>
            <a:ext cx="7932305" cy="45719"/>
          </a:xfrm>
          <a:prstGeom prst="rect">
            <a:avLst/>
          </a:prstGeom>
          <a:gradFill flip="none" rotWithShape="1">
            <a:gsLst>
              <a:gs pos="0">
                <a:srgbClr val="00FFFF">
                  <a:shade val="30000"/>
                  <a:satMod val="115000"/>
                </a:srgbClr>
              </a:gs>
              <a:gs pos="50000">
                <a:srgbClr val="00FFFF">
                  <a:shade val="67500"/>
                  <a:satMod val="115000"/>
                </a:srgbClr>
              </a:gs>
              <a:gs pos="100000">
                <a:srgbClr val="00FFFF">
                  <a:shade val="100000"/>
                  <a:satMod val="115000"/>
                </a:srgbClr>
              </a:gs>
            </a:gsLst>
            <a:lin ang="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5" name="正方形/長方形 4">
            <a:extLst>
              <a:ext uri="{FF2B5EF4-FFF2-40B4-BE49-F238E27FC236}">
                <a16:creationId xmlns:a16="http://schemas.microsoft.com/office/drawing/2014/main" id="{C3836BD1-894A-73D3-A279-35B28126DD4D}"/>
              </a:ext>
            </a:extLst>
          </p:cNvPr>
          <p:cNvSpPr/>
          <p:nvPr userDrawn="1"/>
        </p:nvSpPr>
        <p:spPr>
          <a:xfrm flipV="1">
            <a:off x="259195" y="872912"/>
            <a:ext cx="8214245" cy="45719"/>
          </a:xfrm>
          <a:prstGeom prst="rect">
            <a:avLst/>
          </a:prstGeom>
          <a:gradFill flip="none" rotWithShape="1">
            <a:gsLst>
              <a:gs pos="0">
                <a:srgbClr val="00FFFF">
                  <a:tint val="66000"/>
                  <a:satMod val="160000"/>
                </a:srgbClr>
              </a:gs>
              <a:gs pos="50000">
                <a:srgbClr val="00FFFF">
                  <a:tint val="44500"/>
                  <a:satMod val="160000"/>
                </a:srgbClr>
              </a:gs>
              <a:gs pos="100000">
                <a:srgbClr val="00FFFF">
                  <a:tint val="23500"/>
                  <a:satMod val="160000"/>
                </a:srgbClr>
              </a:gs>
            </a:gsLst>
            <a:lin ang="0" scaled="1"/>
            <a:tileRect/>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6" name="スライド番号プレースホルダー 5">
            <a:extLst>
              <a:ext uri="{FF2B5EF4-FFF2-40B4-BE49-F238E27FC236}">
                <a16:creationId xmlns:a16="http://schemas.microsoft.com/office/drawing/2014/main" id="{EAEBB48A-6294-F701-553B-1B2D60A5D112}"/>
              </a:ext>
            </a:extLst>
          </p:cNvPr>
          <p:cNvSpPr txBox="1">
            <a:spLocks/>
          </p:cNvSpPr>
          <p:nvPr userDrawn="1"/>
        </p:nvSpPr>
        <p:spPr>
          <a:xfrm>
            <a:off x="8191500" y="597631"/>
            <a:ext cx="567043" cy="257862"/>
          </a:xfrm>
          <a:prstGeom prst="rect">
            <a:avLst/>
          </a:prstGeom>
        </p:spPr>
        <p:txBody>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70F09BC8-770C-4BFA-AEB0-39BA5C0771DD}" type="slidenum">
              <a:rPr kumimoji="1" lang="ja-JP" altLang="en-US" smtClean="0"/>
              <a:pPr/>
              <a:t>‹#›</a:t>
            </a:fld>
            <a:endParaRPr kumimoji="1" lang="ja-JP" altLang="en-US" dirty="0"/>
          </a:p>
        </p:txBody>
      </p:sp>
    </p:spTree>
    <p:extLst>
      <p:ext uri="{BB962C8B-B14F-4D97-AF65-F5344CB8AC3E}">
        <p14:creationId xmlns:p14="http://schemas.microsoft.com/office/powerpoint/2010/main" val="158136905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F9A7A54-91EA-46FB-8EF7-68E7ECAF0FB7}"/>
              </a:ext>
            </a:extLst>
          </p:cNvPr>
          <p:cNvSpPr>
            <a:spLocks noGrp="1"/>
          </p:cNvSpPr>
          <p:nvPr>
            <p:ph type="title"/>
          </p:nvPr>
        </p:nvSpPr>
        <p:spPr>
          <a:xfrm>
            <a:off x="623888" y="1709739"/>
            <a:ext cx="7886700" cy="2852737"/>
          </a:xfrm>
        </p:spPr>
        <p:txBody>
          <a:bodyPr anchor="b"/>
          <a:lstStyle>
            <a:lvl1pPr>
              <a:defRPr sz="45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9DA5D9C-6893-4D93-9FF6-561E0D4D7EF9}"/>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A042737C-0E05-4D0A-AFD2-67FA9113BD12}"/>
              </a:ext>
            </a:extLst>
          </p:cNvPr>
          <p:cNvSpPr>
            <a:spLocks noGrp="1"/>
          </p:cNvSpPr>
          <p:nvPr>
            <p:ph type="dt" sz="half" idx="10"/>
          </p:nvPr>
        </p:nvSpPr>
        <p:spPr>
          <a:xfrm>
            <a:off x="628650" y="6259282"/>
            <a:ext cx="2057401" cy="598714"/>
          </a:xfrm>
          <a:prstGeom prst="rect">
            <a:avLst/>
          </a:prstGeom>
        </p:spPr>
        <p:txBody>
          <a:bodyPr/>
          <a:lstStyle/>
          <a:p>
            <a:fld id="{B4C738A0-993E-4FF2-A9D3-F8A25E5BED3D}" type="datetime1">
              <a:rPr kumimoji="1" lang="ja-JP" altLang="en-US" smtClean="0"/>
              <a:t>2024/11/27</a:t>
            </a:fld>
            <a:endParaRPr kumimoji="1" lang="ja-JP" altLang="en-US"/>
          </a:p>
        </p:txBody>
      </p:sp>
      <p:sp>
        <p:nvSpPr>
          <p:cNvPr id="6" name="スライド番号プレースホルダー 5">
            <a:extLst>
              <a:ext uri="{FF2B5EF4-FFF2-40B4-BE49-F238E27FC236}">
                <a16:creationId xmlns:a16="http://schemas.microsoft.com/office/drawing/2014/main" id="{6CE5CA05-B1E7-46E2-9425-46AB88010EE7}"/>
              </a:ext>
            </a:extLst>
          </p:cNvPr>
          <p:cNvSpPr>
            <a:spLocks noGrp="1"/>
          </p:cNvSpPr>
          <p:nvPr>
            <p:ph type="sldNum" sz="quarter" idx="12"/>
          </p:nvPr>
        </p:nvSpPr>
        <p:spPr>
          <a:xfrm>
            <a:off x="6457950" y="6294246"/>
            <a:ext cx="2057400" cy="563755"/>
          </a:xfrm>
          <a:prstGeom prst="rect">
            <a:avLst/>
          </a:prstGeom>
        </p:spPr>
        <p:txBody>
          <a:bodyPr/>
          <a:lstStyle/>
          <a:p>
            <a:fld id="{70F09BC8-770C-4BFA-AEB0-39BA5C0771DD}" type="slidenum">
              <a:rPr kumimoji="1" lang="ja-JP" altLang="en-US" smtClean="0"/>
              <a:t>‹#›</a:t>
            </a:fld>
            <a:endParaRPr kumimoji="1" lang="ja-JP" altLang="en-US"/>
          </a:p>
        </p:txBody>
      </p:sp>
    </p:spTree>
    <p:extLst>
      <p:ext uri="{BB962C8B-B14F-4D97-AF65-F5344CB8AC3E}">
        <p14:creationId xmlns:p14="http://schemas.microsoft.com/office/powerpoint/2010/main" val="9637024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AD39B2EC-19B3-41D8-B63F-F310AEF3671F}"/>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31A15F29-5846-4907-8C9B-39AC00572A9C}"/>
              </a:ext>
            </a:extLst>
          </p:cNvPr>
          <p:cNvSpPr>
            <a:spLocks noGrp="1"/>
          </p:cNvSpPr>
          <p:nvPr>
            <p:ph sz="half" idx="1"/>
          </p:nvPr>
        </p:nvSpPr>
        <p:spPr>
          <a:xfrm>
            <a:off x="628650" y="1825625"/>
            <a:ext cx="38862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3C0005AF-9B3D-498A-808E-DFE640D059B6}"/>
              </a:ext>
            </a:extLst>
          </p:cNvPr>
          <p:cNvSpPr>
            <a:spLocks noGrp="1"/>
          </p:cNvSpPr>
          <p:nvPr>
            <p:ph sz="half" idx="2"/>
          </p:nvPr>
        </p:nvSpPr>
        <p:spPr>
          <a:xfrm>
            <a:off x="4629150" y="1825625"/>
            <a:ext cx="38862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EE03171C-E940-4758-B3A3-2D912DFA57D0}"/>
              </a:ext>
            </a:extLst>
          </p:cNvPr>
          <p:cNvSpPr>
            <a:spLocks noGrp="1"/>
          </p:cNvSpPr>
          <p:nvPr>
            <p:ph type="dt" sz="half" idx="10"/>
          </p:nvPr>
        </p:nvSpPr>
        <p:spPr>
          <a:xfrm>
            <a:off x="628650" y="6259282"/>
            <a:ext cx="2057401" cy="598714"/>
          </a:xfrm>
          <a:prstGeom prst="rect">
            <a:avLst/>
          </a:prstGeom>
        </p:spPr>
        <p:txBody>
          <a:bodyPr/>
          <a:lstStyle/>
          <a:p>
            <a:fld id="{6F43E0D6-D44E-4BB9-A41C-4EBA4BB1D0AA}" type="datetime1">
              <a:rPr kumimoji="1" lang="ja-JP" altLang="en-US" smtClean="0"/>
              <a:t>2024/11/27</a:t>
            </a:fld>
            <a:endParaRPr kumimoji="1" lang="ja-JP" altLang="en-US"/>
          </a:p>
        </p:txBody>
      </p:sp>
      <p:sp>
        <p:nvSpPr>
          <p:cNvPr id="7" name="スライド番号プレースホルダー 6">
            <a:extLst>
              <a:ext uri="{FF2B5EF4-FFF2-40B4-BE49-F238E27FC236}">
                <a16:creationId xmlns:a16="http://schemas.microsoft.com/office/drawing/2014/main" id="{C88E84CD-070F-42B8-A7DA-56F093293E36}"/>
              </a:ext>
            </a:extLst>
          </p:cNvPr>
          <p:cNvSpPr>
            <a:spLocks noGrp="1"/>
          </p:cNvSpPr>
          <p:nvPr>
            <p:ph type="sldNum" sz="quarter" idx="12"/>
          </p:nvPr>
        </p:nvSpPr>
        <p:spPr>
          <a:xfrm>
            <a:off x="6457950" y="6294246"/>
            <a:ext cx="2057400" cy="563755"/>
          </a:xfrm>
          <a:prstGeom prst="rect">
            <a:avLst/>
          </a:prstGeom>
        </p:spPr>
        <p:txBody>
          <a:bodyPr/>
          <a:lstStyle/>
          <a:p>
            <a:fld id="{70F09BC8-770C-4BFA-AEB0-39BA5C0771DD}" type="slidenum">
              <a:rPr kumimoji="1" lang="ja-JP" altLang="en-US" smtClean="0"/>
              <a:t>‹#›</a:t>
            </a:fld>
            <a:endParaRPr kumimoji="1" lang="ja-JP" altLang="en-US"/>
          </a:p>
        </p:txBody>
      </p:sp>
    </p:spTree>
    <p:extLst>
      <p:ext uri="{BB962C8B-B14F-4D97-AF65-F5344CB8AC3E}">
        <p14:creationId xmlns:p14="http://schemas.microsoft.com/office/powerpoint/2010/main" val="16721938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10C3C29-E626-4163-9584-3587BE12965E}"/>
              </a:ext>
            </a:extLst>
          </p:cNvPr>
          <p:cNvSpPr>
            <a:spLocks noGrp="1"/>
          </p:cNvSpPr>
          <p:nvPr>
            <p:ph type="title"/>
          </p:nvPr>
        </p:nvSpPr>
        <p:spPr>
          <a:xfrm>
            <a:off x="629841" y="365126"/>
            <a:ext cx="78867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D44A832E-550D-44CC-A53B-79C4B041ABF8}"/>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50423D25-F8EE-4B40-BF60-C68596026CE5}"/>
              </a:ext>
            </a:extLst>
          </p:cNvPr>
          <p:cNvSpPr>
            <a:spLocks noGrp="1"/>
          </p:cNvSpPr>
          <p:nvPr>
            <p:ph sz="half" idx="2"/>
          </p:nvPr>
        </p:nvSpPr>
        <p:spPr>
          <a:xfrm>
            <a:off x="629842" y="2505075"/>
            <a:ext cx="3868340"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C3E0153C-8EC1-409E-8A1F-66F05EACBD5D}"/>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05A84956-7DB6-4454-B794-A0DB2B324B6F}"/>
              </a:ext>
            </a:extLst>
          </p:cNvPr>
          <p:cNvSpPr>
            <a:spLocks noGrp="1"/>
          </p:cNvSpPr>
          <p:nvPr>
            <p:ph sz="quarter" idx="4"/>
          </p:nvPr>
        </p:nvSpPr>
        <p:spPr>
          <a:xfrm>
            <a:off x="4629150" y="2505075"/>
            <a:ext cx="3887391"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BB236321-C443-411A-BC5D-E57C1C82609C}"/>
              </a:ext>
            </a:extLst>
          </p:cNvPr>
          <p:cNvSpPr>
            <a:spLocks noGrp="1"/>
          </p:cNvSpPr>
          <p:nvPr>
            <p:ph type="dt" sz="half" idx="10"/>
          </p:nvPr>
        </p:nvSpPr>
        <p:spPr>
          <a:xfrm>
            <a:off x="628650" y="6259282"/>
            <a:ext cx="2057401" cy="598714"/>
          </a:xfrm>
          <a:prstGeom prst="rect">
            <a:avLst/>
          </a:prstGeom>
        </p:spPr>
        <p:txBody>
          <a:bodyPr/>
          <a:lstStyle/>
          <a:p>
            <a:fld id="{80FBE12C-66DD-425F-87DA-45FA71D4B14C}" type="datetime1">
              <a:rPr kumimoji="1" lang="ja-JP" altLang="en-US" smtClean="0"/>
              <a:t>2024/11/27</a:t>
            </a:fld>
            <a:endParaRPr kumimoji="1" lang="ja-JP" altLang="en-US"/>
          </a:p>
        </p:txBody>
      </p:sp>
      <p:sp>
        <p:nvSpPr>
          <p:cNvPr id="9" name="スライド番号プレースホルダー 8">
            <a:extLst>
              <a:ext uri="{FF2B5EF4-FFF2-40B4-BE49-F238E27FC236}">
                <a16:creationId xmlns:a16="http://schemas.microsoft.com/office/drawing/2014/main" id="{D0F2E751-881B-4697-9682-AE3B29000BA6}"/>
              </a:ext>
            </a:extLst>
          </p:cNvPr>
          <p:cNvSpPr>
            <a:spLocks noGrp="1"/>
          </p:cNvSpPr>
          <p:nvPr>
            <p:ph type="sldNum" sz="quarter" idx="12"/>
          </p:nvPr>
        </p:nvSpPr>
        <p:spPr>
          <a:xfrm>
            <a:off x="6457950" y="6294246"/>
            <a:ext cx="2057400" cy="563755"/>
          </a:xfrm>
          <a:prstGeom prst="rect">
            <a:avLst/>
          </a:prstGeom>
        </p:spPr>
        <p:txBody>
          <a:bodyPr/>
          <a:lstStyle/>
          <a:p>
            <a:fld id="{70F09BC8-770C-4BFA-AEB0-39BA5C0771DD}" type="slidenum">
              <a:rPr kumimoji="1" lang="ja-JP" altLang="en-US" smtClean="0"/>
              <a:t>‹#›</a:t>
            </a:fld>
            <a:endParaRPr kumimoji="1" lang="ja-JP" altLang="en-US"/>
          </a:p>
        </p:txBody>
      </p:sp>
    </p:spTree>
    <p:extLst>
      <p:ext uri="{BB962C8B-B14F-4D97-AF65-F5344CB8AC3E}">
        <p14:creationId xmlns:p14="http://schemas.microsoft.com/office/powerpoint/2010/main" val="2131297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CBE8A43-5846-4634-9FCB-5345B9B7C33A}"/>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6EB6FB81-0708-4180-B44E-A2C8FA0CDB60}"/>
              </a:ext>
            </a:extLst>
          </p:cNvPr>
          <p:cNvSpPr>
            <a:spLocks noGrp="1"/>
          </p:cNvSpPr>
          <p:nvPr>
            <p:ph type="dt" sz="half" idx="10"/>
          </p:nvPr>
        </p:nvSpPr>
        <p:spPr>
          <a:xfrm>
            <a:off x="628650" y="6259282"/>
            <a:ext cx="2057401" cy="598714"/>
          </a:xfrm>
          <a:prstGeom prst="rect">
            <a:avLst/>
          </a:prstGeom>
        </p:spPr>
        <p:txBody>
          <a:bodyPr/>
          <a:lstStyle/>
          <a:p>
            <a:fld id="{5D337AB5-68CF-4C9A-84F0-CEB8B3F3804F}" type="datetime1">
              <a:rPr kumimoji="1" lang="ja-JP" altLang="en-US" smtClean="0"/>
              <a:t>2024/11/27</a:t>
            </a:fld>
            <a:endParaRPr kumimoji="1" lang="ja-JP" altLang="en-US"/>
          </a:p>
        </p:txBody>
      </p:sp>
      <p:sp>
        <p:nvSpPr>
          <p:cNvPr id="5" name="スライド番号プレースホルダー 4">
            <a:extLst>
              <a:ext uri="{FF2B5EF4-FFF2-40B4-BE49-F238E27FC236}">
                <a16:creationId xmlns:a16="http://schemas.microsoft.com/office/drawing/2014/main" id="{EC75E6B7-A5AB-4945-8EE9-4EB6DB6EB38F}"/>
              </a:ext>
            </a:extLst>
          </p:cNvPr>
          <p:cNvSpPr>
            <a:spLocks noGrp="1"/>
          </p:cNvSpPr>
          <p:nvPr>
            <p:ph type="sldNum" sz="quarter" idx="12"/>
          </p:nvPr>
        </p:nvSpPr>
        <p:spPr>
          <a:xfrm>
            <a:off x="6457950" y="6294246"/>
            <a:ext cx="2057400" cy="563755"/>
          </a:xfrm>
          <a:prstGeom prst="rect">
            <a:avLst/>
          </a:prstGeom>
        </p:spPr>
        <p:txBody>
          <a:bodyPr/>
          <a:lstStyle/>
          <a:p>
            <a:fld id="{70F09BC8-770C-4BFA-AEB0-39BA5C0771DD}" type="slidenum">
              <a:rPr kumimoji="1" lang="ja-JP" altLang="en-US" smtClean="0"/>
              <a:t>‹#›</a:t>
            </a:fld>
            <a:endParaRPr kumimoji="1" lang="ja-JP" altLang="en-US"/>
          </a:p>
        </p:txBody>
      </p:sp>
    </p:spTree>
    <p:extLst>
      <p:ext uri="{BB962C8B-B14F-4D97-AF65-F5344CB8AC3E}">
        <p14:creationId xmlns:p14="http://schemas.microsoft.com/office/powerpoint/2010/main" val="17678997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5F64AF32-2D00-47D2-B6B0-F9F4AE9FE053}"/>
              </a:ext>
            </a:extLst>
          </p:cNvPr>
          <p:cNvSpPr>
            <a:spLocks noGrp="1"/>
          </p:cNvSpPr>
          <p:nvPr>
            <p:ph type="dt" sz="half" idx="10"/>
          </p:nvPr>
        </p:nvSpPr>
        <p:spPr>
          <a:xfrm>
            <a:off x="628650" y="6259282"/>
            <a:ext cx="2057401" cy="598714"/>
          </a:xfrm>
          <a:prstGeom prst="rect">
            <a:avLst/>
          </a:prstGeom>
        </p:spPr>
        <p:txBody>
          <a:bodyPr/>
          <a:lstStyle/>
          <a:p>
            <a:fld id="{0224F364-07F3-46C8-84AA-302D169C9924}" type="datetime1">
              <a:rPr kumimoji="1" lang="ja-JP" altLang="en-US" smtClean="0"/>
              <a:t>2024/11/27</a:t>
            </a:fld>
            <a:endParaRPr kumimoji="1" lang="ja-JP" altLang="en-US"/>
          </a:p>
        </p:txBody>
      </p:sp>
      <p:sp>
        <p:nvSpPr>
          <p:cNvPr id="4" name="スライド番号プレースホルダー 3">
            <a:extLst>
              <a:ext uri="{FF2B5EF4-FFF2-40B4-BE49-F238E27FC236}">
                <a16:creationId xmlns:a16="http://schemas.microsoft.com/office/drawing/2014/main" id="{60CD6054-5A98-4BEC-8E49-6129320F8DFE}"/>
              </a:ext>
            </a:extLst>
          </p:cNvPr>
          <p:cNvSpPr>
            <a:spLocks noGrp="1"/>
          </p:cNvSpPr>
          <p:nvPr>
            <p:ph type="sldNum" sz="quarter" idx="12"/>
          </p:nvPr>
        </p:nvSpPr>
        <p:spPr>
          <a:xfrm>
            <a:off x="6457950" y="6294246"/>
            <a:ext cx="2057400" cy="563755"/>
          </a:xfrm>
          <a:prstGeom prst="rect">
            <a:avLst/>
          </a:prstGeom>
        </p:spPr>
        <p:txBody>
          <a:bodyPr/>
          <a:lstStyle/>
          <a:p>
            <a:fld id="{70F09BC8-770C-4BFA-AEB0-39BA5C0771DD}" type="slidenum">
              <a:rPr kumimoji="1" lang="ja-JP" altLang="en-US" smtClean="0"/>
              <a:t>‹#›</a:t>
            </a:fld>
            <a:endParaRPr kumimoji="1" lang="ja-JP" altLang="en-US"/>
          </a:p>
        </p:txBody>
      </p:sp>
    </p:spTree>
    <p:extLst>
      <p:ext uri="{BB962C8B-B14F-4D97-AF65-F5344CB8AC3E}">
        <p14:creationId xmlns:p14="http://schemas.microsoft.com/office/powerpoint/2010/main" val="107303955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71DEA86-5B2C-4D23-A9B9-BCCA80BDF250}"/>
              </a:ext>
            </a:extLst>
          </p:cNvPr>
          <p:cNvSpPr>
            <a:spLocks noGrp="1"/>
          </p:cNvSpPr>
          <p:nvPr>
            <p:ph type="title"/>
          </p:nvPr>
        </p:nvSpPr>
        <p:spPr>
          <a:xfrm>
            <a:off x="629841" y="457200"/>
            <a:ext cx="2949178" cy="1600200"/>
          </a:xfrm>
        </p:spPr>
        <p:txBody>
          <a:bodyPr anchor="b"/>
          <a:lstStyle>
            <a:lvl1pPr>
              <a:defRPr sz="24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92C578B5-9D30-42D0-93DF-F4B15327470D}"/>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F014D973-AE20-488A-8815-122C20B63418}"/>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D8ECBC66-222B-47E0-B522-158903D77CEA}"/>
              </a:ext>
            </a:extLst>
          </p:cNvPr>
          <p:cNvSpPr>
            <a:spLocks noGrp="1"/>
          </p:cNvSpPr>
          <p:nvPr>
            <p:ph type="dt" sz="half" idx="10"/>
          </p:nvPr>
        </p:nvSpPr>
        <p:spPr>
          <a:xfrm>
            <a:off x="628650" y="6259282"/>
            <a:ext cx="2057401" cy="598714"/>
          </a:xfrm>
          <a:prstGeom prst="rect">
            <a:avLst/>
          </a:prstGeom>
        </p:spPr>
        <p:txBody>
          <a:bodyPr/>
          <a:lstStyle/>
          <a:p>
            <a:fld id="{C98F773C-6196-4130-BAF3-BF8645CB42FA}" type="datetime1">
              <a:rPr kumimoji="1" lang="ja-JP" altLang="en-US" smtClean="0"/>
              <a:t>2024/11/27</a:t>
            </a:fld>
            <a:endParaRPr kumimoji="1" lang="ja-JP" altLang="en-US"/>
          </a:p>
        </p:txBody>
      </p:sp>
      <p:sp>
        <p:nvSpPr>
          <p:cNvPr id="7" name="スライド番号プレースホルダー 6">
            <a:extLst>
              <a:ext uri="{FF2B5EF4-FFF2-40B4-BE49-F238E27FC236}">
                <a16:creationId xmlns:a16="http://schemas.microsoft.com/office/drawing/2014/main" id="{8817A949-BA18-4BA7-B73C-A34B51078334}"/>
              </a:ext>
            </a:extLst>
          </p:cNvPr>
          <p:cNvSpPr>
            <a:spLocks noGrp="1"/>
          </p:cNvSpPr>
          <p:nvPr>
            <p:ph type="sldNum" sz="quarter" idx="12"/>
          </p:nvPr>
        </p:nvSpPr>
        <p:spPr>
          <a:xfrm>
            <a:off x="6457950" y="6294246"/>
            <a:ext cx="2057400" cy="563755"/>
          </a:xfrm>
          <a:prstGeom prst="rect">
            <a:avLst/>
          </a:prstGeom>
        </p:spPr>
        <p:txBody>
          <a:bodyPr/>
          <a:lstStyle/>
          <a:p>
            <a:fld id="{70F09BC8-770C-4BFA-AEB0-39BA5C0771DD}" type="slidenum">
              <a:rPr kumimoji="1" lang="ja-JP" altLang="en-US" smtClean="0"/>
              <a:t>‹#›</a:t>
            </a:fld>
            <a:endParaRPr kumimoji="1" lang="ja-JP" altLang="en-US"/>
          </a:p>
        </p:txBody>
      </p:sp>
    </p:spTree>
    <p:extLst>
      <p:ext uri="{BB962C8B-B14F-4D97-AF65-F5344CB8AC3E}">
        <p14:creationId xmlns:p14="http://schemas.microsoft.com/office/powerpoint/2010/main" val="19202552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AE1257D-5CA0-4A85-90F6-0C3ADA0DC917}"/>
              </a:ext>
            </a:extLst>
          </p:cNvPr>
          <p:cNvSpPr>
            <a:spLocks noGrp="1"/>
          </p:cNvSpPr>
          <p:nvPr>
            <p:ph type="title"/>
          </p:nvPr>
        </p:nvSpPr>
        <p:spPr>
          <a:xfrm>
            <a:off x="629841" y="457200"/>
            <a:ext cx="2949178" cy="1600200"/>
          </a:xfrm>
        </p:spPr>
        <p:txBody>
          <a:bodyPr anchor="b"/>
          <a:lstStyle>
            <a:lvl1pPr>
              <a:defRPr sz="24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AAB7C8D4-0BCB-4580-8536-E0FA48D0F43A}"/>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kumimoji="1" lang="ja-JP" altLang="en-US"/>
          </a:p>
        </p:txBody>
      </p:sp>
      <p:sp>
        <p:nvSpPr>
          <p:cNvPr id="4" name="テキスト プレースホルダー 3">
            <a:extLst>
              <a:ext uri="{FF2B5EF4-FFF2-40B4-BE49-F238E27FC236}">
                <a16:creationId xmlns:a16="http://schemas.microsoft.com/office/drawing/2014/main" id="{6BFF5E01-5B7C-46C3-A422-C69349538CCD}"/>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9FD1144B-B59B-4016-8310-380020CB190C}"/>
              </a:ext>
            </a:extLst>
          </p:cNvPr>
          <p:cNvSpPr>
            <a:spLocks noGrp="1"/>
          </p:cNvSpPr>
          <p:nvPr>
            <p:ph type="dt" sz="half" idx="10"/>
          </p:nvPr>
        </p:nvSpPr>
        <p:spPr>
          <a:xfrm>
            <a:off x="628650" y="6259282"/>
            <a:ext cx="2057401" cy="598714"/>
          </a:xfrm>
          <a:prstGeom prst="rect">
            <a:avLst/>
          </a:prstGeom>
        </p:spPr>
        <p:txBody>
          <a:bodyPr/>
          <a:lstStyle/>
          <a:p>
            <a:fld id="{E4883AD5-0DE6-4DC7-9375-A23AA371A5C4}" type="datetime1">
              <a:rPr kumimoji="1" lang="ja-JP" altLang="en-US" smtClean="0"/>
              <a:t>2024/11/27</a:t>
            </a:fld>
            <a:endParaRPr kumimoji="1" lang="ja-JP" altLang="en-US"/>
          </a:p>
        </p:txBody>
      </p:sp>
      <p:sp>
        <p:nvSpPr>
          <p:cNvPr id="7" name="スライド番号プレースホルダー 6">
            <a:extLst>
              <a:ext uri="{FF2B5EF4-FFF2-40B4-BE49-F238E27FC236}">
                <a16:creationId xmlns:a16="http://schemas.microsoft.com/office/drawing/2014/main" id="{1D558B42-0200-4DC8-81BC-6DCCEB82EA30}"/>
              </a:ext>
            </a:extLst>
          </p:cNvPr>
          <p:cNvSpPr>
            <a:spLocks noGrp="1"/>
          </p:cNvSpPr>
          <p:nvPr>
            <p:ph type="sldNum" sz="quarter" idx="12"/>
          </p:nvPr>
        </p:nvSpPr>
        <p:spPr>
          <a:xfrm>
            <a:off x="6457950" y="6294246"/>
            <a:ext cx="2057400" cy="563755"/>
          </a:xfrm>
          <a:prstGeom prst="rect">
            <a:avLst/>
          </a:prstGeom>
        </p:spPr>
        <p:txBody>
          <a:bodyPr/>
          <a:lstStyle/>
          <a:p>
            <a:fld id="{70F09BC8-770C-4BFA-AEB0-39BA5C0771DD}" type="slidenum">
              <a:rPr kumimoji="1" lang="ja-JP" altLang="en-US" smtClean="0"/>
              <a:t>‹#›</a:t>
            </a:fld>
            <a:endParaRPr kumimoji="1" lang="ja-JP" altLang="en-US"/>
          </a:p>
        </p:txBody>
      </p:sp>
    </p:spTree>
    <p:extLst>
      <p:ext uri="{BB962C8B-B14F-4D97-AF65-F5344CB8AC3E}">
        <p14:creationId xmlns:p14="http://schemas.microsoft.com/office/powerpoint/2010/main" val="320973273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8C38AFD6-98D0-4B26-96BE-5C93F1008004}"/>
              </a:ext>
            </a:extLst>
          </p:cNvPr>
          <p:cNvSpPr>
            <a:spLocks noGrp="1"/>
          </p:cNvSpPr>
          <p:nvPr>
            <p:ph type="title"/>
          </p:nvPr>
        </p:nvSpPr>
        <p:spPr>
          <a:xfrm>
            <a:off x="628650" y="136526"/>
            <a:ext cx="7886700" cy="1257066"/>
          </a:xfrm>
          <a:prstGeom prst="rect">
            <a:avLst/>
          </a:prstGeom>
        </p:spPr>
        <p:txBody>
          <a:bodyPr vert="horz" lIns="91440" tIns="45720" rIns="91440" bIns="45720" rtlCol="0" anchor="ctr">
            <a:normAutofit/>
          </a:bodyPr>
          <a:lstStyle/>
          <a:p>
            <a:r>
              <a:rPr kumimoji="1" lang="ja-JP" altLang="en-US" dirty="0"/>
              <a:t>マスター タイトルの書式設定</a:t>
            </a:r>
          </a:p>
        </p:txBody>
      </p:sp>
      <p:sp>
        <p:nvSpPr>
          <p:cNvPr id="3" name="テキスト プレースホルダー 2">
            <a:extLst>
              <a:ext uri="{FF2B5EF4-FFF2-40B4-BE49-F238E27FC236}">
                <a16:creationId xmlns:a16="http://schemas.microsoft.com/office/drawing/2014/main" id="{7E9D999E-5C19-4FF0-978C-6E64796D4239}"/>
              </a:ext>
            </a:extLst>
          </p:cNvPr>
          <p:cNvSpPr>
            <a:spLocks noGrp="1"/>
          </p:cNvSpPr>
          <p:nvPr>
            <p:ph type="body" idx="1"/>
          </p:nvPr>
        </p:nvSpPr>
        <p:spPr>
          <a:xfrm>
            <a:off x="628650" y="1825625"/>
            <a:ext cx="7886700" cy="4267300"/>
          </a:xfrm>
          <a:prstGeom prst="rect">
            <a:avLst/>
          </a:prstGeom>
        </p:spPr>
        <p:txBody>
          <a:bodyPr vert="horz" lIns="91440" tIns="45720" rIns="91440" bIns="45720" rtlCol="0">
            <a:normAutofit/>
          </a:bodyPr>
          <a:lstStyle/>
          <a:p>
            <a:pPr lvl="0"/>
            <a:r>
              <a:rPr kumimoji="1" lang="ja-JP" altLang="en-US" dirty="0"/>
              <a:t>マスター テキストの書式設定</a:t>
            </a:r>
          </a:p>
          <a:p>
            <a:pPr lvl="1"/>
            <a:r>
              <a:rPr kumimoji="1" lang="ja-JP" altLang="en-US" dirty="0"/>
              <a:t>第 </a:t>
            </a:r>
            <a:r>
              <a:rPr kumimoji="1" lang="en-US" altLang="ja-JP" dirty="0"/>
              <a:t>2 </a:t>
            </a:r>
            <a:r>
              <a:rPr kumimoji="1" lang="ja-JP" altLang="en-US" dirty="0"/>
              <a:t>レベル</a:t>
            </a:r>
          </a:p>
          <a:p>
            <a:pPr lvl="2"/>
            <a:r>
              <a:rPr kumimoji="1" lang="ja-JP" altLang="en-US" dirty="0"/>
              <a:t>第 </a:t>
            </a:r>
            <a:r>
              <a:rPr kumimoji="1" lang="en-US" altLang="ja-JP" dirty="0"/>
              <a:t>3 </a:t>
            </a:r>
            <a:r>
              <a:rPr kumimoji="1" lang="ja-JP" altLang="en-US" dirty="0"/>
              <a:t>レベル</a:t>
            </a:r>
          </a:p>
          <a:p>
            <a:pPr lvl="3"/>
            <a:r>
              <a:rPr kumimoji="1" lang="ja-JP" altLang="en-US" dirty="0"/>
              <a:t>第 </a:t>
            </a:r>
            <a:r>
              <a:rPr kumimoji="1" lang="en-US" altLang="ja-JP" dirty="0"/>
              <a:t>4 </a:t>
            </a:r>
            <a:r>
              <a:rPr kumimoji="1" lang="ja-JP" altLang="en-US" dirty="0"/>
              <a:t>レベル</a:t>
            </a:r>
          </a:p>
          <a:p>
            <a:pPr lvl="4"/>
            <a:r>
              <a:rPr kumimoji="1" lang="ja-JP" altLang="en-US" dirty="0"/>
              <a:t>第 </a:t>
            </a:r>
            <a:r>
              <a:rPr kumimoji="1" lang="en-US" altLang="ja-JP" dirty="0"/>
              <a:t>5 </a:t>
            </a:r>
            <a:r>
              <a:rPr kumimoji="1" lang="ja-JP" altLang="en-US" dirty="0"/>
              <a:t>レベル</a:t>
            </a:r>
          </a:p>
        </p:txBody>
      </p:sp>
    </p:spTree>
    <p:extLst>
      <p:ext uri="{BB962C8B-B14F-4D97-AF65-F5344CB8AC3E}">
        <p14:creationId xmlns:p14="http://schemas.microsoft.com/office/powerpoint/2010/main" val="1861703717"/>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Lst>
  <p:hf hdr="0" dt="0"/>
  <p:txStyles>
    <p:titleStyle>
      <a:lvl1pPr algn="ctr" defTabSz="685800" rtl="0" eaLnBrk="1" latinLnBrk="0" hangingPunct="1">
        <a:lnSpc>
          <a:spcPct val="90000"/>
        </a:lnSpc>
        <a:spcBef>
          <a:spcPct val="0"/>
        </a:spcBef>
        <a:buNone/>
        <a:defRPr kumimoji="1" sz="3300" b="0" kern="1200" baseline="0">
          <a:solidFill>
            <a:schemeClr val="tx1"/>
          </a:solidFill>
          <a:latin typeface="Times New Roman" panose="02020603050405020304" pitchFamily="18" charset="0"/>
          <a:ea typeface="ＭＳ Ｐゴシック" panose="020B0600070205080204" pitchFamily="50" charset="-128"/>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kumimoji="1" sz="1800" kern="1200">
          <a:solidFill>
            <a:schemeClr val="tx1"/>
          </a:solidFill>
          <a:latin typeface="+mn-lt"/>
          <a:ea typeface="ＭＳ Ｐゴシック" panose="020B0600070205080204" pitchFamily="50" charset="-128"/>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kumimoji="1" sz="1400" kern="1200">
          <a:solidFill>
            <a:schemeClr val="tx1"/>
          </a:solidFill>
          <a:latin typeface="+mn-lt"/>
          <a:ea typeface="ＭＳ Ｐゴシック" panose="020B0600070205080204" pitchFamily="50" charset="-128"/>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kumimoji="1" sz="1200" kern="1200">
          <a:solidFill>
            <a:schemeClr val="tx1"/>
          </a:solidFill>
          <a:latin typeface="+mn-lt"/>
          <a:ea typeface="ＭＳ Ｐゴシック" panose="020B0600070205080204" pitchFamily="50" charset="-128"/>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kumimoji="1" sz="1100" kern="1200">
          <a:solidFill>
            <a:schemeClr val="tx1"/>
          </a:solidFill>
          <a:latin typeface="+mn-lt"/>
          <a:ea typeface="ＭＳ Ｐゴシック" panose="020B0600070205080204" pitchFamily="50" charset="-128"/>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kumimoji="1" sz="1100" kern="1200">
          <a:solidFill>
            <a:schemeClr val="tx1"/>
          </a:solidFill>
          <a:latin typeface="+mn-lt"/>
          <a:ea typeface="ＭＳ Ｐゴシック" panose="020B0600070205080204" pitchFamily="50" charset="-128"/>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kumimoji="1" sz="1350" kern="1200">
          <a:solidFill>
            <a:schemeClr val="tx1"/>
          </a:solidFill>
          <a:latin typeface="+mn-lt"/>
          <a:ea typeface="+mn-ea"/>
          <a:cs typeface="+mn-cs"/>
        </a:defRPr>
      </a:lvl9pPr>
    </p:bodyStyle>
    <p:otherStyle>
      <a:defPPr>
        <a:defRPr lang="ja-JP"/>
      </a:defPPr>
      <a:lvl1pPr marL="0" algn="l" defTabSz="685800" rtl="0" eaLnBrk="1" latinLnBrk="0" hangingPunct="1">
        <a:defRPr kumimoji="1" sz="1350" kern="1200">
          <a:solidFill>
            <a:schemeClr val="tx1"/>
          </a:solidFill>
          <a:latin typeface="+mn-lt"/>
          <a:ea typeface="+mn-ea"/>
          <a:cs typeface="+mn-cs"/>
        </a:defRPr>
      </a:lvl1pPr>
      <a:lvl2pPr marL="342900" algn="l" defTabSz="685800" rtl="0" eaLnBrk="1" latinLnBrk="0" hangingPunct="1">
        <a:defRPr kumimoji="1" sz="1350" kern="1200">
          <a:solidFill>
            <a:schemeClr val="tx1"/>
          </a:solidFill>
          <a:latin typeface="+mn-lt"/>
          <a:ea typeface="+mn-ea"/>
          <a:cs typeface="+mn-cs"/>
        </a:defRPr>
      </a:lvl2pPr>
      <a:lvl3pPr marL="685800" algn="l" defTabSz="685800" rtl="0" eaLnBrk="1" latinLnBrk="0" hangingPunct="1">
        <a:defRPr kumimoji="1" sz="1350" kern="1200">
          <a:solidFill>
            <a:schemeClr val="tx1"/>
          </a:solidFill>
          <a:latin typeface="+mn-lt"/>
          <a:ea typeface="+mn-ea"/>
          <a:cs typeface="+mn-cs"/>
        </a:defRPr>
      </a:lvl3pPr>
      <a:lvl4pPr marL="1028700" algn="l" defTabSz="685800" rtl="0" eaLnBrk="1" latinLnBrk="0" hangingPunct="1">
        <a:defRPr kumimoji="1" sz="1350" kern="1200">
          <a:solidFill>
            <a:schemeClr val="tx1"/>
          </a:solidFill>
          <a:latin typeface="+mn-lt"/>
          <a:ea typeface="+mn-ea"/>
          <a:cs typeface="+mn-cs"/>
        </a:defRPr>
      </a:lvl4pPr>
      <a:lvl5pPr marL="1371600" algn="l" defTabSz="685800" rtl="0" eaLnBrk="1" latinLnBrk="0" hangingPunct="1">
        <a:defRPr kumimoji="1" sz="1350" kern="1200">
          <a:solidFill>
            <a:schemeClr val="tx1"/>
          </a:solidFill>
          <a:latin typeface="+mn-lt"/>
          <a:ea typeface="+mn-ea"/>
          <a:cs typeface="+mn-cs"/>
        </a:defRPr>
      </a:lvl5pPr>
      <a:lvl6pPr marL="1714500" algn="l" defTabSz="685800" rtl="0" eaLnBrk="1" latinLnBrk="0" hangingPunct="1">
        <a:defRPr kumimoji="1" sz="1350" kern="1200">
          <a:solidFill>
            <a:schemeClr val="tx1"/>
          </a:solidFill>
          <a:latin typeface="+mn-lt"/>
          <a:ea typeface="+mn-ea"/>
          <a:cs typeface="+mn-cs"/>
        </a:defRPr>
      </a:lvl6pPr>
      <a:lvl7pPr marL="2057400" algn="l" defTabSz="685800" rtl="0" eaLnBrk="1" latinLnBrk="0" hangingPunct="1">
        <a:defRPr kumimoji="1" sz="1350" kern="1200">
          <a:solidFill>
            <a:schemeClr val="tx1"/>
          </a:solidFill>
          <a:latin typeface="+mn-lt"/>
          <a:ea typeface="+mn-ea"/>
          <a:cs typeface="+mn-cs"/>
        </a:defRPr>
      </a:lvl7pPr>
      <a:lvl8pPr marL="2400300" algn="l" defTabSz="685800" rtl="0" eaLnBrk="1" latinLnBrk="0" hangingPunct="1">
        <a:defRPr kumimoji="1" sz="1350" kern="1200">
          <a:solidFill>
            <a:schemeClr val="tx1"/>
          </a:solidFill>
          <a:latin typeface="+mn-lt"/>
          <a:ea typeface="+mn-ea"/>
          <a:cs typeface="+mn-cs"/>
        </a:defRPr>
      </a:lvl8pPr>
      <a:lvl9pPr marL="2743200" algn="l" defTabSz="685800" rtl="0" eaLnBrk="1" latinLnBrk="0" hangingPunct="1">
        <a:defRPr kumimoji="1"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4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FEC39E1-A805-90D3-DF84-C0F9165178FE}"/>
              </a:ext>
            </a:extLst>
          </p:cNvPr>
          <p:cNvSpPr>
            <a:spLocks noGrp="1"/>
          </p:cNvSpPr>
          <p:nvPr>
            <p:ph type="ctrTitle"/>
          </p:nvPr>
        </p:nvSpPr>
        <p:spPr/>
        <p:txBody>
          <a:bodyPr/>
          <a:lstStyle/>
          <a:p>
            <a:r>
              <a:rPr kumimoji="1" lang="en-US" altLang="ja-JP" dirty="0">
                <a:latin typeface="Arial" panose="020B0604020202020204" pitchFamily="34" charset="0"/>
                <a:cs typeface="Arial" panose="020B0604020202020204" pitchFamily="34" charset="0"/>
              </a:rPr>
              <a:t>Python</a:t>
            </a:r>
            <a:r>
              <a:rPr kumimoji="1" lang="ja-JP" altLang="en-US" dirty="0">
                <a:latin typeface="Arial" panose="020B0604020202020204" pitchFamily="34" charset="0"/>
                <a:cs typeface="Arial" panose="020B0604020202020204" pitchFamily="34" charset="0"/>
              </a:rPr>
              <a:t>上での</a:t>
            </a:r>
            <a:br>
              <a:rPr kumimoji="1" lang="en-US" altLang="ja-JP" dirty="0">
                <a:latin typeface="Arial" panose="020B0604020202020204" pitchFamily="34" charset="0"/>
                <a:cs typeface="Arial" panose="020B0604020202020204" pitchFamily="34" charset="0"/>
              </a:rPr>
            </a:br>
            <a:r>
              <a:rPr kumimoji="1" lang="en-US" altLang="ja-JP" dirty="0">
                <a:latin typeface="Arial" panose="020B0604020202020204" pitchFamily="34" charset="0"/>
                <a:cs typeface="Arial" panose="020B0604020202020204" pitchFamily="34" charset="0"/>
              </a:rPr>
              <a:t>Garbage Collection</a:t>
            </a:r>
            <a:r>
              <a:rPr kumimoji="1" lang="ja-JP" altLang="en-US" dirty="0">
                <a:latin typeface="Arial" panose="020B0604020202020204" pitchFamily="34" charset="0"/>
                <a:cs typeface="Arial" panose="020B0604020202020204" pitchFamily="34" charset="0"/>
              </a:rPr>
              <a:t>の仕組み</a:t>
            </a:r>
          </a:p>
        </p:txBody>
      </p:sp>
      <p:sp>
        <p:nvSpPr>
          <p:cNvPr id="3" name="字幕 2">
            <a:extLst>
              <a:ext uri="{FF2B5EF4-FFF2-40B4-BE49-F238E27FC236}">
                <a16:creationId xmlns:a16="http://schemas.microsoft.com/office/drawing/2014/main" id="{44637F89-13A3-5551-DD93-D2F14C8B03E9}"/>
              </a:ext>
            </a:extLst>
          </p:cNvPr>
          <p:cNvSpPr>
            <a:spLocks noGrp="1"/>
          </p:cNvSpPr>
          <p:nvPr>
            <p:ph type="subTitle" idx="1"/>
          </p:nvPr>
        </p:nvSpPr>
        <p:spPr/>
        <p:txBody>
          <a:bodyPr/>
          <a:lstStyle/>
          <a:p>
            <a:r>
              <a:rPr kumimoji="1" lang="en-US" altLang="ja-JP" dirty="0"/>
              <a:t>2024.11.27 </a:t>
            </a:r>
            <a:r>
              <a:rPr kumimoji="1" lang="ja-JP" altLang="en-US" dirty="0"/>
              <a:t>ゼミ　　三上 陽向</a:t>
            </a:r>
          </a:p>
        </p:txBody>
      </p:sp>
    </p:spTree>
    <p:extLst>
      <p:ext uri="{BB962C8B-B14F-4D97-AF65-F5344CB8AC3E}">
        <p14:creationId xmlns:p14="http://schemas.microsoft.com/office/powerpoint/2010/main" val="13752543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5B2F2E7-6489-ECCC-89B5-4CE7152751BB}"/>
              </a:ext>
            </a:extLst>
          </p:cNvPr>
          <p:cNvSpPr>
            <a:spLocks noGrp="1"/>
          </p:cNvSpPr>
          <p:nvPr>
            <p:ph type="title"/>
          </p:nvPr>
        </p:nvSpPr>
        <p:spPr/>
        <p:txBody>
          <a:bodyPr/>
          <a:lstStyle/>
          <a:p>
            <a:r>
              <a:rPr kumimoji="1" lang="en-US" altLang="ja-JP" dirty="0"/>
              <a:t>1.1. Tracing GC</a:t>
            </a:r>
            <a:endParaRPr kumimoji="1" lang="ja-JP" altLang="en-US" dirty="0"/>
          </a:p>
        </p:txBody>
      </p:sp>
      <p:sp>
        <p:nvSpPr>
          <p:cNvPr id="3" name="コンテンツ プレースホルダー 2">
            <a:extLst>
              <a:ext uri="{FF2B5EF4-FFF2-40B4-BE49-F238E27FC236}">
                <a16:creationId xmlns:a16="http://schemas.microsoft.com/office/drawing/2014/main" id="{6326FAC9-F1FC-2711-87AC-8312757DC92A}"/>
              </a:ext>
            </a:extLst>
          </p:cNvPr>
          <p:cNvSpPr>
            <a:spLocks noGrp="1"/>
          </p:cNvSpPr>
          <p:nvPr>
            <p:ph idx="1"/>
          </p:nvPr>
        </p:nvSpPr>
        <p:spPr>
          <a:xfrm>
            <a:off x="259194" y="1099789"/>
            <a:ext cx="8776521" cy="5482165"/>
          </a:xfrm>
        </p:spPr>
        <p:txBody>
          <a:bodyPr/>
          <a:lstStyle/>
          <a:p>
            <a:pPr marL="0" indent="0">
              <a:buNone/>
            </a:pPr>
            <a:r>
              <a:rPr lang="en-US" altLang="ja-JP" dirty="0"/>
              <a:t>“T</a:t>
            </a:r>
            <a:r>
              <a:rPr kumimoji="1" lang="en-US" altLang="ja-JP" dirty="0"/>
              <a:t>racing GC</a:t>
            </a:r>
            <a:r>
              <a:rPr kumimoji="1" lang="ja-JP" altLang="en-US" dirty="0"/>
              <a:t>の主な仕事は、ルートからポインタによって</a:t>
            </a:r>
            <a:endParaRPr kumimoji="1" lang="en-US" altLang="ja-JP" dirty="0"/>
          </a:p>
          <a:p>
            <a:pPr marL="0" indent="0">
              <a:buNone/>
            </a:pPr>
            <a:r>
              <a:rPr kumimoji="1" lang="ja-JP" altLang="en-US" dirty="0"/>
              <a:t>到達可能なオブジェクトを再帰的に探索し、たどられた</a:t>
            </a:r>
            <a:endParaRPr kumimoji="1" lang="en-US" altLang="ja-JP" dirty="0"/>
          </a:p>
          <a:p>
            <a:pPr marL="0" indent="0">
              <a:buNone/>
            </a:pPr>
            <a:r>
              <a:rPr kumimoji="1" lang="ja-JP" altLang="en-US" dirty="0"/>
              <a:t>オブジェクトを何らかの方法で「区別」することである。”</a:t>
            </a:r>
            <a:endParaRPr kumimoji="1" lang="en-US" altLang="ja-JP" dirty="0"/>
          </a:p>
          <a:p>
            <a:pPr marL="0" indent="0">
              <a:buNone/>
            </a:pPr>
            <a:endParaRPr kumimoji="1" lang="en-US" altLang="ja-JP" dirty="0"/>
          </a:p>
          <a:p>
            <a:pPr marL="0" indent="0">
              <a:buNone/>
            </a:pPr>
            <a:r>
              <a:rPr kumimoji="1" lang="ja-JP" altLang="en-US" dirty="0"/>
              <a:t>“探索には単純な</a:t>
            </a:r>
            <a:r>
              <a:rPr kumimoji="1" lang="en-US" altLang="ja-JP" dirty="0"/>
              <a:t>allocate/free</a:t>
            </a:r>
            <a:r>
              <a:rPr kumimoji="1" lang="ja-JP" altLang="en-US" dirty="0"/>
              <a:t>処理よりも</a:t>
            </a:r>
            <a:endParaRPr kumimoji="1" lang="en-US" altLang="ja-JP" dirty="0"/>
          </a:p>
          <a:p>
            <a:pPr marL="0" indent="0">
              <a:buNone/>
            </a:pPr>
            <a:r>
              <a:rPr kumimoji="1" lang="ja-JP" altLang="en-US" dirty="0"/>
              <a:t>ずっと長い時間が必要</a:t>
            </a:r>
            <a:r>
              <a:rPr kumimoji="1" lang="en-US" altLang="ja-JP" dirty="0"/>
              <a:t>”</a:t>
            </a:r>
          </a:p>
          <a:p>
            <a:pPr marL="0" indent="0">
              <a:buNone/>
            </a:pPr>
            <a:endParaRPr lang="en-US" altLang="ja-JP" dirty="0"/>
          </a:p>
          <a:p>
            <a:pPr marL="0" indent="0">
              <a:buNone/>
            </a:pPr>
            <a:r>
              <a:rPr kumimoji="1" lang="en-US" altLang="ja-JP" dirty="0"/>
              <a:t>“</a:t>
            </a:r>
            <a:r>
              <a:rPr kumimoji="1" lang="ja-JP" altLang="en-US" dirty="0"/>
              <a:t>これが世の中で「</a:t>
            </a:r>
            <a:r>
              <a:rPr kumimoji="1" lang="en-US" altLang="ja-JP" dirty="0"/>
              <a:t>GC</a:t>
            </a:r>
            <a:r>
              <a:rPr kumimoji="1" lang="ja-JP" altLang="en-US" dirty="0"/>
              <a:t>は遅い」と言われるゆえんである</a:t>
            </a:r>
            <a:r>
              <a:rPr kumimoji="1" lang="en-US" altLang="ja-JP" dirty="0"/>
              <a:t>”</a:t>
            </a:r>
            <a:endParaRPr kumimoji="1" lang="ja-JP" altLang="en-US" dirty="0"/>
          </a:p>
        </p:txBody>
      </p:sp>
      <p:sp>
        <p:nvSpPr>
          <p:cNvPr id="4" name="テキスト ボックス 3">
            <a:extLst>
              <a:ext uri="{FF2B5EF4-FFF2-40B4-BE49-F238E27FC236}">
                <a16:creationId xmlns:a16="http://schemas.microsoft.com/office/drawing/2014/main" id="{EEF1FFFF-6657-A433-CC1B-E62DC1940D7B}"/>
              </a:ext>
            </a:extLst>
          </p:cNvPr>
          <p:cNvSpPr txBox="1"/>
          <p:nvPr/>
        </p:nvSpPr>
        <p:spPr>
          <a:xfrm>
            <a:off x="5763127" y="6581001"/>
            <a:ext cx="4572000" cy="276999"/>
          </a:xfrm>
          <a:prstGeom prst="rect">
            <a:avLst/>
          </a:prstGeom>
          <a:noFill/>
        </p:spPr>
        <p:txBody>
          <a:bodyPr wrap="square">
            <a:spAutoFit/>
          </a:bodyPr>
          <a:lstStyle/>
          <a:p>
            <a:pPr marL="0" indent="0">
              <a:buNone/>
            </a:pPr>
            <a:r>
              <a:rPr kumimoji="1" lang="en-US" altLang="ja-JP" sz="1200" dirty="0"/>
              <a:t>http://matsu-www.is.titech.ac.jp/~endo/gc/gc.pdf </a:t>
            </a:r>
            <a:endParaRPr kumimoji="1" lang="ja-JP" altLang="en-US" sz="1200" dirty="0"/>
          </a:p>
        </p:txBody>
      </p:sp>
    </p:spTree>
    <p:extLst>
      <p:ext uri="{BB962C8B-B14F-4D97-AF65-F5344CB8AC3E}">
        <p14:creationId xmlns:p14="http://schemas.microsoft.com/office/powerpoint/2010/main" val="41124472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99071EF-41D2-2BDE-F319-D4CC884692B4}"/>
              </a:ext>
            </a:extLst>
          </p:cNvPr>
          <p:cNvSpPr>
            <a:spLocks noGrp="1"/>
          </p:cNvSpPr>
          <p:nvPr>
            <p:ph type="title"/>
          </p:nvPr>
        </p:nvSpPr>
        <p:spPr/>
        <p:txBody>
          <a:bodyPr/>
          <a:lstStyle/>
          <a:p>
            <a:r>
              <a:rPr lang="en-US" altLang="ja-JP" dirty="0"/>
              <a:t>1</a:t>
            </a:r>
            <a:r>
              <a:rPr kumimoji="1" lang="en-US" altLang="ja-JP" dirty="0"/>
              <a:t>.1. Tracing GC</a:t>
            </a:r>
            <a:endParaRPr kumimoji="1" lang="ja-JP" altLang="en-US" dirty="0"/>
          </a:p>
        </p:txBody>
      </p:sp>
      <p:sp>
        <p:nvSpPr>
          <p:cNvPr id="3" name="コンテンツ プレースホルダー 2">
            <a:extLst>
              <a:ext uri="{FF2B5EF4-FFF2-40B4-BE49-F238E27FC236}">
                <a16:creationId xmlns:a16="http://schemas.microsoft.com/office/drawing/2014/main" id="{77BEBA9A-93C2-2FF5-5C8C-A541C757F1E7}"/>
              </a:ext>
            </a:extLst>
          </p:cNvPr>
          <p:cNvSpPr>
            <a:spLocks noGrp="1"/>
          </p:cNvSpPr>
          <p:nvPr>
            <p:ph idx="1"/>
          </p:nvPr>
        </p:nvSpPr>
        <p:spPr/>
        <p:txBody>
          <a:bodyPr/>
          <a:lstStyle/>
          <a:p>
            <a:pPr marL="0" indent="0">
              <a:buNone/>
            </a:pPr>
            <a:r>
              <a:rPr lang="en-US" altLang="ja-JP" dirty="0"/>
              <a:t>1</a:t>
            </a:r>
            <a:r>
              <a:rPr kumimoji="1" lang="en-US" altLang="ja-JP" dirty="0"/>
              <a:t>.1.1 Mark-sweep GC</a:t>
            </a:r>
          </a:p>
          <a:p>
            <a:pPr marL="0" indent="0">
              <a:buNone/>
            </a:pPr>
            <a:r>
              <a:rPr lang="en-US" altLang="ja-JP" sz="2400" dirty="0"/>
              <a:t>	</a:t>
            </a:r>
            <a:r>
              <a:rPr lang="ja-JP" altLang="en-US" sz="2400" dirty="0"/>
              <a:t>各オブジェクトに</a:t>
            </a:r>
            <a:r>
              <a:rPr lang="en-US" altLang="ja-JP" sz="2400" dirty="0"/>
              <a:t>1bit</a:t>
            </a:r>
            <a:r>
              <a:rPr lang="ja-JP" altLang="en-US" sz="2400" dirty="0"/>
              <a:t>のマークビットを割り当てる</a:t>
            </a:r>
            <a:endParaRPr lang="en-US" altLang="ja-JP" sz="2400" dirty="0"/>
          </a:p>
          <a:p>
            <a:pPr marL="0" indent="0">
              <a:buNone/>
            </a:pPr>
            <a:r>
              <a:rPr kumimoji="1" lang="en-US" altLang="ja-JP" sz="2400" dirty="0"/>
              <a:t>	</a:t>
            </a:r>
            <a:r>
              <a:rPr kumimoji="1" lang="ja-JP" altLang="en-US" sz="2400" dirty="0"/>
              <a:t>マークフェイズ</a:t>
            </a:r>
            <a:r>
              <a:rPr kumimoji="1" lang="en-US" altLang="ja-JP" sz="2400" dirty="0"/>
              <a:t>(</a:t>
            </a:r>
            <a:r>
              <a:rPr kumimoji="1" lang="ja-JP" altLang="en-US" sz="2400" dirty="0"/>
              <a:t>探索</a:t>
            </a:r>
            <a:r>
              <a:rPr kumimoji="1" lang="en-US" altLang="ja-JP" sz="2400" dirty="0"/>
              <a:t>)</a:t>
            </a:r>
            <a:r>
              <a:rPr kumimoji="1" lang="ja-JP" altLang="en-US" sz="2400" dirty="0"/>
              <a:t>，スイープフェイズ</a:t>
            </a:r>
            <a:r>
              <a:rPr kumimoji="1" lang="en-US" altLang="ja-JP" sz="2400" dirty="0"/>
              <a:t>(</a:t>
            </a:r>
            <a:r>
              <a:rPr kumimoji="1" lang="ja-JP" altLang="en-US" sz="2400" dirty="0"/>
              <a:t>解放</a:t>
            </a:r>
            <a:r>
              <a:rPr kumimoji="1" lang="en-US" altLang="ja-JP" sz="2400" dirty="0"/>
              <a:t>)</a:t>
            </a:r>
            <a:r>
              <a:rPr kumimoji="1" lang="ja-JP" altLang="en-US" sz="2400" dirty="0"/>
              <a:t>の繰り返し</a:t>
            </a:r>
            <a:endParaRPr kumimoji="1" lang="en-US" altLang="ja-JP" sz="2400" dirty="0"/>
          </a:p>
          <a:p>
            <a:pPr marL="0" indent="0">
              <a:buNone/>
            </a:pPr>
            <a:endParaRPr kumimoji="1" lang="en-US" altLang="ja-JP" dirty="0"/>
          </a:p>
          <a:p>
            <a:pPr marL="0" indent="0">
              <a:buNone/>
            </a:pPr>
            <a:r>
              <a:rPr lang="ja-JP" altLang="en-US" i="1" u="sng" dirty="0"/>
              <a:t>マークフェイズ</a:t>
            </a:r>
            <a:endParaRPr lang="en-US" altLang="ja-JP" i="1" u="sng" dirty="0"/>
          </a:p>
          <a:p>
            <a:pPr marL="0" indent="0">
              <a:buNone/>
            </a:pPr>
            <a:r>
              <a:rPr kumimoji="1" lang="en-US" altLang="ja-JP" sz="2400" dirty="0"/>
              <a:t>	</a:t>
            </a:r>
            <a:r>
              <a:rPr kumimoji="1" lang="ja-JP" altLang="en-US" sz="2400" dirty="0"/>
              <a:t>ルートオブジェクトから到達可能なオブジェクトの</a:t>
            </a:r>
            <a:r>
              <a:rPr kumimoji="1" lang="en-US" altLang="ja-JP" sz="2400" dirty="0"/>
              <a:t>	</a:t>
            </a:r>
          </a:p>
          <a:p>
            <a:pPr marL="0" indent="0">
              <a:buNone/>
            </a:pPr>
            <a:r>
              <a:rPr lang="en-US" altLang="ja-JP" sz="2400" dirty="0"/>
              <a:t>	</a:t>
            </a:r>
            <a:r>
              <a:rPr kumimoji="1" lang="ja-JP" altLang="en-US" sz="2400" dirty="0"/>
              <a:t>マークビットを</a:t>
            </a:r>
            <a:r>
              <a:rPr kumimoji="1" lang="en-US" altLang="ja-JP" sz="2400" dirty="0"/>
              <a:t>1</a:t>
            </a:r>
            <a:r>
              <a:rPr kumimoji="1" lang="ja-JP" altLang="en-US" sz="2400" dirty="0"/>
              <a:t>にしていく</a:t>
            </a:r>
            <a:endParaRPr kumimoji="1" lang="en-US" altLang="ja-JP" sz="2400" dirty="0"/>
          </a:p>
          <a:p>
            <a:pPr marL="0" indent="0">
              <a:buNone/>
            </a:pPr>
            <a:endParaRPr lang="en-US" altLang="ja-JP" dirty="0"/>
          </a:p>
          <a:p>
            <a:pPr marL="0" indent="0">
              <a:buNone/>
            </a:pPr>
            <a:r>
              <a:rPr kumimoji="1" lang="ja-JP" altLang="en-US" i="1" u="sng" dirty="0"/>
              <a:t>スイープフェイズ</a:t>
            </a:r>
            <a:endParaRPr kumimoji="1" lang="en-US" altLang="ja-JP" i="1" u="sng" dirty="0"/>
          </a:p>
          <a:p>
            <a:pPr marL="0" indent="0">
              <a:buNone/>
            </a:pPr>
            <a:r>
              <a:rPr lang="en-US" altLang="ja-JP" sz="2400" dirty="0"/>
              <a:t>	</a:t>
            </a:r>
            <a:r>
              <a:rPr lang="ja-JP" altLang="en-US" sz="2400" dirty="0"/>
              <a:t>すべてのオブジェクトのマークビットを調べ，</a:t>
            </a:r>
            <a:endParaRPr lang="en-US" altLang="ja-JP" sz="2400" dirty="0"/>
          </a:p>
          <a:p>
            <a:pPr marL="0" indent="0">
              <a:buNone/>
            </a:pPr>
            <a:r>
              <a:rPr lang="en-US" altLang="ja-JP" sz="2400" dirty="0"/>
              <a:t>	0</a:t>
            </a:r>
            <a:r>
              <a:rPr lang="ja-JP" altLang="en-US" sz="2400" dirty="0"/>
              <a:t>であるオブジェクトを解放する</a:t>
            </a:r>
            <a:endParaRPr kumimoji="1" lang="ja-JP" altLang="en-US" sz="2400" dirty="0"/>
          </a:p>
        </p:txBody>
      </p:sp>
      <p:sp>
        <p:nvSpPr>
          <p:cNvPr id="4" name="テキスト ボックス 3">
            <a:extLst>
              <a:ext uri="{FF2B5EF4-FFF2-40B4-BE49-F238E27FC236}">
                <a16:creationId xmlns:a16="http://schemas.microsoft.com/office/drawing/2014/main" id="{2F7B01AA-D6D8-806D-C65A-267D33AA98E4}"/>
              </a:ext>
            </a:extLst>
          </p:cNvPr>
          <p:cNvSpPr txBox="1"/>
          <p:nvPr/>
        </p:nvSpPr>
        <p:spPr>
          <a:xfrm>
            <a:off x="5763127" y="6581001"/>
            <a:ext cx="4572000" cy="276999"/>
          </a:xfrm>
          <a:prstGeom prst="rect">
            <a:avLst/>
          </a:prstGeom>
          <a:noFill/>
        </p:spPr>
        <p:txBody>
          <a:bodyPr wrap="square">
            <a:spAutoFit/>
          </a:bodyPr>
          <a:lstStyle/>
          <a:p>
            <a:pPr marL="0" indent="0">
              <a:buNone/>
            </a:pPr>
            <a:r>
              <a:rPr kumimoji="1" lang="en-US" altLang="ja-JP" sz="1200" dirty="0"/>
              <a:t>http://matsu-www.is.titech.ac.jp/~endo/gc/gc.pdf </a:t>
            </a:r>
            <a:endParaRPr kumimoji="1" lang="ja-JP" altLang="en-US" sz="1200" dirty="0"/>
          </a:p>
        </p:txBody>
      </p:sp>
    </p:spTree>
    <p:extLst>
      <p:ext uri="{BB962C8B-B14F-4D97-AF65-F5344CB8AC3E}">
        <p14:creationId xmlns:p14="http://schemas.microsoft.com/office/powerpoint/2010/main" val="350103090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6006DF6A-1FE3-350E-A1B8-0D15B5233A89}"/>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9D56E67D-846F-9120-64F2-80237A870154}"/>
              </a:ext>
            </a:extLst>
          </p:cNvPr>
          <p:cNvSpPr>
            <a:spLocks noGrp="1"/>
          </p:cNvSpPr>
          <p:nvPr>
            <p:ph type="title"/>
          </p:nvPr>
        </p:nvSpPr>
        <p:spPr/>
        <p:txBody>
          <a:bodyPr/>
          <a:lstStyle/>
          <a:p>
            <a:r>
              <a:rPr lang="en-US" altLang="ja-JP" dirty="0"/>
              <a:t>1</a:t>
            </a:r>
            <a:r>
              <a:rPr kumimoji="1" lang="en-US" altLang="ja-JP" dirty="0"/>
              <a:t>.1. Tracing GC</a:t>
            </a:r>
            <a:endParaRPr kumimoji="1" lang="ja-JP" altLang="en-US" dirty="0"/>
          </a:p>
        </p:txBody>
      </p:sp>
      <p:sp>
        <p:nvSpPr>
          <p:cNvPr id="3" name="コンテンツ プレースホルダー 2">
            <a:extLst>
              <a:ext uri="{FF2B5EF4-FFF2-40B4-BE49-F238E27FC236}">
                <a16:creationId xmlns:a16="http://schemas.microsoft.com/office/drawing/2014/main" id="{99711D4B-5D8A-130F-02B3-0018BD3205F9}"/>
              </a:ext>
            </a:extLst>
          </p:cNvPr>
          <p:cNvSpPr>
            <a:spLocks noGrp="1"/>
          </p:cNvSpPr>
          <p:nvPr>
            <p:ph idx="1"/>
          </p:nvPr>
        </p:nvSpPr>
        <p:spPr/>
        <p:txBody>
          <a:bodyPr/>
          <a:lstStyle/>
          <a:p>
            <a:pPr marL="0" indent="0">
              <a:buNone/>
            </a:pPr>
            <a:r>
              <a:rPr lang="en-US" altLang="ja-JP" dirty="0"/>
              <a:t>1</a:t>
            </a:r>
            <a:r>
              <a:rPr kumimoji="1" lang="en-US" altLang="ja-JP" dirty="0"/>
              <a:t>.1.1 Mark-sweep GC</a:t>
            </a:r>
          </a:p>
          <a:p>
            <a:pPr marL="0" indent="0">
              <a:buNone/>
            </a:pPr>
            <a:endParaRPr lang="en-US" altLang="ja-JP" dirty="0"/>
          </a:p>
          <a:p>
            <a:pPr marL="0" indent="0">
              <a:buNone/>
            </a:pPr>
            <a:endParaRPr kumimoji="1" lang="en-US" altLang="ja-JP" dirty="0"/>
          </a:p>
        </p:txBody>
      </p:sp>
      <p:pic>
        <p:nvPicPr>
          <p:cNvPr id="5" name="図 4">
            <a:extLst>
              <a:ext uri="{FF2B5EF4-FFF2-40B4-BE49-F238E27FC236}">
                <a16:creationId xmlns:a16="http://schemas.microsoft.com/office/drawing/2014/main" id="{A5403A82-C46A-7DA4-0696-A32F3C5C8327}"/>
              </a:ext>
            </a:extLst>
          </p:cNvPr>
          <p:cNvPicPr>
            <a:picLocks noChangeAspect="1"/>
          </p:cNvPicPr>
          <p:nvPr/>
        </p:nvPicPr>
        <p:blipFill>
          <a:blip r:embed="rId3"/>
          <a:stretch>
            <a:fillRect/>
          </a:stretch>
        </p:blipFill>
        <p:spPr>
          <a:xfrm>
            <a:off x="2158849" y="1661892"/>
            <a:ext cx="4826302" cy="4184831"/>
          </a:xfrm>
          <a:prstGeom prst="rect">
            <a:avLst/>
          </a:prstGeom>
        </p:spPr>
      </p:pic>
      <p:pic>
        <p:nvPicPr>
          <p:cNvPr id="7" name="図 6">
            <a:extLst>
              <a:ext uri="{FF2B5EF4-FFF2-40B4-BE49-F238E27FC236}">
                <a16:creationId xmlns:a16="http://schemas.microsoft.com/office/drawing/2014/main" id="{06153096-5661-D70D-25DD-3A130B6E02F1}"/>
              </a:ext>
            </a:extLst>
          </p:cNvPr>
          <p:cNvPicPr>
            <a:picLocks noChangeAspect="1"/>
          </p:cNvPicPr>
          <p:nvPr/>
        </p:nvPicPr>
        <p:blipFill>
          <a:blip r:embed="rId4"/>
          <a:stretch>
            <a:fillRect/>
          </a:stretch>
        </p:blipFill>
        <p:spPr>
          <a:xfrm>
            <a:off x="3000294" y="5890472"/>
            <a:ext cx="3143412" cy="215911"/>
          </a:xfrm>
          <a:prstGeom prst="rect">
            <a:avLst/>
          </a:prstGeom>
        </p:spPr>
      </p:pic>
      <p:sp>
        <p:nvSpPr>
          <p:cNvPr id="8" name="テキスト ボックス 7">
            <a:extLst>
              <a:ext uri="{FF2B5EF4-FFF2-40B4-BE49-F238E27FC236}">
                <a16:creationId xmlns:a16="http://schemas.microsoft.com/office/drawing/2014/main" id="{D23A441E-B79E-43E3-4B92-6D7DA90FB76A}"/>
              </a:ext>
            </a:extLst>
          </p:cNvPr>
          <p:cNvSpPr txBox="1"/>
          <p:nvPr/>
        </p:nvSpPr>
        <p:spPr>
          <a:xfrm>
            <a:off x="5763127" y="6581001"/>
            <a:ext cx="4572000" cy="276999"/>
          </a:xfrm>
          <a:prstGeom prst="rect">
            <a:avLst/>
          </a:prstGeom>
          <a:noFill/>
        </p:spPr>
        <p:txBody>
          <a:bodyPr wrap="square">
            <a:spAutoFit/>
          </a:bodyPr>
          <a:lstStyle/>
          <a:p>
            <a:pPr marL="0" indent="0">
              <a:buNone/>
            </a:pPr>
            <a:r>
              <a:rPr kumimoji="1" lang="en-US" altLang="ja-JP" sz="1200" dirty="0"/>
              <a:t>http://matsu-www.is.titech.ac.jp/~endo/gc/gc.pdf </a:t>
            </a:r>
            <a:endParaRPr kumimoji="1" lang="ja-JP" altLang="en-US" sz="1200" dirty="0"/>
          </a:p>
        </p:txBody>
      </p:sp>
    </p:spTree>
    <p:extLst>
      <p:ext uri="{BB962C8B-B14F-4D97-AF65-F5344CB8AC3E}">
        <p14:creationId xmlns:p14="http://schemas.microsoft.com/office/powerpoint/2010/main" val="6407937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C5A9F770-1DD1-AD4C-C7E5-E3B012E9EDAD}"/>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921E6261-89F0-112E-1AE3-134561172D70}"/>
              </a:ext>
            </a:extLst>
          </p:cNvPr>
          <p:cNvSpPr>
            <a:spLocks noGrp="1"/>
          </p:cNvSpPr>
          <p:nvPr>
            <p:ph type="title"/>
          </p:nvPr>
        </p:nvSpPr>
        <p:spPr/>
        <p:txBody>
          <a:bodyPr/>
          <a:lstStyle/>
          <a:p>
            <a:r>
              <a:rPr kumimoji="1" lang="en-US" altLang="ja-JP" dirty="0"/>
              <a:t>2.1. Tracing GC</a:t>
            </a:r>
            <a:endParaRPr kumimoji="1" lang="ja-JP" altLang="en-US" dirty="0"/>
          </a:p>
        </p:txBody>
      </p:sp>
      <p:sp>
        <p:nvSpPr>
          <p:cNvPr id="3" name="コンテンツ プレースホルダー 2">
            <a:extLst>
              <a:ext uri="{FF2B5EF4-FFF2-40B4-BE49-F238E27FC236}">
                <a16:creationId xmlns:a16="http://schemas.microsoft.com/office/drawing/2014/main" id="{34806640-01BE-E89D-48B9-E540CE9D6416}"/>
              </a:ext>
            </a:extLst>
          </p:cNvPr>
          <p:cNvSpPr>
            <a:spLocks noGrp="1"/>
          </p:cNvSpPr>
          <p:nvPr>
            <p:ph idx="1"/>
          </p:nvPr>
        </p:nvSpPr>
        <p:spPr/>
        <p:txBody>
          <a:bodyPr/>
          <a:lstStyle/>
          <a:p>
            <a:pPr marL="0" indent="0">
              <a:buNone/>
            </a:pPr>
            <a:r>
              <a:rPr kumimoji="1" lang="en-US" altLang="ja-JP" dirty="0"/>
              <a:t>2.1.1 Mark-sweep GC</a:t>
            </a:r>
            <a:endParaRPr lang="en-US" altLang="ja-JP" dirty="0"/>
          </a:p>
          <a:p>
            <a:pPr marL="0" indent="0">
              <a:buNone/>
            </a:pPr>
            <a:r>
              <a:rPr lang="en-US" altLang="ja-JP" sz="2400" dirty="0"/>
              <a:t>	</a:t>
            </a:r>
            <a:r>
              <a:rPr lang="ja-JP" altLang="en-US" sz="2400" dirty="0"/>
              <a:t>プログラムによっては</a:t>
            </a:r>
            <a:r>
              <a:rPr lang="en-US" altLang="ja-JP" sz="2400" dirty="0"/>
              <a:t>fragmentation (</a:t>
            </a:r>
            <a:r>
              <a:rPr lang="ja-JP" altLang="en-US" sz="2400" dirty="0"/>
              <a:t>断片化</a:t>
            </a:r>
            <a:r>
              <a:rPr lang="en-US" altLang="ja-JP" sz="2400" dirty="0"/>
              <a:t>)</a:t>
            </a:r>
            <a:r>
              <a:rPr lang="ja-JP" altLang="en-US" sz="2400" dirty="0"/>
              <a:t> が起こる．</a:t>
            </a:r>
            <a:endParaRPr lang="en-US" altLang="ja-JP" sz="2400" dirty="0"/>
          </a:p>
          <a:p>
            <a:pPr marL="0" indent="0">
              <a:buNone/>
            </a:pPr>
            <a:endParaRPr lang="en-US" altLang="ja-JP" dirty="0"/>
          </a:p>
          <a:p>
            <a:pPr marL="0" indent="0">
              <a:buNone/>
            </a:pPr>
            <a:r>
              <a:rPr lang="en-US" altLang="ja-JP" i="1" u="sng" dirty="0"/>
              <a:t>fragmentation</a:t>
            </a:r>
            <a:r>
              <a:rPr lang="ja-JP" altLang="en-US" dirty="0"/>
              <a:t> </a:t>
            </a:r>
            <a:r>
              <a:rPr lang="en-US" altLang="ja-JP" sz="2400" dirty="0"/>
              <a:t>(Wikipedia</a:t>
            </a:r>
            <a:r>
              <a:rPr lang="ja-JP" altLang="en-US" sz="2400" dirty="0"/>
              <a:t>より引用</a:t>
            </a:r>
            <a:r>
              <a:rPr lang="en-US" altLang="ja-JP" sz="2400" dirty="0"/>
              <a:t>)</a:t>
            </a:r>
          </a:p>
          <a:p>
            <a:pPr marL="0" indent="0">
              <a:buNone/>
            </a:pPr>
            <a:r>
              <a:rPr lang="en-US" altLang="ja-JP" sz="2400" dirty="0"/>
              <a:t>	“</a:t>
            </a:r>
            <a:r>
              <a:rPr lang="ja-JP" altLang="en-US" sz="2400" dirty="0"/>
              <a:t>コンピュータ上のメモリの管理上の一単位が</a:t>
            </a:r>
            <a:endParaRPr lang="en-US" altLang="ja-JP" sz="2400" dirty="0"/>
          </a:p>
          <a:p>
            <a:pPr marL="0" indent="0">
              <a:buNone/>
            </a:pPr>
            <a:r>
              <a:rPr lang="en-US" altLang="ja-JP" sz="2400" dirty="0"/>
              <a:t>	</a:t>
            </a:r>
            <a:r>
              <a:rPr lang="ja-JP" altLang="en-US" sz="2400" dirty="0"/>
              <a:t>そのままでは有効利用できない状態</a:t>
            </a:r>
            <a:r>
              <a:rPr lang="en-US" altLang="ja-JP" sz="2400" dirty="0"/>
              <a:t>”</a:t>
            </a:r>
          </a:p>
          <a:p>
            <a:pPr marL="0" indent="0">
              <a:buNone/>
            </a:pPr>
            <a:r>
              <a:rPr lang="en-US" altLang="ja-JP" sz="2400" dirty="0"/>
              <a:t>	</a:t>
            </a:r>
            <a:r>
              <a:rPr lang="ja-JP" altLang="en-US" sz="2400" dirty="0"/>
              <a:t>“</a:t>
            </a:r>
            <a:r>
              <a:rPr lang="ja-JP" altLang="en-US" sz="2400" b="0" i="0" dirty="0">
                <a:solidFill>
                  <a:srgbClr val="202122"/>
                </a:solidFill>
                <a:effectLst/>
                <a:latin typeface="Arial" panose="020B0604020202020204" pitchFamily="34" charset="0"/>
              </a:rPr>
              <a:t>使用中のメモリ領域がわずかな大きさの未使用領域を</a:t>
            </a:r>
            <a:endParaRPr lang="en-US" altLang="ja-JP" sz="2400" b="0" i="0" dirty="0">
              <a:solidFill>
                <a:srgbClr val="202122"/>
              </a:solidFill>
              <a:effectLst/>
              <a:latin typeface="Arial" panose="020B0604020202020204" pitchFamily="34" charset="0"/>
            </a:endParaRPr>
          </a:p>
          <a:p>
            <a:pPr marL="0" indent="0">
              <a:buNone/>
            </a:pPr>
            <a:r>
              <a:rPr lang="en-US" altLang="ja-JP" sz="2400" dirty="0">
                <a:solidFill>
                  <a:srgbClr val="202122"/>
                </a:solidFill>
                <a:latin typeface="Arial" panose="020B0604020202020204" pitchFamily="34" charset="0"/>
              </a:rPr>
              <a:t>	</a:t>
            </a:r>
            <a:r>
              <a:rPr lang="ja-JP" altLang="en-US" sz="2400" b="0" i="0" dirty="0">
                <a:solidFill>
                  <a:srgbClr val="202122"/>
                </a:solidFill>
                <a:effectLst/>
                <a:latin typeface="Arial" panose="020B0604020202020204" pitchFamily="34" charset="0"/>
              </a:rPr>
              <a:t>挟んで飛び飛びに配置され、連続した未使用領域が大きく</a:t>
            </a:r>
            <a:endParaRPr lang="en-US" altLang="ja-JP" sz="2400" b="0" i="0" dirty="0">
              <a:solidFill>
                <a:srgbClr val="202122"/>
              </a:solidFill>
              <a:effectLst/>
              <a:latin typeface="Arial" panose="020B0604020202020204" pitchFamily="34" charset="0"/>
            </a:endParaRPr>
          </a:p>
          <a:p>
            <a:pPr marL="0" indent="0">
              <a:buNone/>
            </a:pPr>
            <a:r>
              <a:rPr lang="en-US" altLang="ja-JP" sz="2400" dirty="0">
                <a:solidFill>
                  <a:srgbClr val="202122"/>
                </a:solidFill>
                <a:latin typeface="Arial" panose="020B0604020202020204" pitchFamily="34" charset="0"/>
              </a:rPr>
              <a:t>	</a:t>
            </a:r>
            <a:r>
              <a:rPr lang="ja-JP" altLang="en-US" sz="2400" b="0" i="0" dirty="0">
                <a:solidFill>
                  <a:srgbClr val="202122"/>
                </a:solidFill>
                <a:effectLst/>
                <a:latin typeface="Arial" panose="020B0604020202020204" pitchFamily="34" charset="0"/>
              </a:rPr>
              <a:t>確保できなくなる状態</a:t>
            </a:r>
            <a:r>
              <a:rPr lang="ja-JP" altLang="en-US" sz="2400" dirty="0"/>
              <a:t>”</a:t>
            </a:r>
            <a:endParaRPr lang="en-US" altLang="ja-JP" sz="2400" dirty="0"/>
          </a:p>
          <a:p>
            <a:pPr marL="0" indent="0">
              <a:buNone/>
            </a:pPr>
            <a:r>
              <a:rPr kumimoji="1" lang="en-US" altLang="ja-JP" sz="2400" dirty="0"/>
              <a:t>	</a:t>
            </a:r>
            <a:r>
              <a:rPr kumimoji="1" lang="ja-JP" altLang="en-US" sz="2400" dirty="0"/>
              <a:t>“</a:t>
            </a:r>
            <a:r>
              <a:rPr lang="ja-JP" altLang="en-US" sz="2400" b="0" i="0" dirty="0">
                <a:solidFill>
                  <a:srgbClr val="202122"/>
                </a:solidFill>
                <a:effectLst/>
                <a:latin typeface="Arial" panose="020B0604020202020204" pitchFamily="34" charset="0"/>
              </a:rPr>
              <a:t>メモリ領域の新たな確保、走査に時間がかかるため、</a:t>
            </a:r>
            <a:endParaRPr lang="en-US" altLang="ja-JP" sz="2400" b="0" i="0" dirty="0">
              <a:solidFill>
                <a:srgbClr val="202122"/>
              </a:solidFill>
              <a:effectLst/>
              <a:latin typeface="Arial" panose="020B0604020202020204" pitchFamily="34" charset="0"/>
            </a:endParaRPr>
          </a:p>
          <a:p>
            <a:pPr marL="0" indent="0">
              <a:buNone/>
            </a:pPr>
            <a:r>
              <a:rPr lang="en-US" altLang="ja-JP" sz="2400" dirty="0">
                <a:solidFill>
                  <a:srgbClr val="202122"/>
                </a:solidFill>
                <a:latin typeface="Arial" panose="020B0604020202020204" pitchFamily="34" charset="0"/>
              </a:rPr>
              <a:t>	</a:t>
            </a:r>
            <a:r>
              <a:rPr lang="ja-JP" altLang="en-US" sz="2400" b="0" i="0" dirty="0">
                <a:solidFill>
                  <a:srgbClr val="202122"/>
                </a:solidFill>
                <a:effectLst/>
                <a:latin typeface="Arial" panose="020B0604020202020204" pitchFamily="34" charset="0"/>
              </a:rPr>
              <a:t>コンピュータのパフォーマンスが低下する傾向にある</a:t>
            </a:r>
            <a:r>
              <a:rPr kumimoji="1" lang="ja-JP" altLang="en-US" sz="2400" dirty="0"/>
              <a:t>”</a:t>
            </a:r>
            <a:endParaRPr kumimoji="1" lang="en-US" altLang="ja-JP" sz="2400" dirty="0"/>
          </a:p>
        </p:txBody>
      </p:sp>
      <p:sp>
        <p:nvSpPr>
          <p:cNvPr id="8" name="テキスト ボックス 7">
            <a:extLst>
              <a:ext uri="{FF2B5EF4-FFF2-40B4-BE49-F238E27FC236}">
                <a16:creationId xmlns:a16="http://schemas.microsoft.com/office/drawing/2014/main" id="{69E4E8AC-FA1E-6864-FD3C-0A74F52F2C7F}"/>
              </a:ext>
            </a:extLst>
          </p:cNvPr>
          <p:cNvSpPr txBox="1"/>
          <p:nvPr/>
        </p:nvSpPr>
        <p:spPr>
          <a:xfrm>
            <a:off x="4680285" y="6328038"/>
            <a:ext cx="4572000" cy="507831"/>
          </a:xfrm>
          <a:prstGeom prst="rect">
            <a:avLst/>
          </a:prstGeom>
          <a:noFill/>
        </p:spPr>
        <p:txBody>
          <a:bodyPr wrap="square">
            <a:spAutoFit/>
          </a:bodyPr>
          <a:lstStyle/>
          <a:p>
            <a:pPr marL="0" indent="0">
              <a:buNone/>
            </a:pPr>
            <a:r>
              <a:rPr kumimoji="1" lang="en-US" altLang="ja-JP" sz="900" dirty="0"/>
              <a:t>http://matsu-www.is.titech.ac.jp/~endo/gc/gc.pdf</a:t>
            </a:r>
          </a:p>
          <a:p>
            <a:pPr marL="0" indent="0">
              <a:buNone/>
            </a:pPr>
            <a:r>
              <a:rPr kumimoji="1" lang="en-US" altLang="ja-JP" sz="900" dirty="0"/>
              <a:t>https://ja.wikipedia.org/wiki/%E3%83%95%E3%83%A9%E3%82%B0%E3%83%A1%E3%83%B3%E3%83%86%E3%83%BC%E3%82%B7%E3%83%A7%E3%83%B3 </a:t>
            </a:r>
            <a:endParaRPr kumimoji="1" lang="ja-JP" altLang="en-US" sz="900" dirty="0"/>
          </a:p>
        </p:txBody>
      </p:sp>
    </p:spTree>
    <p:extLst>
      <p:ext uri="{BB962C8B-B14F-4D97-AF65-F5344CB8AC3E}">
        <p14:creationId xmlns:p14="http://schemas.microsoft.com/office/powerpoint/2010/main" val="281619637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CC230C-9322-D4D2-9C3C-EBF44366CA2A}"/>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C3896FAD-537D-2E92-104C-F70564A06AAC}"/>
              </a:ext>
            </a:extLst>
          </p:cNvPr>
          <p:cNvSpPr>
            <a:spLocks noGrp="1"/>
          </p:cNvSpPr>
          <p:nvPr>
            <p:ph type="title"/>
          </p:nvPr>
        </p:nvSpPr>
        <p:spPr/>
        <p:txBody>
          <a:bodyPr/>
          <a:lstStyle/>
          <a:p>
            <a:r>
              <a:rPr lang="en-US" altLang="ja-JP" dirty="0"/>
              <a:t>1</a:t>
            </a:r>
            <a:r>
              <a:rPr kumimoji="1" lang="en-US" altLang="ja-JP" dirty="0"/>
              <a:t>.1. Tracing GC</a:t>
            </a:r>
            <a:endParaRPr kumimoji="1" lang="ja-JP" altLang="en-US" dirty="0"/>
          </a:p>
        </p:txBody>
      </p:sp>
      <p:sp>
        <p:nvSpPr>
          <p:cNvPr id="3" name="コンテンツ プレースホルダー 2">
            <a:extLst>
              <a:ext uri="{FF2B5EF4-FFF2-40B4-BE49-F238E27FC236}">
                <a16:creationId xmlns:a16="http://schemas.microsoft.com/office/drawing/2014/main" id="{4773769A-92D8-9F9D-752E-3719DB072658}"/>
              </a:ext>
            </a:extLst>
          </p:cNvPr>
          <p:cNvSpPr>
            <a:spLocks noGrp="1"/>
          </p:cNvSpPr>
          <p:nvPr>
            <p:ph idx="1"/>
          </p:nvPr>
        </p:nvSpPr>
        <p:spPr>
          <a:xfrm>
            <a:off x="259194" y="1099789"/>
            <a:ext cx="8884805" cy="5482165"/>
          </a:xfrm>
        </p:spPr>
        <p:txBody>
          <a:bodyPr>
            <a:noAutofit/>
          </a:bodyPr>
          <a:lstStyle/>
          <a:p>
            <a:pPr marL="0" indent="0">
              <a:buNone/>
            </a:pPr>
            <a:r>
              <a:rPr lang="en-US" altLang="ja-JP" dirty="0"/>
              <a:t>1</a:t>
            </a:r>
            <a:r>
              <a:rPr kumimoji="1" lang="en-US" altLang="ja-JP" dirty="0"/>
              <a:t>.1.2 Copying GC</a:t>
            </a:r>
            <a:endParaRPr lang="en-US" altLang="ja-JP" dirty="0"/>
          </a:p>
          <a:p>
            <a:pPr marL="0" indent="0">
              <a:buNone/>
            </a:pPr>
            <a:r>
              <a:rPr kumimoji="1" lang="en-US" altLang="ja-JP" sz="2400" dirty="0"/>
              <a:t>“Copying GC</a:t>
            </a:r>
            <a:r>
              <a:rPr kumimoji="1" lang="ja-JP" altLang="en-US" sz="2400" dirty="0"/>
              <a:t>アルゴリズムは、生きたオブジェクトをすきまをつめながら移動するというものである。</a:t>
            </a:r>
            <a:endParaRPr kumimoji="1" lang="en-US" altLang="ja-JP" sz="2400" dirty="0"/>
          </a:p>
          <a:p>
            <a:pPr marL="0" indent="0">
              <a:buNone/>
            </a:pPr>
            <a:r>
              <a:rPr kumimoji="1" lang="ja-JP" altLang="en-US" sz="2400" dirty="0"/>
              <a:t>多くの</a:t>
            </a:r>
            <a:r>
              <a:rPr kumimoji="1" lang="en-US" altLang="ja-JP" sz="2400" dirty="0"/>
              <a:t>Scheme</a:t>
            </a:r>
            <a:r>
              <a:rPr kumimoji="1" lang="ja-JP" altLang="en-US" sz="2400" dirty="0"/>
              <a:t>や</a:t>
            </a:r>
            <a:r>
              <a:rPr kumimoji="1" lang="en-US" altLang="ja-JP" sz="2400" dirty="0"/>
              <a:t>ML</a:t>
            </a:r>
            <a:r>
              <a:rPr kumimoji="1" lang="ja-JP" altLang="en-US" sz="2400" dirty="0"/>
              <a:t>処理系で採用されている。</a:t>
            </a:r>
            <a:r>
              <a:rPr kumimoji="1" lang="en-US" altLang="ja-JP" sz="2400" dirty="0"/>
              <a:t>”</a:t>
            </a:r>
          </a:p>
          <a:p>
            <a:pPr marL="0" indent="0">
              <a:buNone/>
            </a:pPr>
            <a:endParaRPr lang="en-US" altLang="ja-JP" dirty="0"/>
          </a:p>
          <a:p>
            <a:pPr marL="0" indent="0">
              <a:buNone/>
            </a:pPr>
            <a:r>
              <a:rPr kumimoji="1" lang="ja-JP" altLang="en-US" sz="2400" i="1" u="sng" dirty="0"/>
              <a:t>もっとも単純な例</a:t>
            </a:r>
            <a:r>
              <a:rPr kumimoji="1" lang="ja-JP" altLang="en-US" sz="2000" dirty="0"/>
              <a:t>　</a:t>
            </a:r>
            <a:r>
              <a:rPr kumimoji="1" lang="ja-JP" altLang="en-US" sz="2400" dirty="0"/>
              <a:t>ヒープを</a:t>
            </a:r>
            <a:r>
              <a:rPr kumimoji="1" lang="en-US" altLang="ja-JP" sz="2400" dirty="0"/>
              <a:t>2</a:t>
            </a:r>
            <a:r>
              <a:rPr kumimoji="1" lang="ja-JP" altLang="en-US" sz="2400" dirty="0"/>
              <a:t>等分</a:t>
            </a:r>
            <a:endParaRPr kumimoji="1" lang="en-US" altLang="ja-JP" sz="2400" dirty="0"/>
          </a:p>
          <a:p>
            <a:pPr marL="0" indent="0">
              <a:buNone/>
            </a:pPr>
            <a:r>
              <a:rPr lang="en-US" altLang="ja-JP" sz="2400" dirty="0"/>
              <a:t>	</a:t>
            </a:r>
            <a:r>
              <a:rPr lang="ja-JP" altLang="en-US" sz="2400" dirty="0"/>
              <a:t>・ 使用しているヒープが埋まったら</a:t>
            </a:r>
            <a:r>
              <a:rPr lang="en-US" altLang="ja-JP" sz="2400" dirty="0"/>
              <a:t>GC</a:t>
            </a:r>
            <a:r>
              <a:rPr lang="ja-JP" altLang="en-US" sz="2400" dirty="0"/>
              <a:t>を起動．</a:t>
            </a:r>
            <a:endParaRPr lang="en-US" altLang="ja-JP" sz="2400" dirty="0"/>
          </a:p>
          <a:p>
            <a:pPr marL="0" indent="0">
              <a:buNone/>
            </a:pPr>
            <a:r>
              <a:rPr lang="en-US" altLang="ja-JP" sz="2400" dirty="0"/>
              <a:t>	</a:t>
            </a:r>
            <a:r>
              <a:rPr lang="ja-JP" altLang="en-US" sz="2400" dirty="0"/>
              <a:t>・ </a:t>
            </a:r>
            <a:r>
              <a:rPr lang="en-US" altLang="ja-JP" sz="2400" dirty="0"/>
              <a:t>from-space </a:t>
            </a:r>
            <a:r>
              <a:rPr lang="ja-JP" altLang="en-US" sz="2400" dirty="0"/>
              <a:t>ヒープから </a:t>
            </a:r>
            <a:r>
              <a:rPr lang="en-US" altLang="ja-JP" sz="2400" dirty="0"/>
              <a:t>to-space </a:t>
            </a:r>
            <a:r>
              <a:rPr lang="ja-JP" altLang="en-US" sz="2400" dirty="0"/>
              <a:t>ヒープに到達可能な</a:t>
            </a:r>
            <a:endParaRPr lang="en-US" altLang="ja-JP" sz="2400" dirty="0"/>
          </a:p>
          <a:p>
            <a:pPr marL="0" indent="0">
              <a:buNone/>
            </a:pPr>
            <a:r>
              <a:rPr lang="en-US" altLang="ja-JP" sz="2400" dirty="0"/>
              <a:t>	</a:t>
            </a:r>
            <a:r>
              <a:rPr lang="ja-JP" altLang="en-US" sz="2400" dirty="0"/>
              <a:t>　 オブジェクトをコピー．</a:t>
            </a:r>
            <a:r>
              <a:rPr lang="en-US" altLang="ja-JP" sz="2400" dirty="0"/>
              <a:t>GC </a:t>
            </a:r>
            <a:r>
              <a:rPr lang="ja-JP" altLang="en-US" sz="2400" dirty="0"/>
              <a:t>終了後は </a:t>
            </a:r>
            <a:r>
              <a:rPr lang="en-US" altLang="ja-JP" sz="2400" dirty="0"/>
              <a:t>to-space </a:t>
            </a:r>
            <a:r>
              <a:rPr lang="ja-JP" altLang="en-US" sz="2400" dirty="0"/>
              <a:t>ヒープで動作．</a:t>
            </a:r>
            <a:endParaRPr lang="en-US" altLang="ja-JP" sz="2400" dirty="0"/>
          </a:p>
          <a:p>
            <a:pPr marL="0" indent="0">
              <a:buNone/>
            </a:pPr>
            <a:r>
              <a:rPr kumimoji="1" lang="en-US" altLang="ja-JP" sz="2400" dirty="0"/>
              <a:t>	</a:t>
            </a:r>
            <a:r>
              <a:rPr kumimoji="1" lang="ja-JP" altLang="en-US" sz="2400" dirty="0"/>
              <a:t>・ </a:t>
            </a:r>
            <a:r>
              <a:rPr kumimoji="1" lang="en-US" altLang="ja-JP" sz="2400" dirty="0"/>
              <a:t>GC</a:t>
            </a:r>
            <a:r>
              <a:rPr kumimoji="1" lang="ja-JP" altLang="en-US" sz="2400" dirty="0"/>
              <a:t>のたびに</a:t>
            </a:r>
            <a:r>
              <a:rPr kumimoji="1" lang="en-US" altLang="ja-JP" sz="2400" dirty="0"/>
              <a:t>2</a:t>
            </a:r>
            <a:r>
              <a:rPr kumimoji="1" lang="ja-JP" altLang="en-US" sz="2400" dirty="0"/>
              <a:t>つのヒープの役割を交換．</a:t>
            </a:r>
            <a:endParaRPr kumimoji="1" lang="en-US" altLang="ja-JP" sz="2400" dirty="0"/>
          </a:p>
        </p:txBody>
      </p:sp>
      <p:sp>
        <p:nvSpPr>
          <p:cNvPr id="8" name="テキスト ボックス 7">
            <a:extLst>
              <a:ext uri="{FF2B5EF4-FFF2-40B4-BE49-F238E27FC236}">
                <a16:creationId xmlns:a16="http://schemas.microsoft.com/office/drawing/2014/main" id="{F0646F85-8186-89DB-9749-150AAC28990E}"/>
              </a:ext>
            </a:extLst>
          </p:cNvPr>
          <p:cNvSpPr txBox="1"/>
          <p:nvPr/>
        </p:nvSpPr>
        <p:spPr>
          <a:xfrm>
            <a:off x="5763127" y="6581001"/>
            <a:ext cx="4572000" cy="276999"/>
          </a:xfrm>
          <a:prstGeom prst="rect">
            <a:avLst/>
          </a:prstGeom>
          <a:noFill/>
        </p:spPr>
        <p:txBody>
          <a:bodyPr wrap="square">
            <a:spAutoFit/>
          </a:bodyPr>
          <a:lstStyle/>
          <a:p>
            <a:pPr marL="0" indent="0">
              <a:buNone/>
            </a:pPr>
            <a:r>
              <a:rPr kumimoji="1" lang="en-US" altLang="ja-JP" sz="1200" dirty="0"/>
              <a:t>http://matsu-www.is.titech.ac.jp/~endo/gc/gc.pdf </a:t>
            </a:r>
            <a:endParaRPr kumimoji="1" lang="ja-JP" altLang="en-US" sz="1200" dirty="0"/>
          </a:p>
        </p:txBody>
      </p:sp>
    </p:spTree>
    <p:extLst>
      <p:ext uri="{BB962C8B-B14F-4D97-AF65-F5344CB8AC3E}">
        <p14:creationId xmlns:p14="http://schemas.microsoft.com/office/powerpoint/2010/main" val="29672430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DC0E56-8505-F135-A302-4088D3C3034F}"/>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FE7890E6-F956-F0EC-CBD9-98687AB71D51}"/>
              </a:ext>
            </a:extLst>
          </p:cNvPr>
          <p:cNvSpPr>
            <a:spLocks noGrp="1"/>
          </p:cNvSpPr>
          <p:nvPr>
            <p:ph type="title"/>
          </p:nvPr>
        </p:nvSpPr>
        <p:spPr/>
        <p:txBody>
          <a:bodyPr/>
          <a:lstStyle/>
          <a:p>
            <a:r>
              <a:rPr lang="en-US" altLang="ja-JP" dirty="0"/>
              <a:t>1</a:t>
            </a:r>
            <a:r>
              <a:rPr kumimoji="1" lang="en-US" altLang="ja-JP" dirty="0"/>
              <a:t>.2. Reference Counting</a:t>
            </a:r>
            <a:endParaRPr kumimoji="1" lang="ja-JP" altLang="en-US" dirty="0"/>
          </a:p>
        </p:txBody>
      </p:sp>
      <p:sp>
        <p:nvSpPr>
          <p:cNvPr id="3" name="コンテンツ プレースホルダー 2">
            <a:extLst>
              <a:ext uri="{FF2B5EF4-FFF2-40B4-BE49-F238E27FC236}">
                <a16:creationId xmlns:a16="http://schemas.microsoft.com/office/drawing/2014/main" id="{F27D9DA2-6044-B4E7-5E1E-B4B029B71B33}"/>
              </a:ext>
            </a:extLst>
          </p:cNvPr>
          <p:cNvSpPr>
            <a:spLocks noGrp="1"/>
          </p:cNvSpPr>
          <p:nvPr>
            <p:ph idx="1"/>
          </p:nvPr>
        </p:nvSpPr>
        <p:spPr>
          <a:xfrm>
            <a:off x="259195" y="1099789"/>
            <a:ext cx="8625610" cy="5890558"/>
          </a:xfrm>
        </p:spPr>
        <p:txBody>
          <a:bodyPr>
            <a:normAutofit/>
          </a:bodyPr>
          <a:lstStyle/>
          <a:p>
            <a:pPr marL="0" indent="0">
              <a:buNone/>
            </a:pPr>
            <a:r>
              <a:rPr lang="en-US" altLang="ja-JP" sz="2400" dirty="0"/>
              <a:t>“</a:t>
            </a:r>
            <a:r>
              <a:rPr kumimoji="1" lang="ja-JP" altLang="en-US" sz="2400" dirty="0"/>
              <a:t>それぞれのオブジェクトに対して </a:t>
            </a:r>
            <a:r>
              <a:rPr lang="en-US" altLang="ja-JP" sz="2400" dirty="0"/>
              <a:t>R</a:t>
            </a:r>
            <a:r>
              <a:rPr kumimoji="1" lang="en-US" altLang="ja-JP" sz="2400" dirty="0"/>
              <a:t>eference count </a:t>
            </a:r>
            <a:r>
              <a:rPr kumimoji="1" lang="ja-JP" altLang="en-US" sz="2400" dirty="0"/>
              <a:t>を常に数えておく。 オブジェクト </a:t>
            </a:r>
            <a:r>
              <a:rPr kumimoji="1" lang="en-US" altLang="ja-JP" sz="2400" dirty="0"/>
              <a:t>a </a:t>
            </a:r>
            <a:r>
              <a:rPr kumimoji="1" lang="ja-JP" altLang="en-US" sz="2400" dirty="0"/>
              <a:t>の参照数とは、世の中のどこか</a:t>
            </a:r>
            <a:r>
              <a:rPr kumimoji="1" lang="en-US" altLang="ja-JP" sz="2400" dirty="0"/>
              <a:t>(</a:t>
            </a:r>
            <a:r>
              <a:rPr kumimoji="1" lang="ja-JP" altLang="en-US" sz="2400" dirty="0"/>
              <a:t>ヒープ中の他のオブジェクト</a:t>
            </a:r>
            <a:r>
              <a:rPr kumimoji="1" lang="en-US" altLang="ja-JP" sz="2400" dirty="0"/>
              <a:t>/</a:t>
            </a:r>
            <a:r>
              <a:rPr kumimoji="1" lang="ja-JP" altLang="en-US" sz="2400" dirty="0"/>
              <a:t>スタック</a:t>
            </a:r>
            <a:r>
              <a:rPr kumimoji="1" lang="en-US" altLang="ja-JP" sz="2400" dirty="0"/>
              <a:t>/</a:t>
            </a:r>
            <a:r>
              <a:rPr kumimoji="1" lang="ja-JP" altLang="en-US" sz="2400" dirty="0"/>
              <a:t>大域変数など</a:t>
            </a:r>
            <a:r>
              <a:rPr kumimoji="1" lang="en-US" altLang="ja-JP" sz="2400" dirty="0"/>
              <a:t>)</a:t>
            </a:r>
            <a:r>
              <a:rPr kumimoji="1" lang="ja-JP" altLang="en-US" sz="2400" dirty="0"/>
              <a:t>から </a:t>
            </a:r>
            <a:r>
              <a:rPr kumimoji="1" lang="en-US" altLang="ja-JP" sz="2400" dirty="0"/>
              <a:t>a </a:t>
            </a:r>
            <a:r>
              <a:rPr kumimoji="1" lang="ja-JP" altLang="en-US" sz="2400" dirty="0"/>
              <a:t>を指しているポインタの本数である。</a:t>
            </a:r>
            <a:r>
              <a:rPr kumimoji="1" lang="en-US" altLang="ja-JP" sz="2400" dirty="0"/>
              <a:t>”</a:t>
            </a:r>
          </a:p>
          <a:p>
            <a:pPr marL="0" indent="0">
              <a:buNone/>
            </a:pPr>
            <a:endParaRPr lang="en-US" altLang="ja-JP" sz="2400" dirty="0"/>
          </a:p>
          <a:p>
            <a:pPr marL="0" indent="0">
              <a:buNone/>
            </a:pPr>
            <a:r>
              <a:rPr kumimoji="1" lang="en-US" altLang="ja-JP" sz="2400" dirty="0"/>
              <a:t>“</a:t>
            </a:r>
            <a:r>
              <a:rPr kumimoji="1" lang="ja-JP" altLang="en-US" sz="2400" dirty="0"/>
              <a:t>あるオブジェクト </a:t>
            </a:r>
            <a:r>
              <a:rPr kumimoji="1" lang="en-US" altLang="ja-JP" sz="2400" dirty="0"/>
              <a:t>a </a:t>
            </a:r>
            <a:r>
              <a:rPr kumimoji="1" lang="ja-JP" altLang="en-US" sz="2400" dirty="0"/>
              <a:t>の参照数が正のときは、</a:t>
            </a:r>
            <a:r>
              <a:rPr kumimoji="1" lang="en-US" altLang="ja-JP" sz="2400" dirty="0"/>
              <a:t>a </a:t>
            </a:r>
            <a:r>
              <a:rPr kumimoji="1" lang="ja-JP" altLang="en-US" sz="2400" dirty="0"/>
              <a:t>は将来使われるかもしれないのでとっておく。やがて </a:t>
            </a:r>
            <a:r>
              <a:rPr kumimoji="1" lang="en-US" altLang="ja-JP" sz="2400" dirty="0"/>
              <a:t>a </a:t>
            </a:r>
            <a:r>
              <a:rPr kumimoji="1" lang="ja-JP" altLang="en-US" sz="2400" dirty="0"/>
              <a:t>の参照数が</a:t>
            </a:r>
            <a:r>
              <a:rPr kumimoji="1" lang="en-US" altLang="ja-JP" sz="2400" dirty="0"/>
              <a:t>0 </a:t>
            </a:r>
            <a:r>
              <a:rPr kumimoji="1" lang="ja-JP" altLang="en-US" sz="2400" dirty="0"/>
              <a:t>になったら、そのオブジェクト </a:t>
            </a:r>
            <a:r>
              <a:rPr kumimoji="1" lang="en-US" altLang="ja-JP" sz="2400" dirty="0"/>
              <a:t>a </a:t>
            </a:r>
            <a:r>
              <a:rPr kumimoji="1" lang="ja-JP" altLang="en-US" sz="2400" dirty="0"/>
              <a:t>は今後の使い道がないと見なし、それを解放する。</a:t>
            </a:r>
            <a:r>
              <a:rPr kumimoji="1" lang="en-US" altLang="ja-JP" sz="2400" dirty="0"/>
              <a:t>”</a:t>
            </a:r>
          </a:p>
          <a:p>
            <a:pPr marL="0" indent="0">
              <a:buNone/>
            </a:pPr>
            <a:endParaRPr lang="en-US" altLang="ja-JP" sz="2400" dirty="0"/>
          </a:p>
          <a:p>
            <a:pPr marL="0" indent="0">
              <a:buNone/>
            </a:pPr>
            <a:r>
              <a:rPr kumimoji="1" lang="en-US" altLang="ja-JP" sz="2400" dirty="0"/>
              <a:t>“</a:t>
            </a:r>
            <a:r>
              <a:rPr kumimoji="1" lang="ja-JP" altLang="en-US" sz="2400" dirty="0"/>
              <a:t>この参照数を管理するために、コンパイラが協力するのが主流である。ポインタの増減が起りうる個所全てで、参照数をいじるコードを余分に出力するのである。なお、参照数の置き場所については、オブジェクトのヘッダに記録する処理系が多い。</a:t>
            </a:r>
            <a:r>
              <a:rPr kumimoji="1" lang="en-US" altLang="ja-JP" sz="2400" dirty="0"/>
              <a:t>”</a:t>
            </a:r>
          </a:p>
        </p:txBody>
      </p:sp>
      <p:sp>
        <p:nvSpPr>
          <p:cNvPr id="8" name="テキスト ボックス 7">
            <a:extLst>
              <a:ext uri="{FF2B5EF4-FFF2-40B4-BE49-F238E27FC236}">
                <a16:creationId xmlns:a16="http://schemas.microsoft.com/office/drawing/2014/main" id="{7D13BA0E-47A4-8553-5062-F91D8FAA4EA6}"/>
              </a:ext>
            </a:extLst>
          </p:cNvPr>
          <p:cNvSpPr txBox="1"/>
          <p:nvPr/>
        </p:nvSpPr>
        <p:spPr>
          <a:xfrm>
            <a:off x="5763127" y="6581001"/>
            <a:ext cx="4572000" cy="276999"/>
          </a:xfrm>
          <a:prstGeom prst="rect">
            <a:avLst/>
          </a:prstGeom>
          <a:noFill/>
        </p:spPr>
        <p:txBody>
          <a:bodyPr wrap="square">
            <a:spAutoFit/>
          </a:bodyPr>
          <a:lstStyle/>
          <a:p>
            <a:pPr marL="0" indent="0">
              <a:buNone/>
            </a:pPr>
            <a:r>
              <a:rPr kumimoji="1" lang="en-US" altLang="ja-JP" sz="1200" dirty="0"/>
              <a:t>http://matsu-www.is.titech.ac.jp/~endo/gc/gc.pdf </a:t>
            </a:r>
            <a:endParaRPr kumimoji="1" lang="ja-JP" altLang="en-US" sz="1200" dirty="0"/>
          </a:p>
        </p:txBody>
      </p:sp>
    </p:spTree>
    <p:extLst>
      <p:ext uri="{BB962C8B-B14F-4D97-AF65-F5344CB8AC3E}">
        <p14:creationId xmlns:p14="http://schemas.microsoft.com/office/powerpoint/2010/main" val="428388059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8CE36E-F66B-3CDB-56E5-06475356624E}"/>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DB8CDAD3-7E26-33CA-6BEC-41056E6C148D}"/>
              </a:ext>
            </a:extLst>
          </p:cNvPr>
          <p:cNvSpPr>
            <a:spLocks noGrp="1"/>
          </p:cNvSpPr>
          <p:nvPr>
            <p:ph type="title"/>
          </p:nvPr>
        </p:nvSpPr>
        <p:spPr/>
        <p:txBody>
          <a:bodyPr/>
          <a:lstStyle/>
          <a:p>
            <a:r>
              <a:rPr lang="en-US" altLang="ja-JP" dirty="0"/>
              <a:t>1</a:t>
            </a:r>
            <a:r>
              <a:rPr kumimoji="1" lang="en-US" altLang="ja-JP" dirty="0"/>
              <a:t>.4. GC</a:t>
            </a:r>
            <a:r>
              <a:rPr kumimoji="1" lang="ja-JP" altLang="en-US" dirty="0"/>
              <a:t>の改良</a:t>
            </a:r>
          </a:p>
        </p:txBody>
      </p:sp>
      <p:sp>
        <p:nvSpPr>
          <p:cNvPr id="3" name="コンテンツ プレースホルダー 2">
            <a:extLst>
              <a:ext uri="{FF2B5EF4-FFF2-40B4-BE49-F238E27FC236}">
                <a16:creationId xmlns:a16="http://schemas.microsoft.com/office/drawing/2014/main" id="{647D6F5E-2514-0112-386E-033EEF97604B}"/>
              </a:ext>
            </a:extLst>
          </p:cNvPr>
          <p:cNvSpPr>
            <a:spLocks noGrp="1"/>
          </p:cNvSpPr>
          <p:nvPr>
            <p:ph idx="1"/>
          </p:nvPr>
        </p:nvSpPr>
        <p:spPr>
          <a:xfrm>
            <a:off x="259195" y="1099789"/>
            <a:ext cx="8625610" cy="5890558"/>
          </a:xfrm>
        </p:spPr>
        <p:txBody>
          <a:bodyPr>
            <a:normAutofit/>
          </a:bodyPr>
          <a:lstStyle/>
          <a:p>
            <a:pPr marL="0" indent="0">
              <a:buNone/>
            </a:pPr>
            <a:r>
              <a:rPr kumimoji="1" lang="en-US" altLang="ja-JP" dirty="0"/>
              <a:t>“Tracing GC</a:t>
            </a:r>
            <a:r>
              <a:rPr kumimoji="1" lang="ja-JP" altLang="en-US" dirty="0"/>
              <a:t>の欠点は、一気に生きた全オブジェクトを探索するために停止時間が長くなることである。</a:t>
            </a:r>
            <a:r>
              <a:rPr kumimoji="1" lang="en-US" altLang="ja-JP" dirty="0"/>
              <a:t>”</a:t>
            </a:r>
          </a:p>
          <a:p>
            <a:pPr marL="0" indent="0">
              <a:buNone/>
            </a:pPr>
            <a:endParaRPr lang="en-US" altLang="ja-JP" dirty="0"/>
          </a:p>
          <a:p>
            <a:pPr marL="0" indent="0">
              <a:buNone/>
            </a:pPr>
            <a:r>
              <a:rPr lang="en-US" altLang="ja-JP" i="1" u="sng" dirty="0"/>
              <a:t>Incremental GC</a:t>
            </a:r>
          </a:p>
          <a:p>
            <a:pPr marL="0" indent="0">
              <a:buNone/>
            </a:pPr>
            <a:r>
              <a:rPr lang="en-US" altLang="ja-JP" sz="2400" dirty="0"/>
              <a:t>“GC</a:t>
            </a:r>
            <a:r>
              <a:rPr lang="ja-JP" altLang="en-US" sz="2400" dirty="0"/>
              <a:t>の探索処理を細切れにして、ユーザプログラムと交互に動かす。これにより一回あたりの停止時間を短くするアプローチであり、リアルタイム性の必要なプログラムに適している。</a:t>
            </a:r>
            <a:r>
              <a:rPr lang="en-US" altLang="ja-JP" sz="2400" dirty="0"/>
              <a:t>”</a:t>
            </a:r>
          </a:p>
          <a:p>
            <a:pPr marL="0" indent="0">
              <a:buNone/>
            </a:pPr>
            <a:endParaRPr lang="en-US" altLang="ja-JP" dirty="0"/>
          </a:p>
          <a:p>
            <a:pPr marL="0" indent="0">
              <a:buNone/>
            </a:pPr>
            <a:r>
              <a:rPr lang="en-US" altLang="ja-JP" sz="2400" dirty="0"/>
              <a:t>“</a:t>
            </a:r>
            <a:r>
              <a:rPr lang="ja-JP" altLang="en-US" sz="2400" dirty="0"/>
              <a:t>交互で動かす最もメジャーな方法は、</a:t>
            </a:r>
            <a:r>
              <a:rPr lang="en-US" altLang="ja-JP" sz="2400" dirty="0"/>
              <a:t>allocate</a:t>
            </a:r>
            <a:r>
              <a:rPr lang="ja-JP" altLang="en-US" sz="2400" dirty="0"/>
              <a:t>処理を行なうときに、こっそり少しづつ</a:t>
            </a:r>
            <a:r>
              <a:rPr lang="en-US" altLang="ja-JP" sz="2400" dirty="0"/>
              <a:t>GC</a:t>
            </a:r>
            <a:r>
              <a:rPr lang="ja-JP" altLang="en-US" sz="2400" dirty="0"/>
              <a:t>を進めるというものである。</a:t>
            </a:r>
            <a:r>
              <a:rPr lang="en-US" altLang="ja-JP" sz="2400" dirty="0"/>
              <a:t>”</a:t>
            </a:r>
          </a:p>
        </p:txBody>
      </p:sp>
      <p:sp>
        <p:nvSpPr>
          <p:cNvPr id="8" name="テキスト ボックス 7">
            <a:extLst>
              <a:ext uri="{FF2B5EF4-FFF2-40B4-BE49-F238E27FC236}">
                <a16:creationId xmlns:a16="http://schemas.microsoft.com/office/drawing/2014/main" id="{C337E46F-A556-1CA9-91CF-14C0BEB2B563}"/>
              </a:ext>
            </a:extLst>
          </p:cNvPr>
          <p:cNvSpPr txBox="1"/>
          <p:nvPr/>
        </p:nvSpPr>
        <p:spPr>
          <a:xfrm>
            <a:off x="5763127" y="6581001"/>
            <a:ext cx="4572000" cy="276999"/>
          </a:xfrm>
          <a:prstGeom prst="rect">
            <a:avLst/>
          </a:prstGeom>
          <a:noFill/>
        </p:spPr>
        <p:txBody>
          <a:bodyPr wrap="square">
            <a:spAutoFit/>
          </a:bodyPr>
          <a:lstStyle/>
          <a:p>
            <a:pPr marL="0" indent="0">
              <a:buNone/>
            </a:pPr>
            <a:r>
              <a:rPr kumimoji="1" lang="en-US" altLang="ja-JP" sz="1200" dirty="0"/>
              <a:t>http://matsu-www.is.titech.ac.jp/~endo/gc/gc.pdf </a:t>
            </a:r>
            <a:endParaRPr kumimoji="1" lang="ja-JP" altLang="en-US" sz="1200" dirty="0"/>
          </a:p>
        </p:txBody>
      </p:sp>
    </p:spTree>
    <p:extLst>
      <p:ext uri="{BB962C8B-B14F-4D97-AF65-F5344CB8AC3E}">
        <p14:creationId xmlns:p14="http://schemas.microsoft.com/office/powerpoint/2010/main" val="38030075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64B732-97FC-8A57-C97E-FD5F4B99335C}"/>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376F475B-9F76-731D-93A3-AC8F6FDAD6C5}"/>
              </a:ext>
            </a:extLst>
          </p:cNvPr>
          <p:cNvSpPr>
            <a:spLocks noGrp="1"/>
          </p:cNvSpPr>
          <p:nvPr>
            <p:ph type="title"/>
          </p:nvPr>
        </p:nvSpPr>
        <p:spPr/>
        <p:txBody>
          <a:bodyPr/>
          <a:lstStyle/>
          <a:p>
            <a:r>
              <a:rPr lang="en-US" altLang="ja-JP" dirty="0"/>
              <a:t>1.4</a:t>
            </a:r>
            <a:r>
              <a:rPr kumimoji="1" lang="en-US" altLang="ja-JP" dirty="0"/>
              <a:t>. GC</a:t>
            </a:r>
            <a:r>
              <a:rPr kumimoji="1" lang="ja-JP" altLang="en-US" dirty="0"/>
              <a:t>の改良</a:t>
            </a:r>
          </a:p>
        </p:txBody>
      </p:sp>
      <p:sp>
        <p:nvSpPr>
          <p:cNvPr id="3" name="コンテンツ プレースホルダー 2">
            <a:extLst>
              <a:ext uri="{FF2B5EF4-FFF2-40B4-BE49-F238E27FC236}">
                <a16:creationId xmlns:a16="http://schemas.microsoft.com/office/drawing/2014/main" id="{47F3C938-254B-37FD-D12F-59508C23F848}"/>
              </a:ext>
            </a:extLst>
          </p:cNvPr>
          <p:cNvSpPr>
            <a:spLocks noGrp="1"/>
          </p:cNvSpPr>
          <p:nvPr>
            <p:ph idx="1"/>
          </p:nvPr>
        </p:nvSpPr>
        <p:spPr>
          <a:xfrm>
            <a:off x="259195" y="1099789"/>
            <a:ext cx="8625610" cy="5481212"/>
          </a:xfrm>
        </p:spPr>
        <p:txBody>
          <a:bodyPr>
            <a:normAutofit/>
          </a:bodyPr>
          <a:lstStyle/>
          <a:p>
            <a:pPr marL="0" indent="0">
              <a:buNone/>
            </a:pPr>
            <a:r>
              <a:rPr lang="en-US" altLang="ja-JP" i="1" u="sng" dirty="0"/>
              <a:t>Generational GC</a:t>
            </a:r>
          </a:p>
          <a:p>
            <a:pPr marL="0" indent="0">
              <a:buNone/>
            </a:pPr>
            <a:r>
              <a:rPr lang="ja-JP" altLang="en-US" dirty="0"/>
              <a:t>オブジェクトの寿命に関する傾向を利用</a:t>
            </a:r>
            <a:endParaRPr lang="en-US" altLang="ja-JP" dirty="0"/>
          </a:p>
          <a:p>
            <a:pPr marL="0" indent="0">
              <a:buNone/>
            </a:pPr>
            <a:r>
              <a:rPr lang="en-US" altLang="ja-JP" sz="2400" dirty="0"/>
              <a:t>	“</a:t>
            </a:r>
            <a:r>
              <a:rPr lang="ja-JP" altLang="en-US" sz="2400" dirty="0"/>
              <a:t>古くから生きているオブジェクトはそのまま生き残りやすく、</a:t>
            </a:r>
            <a:r>
              <a:rPr lang="en-US" altLang="ja-JP" sz="2400" dirty="0"/>
              <a:t>	</a:t>
            </a:r>
            <a:r>
              <a:rPr lang="ja-JP" altLang="en-US" sz="2400" dirty="0"/>
              <a:t>新しく確保されたオブジェクトほどすぐにゴミになりやすい</a:t>
            </a:r>
            <a:r>
              <a:rPr lang="en-US" altLang="ja-JP" sz="2400" dirty="0"/>
              <a:t>”</a:t>
            </a:r>
          </a:p>
          <a:p>
            <a:pPr marL="0" indent="0">
              <a:buNone/>
            </a:pPr>
            <a:endParaRPr lang="en-US" altLang="ja-JP" dirty="0"/>
          </a:p>
        </p:txBody>
      </p:sp>
      <p:sp>
        <p:nvSpPr>
          <p:cNvPr id="8" name="テキスト ボックス 7">
            <a:extLst>
              <a:ext uri="{FF2B5EF4-FFF2-40B4-BE49-F238E27FC236}">
                <a16:creationId xmlns:a16="http://schemas.microsoft.com/office/drawing/2014/main" id="{3FA9D8F8-925E-E3B4-F089-05743F1A1695}"/>
              </a:ext>
            </a:extLst>
          </p:cNvPr>
          <p:cNvSpPr txBox="1"/>
          <p:nvPr/>
        </p:nvSpPr>
        <p:spPr>
          <a:xfrm>
            <a:off x="5763127" y="6581001"/>
            <a:ext cx="4572000" cy="276999"/>
          </a:xfrm>
          <a:prstGeom prst="rect">
            <a:avLst/>
          </a:prstGeom>
          <a:noFill/>
        </p:spPr>
        <p:txBody>
          <a:bodyPr wrap="square">
            <a:spAutoFit/>
          </a:bodyPr>
          <a:lstStyle/>
          <a:p>
            <a:pPr marL="0" indent="0">
              <a:buNone/>
            </a:pPr>
            <a:r>
              <a:rPr kumimoji="1" lang="en-US" altLang="ja-JP" sz="1200" dirty="0"/>
              <a:t>http://matsu-www.is.titech.ac.jp/~endo/gc/gc.pdf </a:t>
            </a:r>
            <a:endParaRPr kumimoji="1" lang="ja-JP" altLang="en-US" sz="1200" dirty="0"/>
          </a:p>
        </p:txBody>
      </p:sp>
    </p:spTree>
    <p:extLst>
      <p:ext uri="{BB962C8B-B14F-4D97-AF65-F5344CB8AC3E}">
        <p14:creationId xmlns:p14="http://schemas.microsoft.com/office/powerpoint/2010/main" val="309691031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DE26E1-1A79-F449-CC31-9C33D2FB3F6C}"/>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1F446962-A666-26F0-3F14-85AE6F368B73}"/>
              </a:ext>
            </a:extLst>
          </p:cNvPr>
          <p:cNvSpPr>
            <a:spLocks noGrp="1"/>
          </p:cNvSpPr>
          <p:nvPr>
            <p:ph type="title"/>
          </p:nvPr>
        </p:nvSpPr>
        <p:spPr/>
        <p:txBody>
          <a:bodyPr/>
          <a:lstStyle/>
          <a:p>
            <a:r>
              <a:rPr lang="en-US" altLang="ja-JP" dirty="0"/>
              <a:t>1.4.</a:t>
            </a:r>
            <a:r>
              <a:rPr kumimoji="1" lang="en-US" altLang="ja-JP" dirty="0"/>
              <a:t> GC</a:t>
            </a:r>
            <a:r>
              <a:rPr kumimoji="1" lang="ja-JP" altLang="en-US" dirty="0"/>
              <a:t>の改良</a:t>
            </a:r>
          </a:p>
        </p:txBody>
      </p:sp>
      <p:sp>
        <p:nvSpPr>
          <p:cNvPr id="3" name="コンテンツ プレースホルダー 2">
            <a:extLst>
              <a:ext uri="{FF2B5EF4-FFF2-40B4-BE49-F238E27FC236}">
                <a16:creationId xmlns:a16="http://schemas.microsoft.com/office/drawing/2014/main" id="{BC85BCD2-9569-6EF0-1FEC-A08C7EF02F2A}"/>
              </a:ext>
            </a:extLst>
          </p:cNvPr>
          <p:cNvSpPr>
            <a:spLocks noGrp="1"/>
          </p:cNvSpPr>
          <p:nvPr>
            <p:ph idx="1"/>
          </p:nvPr>
        </p:nvSpPr>
        <p:spPr>
          <a:xfrm>
            <a:off x="259195" y="1099789"/>
            <a:ext cx="8625610" cy="5481212"/>
          </a:xfrm>
        </p:spPr>
        <p:txBody>
          <a:bodyPr>
            <a:normAutofit/>
          </a:bodyPr>
          <a:lstStyle/>
          <a:p>
            <a:pPr marL="0" indent="0">
              <a:buNone/>
            </a:pPr>
            <a:r>
              <a:rPr lang="en-US" altLang="ja-JP" i="1" u="sng" dirty="0"/>
              <a:t>Generational GC</a:t>
            </a:r>
          </a:p>
          <a:p>
            <a:pPr marL="0" indent="0">
              <a:buNone/>
            </a:pPr>
            <a:r>
              <a:rPr lang="en-US" altLang="ja-JP" sz="2400" dirty="0"/>
              <a:t>“</a:t>
            </a:r>
            <a:r>
              <a:rPr lang="ja-JP" altLang="en-US" sz="2400" dirty="0"/>
              <a:t>オブジェクトはまず新世代ヒープに確保される</a:t>
            </a:r>
            <a:r>
              <a:rPr lang="en-US" altLang="ja-JP" sz="2400" dirty="0"/>
              <a:t>”</a:t>
            </a:r>
          </a:p>
          <a:p>
            <a:pPr marL="0" indent="0">
              <a:buNone/>
            </a:pPr>
            <a:endParaRPr lang="en-US" altLang="ja-JP" sz="2400" dirty="0"/>
          </a:p>
          <a:p>
            <a:pPr marL="0" indent="0">
              <a:buNone/>
            </a:pPr>
            <a:r>
              <a:rPr lang="en-US" altLang="ja-JP" sz="2400" dirty="0"/>
              <a:t>“</a:t>
            </a:r>
            <a:r>
              <a:rPr lang="ja-JP" altLang="en-US" sz="2400" dirty="0"/>
              <a:t>新世代ヒープが一杯になったら、新世代ヒープだけを対象とした</a:t>
            </a:r>
            <a:r>
              <a:rPr lang="en-US" altLang="ja-JP" sz="2400" dirty="0"/>
              <a:t>GC(minor collection)</a:t>
            </a:r>
            <a:r>
              <a:rPr lang="ja-JP" altLang="en-US" sz="2400" dirty="0"/>
              <a:t>を行なう。</a:t>
            </a:r>
            <a:r>
              <a:rPr lang="en-US" altLang="ja-JP" sz="2400" dirty="0"/>
              <a:t>”</a:t>
            </a:r>
          </a:p>
          <a:p>
            <a:pPr marL="0" indent="0">
              <a:buNone/>
            </a:pPr>
            <a:endParaRPr lang="en-US" altLang="ja-JP" sz="2400" dirty="0"/>
          </a:p>
          <a:p>
            <a:pPr marL="0" indent="0">
              <a:buNone/>
            </a:pPr>
            <a:r>
              <a:rPr lang="en-US" altLang="ja-JP" sz="2400" dirty="0"/>
              <a:t>“</a:t>
            </a:r>
            <a:r>
              <a:rPr lang="ja-JP" altLang="en-US" sz="2400" dirty="0"/>
              <a:t> </a:t>
            </a:r>
            <a:r>
              <a:rPr lang="en-US" altLang="ja-JP" sz="2400" dirty="0"/>
              <a:t>Minor collection</a:t>
            </a:r>
            <a:r>
              <a:rPr lang="ja-JP" altLang="en-US" sz="2400" dirty="0"/>
              <a:t>を繰り返した結果、ある程度以上長寿命なオブジェクトが見つかったなら、そのオブジェクトは旧世代ヒープに移される</a:t>
            </a:r>
            <a:r>
              <a:rPr lang="en-US" altLang="ja-JP" sz="2400" dirty="0"/>
              <a:t>”</a:t>
            </a:r>
          </a:p>
          <a:p>
            <a:pPr marL="0" indent="0">
              <a:buNone/>
            </a:pPr>
            <a:endParaRPr lang="en-US" altLang="ja-JP" sz="2400" dirty="0"/>
          </a:p>
          <a:p>
            <a:pPr marL="0" indent="0">
              <a:buNone/>
            </a:pPr>
            <a:r>
              <a:rPr lang="en-US" altLang="ja-JP" sz="2400" dirty="0"/>
              <a:t>“</a:t>
            </a:r>
            <a:r>
              <a:rPr lang="ja-JP" altLang="en-US" sz="2400" dirty="0"/>
              <a:t>やがて旧世代ヒープが一杯になったら、そこではじめて、ヒープ全体を探索する </a:t>
            </a:r>
            <a:r>
              <a:rPr lang="en-US" altLang="ja-JP" sz="2400" dirty="0"/>
              <a:t>GC (major collection) </a:t>
            </a:r>
            <a:r>
              <a:rPr lang="ja-JP" altLang="en-US" sz="2400" dirty="0"/>
              <a:t>を試みる。</a:t>
            </a:r>
            <a:r>
              <a:rPr lang="en-US" altLang="ja-JP" sz="2400" dirty="0"/>
              <a:t>”</a:t>
            </a:r>
          </a:p>
        </p:txBody>
      </p:sp>
      <p:sp>
        <p:nvSpPr>
          <p:cNvPr id="8" name="テキスト ボックス 7">
            <a:extLst>
              <a:ext uri="{FF2B5EF4-FFF2-40B4-BE49-F238E27FC236}">
                <a16:creationId xmlns:a16="http://schemas.microsoft.com/office/drawing/2014/main" id="{8716D00E-642C-213C-C12E-272B5613D8C9}"/>
              </a:ext>
            </a:extLst>
          </p:cNvPr>
          <p:cNvSpPr txBox="1"/>
          <p:nvPr/>
        </p:nvSpPr>
        <p:spPr>
          <a:xfrm>
            <a:off x="5763127" y="6581001"/>
            <a:ext cx="4572000" cy="276999"/>
          </a:xfrm>
          <a:prstGeom prst="rect">
            <a:avLst/>
          </a:prstGeom>
          <a:noFill/>
        </p:spPr>
        <p:txBody>
          <a:bodyPr wrap="square">
            <a:spAutoFit/>
          </a:bodyPr>
          <a:lstStyle/>
          <a:p>
            <a:pPr marL="0" indent="0">
              <a:buNone/>
            </a:pPr>
            <a:r>
              <a:rPr kumimoji="1" lang="en-US" altLang="ja-JP" sz="1200" dirty="0"/>
              <a:t>http://matsu-www.is.titech.ac.jp/~endo/gc/gc.pdf </a:t>
            </a:r>
            <a:endParaRPr kumimoji="1" lang="ja-JP" altLang="en-US" sz="1200" dirty="0"/>
          </a:p>
        </p:txBody>
      </p:sp>
    </p:spTree>
    <p:extLst>
      <p:ext uri="{BB962C8B-B14F-4D97-AF65-F5344CB8AC3E}">
        <p14:creationId xmlns:p14="http://schemas.microsoft.com/office/powerpoint/2010/main" val="112130910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8F530C-DFEA-2B89-C5D6-9CFBFF3860AD}"/>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497608FE-4A9D-6FD6-DB2D-8C6805A57532}"/>
              </a:ext>
            </a:extLst>
          </p:cNvPr>
          <p:cNvSpPr>
            <a:spLocks noGrp="1"/>
          </p:cNvSpPr>
          <p:nvPr>
            <p:ph type="title"/>
          </p:nvPr>
        </p:nvSpPr>
        <p:spPr/>
        <p:txBody>
          <a:bodyPr/>
          <a:lstStyle/>
          <a:p>
            <a:r>
              <a:rPr lang="ja-JP" altLang="en-US" dirty="0"/>
              <a:t>今回の内容</a:t>
            </a:r>
            <a:endParaRPr kumimoji="1" lang="ja-JP" altLang="en-US" dirty="0"/>
          </a:p>
        </p:txBody>
      </p:sp>
      <p:sp>
        <p:nvSpPr>
          <p:cNvPr id="3" name="コンテンツ プレースホルダー 2">
            <a:extLst>
              <a:ext uri="{FF2B5EF4-FFF2-40B4-BE49-F238E27FC236}">
                <a16:creationId xmlns:a16="http://schemas.microsoft.com/office/drawing/2014/main" id="{B41634F3-AAA6-2021-1B22-4EBD260F27B2}"/>
              </a:ext>
            </a:extLst>
          </p:cNvPr>
          <p:cNvSpPr>
            <a:spLocks noGrp="1"/>
          </p:cNvSpPr>
          <p:nvPr>
            <p:ph idx="1"/>
          </p:nvPr>
        </p:nvSpPr>
        <p:spPr/>
        <p:txBody>
          <a:bodyPr/>
          <a:lstStyle/>
          <a:p>
            <a:pPr marL="0" indent="0">
              <a:buNone/>
            </a:pPr>
            <a:endParaRPr lang="en-US" altLang="ja-JP" dirty="0"/>
          </a:p>
          <a:p>
            <a:pPr marL="0" indent="0">
              <a:buNone/>
            </a:pPr>
            <a:endParaRPr lang="en-US" altLang="ja-JP" dirty="0"/>
          </a:p>
          <a:p>
            <a:pPr marL="0" indent="0">
              <a:buNone/>
            </a:pPr>
            <a:endParaRPr lang="en-US" altLang="ja-JP" dirty="0"/>
          </a:p>
          <a:p>
            <a:pPr marL="0" indent="0">
              <a:buNone/>
            </a:pPr>
            <a:r>
              <a:rPr kumimoji="1" lang="en-US" altLang="ja-JP" dirty="0">
                <a:solidFill>
                  <a:schemeClr val="bg1">
                    <a:lumMod val="85000"/>
                  </a:schemeClr>
                </a:solidFill>
              </a:rPr>
              <a:t>1. Garbage Collection</a:t>
            </a:r>
            <a:r>
              <a:rPr lang="ja-JP" altLang="en-US" dirty="0">
                <a:solidFill>
                  <a:schemeClr val="bg1">
                    <a:lumMod val="85000"/>
                  </a:schemeClr>
                </a:solidFill>
              </a:rPr>
              <a:t> 概論</a:t>
            </a:r>
            <a:endParaRPr kumimoji="1" lang="en-US" altLang="ja-JP" dirty="0">
              <a:solidFill>
                <a:schemeClr val="bg1">
                  <a:lumMod val="85000"/>
                </a:schemeClr>
              </a:solidFill>
            </a:endParaRPr>
          </a:p>
          <a:p>
            <a:pPr marL="0" indent="0">
              <a:buNone/>
            </a:pPr>
            <a:r>
              <a:rPr kumimoji="1" lang="en-US" altLang="ja-JP" dirty="0"/>
              <a:t>2. </a:t>
            </a:r>
            <a:r>
              <a:rPr lang="en-US" altLang="ja-JP" dirty="0"/>
              <a:t>Python </a:t>
            </a:r>
            <a:r>
              <a:rPr lang="ja-JP" altLang="en-US" dirty="0"/>
              <a:t>における </a:t>
            </a:r>
            <a:r>
              <a:rPr lang="en-US" altLang="ja-JP" dirty="0"/>
              <a:t>GC</a:t>
            </a:r>
          </a:p>
          <a:p>
            <a:pPr marL="0" indent="0">
              <a:buNone/>
            </a:pPr>
            <a:r>
              <a:rPr kumimoji="1" lang="en-US" altLang="ja-JP" dirty="0">
                <a:solidFill>
                  <a:schemeClr val="bg1">
                    <a:lumMod val="85000"/>
                  </a:schemeClr>
                </a:solidFill>
              </a:rPr>
              <a:t>3. </a:t>
            </a:r>
            <a:r>
              <a:rPr kumimoji="1" lang="ja-JP" altLang="en-US" dirty="0">
                <a:solidFill>
                  <a:schemeClr val="bg1">
                    <a:lumMod val="85000"/>
                  </a:schemeClr>
                </a:solidFill>
              </a:rPr>
              <a:t>冒頭の疑問への答え</a:t>
            </a:r>
            <a:endParaRPr kumimoji="1" lang="en-US" altLang="ja-JP" dirty="0">
              <a:solidFill>
                <a:schemeClr val="bg1">
                  <a:lumMod val="85000"/>
                </a:schemeClr>
              </a:solidFill>
            </a:endParaRPr>
          </a:p>
          <a:p>
            <a:pPr marL="0" indent="0">
              <a:buNone/>
            </a:pPr>
            <a:r>
              <a:rPr lang="en-US" altLang="ja-JP" dirty="0">
                <a:solidFill>
                  <a:schemeClr val="bg1">
                    <a:lumMod val="85000"/>
                  </a:schemeClr>
                </a:solidFill>
              </a:rPr>
              <a:t>4. </a:t>
            </a:r>
            <a:r>
              <a:rPr lang="ja-JP" altLang="en-US" dirty="0">
                <a:solidFill>
                  <a:schemeClr val="bg1">
                    <a:lumMod val="85000"/>
                  </a:schemeClr>
                </a:solidFill>
              </a:rPr>
              <a:t>今後の方針</a:t>
            </a:r>
            <a:endParaRPr kumimoji="1" lang="en-US" altLang="ja-JP" dirty="0">
              <a:solidFill>
                <a:schemeClr val="bg1">
                  <a:lumMod val="85000"/>
                </a:schemeClr>
              </a:solidFill>
            </a:endParaRPr>
          </a:p>
          <a:p>
            <a:pPr marL="0" indent="0">
              <a:buNone/>
            </a:pPr>
            <a:endParaRPr kumimoji="1" lang="en-US" altLang="ja-JP" dirty="0">
              <a:solidFill>
                <a:schemeClr val="bg1">
                  <a:lumMod val="85000"/>
                </a:schemeClr>
              </a:solidFill>
            </a:endParaRPr>
          </a:p>
        </p:txBody>
      </p:sp>
    </p:spTree>
    <p:extLst>
      <p:ext uri="{BB962C8B-B14F-4D97-AF65-F5344CB8AC3E}">
        <p14:creationId xmlns:p14="http://schemas.microsoft.com/office/powerpoint/2010/main" val="178702725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B46C4B8-3633-62F2-D48F-BED9DD96AB3A}"/>
              </a:ext>
            </a:extLst>
          </p:cNvPr>
          <p:cNvSpPr>
            <a:spLocks noGrp="1"/>
          </p:cNvSpPr>
          <p:nvPr>
            <p:ph type="title"/>
          </p:nvPr>
        </p:nvSpPr>
        <p:spPr/>
        <p:txBody>
          <a:bodyPr/>
          <a:lstStyle/>
          <a:p>
            <a:r>
              <a:rPr lang="ja-JP" altLang="en-US" dirty="0"/>
              <a:t>卒論に向けた調査時に発生した疑問</a:t>
            </a:r>
            <a:endParaRPr kumimoji="1" lang="ja-JP" altLang="en-US" dirty="0"/>
          </a:p>
        </p:txBody>
      </p:sp>
      <p:sp>
        <p:nvSpPr>
          <p:cNvPr id="10" name="テキスト ボックス 9">
            <a:extLst>
              <a:ext uri="{FF2B5EF4-FFF2-40B4-BE49-F238E27FC236}">
                <a16:creationId xmlns:a16="http://schemas.microsoft.com/office/drawing/2014/main" id="{21F465CB-F54C-2E2B-CCE2-509D237470FC}"/>
              </a:ext>
            </a:extLst>
          </p:cNvPr>
          <p:cNvSpPr txBox="1"/>
          <p:nvPr/>
        </p:nvSpPr>
        <p:spPr>
          <a:xfrm>
            <a:off x="3862984" y="5143575"/>
            <a:ext cx="4925568" cy="1323439"/>
          </a:xfrm>
          <a:prstGeom prst="rect">
            <a:avLst/>
          </a:prstGeom>
          <a:noFill/>
        </p:spPr>
        <p:txBody>
          <a:bodyPr wrap="square" rtlCol="0">
            <a:spAutoFit/>
          </a:bodyPr>
          <a:lstStyle/>
          <a:p>
            <a:r>
              <a:rPr lang="en-US" altLang="ja-JP" sz="2000" dirty="0" err="1"/>
              <a:t>gc.collect</a:t>
            </a:r>
            <a:r>
              <a:rPr lang="en-US" altLang="ja-JP" sz="2000" dirty="0"/>
              <a:t>()</a:t>
            </a:r>
            <a:r>
              <a:rPr lang="ja-JP" altLang="en-US" sz="2000" dirty="0"/>
              <a:t> や </a:t>
            </a:r>
            <a:r>
              <a:rPr lang="en-US" altLang="ja-JP" sz="2000" dirty="0" err="1"/>
              <a:t>gc.get_stats</a:t>
            </a:r>
            <a:r>
              <a:rPr lang="en-US" altLang="ja-JP" sz="2000" dirty="0"/>
              <a:t>() </a:t>
            </a:r>
            <a:r>
              <a:rPr lang="ja-JP" altLang="en-US" sz="2000" dirty="0"/>
              <a:t>の仕様は</a:t>
            </a:r>
            <a:r>
              <a:rPr lang="en-US" altLang="ja-JP" sz="2000" dirty="0"/>
              <a:t>?</a:t>
            </a:r>
            <a:br>
              <a:rPr lang="en-US" altLang="ja-JP" sz="2000" dirty="0"/>
            </a:br>
            <a:r>
              <a:rPr lang="en-US" altLang="ja-JP" sz="2000" dirty="0"/>
              <a:t>x1.next = 0 </a:t>
            </a:r>
            <a:r>
              <a:rPr lang="ja-JP" altLang="en-US" sz="2000" dirty="0"/>
              <a:t>とした後に</a:t>
            </a:r>
            <a:r>
              <a:rPr lang="en-US" altLang="ja-JP" sz="2000" dirty="0"/>
              <a:t> GC </a:t>
            </a:r>
            <a:r>
              <a:rPr lang="ja-JP" altLang="en-US" sz="2000" dirty="0"/>
              <a:t>されたのは何</a:t>
            </a:r>
            <a:r>
              <a:rPr lang="en-US" altLang="ja-JP" sz="2000" dirty="0"/>
              <a:t>?</a:t>
            </a:r>
          </a:p>
          <a:p>
            <a:r>
              <a:rPr lang="ja-JP" altLang="en-US" sz="2000" dirty="0"/>
              <a:t>なぜ</a:t>
            </a:r>
            <a:r>
              <a:rPr lang="en-US" altLang="ja-JP" sz="2000" dirty="0"/>
              <a:t>GC</a:t>
            </a:r>
            <a:r>
              <a:rPr lang="ja-JP" altLang="en-US" sz="2000" dirty="0"/>
              <a:t>された</a:t>
            </a:r>
            <a:r>
              <a:rPr lang="en-US" altLang="ja-JP" sz="2000" dirty="0"/>
              <a:t>?</a:t>
            </a:r>
          </a:p>
          <a:p>
            <a:r>
              <a:rPr lang="en-US" altLang="ja-JP" sz="2000" dirty="0" err="1"/>
              <a:t>gc.collect</a:t>
            </a:r>
            <a:r>
              <a:rPr lang="en-US" altLang="ja-JP" sz="2000" dirty="0"/>
              <a:t>() </a:t>
            </a:r>
            <a:r>
              <a:rPr lang="ja-JP" altLang="en-US" sz="2000" dirty="0"/>
              <a:t>をしないと </a:t>
            </a:r>
            <a:r>
              <a:rPr lang="en-US" altLang="ja-JP" sz="2000" dirty="0"/>
              <a:t>GC </a:t>
            </a:r>
            <a:r>
              <a:rPr lang="ja-JP" altLang="en-US" sz="2000" dirty="0"/>
              <a:t>されないのか</a:t>
            </a:r>
            <a:r>
              <a:rPr lang="en-US" altLang="ja-JP" sz="2000" dirty="0"/>
              <a:t>?</a:t>
            </a:r>
          </a:p>
        </p:txBody>
      </p:sp>
      <p:pic>
        <p:nvPicPr>
          <p:cNvPr id="7" name="図 6">
            <a:extLst>
              <a:ext uri="{FF2B5EF4-FFF2-40B4-BE49-F238E27FC236}">
                <a16:creationId xmlns:a16="http://schemas.microsoft.com/office/drawing/2014/main" id="{DDAD2930-4D60-A7F6-5189-DCCE7A438C87}"/>
              </a:ext>
            </a:extLst>
          </p:cNvPr>
          <p:cNvPicPr>
            <a:picLocks noChangeAspect="1"/>
          </p:cNvPicPr>
          <p:nvPr/>
        </p:nvPicPr>
        <p:blipFill>
          <a:blip r:embed="rId2"/>
          <a:stretch>
            <a:fillRect/>
          </a:stretch>
        </p:blipFill>
        <p:spPr>
          <a:xfrm>
            <a:off x="259195" y="1003326"/>
            <a:ext cx="2965268" cy="5718148"/>
          </a:xfrm>
          <a:prstGeom prst="rect">
            <a:avLst/>
          </a:prstGeom>
        </p:spPr>
      </p:pic>
      <p:pic>
        <p:nvPicPr>
          <p:cNvPr id="13" name="図 12">
            <a:extLst>
              <a:ext uri="{FF2B5EF4-FFF2-40B4-BE49-F238E27FC236}">
                <a16:creationId xmlns:a16="http://schemas.microsoft.com/office/drawing/2014/main" id="{A8BDB77B-7AB9-E346-0775-D49924024274}"/>
              </a:ext>
            </a:extLst>
          </p:cNvPr>
          <p:cNvPicPr>
            <a:picLocks noChangeAspect="1"/>
          </p:cNvPicPr>
          <p:nvPr/>
        </p:nvPicPr>
        <p:blipFill>
          <a:blip r:embed="rId3"/>
          <a:stretch>
            <a:fillRect/>
          </a:stretch>
        </p:blipFill>
        <p:spPr>
          <a:xfrm>
            <a:off x="3571370" y="995619"/>
            <a:ext cx="5217182" cy="3950583"/>
          </a:xfrm>
          <a:prstGeom prst="rect">
            <a:avLst/>
          </a:prstGeom>
        </p:spPr>
      </p:pic>
    </p:spTree>
    <p:extLst>
      <p:ext uri="{BB962C8B-B14F-4D97-AF65-F5344CB8AC3E}">
        <p14:creationId xmlns:p14="http://schemas.microsoft.com/office/powerpoint/2010/main" val="402752095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F8E8EAD-C281-8EEB-6791-8931B48E9E23}"/>
              </a:ext>
            </a:extLst>
          </p:cNvPr>
          <p:cNvSpPr>
            <a:spLocks noGrp="1"/>
          </p:cNvSpPr>
          <p:nvPr>
            <p:ph type="title"/>
          </p:nvPr>
        </p:nvSpPr>
        <p:spPr/>
        <p:txBody>
          <a:bodyPr/>
          <a:lstStyle/>
          <a:p>
            <a:r>
              <a:rPr lang="en-US" altLang="ja-JP" dirty="0"/>
              <a:t>2</a:t>
            </a:r>
            <a:r>
              <a:rPr kumimoji="1" lang="en-US" altLang="ja-JP" dirty="0"/>
              <a:t>. Python </a:t>
            </a:r>
            <a:r>
              <a:rPr kumimoji="1" lang="ja-JP" altLang="en-US" dirty="0"/>
              <a:t>における </a:t>
            </a:r>
            <a:r>
              <a:rPr kumimoji="1" lang="en-US" altLang="ja-JP" dirty="0"/>
              <a:t>GC</a:t>
            </a:r>
            <a:endParaRPr kumimoji="1" lang="ja-JP" altLang="en-US" dirty="0"/>
          </a:p>
        </p:txBody>
      </p:sp>
      <p:sp>
        <p:nvSpPr>
          <p:cNvPr id="3" name="コンテンツ プレースホルダー 2">
            <a:extLst>
              <a:ext uri="{FF2B5EF4-FFF2-40B4-BE49-F238E27FC236}">
                <a16:creationId xmlns:a16="http://schemas.microsoft.com/office/drawing/2014/main" id="{5747AD00-7BED-1E87-D16E-EA1BADE21440}"/>
              </a:ext>
            </a:extLst>
          </p:cNvPr>
          <p:cNvSpPr>
            <a:spLocks noGrp="1"/>
          </p:cNvSpPr>
          <p:nvPr>
            <p:ph idx="1"/>
          </p:nvPr>
        </p:nvSpPr>
        <p:spPr/>
        <p:txBody>
          <a:bodyPr/>
          <a:lstStyle/>
          <a:p>
            <a:pPr marL="0" indent="0">
              <a:buNone/>
            </a:pPr>
            <a:r>
              <a:rPr kumimoji="1" lang="en-US" altLang="ja-JP" dirty="0" err="1"/>
              <a:t>CPython</a:t>
            </a:r>
            <a:r>
              <a:rPr kumimoji="1" lang="en-US" altLang="ja-JP" dirty="0"/>
              <a:t> (C</a:t>
            </a:r>
            <a:r>
              <a:rPr kumimoji="1" lang="ja-JP" altLang="en-US" dirty="0"/>
              <a:t>言語により処理系が構築されている</a:t>
            </a:r>
            <a:r>
              <a:rPr kumimoji="1" lang="en-US" altLang="ja-JP" dirty="0"/>
              <a:t>Python)</a:t>
            </a:r>
          </a:p>
          <a:p>
            <a:pPr marL="0" indent="0">
              <a:buNone/>
            </a:pPr>
            <a:r>
              <a:rPr lang="en-US" altLang="ja-JP" dirty="0"/>
              <a:t>	</a:t>
            </a:r>
            <a:r>
              <a:rPr lang="ja-JP" altLang="en-US" dirty="0"/>
              <a:t>・・・  </a:t>
            </a:r>
            <a:r>
              <a:rPr lang="en-US" altLang="ja-JP" dirty="0"/>
              <a:t>Reference counting </a:t>
            </a:r>
            <a:r>
              <a:rPr lang="ja-JP" altLang="en-US" dirty="0"/>
              <a:t>方式 </a:t>
            </a:r>
            <a:r>
              <a:rPr lang="en-US" altLang="ja-JP" dirty="0"/>
              <a:t>(</a:t>
            </a:r>
            <a:r>
              <a:rPr lang="ja-JP" altLang="en-US" dirty="0"/>
              <a:t>通常</a:t>
            </a:r>
            <a:r>
              <a:rPr lang="en-US" altLang="ja-JP" dirty="0"/>
              <a:t>)</a:t>
            </a:r>
          </a:p>
          <a:p>
            <a:pPr marL="0" indent="0">
              <a:buNone/>
            </a:pPr>
            <a:r>
              <a:rPr lang="en-US" altLang="ja-JP" dirty="0"/>
              <a:t>		2</a:t>
            </a:r>
            <a:r>
              <a:rPr lang="ja-JP" altLang="en-US" dirty="0"/>
              <a:t>世代 </a:t>
            </a:r>
            <a:r>
              <a:rPr lang="en-US" altLang="ja-JP" dirty="0"/>
              <a:t>Generational GC </a:t>
            </a:r>
          </a:p>
          <a:p>
            <a:pPr marL="0" indent="0">
              <a:buNone/>
            </a:pPr>
            <a:r>
              <a:rPr lang="en-US" altLang="ja-JP" dirty="0"/>
              <a:t>			(</a:t>
            </a:r>
            <a:r>
              <a:rPr lang="ja-JP" altLang="en-US" dirty="0"/>
              <a:t>循環参照の処理 </a:t>
            </a:r>
            <a:r>
              <a:rPr lang="en-US" altLang="ja-JP" dirty="0"/>
              <a:t>:</a:t>
            </a:r>
            <a:r>
              <a:rPr lang="ja-JP" altLang="en-US" dirty="0"/>
              <a:t> </a:t>
            </a:r>
            <a:r>
              <a:rPr lang="en-US" altLang="ja-JP" dirty="0"/>
              <a:t>GC</a:t>
            </a:r>
            <a:r>
              <a:rPr lang="ja-JP" altLang="en-US" dirty="0"/>
              <a:t> モジュールで実装</a:t>
            </a:r>
            <a:r>
              <a:rPr lang="en-US" altLang="ja-JP" dirty="0"/>
              <a:t>)</a:t>
            </a:r>
          </a:p>
          <a:p>
            <a:pPr marL="0" indent="0">
              <a:buNone/>
            </a:pPr>
            <a:r>
              <a:rPr kumimoji="1" lang="en-US" altLang="ja-JP" dirty="0"/>
              <a:t>		</a:t>
            </a:r>
            <a:endParaRPr kumimoji="1" lang="ja-JP" altLang="en-US" dirty="0"/>
          </a:p>
        </p:txBody>
      </p:sp>
      <p:pic>
        <p:nvPicPr>
          <p:cNvPr id="5" name="図 4">
            <a:extLst>
              <a:ext uri="{FF2B5EF4-FFF2-40B4-BE49-F238E27FC236}">
                <a16:creationId xmlns:a16="http://schemas.microsoft.com/office/drawing/2014/main" id="{779DE7B8-6517-BA47-8728-0708E73052CA}"/>
              </a:ext>
            </a:extLst>
          </p:cNvPr>
          <p:cNvPicPr>
            <a:picLocks noChangeAspect="1"/>
          </p:cNvPicPr>
          <p:nvPr/>
        </p:nvPicPr>
        <p:blipFill>
          <a:blip r:embed="rId2"/>
          <a:stretch>
            <a:fillRect/>
          </a:stretch>
        </p:blipFill>
        <p:spPr>
          <a:xfrm>
            <a:off x="259195" y="3053522"/>
            <a:ext cx="3551484" cy="3172199"/>
          </a:xfrm>
          <a:prstGeom prst="rect">
            <a:avLst/>
          </a:prstGeom>
        </p:spPr>
      </p:pic>
      <p:sp>
        <p:nvSpPr>
          <p:cNvPr id="7" name="テキスト ボックス 6">
            <a:extLst>
              <a:ext uri="{FF2B5EF4-FFF2-40B4-BE49-F238E27FC236}">
                <a16:creationId xmlns:a16="http://schemas.microsoft.com/office/drawing/2014/main" id="{F92D17E1-D3A9-5CA5-5A9C-8C0C6794AD93}"/>
              </a:ext>
            </a:extLst>
          </p:cNvPr>
          <p:cNvSpPr txBox="1"/>
          <p:nvPr/>
        </p:nvSpPr>
        <p:spPr>
          <a:xfrm>
            <a:off x="3529584" y="6627168"/>
            <a:ext cx="5797296" cy="230832"/>
          </a:xfrm>
          <a:prstGeom prst="rect">
            <a:avLst/>
          </a:prstGeom>
          <a:noFill/>
        </p:spPr>
        <p:txBody>
          <a:bodyPr wrap="square">
            <a:spAutoFit/>
          </a:bodyPr>
          <a:lstStyle/>
          <a:p>
            <a:r>
              <a:rPr lang="ja-JP" altLang="en-US" sz="900" dirty="0"/>
              <a:t>https://github.com/python/cpython/blob/main/InternalDocs/garbage_collector.md#Optimization-incremental-collection</a:t>
            </a:r>
          </a:p>
        </p:txBody>
      </p:sp>
      <p:sp>
        <p:nvSpPr>
          <p:cNvPr id="6" name="テキスト ボックス 5">
            <a:extLst>
              <a:ext uri="{FF2B5EF4-FFF2-40B4-BE49-F238E27FC236}">
                <a16:creationId xmlns:a16="http://schemas.microsoft.com/office/drawing/2014/main" id="{DA65BA75-EAEF-33CF-D31D-5EDF30DCF93D}"/>
              </a:ext>
            </a:extLst>
          </p:cNvPr>
          <p:cNvSpPr txBox="1"/>
          <p:nvPr/>
        </p:nvSpPr>
        <p:spPr>
          <a:xfrm>
            <a:off x="3928312" y="3700902"/>
            <a:ext cx="5398568" cy="1877437"/>
          </a:xfrm>
          <a:prstGeom prst="rect">
            <a:avLst/>
          </a:prstGeom>
          <a:noFill/>
        </p:spPr>
        <p:txBody>
          <a:bodyPr wrap="square">
            <a:spAutoFit/>
          </a:bodyPr>
          <a:lstStyle/>
          <a:p>
            <a:pPr marL="0" indent="0">
              <a:buNone/>
            </a:pPr>
            <a:r>
              <a:rPr kumimoji="1" lang="en-US" altLang="ja-JP" sz="2000" dirty="0"/>
              <a:t>Python</a:t>
            </a:r>
            <a:r>
              <a:rPr kumimoji="1" lang="ja-JP" altLang="en-US" sz="2000" dirty="0"/>
              <a:t>では循環参照はどこでも起こり得る：</a:t>
            </a:r>
            <a:endParaRPr kumimoji="1" lang="en-US" altLang="ja-JP" sz="2000" dirty="0"/>
          </a:p>
          <a:p>
            <a:pPr marL="0" indent="0">
              <a:buNone/>
            </a:pPr>
            <a:r>
              <a:rPr lang="ja-JP" altLang="en-US" dirty="0"/>
              <a:t>インタプリタが必要とする多くの内部参照が循環参照を生成するため．</a:t>
            </a:r>
            <a:endParaRPr lang="en-US" altLang="ja-JP" dirty="0"/>
          </a:p>
          <a:p>
            <a:pPr marL="0" indent="0">
              <a:buNone/>
            </a:pPr>
            <a:endParaRPr lang="en-US" altLang="ja-JP" sz="2000" dirty="0"/>
          </a:p>
          <a:p>
            <a:pPr marL="0" indent="0">
              <a:buNone/>
            </a:pPr>
            <a:r>
              <a:rPr kumimoji="1" lang="ja-JP" altLang="en-US" sz="2000" dirty="0"/>
              <a:t>→循環参照に対応するためのアルゴリズムが</a:t>
            </a:r>
            <a:endParaRPr kumimoji="1" lang="en-US" altLang="ja-JP" sz="2000" dirty="0"/>
          </a:p>
          <a:p>
            <a:pPr marL="0" indent="0">
              <a:buNone/>
            </a:pPr>
            <a:r>
              <a:rPr kumimoji="1" lang="ja-JP" altLang="en-US" sz="2000" dirty="0"/>
              <a:t>　 </a:t>
            </a:r>
            <a:r>
              <a:rPr kumimoji="1" lang="en-US" altLang="ja-JP" sz="2000" dirty="0" err="1"/>
              <a:t>gc</a:t>
            </a:r>
            <a:r>
              <a:rPr kumimoji="1" lang="ja-JP" altLang="en-US" sz="2000" dirty="0"/>
              <a:t>モジュールに組み込まれている</a:t>
            </a:r>
            <a:r>
              <a:rPr kumimoji="1" lang="en-US" altLang="ja-JP" sz="2000" dirty="0"/>
              <a:t>.</a:t>
            </a:r>
          </a:p>
        </p:txBody>
      </p:sp>
    </p:spTree>
    <p:extLst>
      <p:ext uri="{BB962C8B-B14F-4D97-AF65-F5344CB8AC3E}">
        <p14:creationId xmlns:p14="http://schemas.microsoft.com/office/powerpoint/2010/main" val="316093012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18C905-EF2F-E357-DE03-06C84EBF66D7}"/>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68B646A1-7B66-067C-612D-57F18C329D85}"/>
              </a:ext>
            </a:extLst>
          </p:cNvPr>
          <p:cNvSpPr>
            <a:spLocks noGrp="1"/>
          </p:cNvSpPr>
          <p:nvPr>
            <p:ph type="title"/>
          </p:nvPr>
        </p:nvSpPr>
        <p:spPr/>
        <p:txBody>
          <a:bodyPr/>
          <a:lstStyle/>
          <a:p>
            <a:r>
              <a:rPr lang="en-US" altLang="ja-JP" dirty="0"/>
              <a:t>2</a:t>
            </a:r>
            <a:r>
              <a:rPr kumimoji="1" lang="en-US" altLang="ja-JP" dirty="0"/>
              <a:t>. Python </a:t>
            </a:r>
            <a:r>
              <a:rPr kumimoji="1" lang="ja-JP" altLang="en-US" dirty="0"/>
              <a:t>における </a:t>
            </a:r>
            <a:r>
              <a:rPr kumimoji="1" lang="en-US" altLang="ja-JP" dirty="0"/>
              <a:t>GC</a:t>
            </a:r>
            <a:endParaRPr kumimoji="1" lang="ja-JP" altLang="en-US" dirty="0"/>
          </a:p>
        </p:txBody>
      </p:sp>
      <p:sp>
        <p:nvSpPr>
          <p:cNvPr id="3" name="コンテンツ プレースホルダー 2">
            <a:extLst>
              <a:ext uri="{FF2B5EF4-FFF2-40B4-BE49-F238E27FC236}">
                <a16:creationId xmlns:a16="http://schemas.microsoft.com/office/drawing/2014/main" id="{00EDBF26-0EA7-CEA7-9109-4B765C7C4099}"/>
              </a:ext>
            </a:extLst>
          </p:cNvPr>
          <p:cNvSpPr>
            <a:spLocks noGrp="1"/>
          </p:cNvSpPr>
          <p:nvPr>
            <p:ph idx="1"/>
          </p:nvPr>
        </p:nvSpPr>
        <p:spPr/>
        <p:txBody>
          <a:bodyPr>
            <a:normAutofit/>
          </a:bodyPr>
          <a:lstStyle/>
          <a:p>
            <a:pPr marL="0" indent="0">
              <a:buNone/>
            </a:pPr>
            <a:r>
              <a:rPr lang="en-US" altLang="ja-JP" u="sng" dirty="0"/>
              <a:t>2</a:t>
            </a:r>
            <a:r>
              <a:rPr lang="ja-JP" altLang="en-US" u="sng" dirty="0"/>
              <a:t>世代 </a:t>
            </a:r>
            <a:r>
              <a:rPr lang="en-US" altLang="ja-JP" u="sng" dirty="0"/>
              <a:t>Generational GC</a:t>
            </a:r>
            <a:r>
              <a:rPr lang="ja-JP" altLang="en-US" dirty="0"/>
              <a:t>：</a:t>
            </a:r>
            <a:r>
              <a:rPr lang="ja-JP" altLang="en-US" sz="2400" dirty="0"/>
              <a:t>循環参照の処理のために実装</a:t>
            </a:r>
            <a:endParaRPr lang="en-US" altLang="ja-JP" sz="2400" u="sng" dirty="0"/>
          </a:p>
          <a:p>
            <a:pPr marL="0" indent="0">
              <a:buNone/>
            </a:pPr>
            <a:r>
              <a:rPr lang="en-US" altLang="ja-JP" sz="2400" dirty="0"/>
              <a:t>	</a:t>
            </a:r>
            <a:r>
              <a:rPr lang="ja-JP" altLang="en-US" sz="2400" dirty="0"/>
              <a:t>若い世代には短命のオブジェクトを多く含むという発想から</a:t>
            </a:r>
            <a:endParaRPr lang="en-US" altLang="ja-JP" sz="2400" dirty="0"/>
          </a:p>
          <a:p>
            <a:pPr marL="0" indent="0">
              <a:buNone/>
            </a:pPr>
            <a:r>
              <a:rPr lang="en-US" altLang="ja-JP" sz="2400" dirty="0"/>
              <a:t>	</a:t>
            </a:r>
            <a:r>
              <a:rPr lang="ja-JP" altLang="en-US" sz="2400" dirty="0"/>
              <a:t>若い世代の </a:t>
            </a:r>
            <a:r>
              <a:rPr lang="en-US" altLang="ja-JP" sz="2400" dirty="0"/>
              <a:t>GC </a:t>
            </a:r>
            <a:r>
              <a:rPr lang="ja-JP" altLang="en-US" sz="2400" dirty="0"/>
              <a:t>を重点的に実施することで効率化を図る</a:t>
            </a:r>
            <a:endParaRPr lang="en-US" altLang="ja-JP" sz="2400" dirty="0"/>
          </a:p>
          <a:p>
            <a:pPr marL="0" indent="0">
              <a:buNone/>
            </a:pPr>
            <a:endParaRPr lang="en-US" altLang="ja-JP" sz="2400" dirty="0"/>
          </a:p>
          <a:p>
            <a:pPr marL="0" indent="0">
              <a:buNone/>
            </a:pPr>
            <a:r>
              <a:rPr lang="en-US" altLang="ja-JP" sz="2400" dirty="0"/>
              <a:t>GC</a:t>
            </a:r>
            <a:r>
              <a:rPr lang="ja-JP" altLang="en-US" sz="2400" dirty="0"/>
              <a:t> が実行されるタイミングは </a:t>
            </a:r>
            <a:r>
              <a:rPr lang="en-US" altLang="ja-JP" sz="2400" dirty="0"/>
              <a:t>threshold</a:t>
            </a:r>
            <a:r>
              <a:rPr lang="ja-JP" altLang="en-US" sz="2400" dirty="0"/>
              <a:t> により決まる</a:t>
            </a:r>
            <a:r>
              <a:rPr lang="en-US" altLang="ja-JP" sz="2400" dirty="0"/>
              <a:t>. </a:t>
            </a:r>
          </a:p>
          <a:p>
            <a:pPr marL="0" indent="0">
              <a:buNone/>
            </a:pPr>
            <a:r>
              <a:rPr lang="ja-JP" altLang="en-US" sz="2400" dirty="0"/>
              <a:t>これは各世代のオブジェクトのサイズにより変動する </a:t>
            </a:r>
            <a:r>
              <a:rPr lang="en-US" altLang="ja-JP" sz="2400" dirty="0"/>
              <a:t>(</a:t>
            </a:r>
            <a:r>
              <a:rPr lang="ja-JP" altLang="en-US" sz="2400" dirty="0"/>
              <a:t>後述</a:t>
            </a:r>
            <a:r>
              <a:rPr lang="en-US" altLang="ja-JP" sz="2400" dirty="0"/>
              <a:t>).</a:t>
            </a:r>
          </a:p>
          <a:p>
            <a:pPr marL="0" indent="0">
              <a:buNone/>
            </a:pPr>
            <a:r>
              <a:rPr lang="ja-JP" altLang="en-US" sz="2400" dirty="0"/>
              <a:t>ユーザーが設定することもできる．</a:t>
            </a:r>
            <a:endParaRPr lang="en-US" altLang="ja-JP" sz="2400" dirty="0"/>
          </a:p>
          <a:p>
            <a:pPr marL="0" indent="0">
              <a:buNone/>
            </a:pPr>
            <a:r>
              <a:rPr lang="en-US" altLang="ja-JP" sz="2400" dirty="0"/>
              <a:t>	</a:t>
            </a:r>
          </a:p>
          <a:p>
            <a:pPr marL="0" indent="0">
              <a:buNone/>
            </a:pPr>
            <a:endParaRPr lang="en-US" altLang="ja-JP" sz="2400" dirty="0"/>
          </a:p>
          <a:p>
            <a:pPr marL="0" indent="0">
              <a:buNone/>
            </a:pPr>
            <a:endParaRPr lang="en-US" altLang="ja-JP" sz="1100" dirty="0"/>
          </a:p>
        </p:txBody>
      </p:sp>
      <p:sp>
        <p:nvSpPr>
          <p:cNvPr id="7" name="テキスト ボックス 6">
            <a:extLst>
              <a:ext uri="{FF2B5EF4-FFF2-40B4-BE49-F238E27FC236}">
                <a16:creationId xmlns:a16="http://schemas.microsoft.com/office/drawing/2014/main" id="{8CC0AEF9-6C26-EB2A-5CD4-D7A462278B89}"/>
              </a:ext>
            </a:extLst>
          </p:cNvPr>
          <p:cNvSpPr txBox="1"/>
          <p:nvPr/>
        </p:nvSpPr>
        <p:spPr>
          <a:xfrm>
            <a:off x="3529584" y="6446860"/>
            <a:ext cx="5797296" cy="369332"/>
          </a:xfrm>
          <a:prstGeom prst="rect">
            <a:avLst/>
          </a:prstGeom>
          <a:noFill/>
        </p:spPr>
        <p:txBody>
          <a:bodyPr wrap="square">
            <a:spAutoFit/>
          </a:bodyPr>
          <a:lstStyle/>
          <a:p>
            <a:r>
              <a:rPr lang="ja-JP" altLang="en-US" sz="900" dirty="0"/>
              <a:t>https://github.com/python/cpython/blob/main/InternalDocs/garbage_collector.md#Optimization-incremental-collection</a:t>
            </a:r>
            <a:endParaRPr lang="en-US" altLang="ja-JP" sz="900" dirty="0"/>
          </a:p>
          <a:p>
            <a:r>
              <a:rPr lang="en-US" altLang="ja-JP" sz="900" dirty="0"/>
              <a:t>https://docs.python.org/ja/3/library/gc.html</a:t>
            </a:r>
            <a:endParaRPr lang="ja-JP" altLang="en-US" sz="900" dirty="0"/>
          </a:p>
        </p:txBody>
      </p:sp>
      <p:pic>
        <p:nvPicPr>
          <p:cNvPr id="6" name="図 5">
            <a:extLst>
              <a:ext uri="{FF2B5EF4-FFF2-40B4-BE49-F238E27FC236}">
                <a16:creationId xmlns:a16="http://schemas.microsoft.com/office/drawing/2014/main" id="{034A65AB-3897-DF85-9852-0EF3E7C576FE}"/>
              </a:ext>
            </a:extLst>
          </p:cNvPr>
          <p:cNvPicPr>
            <a:picLocks noChangeAspect="1"/>
          </p:cNvPicPr>
          <p:nvPr/>
        </p:nvPicPr>
        <p:blipFill>
          <a:blip r:embed="rId2"/>
          <a:stretch>
            <a:fillRect/>
          </a:stretch>
        </p:blipFill>
        <p:spPr>
          <a:xfrm>
            <a:off x="893665" y="5557576"/>
            <a:ext cx="4312319" cy="760998"/>
          </a:xfrm>
          <a:prstGeom prst="rect">
            <a:avLst/>
          </a:prstGeom>
        </p:spPr>
      </p:pic>
      <p:pic>
        <p:nvPicPr>
          <p:cNvPr id="9" name="図 8">
            <a:extLst>
              <a:ext uri="{FF2B5EF4-FFF2-40B4-BE49-F238E27FC236}">
                <a16:creationId xmlns:a16="http://schemas.microsoft.com/office/drawing/2014/main" id="{8475922A-649D-6A23-AB07-B0E82395E8B1}"/>
              </a:ext>
            </a:extLst>
          </p:cNvPr>
          <p:cNvPicPr>
            <a:picLocks noChangeAspect="1"/>
          </p:cNvPicPr>
          <p:nvPr/>
        </p:nvPicPr>
        <p:blipFill>
          <a:blip r:embed="rId3"/>
          <a:stretch>
            <a:fillRect/>
          </a:stretch>
        </p:blipFill>
        <p:spPr>
          <a:xfrm>
            <a:off x="893665" y="4706016"/>
            <a:ext cx="8256157" cy="647260"/>
          </a:xfrm>
          <a:prstGeom prst="rect">
            <a:avLst/>
          </a:prstGeom>
        </p:spPr>
      </p:pic>
    </p:spTree>
    <p:extLst>
      <p:ext uri="{BB962C8B-B14F-4D97-AF65-F5344CB8AC3E}">
        <p14:creationId xmlns:p14="http://schemas.microsoft.com/office/powerpoint/2010/main" val="131822084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7B5CFC-80E9-DBCF-90B6-D32DB9F0B1E9}"/>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C4AE3BCD-778D-730F-A688-8708177A4254}"/>
              </a:ext>
            </a:extLst>
          </p:cNvPr>
          <p:cNvSpPr>
            <a:spLocks noGrp="1"/>
          </p:cNvSpPr>
          <p:nvPr>
            <p:ph type="title"/>
          </p:nvPr>
        </p:nvSpPr>
        <p:spPr/>
        <p:txBody>
          <a:bodyPr/>
          <a:lstStyle/>
          <a:p>
            <a:r>
              <a:rPr lang="en-US" altLang="ja-JP" dirty="0"/>
              <a:t>2</a:t>
            </a:r>
            <a:r>
              <a:rPr kumimoji="1" lang="en-US" altLang="ja-JP" dirty="0"/>
              <a:t>.1. 2</a:t>
            </a:r>
            <a:r>
              <a:rPr kumimoji="1" lang="ja-JP" altLang="en-US" dirty="0"/>
              <a:t>世代</a:t>
            </a:r>
            <a:r>
              <a:rPr kumimoji="1" lang="en-US" altLang="ja-JP" dirty="0"/>
              <a:t>Generational GC</a:t>
            </a:r>
            <a:endParaRPr kumimoji="1" lang="ja-JP" altLang="en-US" dirty="0"/>
          </a:p>
        </p:txBody>
      </p:sp>
      <p:sp>
        <p:nvSpPr>
          <p:cNvPr id="3" name="コンテンツ プレースホルダー 2">
            <a:extLst>
              <a:ext uri="{FF2B5EF4-FFF2-40B4-BE49-F238E27FC236}">
                <a16:creationId xmlns:a16="http://schemas.microsoft.com/office/drawing/2014/main" id="{82C2E827-E6CC-FEB8-8ECB-3FB465E86E35}"/>
              </a:ext>
            </a:extLst>
          </p:cNvPr>
          <p:cNvSpPr>
            <a:spLocks noGrp="1"/>
          </p:cNvSpPr>
          <p:nvPr>
            <p:ph idx="1"/>
          </p:nvPr>
        </p:nvSpPr>
        <p:spPr/>
        <p:txBody>
          <a:bodyPr>
            <a:normAutofit/>
          </a:bodyPr>
          <a:lstStyle/>
          <a:p>
            <a:pPr marL="0" indent="0">
              <a:buNone/>
            </a:pPr>
            <a:r>
              <a:rPr lang="en-US" altLang="ja-JP" sz="3200" b="1" i="1" dirty="0"/>
              <a:t>gen0 </a:t>
            </a:r>
            <a:r>
              <a:rPr lang="en-US" altLang="ja-JP" b="1" dirty="0"/>
              <a:t>(</a:t>
            </a:r>
            <a:r>
              <a:rPr lang="ja-JP" altLang="en-US" b="1" dirty="0"/>
              <a:t>若い世代</a:t>
            </a:r>
            <a:r>
              <a:rPr lang="en-US" altLang="ja-JP" b="1" dirty="0"/>
              <a:t>)</a:t>
            </a:r>
          </a:p>
          <a:p>
            <a:pPr marL="0" indent="0">
              <a:buNone/>
            </a:pPr>
            <a:r>
              <a:rPr lang="en-US" altLang="ja-JP" sz="2400" dirty="0"/>
              <a:t>	</a:t>
            </a:r>
            <a:r>
              <a:rPr lang="ja-JP" altLang="en-US" sz="2400" dirty="0"/>
              <a:t>新しく割り当てられたオブジェクトはすべて</a:t>
            </a:r>
            <a:r>
              <a:rPr lang="en-US" altLang="ja-JP" sz="2400" dirty="0"/>
              <a:t>gen0</a:t>
            </a:r>
            <a:r>
              <a:rPr lang="ja-JP" altLang="en-US" sz="2400" dirty="0"/>
              <a:t>に配置</a:t>
            </a:r>
            <a:endParaRPr lang="en-US" altLang="ja-JP" sz="2400" dirty="0"/>
          </a:p>
          <a:p>
            <a:pPr marL="0" indent="0">
              <a:buNone/>
            </a:pPr>
            <a:r>
              <a:rPr lang="en-US" altLang="ja-JP" sz="2400" dirty="0"/>
              <a:t>	allocation – deallocation &gt; threshold0 </a:t>
            </a:r>
            <a:r>
              <a:rPr lang="ja-JP" altLang="en-US" sz="2400" dirty="0"/>
              <a:t>のとき </a:t>
            </a:r>
            <a:r>
              <a:rPr lang="en-US" altLang="ja-JP" sz="2400" dirty="0"/>
              <a:t>GC </a:t>
            </a:r>
            <a:r>
              <a:rPr lang="ja-JP" altLang="en-US" sz="2400" dirty="0"/>
              <a:t>実行</a:t>
            </a:r>
            <a:endParaRPr lang="en-US" altLang="ja-JP" sz="2400" dirty="0"/>
          </a:p>
          <a:p>
            <a:pPr marL="0" indent="0">
              <a:buNone/>
            </a:pPr>
            <a:r>
              <a:rPr lang="en-US" altLang="ja-JP" sz="3200" b="1" i="1" dirty="0">
                <a:solidFill>
                  <a:schemeClr val="bg1">
                    <a:lumMod val="85000"/>
                  </a:schemeClr>
                </a:solidFill>
              </a:rPr>
              <a:t>gen1 </a:t>
            </a:r>
            <a:r>
              <a:rPr lang="en-US" altLang="ja-JP" b="1" dirty="0">
                <a:solidFill>
                  <a:schemeClr val="bg1">
                    <a:lumMod val="85000"/>
                  </a:schemeClr>
                </a:solidFill>
              </a:rPr>
              <a:t>(</a:t>
            </a:r>
            <a:r>
              <a:rPr lang="ja-JP" altLang="en-US" b="1" dirty="0">
                <a:solidFill>
                  <a:schemeClr val="bg1">
                    <a:lumMod val="85000"/>
                  </a:schemeClr>
                </a:solidFill>
              </a:rPr>
              <a:t>中年世代</a:t>
            </a:r>
            <a:r>
              <a:rPr lang="en-US" altLang="ja-JP" b="1" dirty="0">
                <a:solidFill>
                  <a:schemeClr val="bg1">
                    <a:lumMod val="85000"/>
                  </a:schemeClr>
                </a:solidFill>
              </a:rPr>
              <a:t>)</a:t>
            </a:r>
            <a:r>
              <a:rPr lang="ja-JP" altLang="en-US" b="1" dirty="0">
                <a:solidFill>
                  <a:schemeClr val="bg1">
                    <a:lumMod val="85000"/>
                  </a:schemeClr>
                </a:solidFill>
              </a:rPr>
              <a:t> </a:t>
            </a:r>
            <a:endParaRPr lang="en-US" altLang="ja-JP" b="1" dirty="0">
              <a:solidFill>
                <a:schemeClr val="bg1">
                  <a:lumMod val="85000"/>
                </a:schemeClr>
              </a:solidFill>
            </a:endParaRPr>
          </a:p>
          <a:p>
            <a:pPr marL="0" indent="0">
              <a:buNone/>
            </a:pPr>
            <a:r>
              <a:rPr lang="en-US" altLang="ja-JP" sz="2400" b="1" dirty="0">
                <a:solidFill>
                  <a:schemeClr val="bg1">
                    <a:lumMod val="85000"/>
                  </a:schemeClr>
                </a:solidFill>
              </a:rPr>
              <a:t>	</a:t>
            </a:r>
            <a:r>
              <a:rPr lang="en-US" altLang="ja-JP" sz="2400" dirty="0">
                <a:solidFill>
                  <a:schemeClr val="bg1">
                    <a:lumMod val="85000"/>
                  </a:schemeClr>
                </a:solidFill>
              </a:rPr>
              <a:t>gen1 </a:t>
            </a:r>
            <a:r>
              <a:rPr lang="ja-JP" altLang="en-US" sz="2400" dirty="0">
                <a:solidFill>
                  <a:schemeClr val="bg1">
                    <a:lumMod val="85000"/>
                  </a:schemeClr>
                </a:solidFill>
              </a:rPr>
              <a:t>は </a:t>
            </a:r>
            <a:r>
              <a:rPr lang="en-US" altLang="ja-JP" sz="2400" dirty="0">
                <a:solidFill>
                  <a:schemeClr val="bg1">
                    <a:lumMod val="85000"/>
                  </a:schemeClr>
                </a:solidFill>
              </a:rPr>
              <a:t>Python 3.13 (2024.10.07) </a:t>
            </a:r>
            <a:r>
              <a:rPr lang="ja-JP" altLang="en-US" sz="2400" dirty="0">
                <a:solidFill>
                  <a:schemeClr val="bg1">
                    <a:lumMod val="85000"/>
                  </a:schemeClr>
                </a:solidFill>
              </a:rPr>
              <a:t>より削除された．</a:t>
            </a:r>
            <a:endParaRPr lang="en-US" altLang="ja-JP" sz="2400" b="1" dirty="0">
              <a:solidFill>
                <a:schemeClr val="bg1">
                  <a:lumMod val="85000"/>
                </a:schemeClr>
              </a:solidFill>
            </a:endParaRPr>
          </a:p>
          <a:p>
            <a:pPr marL="0" indent="0">
              <a:buNone/>
            </a:pPr>
            <a:r>
              <a:rPr lang="en-US" altLang="ja-JP" sz="2400" dirty="0">
                <a:solidFill>
                  <a:schemeClr val="bg1">
                    <a:lumMod val="85000"/>
                  </a:schemeClr>
                </a:solidFill>
              </a:rPr>
              <a:t> 	threshold2 </a:t>
            </a:r>
            <a:r>
              <a:rPr lang="ja-JP" altLang="en-US" sz="2400" dirty="0">
                <a:solidFill>
                  <a:schemeClr val="bg1">
                    <a:lumMod val="85000"/>
                  </a:schemeClr>
                </a:solidFill>
              </a:rPr>
              <a:t>も無視される</a:t>
            </a:r>
            <a:r>
              <a:rPr lang="en-US" altLang="ja-JP" sz="2400" dirty="0">
                <a:solidFill>
                  <a:schemeClr val="bg1">
                    <a:lumMod val="85000"/>
                  </a:schemeClr>
                </a:solidFill>
              </a:rPr>
              <a:t>.</a:t>
            </a:r>
          </a:p>
          <a:p>
            <a:pPr marL="0" indent="0">
              <a:buNone/>
            </a:pPr>
            <a:r>
              <a:rPr lang="en-US" altLang="ja-JP" sz="3200" b="1" i="1" dirty="0"/>
              <a:t>gen2 </a:t>
            </a:r>
            <a:r>
              <a:rPr lang="en-US" altLang="ja-JP" b="1" dirty="0"/>
              <a:t>(</a:t>
            </a:r>
            <a:r>
              <a:rPr lang="ja-JP" altLang="en-US" b="1" dirty="0"/>
              <a:t>古い世代</a:t>
            </a:r>
            <a:r>
              <a:rPr lang="en-US" altLang="ja-JP" b="1" dirty="0"/>
              <a:t>)</a:t>
            </a:r>
          </a:p>
          <a:p>
            <a:pPr marL="0" indent="0">
              <a:buNone/>
            </a:pPr>
            <a:r>
              <a:rPr lang="en-US" altLang="ja-JP" sz="2400" dirty="0"/>
              <a:t>	gen1 </a:t>
            </a:r>
            <a:r>
              <a:rPr lang="ja-JP" altLang="en-US" sz="2400" dirty="0"/>
              <a:t>の </a:t>
            </a:r>
            <a:r>
              <a:rPr lang="en-US" altLang="ja-JP" sz="2400" dirty="0"/>
              <a:t>GC </a:t>
            </a:r>
            <a:r>
              <a:rPr lang="ja-JP" altLang="en-US" sz="2400" dirty="0"/>
              <a:t>が </a:t>
            </a:r>
            <a:r>
              <a:rPr lang="en-US" altLang="ja-JP" sz="2400" dirty="0"/>
              <a:t>threshold1 </a:t>
            </a:r>
            <a:r>
              <a:rPr lang="ja-JP" altLang="en-US" sz="2400" dirty="0"/>
              <a:t>回実行されるたびに</a:t>
            </a:r>
            <a:endParaRPr lang="en-US" altLang="ja-JP" sz="2400" dirty="0"/>
          </a:p>
          <a:p>
            <a:pPr marL="0" indent="0">
              <a:buNone/>
            </a:pPr>
            <a:r>
              <a:rPr lang="en-US" altLang="ja-JP" sz="2400" dirty="0"/>
              <a:t>	1 / threshold1 </a:t>
            </a:r>
            <a:r>
              <a:rPr lang="ja-JP" altLang="en-US" sz="2400" dirty="0"/>
              <a:t>の割合でスキャン </a:t>
            </a:r>
            <a:r>
              <a:rPr lang="en-US" altLang="ja-JP" sz="2400" dirty="0"/>
              <a:t>(Incremental Correction)</a:t>
            </a:r>
          </a:p>
          <a:p>
            <a:pPr marL="0" indent="0">
              <a:buNone/>
            </a:pPr>
            <a:endParaRPr lang="en-US" altLang="ja-JP" sz="2400" dirty="0"/>
          </a:p>
          <a:p>
            <a:pPr marL="0" indent="0">
              <a:buNone/>
            </a:pPr>
            <a:r>
              <a:rPr lang="ja-JP" altLang="en-US" sz="2400" dirty="0"/>
              <a:t>☆ </a:t>
            </a:r>
            <a:r>
              <a:rPr lang="en-US" altLang="ja-JP" sz="2400" dirty="0"/>
              <a:t>gen0</a:t>
            </a:r>
            <a:r>
              <a:rPr lang="ja-JP" altLang="en-US" sz="2400" dirty="0"/>
              <a:t> の </a:t>
            </a:r>
            <a:r>
              <a:rPr lang="en-US" altLang="ja-JP" sz="2400" dirty="0"/>
              <a:t>GC </a:t>
            </a:r>
            <a:r>
              <a:rPr lang="ja-JP" altLang="en-US" sz="2400" dirty="0"/>
              <a:t>を生き残ったオブジェクトは </a:t>
            </a:r>
            <a:r>
              <a:rPr lang="en-US" altLang="ja-JP" sz="2400" dirty="0"/>
              <a:t>gen2</a:t>
            </a:r>
            <a:r>
              <a:rPr lang="ja-JP" altLang="en-US" sz="2400" dirty="0"/>
              <a:t> へ昇格</a:t>
            </a:r>
          </a:p>
        </p:txBody>
      </p:sp>
      <p:sp>
        <p:nvSpPr>
          <p:cNvPr id="7" name="テキスト ボックス 6">
            <a:extLst>
              <a:ext uri="{FF2B5EF4-FFF2-40B4-BE49-F238E27FC236}">
                <a16:creationId xmlns:a16="http://schemas.microsoft.com/office/drawing/2014/main" id="{E9B3C7C9-9E4A-24E8-890D-1CD9EC3B678B}"/>
              </a:ext>
            </a:extLst>
          </p:cNvPr>
          <p:cNvSpPr txBox="1"/>
          <p:nvPr/>
        </p:nvSpPr>
        <p:spPr>
          <a:xfrm>
            <a:off x="3529584" y="6446860"/>
            <a:ext cx="5797296" cy="400110"/>
          </a:xfrm>
          <a:prstGeom prst="rect">
            <a:avLst/>
          </a:prstGeom>
          <a:noFill/>
        </p:spPr>
        <p:txBody>
          <a:bodyPr wrap="square">
            <a:spAutoFit/>
          </a:bodyPr>
          <a:lstStyle/>
          <a:p>
            <a:r>
              <a:rPr lang="ja-JP" altLang="en-US" sz="900" dirty="0"/>
              <a:t>https://github.com/python/cpython/blob/main/InternalDocs/garbage_collector.md#Optimization-incremental-collection</a:t>
            </a:r>
            <a:endParaRPr lang="en-US" altLang="ja-JP" sz="900" dirty="0"/>
          </a:p>
          <a:p>
            <a:pPr marL="0" indent="0">
              <a:buNone/>
            </a:pPr>
            <a:r>
              <a:rPr kumimoji="1" lang="en-US" altLang="ja-JP" sz="1100" dirty="0"/>
              <a:t>https://docs.python.org/3.14/library/gc.html</a:t>
            </a:r>
            <a:endParaRPr kumimoji="1" lang="ja-JP" altLang="en-US" sz="1100" dirty="0"/>
          </a:p>
        </p:txBody>
      </p:sp>
    </p:spTree>
    <p:extLst>
      <p:ext uri="{BB962C8B-B14F-4D97-AF65-F5344CB8AC3E}">
        <p14:creationId xmlns:p14="http://schemas.microsoft.com/office/powerpoint/2010/main" val="9358206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4D1146-2C59-71F5-8EA6-5FFDE22CC272}"/>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BDF15D18-F0C1-40F1-C388-29C6A82A9923}"/>
              </a:ext>
            </a:extLst>
          </p:cNvPr>
          <p:cNvSpPr>
            <a:spLocks noGrp="1"/>
          </p:cNvSpPr>
          <p:nvPr>
            <p:ph type="title"/>
          </p:nvPr>
        </p:nvSpPr>
        <p:spPr/>
        <p:txBody>
          <a:bodyPr/>
          <a:lstStyle/>
          <a:p>
            <a:r>
              <a:rPr lang="en-US" altLang="ja-JP" dirty="0"/>
              <a:t>2</a:t>
            </a:r>
            <a:r>
              <a:rPr kumimoji="1" lang="en-US" altLang="ja-JP" dirty="0"/>
              <a:t>.1. 2</a:t>
            </a:r>
            <a:r>
              <a:rPr kumimoji="1" lang="ja-JP" altLang="en-US" dirty="0"/>
              <a:t>世代</a:t>
            </a:r>
            <a:r>
              <a:rPr kumimoji="1" lang="en-US" altLang="ja-JP" dirty="0"/>
              <a:t>Generational GC</a:t>
            </a:r>
            <a:endParaRPr kumimoji="1" lang="ja-JP" altLang="en-US" dirty="0"/>
          </a:p>
        </p:txBody>
      </p:sp>
      <p:sp>
        <p:nvSpPr>
          <p:cNvPr id="3" name="コンテンツ プレースホルダー 2">
            <a:extLst>
              <a:ext uri="{FF2B5EF4-FFF2-40B4-BE49-F238E27FC236}">
                <a16:creationId xmlns:a16="http://schemas.microsoft.com/office/drawing/2014/main" id="{EF7FA5A5-0C6B-D7C5-7177-D1B186BF1620}"/>
              </a:ext>
            </a:extLst>
          </p:cNvPr>
          <p:cNvSpPr>
            <a:spLocks noGrp="1"/>
          </p:cNvSpPr>
          <p:nvPr>
            <p:ph idx="1"/>
          </p:nvPr>
        </p:nvSpPr>
        <p:spPr/>
        <p:txBody>
          <a:bodyPr>
            <a:noAutofit/>
          </a:bodyPr>
          <a:lstStyle/>
          <a:p>
            <a:pPr marL="0" indent="0">
              <a:buNone/>
            </a:pPr>
            <a:r>
              <a:rPr lang="en-US" altLang="ja-JP" i="1" u="sng" dirty="0"/>
              <a:t>Incremental collection</a:t>
            </a:r>
            <a:endParaRPr lang="en-US" altLang="ja-JP" sz="2400" dirty="0"/>
          </a:p>
          <a:p>
            <a:pPr marL="0" indent="0">
              <a:buNone/>
            </a:pPr>
            <a:r>
              <a:rPr lang="ja-JP" altLang="en-US" sz="2400" dirty="0"/>
              <a:t>若い世代の スキャン時間はスキャンサイズを変更することにより制御可能だが，古い世代はサイズが大きく，その分スキャン時間が大きくなってしまう．これに対処するため，</a:t>
            </a:r>
            <a:r>
              <a:rPr lang="en-US" altLang="ja-JP" sz="2400" dirty="0"/>
              <a:t>incremental collection</a:t>
            </a:r>
            <a:r>
              <a:rPr lang="ja-JP" altLang="en-US" sz="2400" dirty="0"/>
              <a:t>が導入されている． </a:t>
            </a:r>
            <a:endParaRPr lang="en-US" altLang="ja-JP" sz="2400" dirty="0"/>
          </a:p>
          <a:p>
            <a:pPr marL="0" indent="0">
              <a:buNone/>
            </a:pPr>
            <a:endParaRPr lang="en-US" altLang="ja-JP" sz="1100" dirty="0"/>
          </a:p>
          <a:p>
            <a:pPr marL="0" indent="0">
              <a:buNone/>
            </a:pPr>
            <a:r>
              <a:rPr lang="ja-JP" altLang="en-US" sz="2400" dirty="0"/>
              <a:t>到達不可能なオブジェクトを検出し回収するためには，</a:t>
            </a:r>
            <a:r>
              <a:rPr lang="en-US" altLang="ja-JP" sz="2400" dirty="0"/>
              <a:t>GC </a:t>
            </a:r>
            <a:r>
              <a:rPr lang="ja-JP" altLang="en-US" sz="2400" dirty="0"/>
              <a:t>時にヒープ全体を検査 </a:t>
            </a:r>
            <a:r>
              <a:rPr lang="en-US" altLang="ja-JP" sz="2400" dirty="0"/>
              <a:t>(full scavenge) </a:t>
            </a:r>
            <a:r>
              <a:rPr lang="ja-JP" altLang="en-US" sz="2400" dirty="0"/>
              <a:t>しなければならない</a:t>
            </a:r>
            <a:r>
              <a:rPr lang="en-US" altLang="ja-JP" sz="2400" dirty="0"/>
              <a:t>. incremental collection </a:t>
            </a:r>
            <a:r>
              <a:rPr lang="ja-JP" altLang="en-US" sz="2400" dirty="0"/>
              <a:t>はヒープ全体を何度かに分けてスキャンするもので，</a:t>
            </a:r>
            <a:r>
              <a:rPr lang="en-US" altLang="ja-JP" sz="2400" dirty="0"/>
              <a:t>full scavenge </a:t>
            </a:r>
            <a:r>
              <a:rPr lang="ja-JP" altLang="en-US" sz="2400" dirty="0"/>
              <a:t>は 一連の </a:t>
            </a:r>
            <a:r>
              <a:rPr lang="en-US" altLang="ja-JP" sz="2400" dirty="0"/>
              <a:t>increments </a:t>
            </a:r>
            <a:r>
              <a:rPr lang="ja-JP" altLang="en-US" sz="2400" dirty="0"/>
              <a:t>により実行される</a:t>
            </a:r>
            <a:r>
              <a:rPr lang="en-US" altLang="ja-JP" sz="2400" dirty="0"/>
              <a:t>.</a:t>
            </a:r>
          </a:p>
          <a:p>
            <a:pPr marL="0" indent="0">
              <a:buNone/>
            </a:pPr>
            <a:endParaRPr lang="en-US" altLang="ja-JP" sz="1100" dirty="0"/>
          </a:p>
          <a:p>
            <a:pPr marL="0" indent="0">
              <a:buNone/>
            </a:pPr>
            <a:r>
              <a:rPr lang="en-US" altLang="ja-JP" sz="2400" dirty="0"/>
              <a:t>[</a:t>
            </a:r>
            <a:r>
              <a:rPr lang="ja-JP" altLang="en-US" sz="2400" dirty="0"/>
              <a:t>各</a:t>
            </a:r>
            <a:r>
              <a:rPr lang="en-US" altLang="ja-JP" sz="2400" dirty="0"/>
              <a:t>increment </a:t>
            </a:r>
            <a:r>
              <a:rPr lang="ja-JP" altLang="en-US" sz="2400" dirty="0"/>
              <a:t>単位の構成</a:t>
            </a:r>
            <a:r>
              <a:rPr lang="en-US" altLang="ja-JP" sz="2400" dirty="0"/>
              <a:t>]</a:t>
            </a:r>
          </a:p>
          <a:p>
            <a:pPr marL="0" indent="0">
              <a:buNone/>
            </a:pPr>
            <a:r>
              <a:rPr lang="en-US" altLang="ja-JP" sz="2000" dirty="0"/>
              <a:t>	</a:t>
            </a:r>
            <a:r>
              <a:rPr lang="ja-JP" altLang="en-US" sz="2000" dirty="0"/>
              <a:t>・若い世代のオブジェクト</a:t>
            </a:r>
            <a:endParaRPr lang="en-US" altLang="ja-JP" sz="2000" dirty="0"/>
          </a:p>
          <a:p>
            <a:pPr marL="0" indent="0">
              <a:buNone/>
            </a:pPr>
            <a:r>
              <a:rPr lang="en-US" altLang="ja-JP" sz="2000" dirty="0"/>
              <a:t>	</a:t>
            </a:r>
            <a:r>
              <a:rPr lang="ja-JP" altLang="en-US" sz="2000" dirty="0"/>
              <a:t>・古い世代のうち最近スキャンされていないオブジェクト</a:t>
            </a:r>
            <a:endParaRPr lang="en-US" altLang="ja-JP" sz="2000" dirty="0"/>
          </a:p>
          <a:p>
            <a:pPr marL="0" indent="0">
              <a:buNone/>
            </a:pPr>
            <a:r>
              <a:rPr lang="en-US" altLang="ja-JP" sz="2000" dirty="0"/>
              <a:t>	</a:t>
            </a:r>
            <a:r>
              <a:rPr lang="ja-JP" altLang="en-US" sz="2000" dirty="0"/>
              <a:t>・これらの未スキャンオブジェクトから到達可能なオブジェクト</a:t>
            </a:r>
            <a:endParaRPr lang="en-US" altLang="ja-JP" sz="2000" dirty="0"/>
          </a:p>
          <a:p>
            <a:pPr marL="0" indent="0">
              <a:buNone/>
            </a:pPr>
            <a:r>
              <a:rPr lang="en-US" altLang="ja-JP" sz="2400" dirty="0"/>
              <a:t> </a:t>
            </a:r>
          </a:p>
          <a:p>
            <a:pPr marL="0" indent="0">
              <a:buNone/>
            </a:pPr>
            <a:endParaRPr lang="en-US" altLang="ja-JP" sz="2400" dirty="0"/>
          </a:p>
          <a:p>
            <a:pPr marL="0" indent="0">
              <a:buNone/>
            </a:pPr>
            <a:endParaRPr lang="en-US" altLang="ja-JP" sz="2400" dirty="0"/>
          </a:p>
          <a:p>
            <a:pPr marL="0" indent="0">
              <a:buNone/>
            </a:pPr>
            <a:endParaRPr lang="en-US" altLang="ja-JP" sz="2400" dirty="0"/>
          </a:p>
        </p:txBody>
      </p:sp>
      <p:sp>
        <p:nvSpPr>
          <p:cNvPr id="7" name="テキスト ボックス 6">
            <a:extLst>
              <a:ext uri="{FF2B5EF4-FFF2-40B4-BE49-F238E27FC236}">
                <a16:creationId xmlns:a16="http://schemas.microsoft.com/office/drawing/2014/main" id="{0986BE50-BDAB-BC11-C879-11CD6ABAFB66}"/>
              </a:ext>
            </a:extLst>
          </p:cNvPr>
          <p:cNvSpPr txBox="1"/>
          <p:nvPr/>
        </p:nvSpPr>
        <p:spPr>
          <a:xfrm>
            <a:off x="3517392" y="6627168"/>
            <a:ext cx="5797296" cy="230832"/>
          </a:xfrm>
          <a:prstGeom prst="rect">
            <a:avLst/>
          </a:prstGeom>
          <a:noFill/>
        </p:spPr>
        <p:txBody>
          <a:bodyPr wrap="square">
            <a:spAutoFit/>
          </a:bodyPr>
          <a:lstStyle/>
          <a:p>
            <a:r>
              <a:rPr lang="ja-JP" altLang="en-US" sz="900" dirty="0"/>
              <a:t>https://github.com/python/cpython/blob/main/InternalDocs/garbage_collector.md#Optimization-incremental-collection</a:t>
            </a:r>
          </a:p>
        </p:txBody>
      </p:sp>
    </p:spTree>
    <p:extLst>
      <p:ext uri="{BB962C8B-B14F-4D97-AF65-F5344CB8AC3E}">
        <p14:creationId xmlns:p14="http://schemas.microsoft.com/office/powerpoint/2010/main" val="23018699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AD7D26-8283-268A-C8E2-EECE35959DAC}"/>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06777B35-F481-3D28-985F-B88E22D61427}"/>
              </a:ext>
            </a:extLst>
          </p:cNvPr>
          <p:cNvSpPr>
            <a:spLocks noGrp="1"/>
          </p:cNvSpPr>
          <p:nvPr>
            <p:ph type="title"/>
          </p:nvPr>
        </p:nvSpPr>
        <p:spPr/>
        <p:txBody>
          <a:bodyPr/>
          <a:lstStyle/>
          <a:p>
            <a:r>
              <a:rPr lang="en-US" altLang="ja-JP" dirty="0"/>
              <a:t>2</a:t>
            </a:r>
            <a:r>
              <a:rPr kumimoji="1" lang="en-US" altLang="ja-JP" dirty="0"/>
              <a:t>.1. 2</a:t>
            </a:r>
            <a:r>
              <a:rPr kumimoji="1" lang="ja-JP" altLang="en-US" dirty="0"/>
              <a:t>世代</a:t>
            </a:r>
            <a:r>
              <a:rPr kumimoji="1" lang="en-US" altLang="ja-JP" dirty="0"/>
              <a:t>Generational GC</a:t>
            </a:r>
            <a:endParaRPr kumimoji="1" lang="ja-JP" altLang="en-US" dirty="0"/>
          </a:p>
        </p:txBody>
      </p:sp>
      <p:sp>
        <p:nvSpPr>
          <p:cNvPr id="3" name="コンテンツ プレースホルダー 2">
            <a:extLst>
              <a:ext uri="{FF2B5EF4-FFF2-40B4-BE49-F238E27FC236}">
                <a16:creationId xmlns:a16="http://schemas.microsoft.com/office/drawing/2014/main" id="{AB8BF803-0CA0-4B09-5502-AF0E25CB6717}"/>
              </a:ext>
            </a:extLst>
          </p:cNvPr>
          <p:cNvSpPr>
            <a:spLocks noGrp="1"/>
          </p:cNvSpPr>
          <p:nvPr>
            <p:ph idx="1"/>
          </p:nvPr>
        </p:nvSpPr>
        <p:spPr/>
        <p:txBody>
          <a:bodyPr>
            <a:noAutofit/>
          </a:bodyPr>
          <a:lstStyle/>
          <a:p>
            <a:pPr marL="0" indent="0">
              <a:buNone/>
            </a:pPr>
            <a:r>
              <a:rPr lang="en-US" altLang="ja-JP" i="1" u="sng" dirty="0"/>
              <a:t>Incremental collection</a:t>
            </a:r>
            <a:endParaRPr lang="en-US" altLang="ja-JP" sz="2400" dirty="0"/>
          </a:p>
          <a:p>
            <a:pPr marL="0" indent="0">
              <a:buNone/>
            </a:pPr>
            <a:r>
              <a:rPr lang="ja-JP" altLang="en-US" sz="2400" dirty="0"/>
              <a:t>何がスキャンされているか追跡し続けるため，古い世代は</a:t>
            </a:r>
            <a:r>
              <a:rPr lang="en-US" altLang="ja-JP" sz="2400" dirty="0"/>
              <a:t>2</a:t>
            </a:r>
            <a:r>
              <a:rPr lang="ja-JP" altLang="en-US" sz="2400" dirty="0"/>
              <a:t>つの  リストを持つ</a:t>
            </a:r>
            <a:r>
              <a:rPr lang="en-US" altLang="ja-JP" sz="2400" dirty="0"/>
              <a:t>.</a:t>
            </a:r>
          </a:p>
          <a:p>
            <a:pPr marL="0" indent="0">
              <a:buNone/>
            </a:pPr>
            <a:endParaRPr lang="en-US" altLang="ja-JP" sz="2000" dirty="0"/>
          </a:p>
          <a:p>
            <a:pPr marL="0" indent="0">
              <a:buNone/>
            </a:pPr>
            <a:r>
              <a:rPr lang="en-US" altLang="ja-JP" sz="2400" dirty="0"/>
              <a:t>1. pending</a:t>
            </a:r>
          </a:p>
          <a:p>
            <a:pPr marL="0" indent="0">
              <a:buNone/>
            </a:pPr>
            <a:r>
              <a:rPr lang="en-US" altLang="ja-JP" sz="2000" dirty="0"/>
              <a:t>	</a:t>
            </a:r>
            <a:r>
              <a:rPr lang="ja-JP" altLang="en-US" sz="2000" dirty="0"/>
              <a:t>スキャンされていないオブジェクトのリスト．</a:t>
            </a:r>
            <a:r>
              <a:rPr lang="en-US" altLang="ja-JP" sz="2000" dirty="0"/>
              <a:t>full scavenge </a:t>
            </a:r>
            <a:r>
              <a:rPr lang="ja-JP" altLang="en-US" sz="2000" dirty="0"/>
              <a:t>開始時は         </a:t>
            </a:r>
            <a:r>
              <a:rPr lang="en-US" altLang="ja-JP" sz="2000" dirty="0"/>
              <a:t>	</a:t>
            </a:r>
            <a:r>
              <a:rPr lang="ja-JP" altLang="en-US" sz="2000" dirty="0"/>
              <a:t>古い世代のすべてのオブジェクトが </a:t>
            </a:r>
            <a:r>
              <a:rPr lang="en-US" altLang="ja-JP" sz="2000" dirty="0"/>
              <a:t>pending space </a:t>
            </a:r>
            <a:r>
              <a:rPr lang="ja-JP" altLang="en-US" sz="2000" dirty="0"/>
              <a:t>にいるはず．</a:t>
            </a:r>
            <a:endParaRPr lang="en-US" altLang="ja-JP" sz="2000" dirty="0"/>
          </a:p>
          <a:p>
            <a:pPr marL="0" indent="0">
              <a:buNone/>
            </a:pPr>
            <a:r>
              <a:rPr lang="en-US" altLang="ja-JP" sz="2400" dirty="0"/>
              <a:t>2. visited </a:t>
            </a:r>
          </a:p>
          <a:p>
            <a:pPr marL="0" indent="0">
              <a:buNone/>
            </a:pPr>
            <a:r>
              <a:rPr lang="en-US" altLang="ja-JP" sz="2400" dirty="0"/>
              <a:t>	</a:t>
            </a:r>
            <a:r>
              <a:rPr lang="ja-JP" altLang="en-US" sz="2000" dirty="0"/>
              <a:t>スキャンされ，生き残ったオブジェクトのリスト．</a:t>
            </a:r>
            <a:endParaRPr lang="en-US" altLang="ja-JP" sz="2000" dirty="0"/>
          </a:p>
          <a:p>
            <a:pPr marL="0" indent="0">
              <a:buNone/>
            </a:pPr>
            <a:endParaRPr lang="en-US" altLang="ja-JP" sz="2000" dirty="0"/>
          </a:p>
          <a:p>
            <a:pPr marL="0" indent="0">
              <a:buNone/>
            </a:pPr>
            <a:r>
              <a:rPr lang="ja-JP" altLang="en-US" sz="2000" dirty="0"/>
              <a:t>ヒープのすべてのオブジェクトの走査が完了したら，</a:t>
            </a:r>
            <a:r>
              <a:rPr lang="en-US" altLang="ja-JP" sz="2000" dirty="0"/>
              <a:t>visited </a:t>
            </a:r>
            <a:r>
              <a:rPr lang="ja-JP" altLang="en-US" sz="2000" dirty="0"/>
              <a:t>リストのすべての要素を </a:t>
            </a:r>
            <a:r>
              <a:rPr lang="en-US" altLang="ja-JP" sz="2000" dirty="0"/>
              <a:t>pending </a:t>
            </a:r>
            <a:r>
              <a:rPr lang="ja-JP" altLang="en-US" sz="2000" dirty="0"/>
              <a:t>リストに移さなければならない．</a:t>
            </a:r>
            <a:endParaRPr lang="en-US" altLang="ja-JP" sz="2000" dirty="0"/>
          </a:p>
          <a:p>
            <a:pPr marL="0" indent="0">
              <a:buNone/>
            </a:pPr>
            <a:r>
              <a:rPr lang="ja-JP" altLang="en-US" sz="2000" dirty="0"/>
              <a:t>すべての要素を移す代わりに，</a:t>
            </a:r>
            <a:r>
              <a:rPr lang="en-US" altLang="ja-JP" sz="2000" dirty="0"/>
              <a:t>2</a:t>
            </a:r>
            <a:r>
              <a:rPr lang="ja-JP" altLang="en-US" sz="2000" dirty="0"/>
              <a:t>つのリストの役割を</a:t>
            </a:r>
            <a:r>
              <a:rPr lang="en-US" altLang="ja-JP" sz="2000" dirty="0"/>
              <a:t>1</a:t>
            </a:r>
            <a:r>
              <a:rPr lang="ja-JP" altLang="en-US" sz="2000" dirty="0"/>
              <a:t>サイクルごとに交換する操作を </a:t>
            </a:r>
            <a:r>
              <a:rPr lang="en-US" altLang="ja-JP" sz="2000" dirty="0" err="1"/>
              <a:t>GCState</a:t>
            </a:r>
            <a:r>
              <a:rPr lang="en-US" altLang="ja-JP" sz="2000" dirty="0"/>
              <a:t> </a:t>
            </a:r>
            <a:r>
              <a:rPr lang="ja-JP" altLang="en-US" sz="2000" dirty="0"/>
              <a:t>構造体のフィールドを使用して行っている．</a:t>
            </a:r>
            <a:endParaRPr lang="en-US" altLang="ja-JP" sz="2000" dirty="0"/>
          </a:p>
          <a:p>
            <a:pPr marL="0" indent="0">
              <a:buNone/>
            </a:pPr>
            <a:endParaRPr lang="en-US" altLang="ja-JP" sz="2400" dirty="0"/>
          </a:p>
        </p:txBody>
      </p:sp>
      <p:sp>
        <p:nvSpPr>
          <p:cNvPr id="7" name="テキスト ボックス 6">
            <a:extLst>
              <a:ext uri="{FF2B5EF4-FFF2-40B4-BE49-F238E27FC236}">
                <a16:creationId xmlns:a16="http://schemas.microsoft.com/office/drawing/2014/main" id="{0E6AABD0-ABE0-E6EC-BE18-7910D2208681}"/>
              </a:ext>
            </a:extLst>
          </p:cNvPr>
          <p:cNvSpPr txBox="1"/>
          <p:nvPr/>
        </p:nvSpPr>
        <p:spPr>
          <a:xfrm>
            <a:off x="3517392" y="6627168"/>
            <a:ext cx="5797296" cy="230832"/>
          </a:xfrm>
          <a:prstGeom prst="rect">
            <a:avLst/>
          </a:prstGeom>
          <a:noFill/>
        </p:spPr>
        <p:txBody>
          <a:bodyPr wrap="square">
            <a:spAutoFit/>
          </a:bodyPr>
          <a:lstStyle/>
          <a:p>
            <a:r>
              <a:rPr lang="ja-JP" altLang="en-US" sz="900" dirty="0"/>
              <a:t>https://github.com/python/cpython/blob/main/InternalDocs/garbage_collector.md#Optimization-incremental-collection</a:t>
            </a:r>
          </a:p>
        </p:txBody>
      </p:sp>
    </p:spTree>
    <p:extLst>
      <p:ext uri="{BB962C8B-B14F-4D97-AF65-F5344CB8AC3E}">
        <p14:creationId xmlns:p14="http://schemas.microsoft.com/office/powerpoint/2010/main" val="18255902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88F8CB-45B9-3B8B-4EFD-C47DCBA21CEC}"/>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59965CE0-98F9-C993-DB00-0529B330689F}"/>
              </a:ext>
            </a:extLst>
          </p:cNvPr>
          <p:cNvSpPr>
            <a:spLocks noGrp="1"/>
          </p:cNvSpPr>
          <p:nvPr>
            <p:ph type="title"/>
          </p:nvPr>
        </p:nvSpPr>
        <p:spPr/>
        <p:txBody>
          <a:bodyPr/>
          <a:lstStyle/>
          <a:p>
            <a:r>
              <a:rPr lang="en-US" altLang="ja-JP" dirty="0"/>
              <a:t>2</a:t>
            </a:r>
            <a:r>
              <a:rPr kumimoji="1" lang="en-US" altLang="ja-JP" dirty="0"/>
              <a:t>.1. 2</a:t>
            </a:r>
            <a:r>
              <a:rPr kumimoji="1" lang="ja-JP" altLang="en-US" dirty="0"/>
              <a:t>世代</a:t>
            </a:r>
            <a:r>
              <a:rPr kumimoji="1" lang="en-US" altLang="ja-JP" dirty="0"/>
              <a:t>Generational GC</a:t>
            </a:r>
            <a:endParaRPr kumimoji="1" lang="ja-JP" altLang="en-US" dirty="0"/>
          </a:p>
        </p:txBody>
      </p:sp>
      <p:sp>
        <p:nvSpPr>
          <p:cNvPr id="3" name="コンテンツ プレースホルダー 2">
            <a:extLst>
              <a:ext uri="{FF2B5EF4-FFF2-40B4-BE49-F238E27FC236}">
                <a16:creationId xmlns:a16="http://schemas.microsoft.com/office/drawing/2014/main" id="{65B60CBF-0015-A789-AB2D-B736EE76FBDC}"/>
              </a:ext>
            </a:extLst>
          </p:cNvPr>
          <p:cNvSpPr>
            <a:spLocks noGrp="1"/>
          </p:cNvSpPr>
          <p:nvPr>
            <p:ph idx="1"/>
          </p:nvPr>
        </p:nvSpPr>
        <p:spPr/>
        <p:txBody>
          <a:bodyPr>
            <a:noAutofit/>
          </a:bodyPr>
          <a:lstStyle/>
          <a:p>
            <a:pPr marL="0" indent="0">
              <a:buNone/>
            </a:pPr>
            <a:r>
              <a:rPr lang="en-US" altLang="ja-JP" i="1" u="sng" dirty="0"/>
              <a:t>Incremental collection</a:t>
            </a:r>
            <a:endParaRPr lang="en-US" altLang="ja-JP" sz="2400" dirty="0"/>
          </a:p>
          <a:p>
            <a:pPr marL="0" indent="0">
              <a:buNone/>
            </a:pPr>
            <a:r>
              <a:rPr lang="en-US" altLang="ja-JP" sz="2400" dirty="0"/>
              <a:t>GC </a:t>
            </a:r>
            <a:r>
              <a:rPr lang="ja-JP" altLang="en-US" sz="2400" dirty="0"/>
              <a:t>をいつ実行するか判定するために，コレクタは常に最後の</a:t>
            </a:r>
            <a:r>
              <a:rPr lang="en-US" altLang="ja-JP" sz="2400" dirty="0"/>
              <a:t>collection </a:t>
            </a:r>
            <a:r>
              <a:rPr lang="ja-JP" altLang="en-US" sz="2400" dirty="0"/>
              <a:t>以降の オブジェクトの </a:t>
            </a:r>
            <a:r>
              <a:rPr lang="en-US" altLang="ja-JP" sz="2400" dirty="0"/>
              <a:t>allocation, </a:t>
            </a:r>
            <a:r>
              <a:rPr lang="ja-JP" altLang="en-US" sz="2400" dirty="0"/>
              <a:t> </a:t>
            </a:r>
            <a:r>
              <a:rPr lang="en-US" altLang="ja-JP" sz="2400" dirty="0"/>
              <a:t>deallocation </a:t>
            </a:r>
            <a:r>
              <a:rPr lang="ja-JP" altLang="en-US" sz="2400" dirty="0"/>
              <a:t>の数を 追跡しており</a:t>
            </a:r>
            <a:r>
              <a:rPr lang="en-US" altLang="ja-JP" sz="2400" dirty="0"/>
              <a:t>, allocation – deallocation &gt; threshold0 </a:t>
            </a:r>
            <a:r>
              <a:rPr lang="ja-JP" altLang="en-US" sz="2400" dirty="0"/>
              <a:t>となったときに</a:t>
            </a:r>
            <a:r>
              <a:rPr lang="en-US" altLang="ja-JP" sz="2400" dirty="0"/>
              <a:t>GC </a:t>
            </a:r>
            <a:r>
              <a:rPr lang="ja-JP" altLang="en-US" sz="2400" dirty="0"/>
              <a:t>を実行する．</a:t>
            </a:r>
            <a:endParaRPr lang="en-US" altLang="ja-JP" sz="2400" dirty="0"/>
          </a:p>
          <a:p>
            <a:pPr marL="0" indent="0">
              <a:buNone/>
            </a:pPr>
            <a:endParaRPr lang="en-US" altLang="ja-JP" sz="2400" dirty="0"/>
          </a:p>
          <a:p>
            <a:pPr marL="0" indent="0">
              <a:buNone/>
            </a:pPr>
            <a:r>
              <a:rPr lang="en-US" altLang="ja-JP" sz="2400" dirty="0"/>
              <a:t>threshold1 </a:t>
            </a:r>
            <a:r>
              <a:rPr lang="ja-JP" altLang="en-US" sz="2400" dirty="0"/>
              <a:t>は</a:t>
            </a:r>
            <a:r>
              <a:rPr lang="en-US" altLang="ja-JP" sz="2400" dirty="0"/>
              <a:t>1</a:t>
            </a:r>
            <a:r>
              <a:rPr lang="ja-JP" altLang="en-US" sz="2400" dirty="0"/>
              <a:t>回の </a:t>
            </a:r>
            <a:r>
              <a:rPr lang="en-US" altLang="ja-JP" sz="2400" dirty="0"/>
              <a:t>incremental scan </a:t>
            </a:r>
            <a:r>
              <a:rPr lang="ja-JP" altLang="en-US" sz="2400" dirty="0"/>
              <a:t>で処理される割合を制御する役割を持っている．すなわち，</a:t>
            </a:r>
            <a:r>
              <a:rPr lang="en-US" altLang="ja-JP" sz="2400" dirty="0"/>
              <a:t>threshold1 </a:t>
            </a:r>
            <a:r>
              <a:rPr lang="ja-JP" altLang="en-US" sz="2400" dirty="0"/>
              <a:t>の値が大きければ大きいほど，古い世代の </a:t>
            </a:r>
            <a:r>
              <a:rPr lang="en-US" altLang="ja-JP" sz="2400" dirty="0"/>
              <a:t>GC </a:t>
            </a:r>
            <a:r>
              <a:rPr lang="ja-JP" altLang="en-US" sz="2400" dirty="0"/>
              <a:t>が実行される頻度が低くなる．</a:t>
            </a:r>
            <a:endParaRPr lang="en-US" altLang="ja-JP" sz="2400" dirty="0"/>
          </a:p>
          <a:p>
            <a:pPr marL="0" indent="0">
              <a:buNone/>
            </a:pPr>
            <a:endParaRPr lang="en-US" altLang="ja-JP" sz="2400" dirty="0"/>
          </a:p>
        </p:txBody>
      </p:sp>
      <p:sp>
        <p:nvSpPr>
          <p:cNvPr id="7" name="テキスト ボックス 6">
            <a:extLst>
              <a:ext uri="{FF2B5EF4-FFF2-40B4-BE49-F238E27FC236}">
                <a16:creationId xmlns:a16="http://schemas.microsoft.com/office/drawing/2014/main" id="{16C7076B-F2A5-FAA3-83AE-4FDEC3CD065C}"/>
              </a:ext>
            </a:extLst>
          </p:cNvPr>
          <p:cNvSpPr txBox="1"/>
          <p:nvPr/>
        </p:nvSpPr>
        <p:spPr>
          <a:xfrm>
            <a:off x="3517392" y="6627168"/>
            <a:ext cx="5797296" cy="230832"/>
          </a:xfrm>
          <a:prstGeom prst="rect">
            <a:avLst/>
          </a:prstGeom>
          <a:noFill/>
        </p:spPr>
        <p:txBody>
          <a:bodyPr wrap="square">
            <a:spAutoFit/>
          </a:bodyPr>
          <a:lstStyle/>
          <a:p>
            <a:r>
              <a:rPr lang="ja-JP" altLang="en-US" sz="900" dirty="0"/>
              <a:t>https://github.com/python/cpython/blob/main/InternalDocs/garbage_collector.md#Optimization-incremental-collection</a:t>
            </a:r>
          </a:p>
        </p:txBody>
      </p:sp>
    </p:spTree>
    <p:extLst>
      <p:ext uri="{BB962C8B-B14F-4D97-AF65-F5344CB8AC3E}">
        <p14:creationId xmlns:p14="http://schemas.microsoft.com/office/powerpoint/2010/main" val="29054711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D635D2-D9FD-26C3-42E2-833138A21DB0}"/>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9333749F-1C4C-449E-E9F8-29A2AB112849}"/>
              </a:ext>
            </a:extLst>
          </p:cNvPr>
          <p:cNvSpPr>
            <a:spLocks noGrp="1"/>
          </p:cNvSpPr>
          <p:nvPr>
            <p:ph type="title"/>
          </p:nvPr>
        </p:nvSpPr>
        <p:spPr/>
        <p:txBody>
          <a:bodyPr/>
          <a:lstStyle/>
          <a:p>
            <a:r>
              <a:rPr lang="en-US" altLang="ja-JP" dirty="0"/>
              <a:t>2</a:t>
            </a:r>
            <a:r>
              <a:rPr kumimoji="1" lang="en-US" altLang="ja-JP" dirty="0"/>
              <a:t>.1. 2</a:t>
            </a:r>
            <a:r>
              <a:rPr kumimoji="1" lang="ja-JP" altLang="en-US" dirty="0"/>
              <a:t>世代</a:t>
            </a:r>
            <a:r>
              <a:rPr kumimoji="1" lang="en-US" altLang="ja-JP" dirty="0"/>
              <a:t>Generational GC</a:t>
            </a:r>
            <a:endParaRPr kumimoji="1" lang="ja-JP" altLang="en-US" dirty="0"/>
          </a:p>
        </p:txBody>
      </p:sp>
      <p:sp>
        <p:nvSpPr>
          <p:cNvPr id="3" name="コンテンツ プレースホルダー 2">
            <a:extLst>
              <a:ext uri="{FF2B5EF4-FFF2-40B4-BE49-F238E27FC236}">
                <a16:creationId xmlns:a16="http://schemas.microsoft.com/office/drawing/2014/main" id="{A7168197-831B-47AC-5077-04C6F94D0BCE}"/>
              </a:ext>
            </a:extLst>
          </p:cNvPr>
          <p:cNvSpPr>
            <a:spLocks noGrp="1"/>
          </p:cNvSpPr>
          <p:nvPr>
            <p:ph idx="1"/>
          </p:nvPr>
        </p:nvSpPr>
        <p:spPr/>
        <p:txBody>
          <a:bodyPr>
            <a:noAutofit/>
          </a:bodyPr>
          <a:lstStyle/>
          <a:p>
            <a:pPr marL="0" indent="0">
              <a:buNone/>
            </a:pPr>
            <a:r>
              <a:rPr lang="en-US" altLang="ja-JP" i="1" u="sng" dirty="0"/>
              <a:t>Incremental collection</a:t>
            </a:r>
            <a:endParaRPr lang="en-US" altLang="ja-JP" dirty="0"/>
          </a:p>
          <a:p>
            <a:pPr marL="0" indent="0">
              <a:buNone/>
            </a:pPr>
            <a:r>
              <a:rPr lang="ja-JP" altLang="en-US" sz="2400" dirty="0"/>
              <a:t>この例の場合，</a:t>
            </a:r>
            <a:endParaRPr lang="en-US" altLang="ja-JP" sz="2400" dirty="0"/>
          </a:p>
          <a:p>
            <a:pPr marL="0" indent="0">
              <a:buNone/>
            </a:pPr>
            <a:r>
              <a:rPr lang="en-US" altLang="ja-JP" sz="2400" dirty="0"/>
              <a:t>	threshold0 = 700</a:t>
            </a:r>
          </a:p>
          <a:p>
            <a:pPr marL="0" indent="0">
              <a:buNone/>
            </a:pPr>
            <a:r>
              <a:rPr lang="en-US" altLang="ja-JP" sz="2400" dirty="0"/>
              <a:t>	threshold1 = 10</a:t>
            </a:r>
          </a:p>
          <a:p>
            <a:pPr marL="0" indent="0">
              <a:buNone/>
            </a:pPr>
            <a:r>
              <a:rPr lang="en-US" altLang="ja-JP" sz="2400" dirty="0"/>
              <a:t>	threshold2 = 10</a:t>
            </a:r>
          </a:p>
          <a:p>
            <a:pPr marL="0" indent="0">
              <a:buNone/>
            </a:pPr>
            <a:r>
              <a:rPr lang="ja-JP" altLang="en-US" sz="2400" dirty="0"/>
              <a:t>であるから，</a:t>
            </a:r>
            <a:endParaRPr lang="en-US" altLang="ja-JP" sz="2400" dirty="0"/>
          </a:p>
          <a:p>
            <a:pPr marL="0" indent="0">
              <a:buNone/>
            </a:pPr>
            <a:r>
              <a:rPr lang="en-US" altLang="ja-JP" sz="2400" dirty="0"/>
              <a:t>allocation – deallocation &gt; 700 </a:t>
            </a:r>
            <a:r>
              <a:rPr lang="ja-JP" altLang="en-US" sz="2400" dirty="0"/>
              <a:t>となるたびに</a:t>
            </a:r>
            <a:r>
              <a:rPr lang="en-US" altLang="ja-JP" sz="2400" dirty="0"/>
              <a:t>GC </a:t>
            </a:r>
            <a:r>
              <a:rPr lang="ja-JP" altLang="en-US" sz="2400" dirty="0"/>
              <a:t>が実行され</a:t>
            </a:r>
            <a:r>
              <a:rPr lang="en-US" altLang="ja-JP" sz="2400" dirty="0"/>
              <a:t>,</a:t>
            </a:r>
          </a:p>
          <a:p>
            <a:pPr marL="0" indent="0">
              <a:buNone/>
            </a:pPr>
            <a:r>
              <a:rPr lang="en-US" altLang="ja-JP" sz="2400" dirty="0"/>
              <a:t>gen0</a:t>
            </a:r>
            <a:r>
              <a:rPr lang="ja-JP" altLang="en-US" sz="2400" dirty="0"/>
              <a:t>の</a:t>
            </a:r>
            <a:r>
              <a:rPr lang="en-US" altLang="ja-JP" sz="2400" dirty="0"/>
              <a:t>GC</a:t>
            </a:r>
            <a:r>
              <a:rPr lang="ja-JP" altLang="en-US" sz="2400" dirty="0"/>
              <a:t>が</a:t>
            </a:r>
            <a:r>
              <a:rPr lang="en-US" altLang="ja-JP" sz="2400" dirty="0"/>
              <a:t>10</a:t>
            </a:r>
            <a:r>
              <a:rPr lang="ja-JP" altLang="en-US" sz="2400" dirty="0"/>
              <a:t>回行われるたびに </a:t>
            </a:r>
            <a:r>
              <a:rPr lang="en-US" altLang="ja-JP" sz="2400" dirty="0"/>
              <a:t>gen2</a:t>
            </a:r>
            <a:r>
              <a:rPr lang="ja-JP" altLang="en-US" sz="2400" dirty="0"/>
              <a:t>の</a:t>
            </a:r>
            <a:r>
              <a:rPr lang="en-US" altLang="ja-JP" sz="2400" dirty="0"/>
              <a:t>1/10 </a:t>
            </a:r>
            <a:r>
              <a:rPr lang="ja-JP" altLang="en-US" sz="2400" dirty="0"/>
              <a:t>が</a:t>
            </a:r>
            <a:r>
              <a:rPr lang="en-US" altLang="ja-JP" sz="2400" dirty="0"/>
              <a:t>scan</a:t>
            </a:r>
            <a:r>
              <a:rPr lang="ja-JP" altLang="en-US" sz="2400" dirty="0"/>
              <a:t>される</a:t>
            </a:r>
            <a:r>
              <a:rPr lang="en-US" altLang="ja-JP" sz="2400" dirty="0"/>
              <a:t>.</a:t>
            </a:r>
          </a:p>
          <a:p>
            <a:pPr marL="0" indent="0">
              <a:buNone/>
            </a:pPr>
            <a:endParaRPr lang="en-US" altLang="ja-JP" sz="2400" dirty="0"/>
          </a:p>
          <a:p>
            <a:pPr marL="0" indent="0">
              <a:buNone/>
            </a:pPr>
            <a:r>
              <a:rPr lang="ja-JP" altLang="en-US" sz="2400" dirty="0"/>
              <a:t>したがって，各世代別フルスキャンの回数の割合は，</a:t>
            </a:r>
            <a:endParaRPr lang="en-US" altLang="ja-JP" sz="2400" dirty="0"/>
          </a:p>
          <a:p>
            <a:pPr marL="0" indent="0">
              <a:buNone/>
            </a:pPr>
            <a:r>
              <a:rPr lang="en-US" altLang="ja-JP" sz="2400" dirty="0"/>
              <a:t>	gen0  : gen2 = 100 : 1</a:t>
            </a:r>
          </a:p>
          <a:p>
            <a:pPr marL="0" indent="0">
              <a:buNone/>
            </a:pPr>
            <a:r>
              <a:rPr lang="ja-JP" altLang="en-US" sz="2400" dirty="0"/>
              <a:t>と考えられる</a:t>
            </a:r>
            <a:r>
              <a:rPr lang="en-US" altLang="ja-JP" sz="2400" dirty="0"/>
              <a:t>. </a:t>
            </a:r>
          </a:p>
        </p:txBody>
      </p:sp>
      <p:sp>
        <p:nvSpPr>
          <p:cNvPr id="7" name="テキスト ボックス 6">
            <a:extLst>
              <a:ext uri="{FF2B5EF4-FFF2-40B4-BE49-F238E27FC236}">
                <a16:creationId xmlns:a16="http://schemas.microsoft.com/office/drawing/2014/main" id="{4C404B33-1071-E00E-2D6A-54AB66473F72}"/>
              </a:ext>
            </a:extLst>
          </p:cNvPr>
          <p:cNvSpPr txBox="1"/>
          <p:nvPr/>
        </p:nvSpPr>
        <p:spPr>
          <a:xfrm>
            <a:off x="3517392" y="6627168"/>
            <a:ext cx="5797296" cy="230832"/>
          </a:xfrm>
          <a:prstGeom prst="rect">
            <a:avLst/>
          </a:prstGeom>
          <a:noFill/>
        </p:spPr>
        <p:txBody>
          <a:bodyPr wrap="square">
            <a:spAutoFit/>
          </a:bodyPr>
          <a:lstStyle/>
          <a:p>
            <a:r>
              <a:rPr lang="ja-JP" altLang="en-US" sz="900" dirty="0"/>
              <a:t>https://github.com/python/cpython/blob/main/InternalDocs/garbage_collector.md#Optimization-incremental-collection</a:t>
            </a:r>
          </a:p>
        </p:txBody>
      </p:sp>
      <p:pic>
        <p:nvPicPr>
          <p:cNvPr id="4" name="図 3">
            <a:extLst>
              <a:ext uri="{FF2B5EF4-FFF2-40B4-BE49-F238E27FC236}">
                <a16:creationId xmlns:a16="http://schemas.microsoft.com/office/drawing/2014/main" id="{D135CBB3-66F5-8510-082E-881B69527EF4}"/>
              </a:ext>
            </a:extLst>
          </p:cNvPr>
          <p:cNvPicPr>
            <a:picLocks noChangeAspect="1"/>
          </p:cNvPicPr>
          <p:nvPr/>
        </p:nvPicPr>
        <p:blipFill>
          <a:blip r:embed="rId2"/>
          <a:stretch>
            <a:fillRect/>
          </a:stretch>
        </p:blipFill>
        <p:spPr>
          <a:xfrm>
            <a:off x="3977755" y="1265992"/>
            <a:ext cx="4312319" cy="760998"/>
          </a:xfrm>
          <a:prstGeom prst="rect">
            <a:avLst/>
          </a:prstGeom>
        </p:spPr>
      </p:pic>
    </p:spTree>
    <p:extLst>
      <p:ext uri="{BB962C8B-B14F-4D97-AF65-F5344CB8AC3E}">
        <p14:creationId xmlns:p14="http://schemas.microsoft.com/office/powerpoint/2010/main" val="73336319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3E7E1E-896B-5E20-5D85-C26073D107E2}"/>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EB51AA32-41E9-FE0F-CD17-83600BD56211}"/>
              </a:ext>
            </a:extLst>
          </p:cNvPr>
          <p:cNvSpPr>
            <a:spLocks noGrp="1"/>
          </p:cNvSpPr>
          <p:nvPr>
            <p:ph type="title"/>
          </p:nvPr>
        </p:nvSpPr>
        <p:spPr/>
        <p:txBody>
          <a:bodyPr/>
          <a:lstStyle/>
          <a:p>
            <a:r>
              <a:rPr lang="en-US" altLang="ja-JP" dirty="0"/>
              <a:t>2</a:t>
            </a:r>
            <a:r>
              <a:rPr kumimoji="1" lang="en-US" altLang="ja-JP" dirty="0"/>
              <a:t>.2. </a:t>
            </a:r>
            <a:r>
              <a:rPr kumimoji="1" lang="ja-JP" altLang="en-US" dirty="0"/>
              <a:t>循環参照への対処</a:t>
            </a:r>
          </a:p>
        </p:txBody>
      </p:sp>
      <p:sp>
        <p:nvSpPr>
          <p:cNvPr id="3" name="コンテンツ プレースホルダー 2">
            <a:extLst>
              <a:ext uri="{FF2B5EF4-FFF2-40B4-BE49-F238E27FC236}">
                <a16:creationId xmlns:a16="http://schemas.microsoft.com/office/drawing/2014/main" id="{1B4C7DBD-799D-60C3-ECB9-49541C55EDCF}"/>
              </a:ext>
            </a:extLst>
          </p:cNvPr>
          <p:cNvSpPr>
            <a:spLocks noGrp="1"/>
          </p:cNvSpPr>
          <p:nvPr>
            <p:ph idx="1"/>
          </p:nvPr>
        </p:nvSpPr>
        <p:spPr/>
        <p:txBody>
          <a:bodyPr/>
          <a:lstStyle/>
          <a:p>
            <a:pPr marL="0" indent="0">
              <a:buNone/>
            </a:pPr>
            <a:r>
              <a:rPr kumimoji="1" lang="en-US" altLang="ja-JP" dirty="0"/>
              <a:t>Python</a:t>
            </a:r>
            <a:r>
              <a:rPr kumimoji="1" lang="ja-JP" altLang="en-US" dirty="0"/>
              <a:t>では循環参照はどこでも起こり得る：</a:t>
            </a:r>
            <a:endParaRPr kumimoji="1" lang="en-US" altLang="ja-JP" dirty="0"/>
          </a:p>
          <a:p>
            <a:pPr marL="0" indent="0">
              <a:buNone/>
            </a:pPr>
            <a:r>
              <a:rPr lang="en-US" altLang="ja-JP" sz="2400" dirty="0"/>
              <a:t>	</a:t>
            </a:r>
            <a:r>
              <a:rPr lang="ja-JP" altLang="en-US" sz="2400" dirty="0"/>
              <a:t>インタプリタが必要とする多くの内部参照が循環参照を　　　</a:t>
            </a:r>
            <a:r>
              <a:rPr lang="en-US" altLang="ja-JP" sz="2400" dirty="0"/>
              <a:t>	</a:t>
            </a:r>
            <a:r>
              <a:rPr lang="ja-JP" altLang="en-US" sz="2400" dirty="0"/>
              <a:t>生成するため．</a:t>
            </a:r>
            <a:endParaRPr lang="en-US" altLang="ja-JP" sz="2400" dirty="0"/>
          </a:p>
          <a:p>
            <a:pPr marL="0" indent="0">
              <a:buNone/>
            </a:pPr>
            <a:endParaRPr lang="en-US" altLang="ja-JP" dirty="0"/>
          </a:p>
          <a:p>
            <a:pPr marL="0" indent="0">
              <a:buNone/>
            </a:pPr>
            <a:r>
              <a:rPr kumimoji="1" lang="ja-JP" altLang="en-US" dirty="0"/>
              <a:t>→循環参照に対応するためのアルゴリズムが</a:t>
            </a:r>
            <a:endParaRPr kumimoji="1" lang="en-US" altLang="ja-JP" dirty="0"/>
          </a:p>
          <a:p>
            <a:pPr marL="0" indent="0">
              <a:buNone/>
            </a:pPr>
            <a:r>
              <a:rPr kumimoji="1" lang="ja-JP" altLang="en-US" dirty="0"/>
              <a:t>　 </a:t>
            </a:r>
            <a:r>
              <a:rPr kumimoji="1" lang="en-US" altLang="ja-JP" dirty="0" err="1"/>
              <a:t>gc</a:t>
            </a:r>
            <a:r>
              <a:rPr kumimoji="1" lang="ja-JP" altLang="en-US" dirty="0"/>
              <a:t>モジュールに組み込まれている</a:t>
            </a:r>
            <a:r>
              <a:rPr kumimoji="1" lang="en-US" altLang="ja-JP" dirty="0"/>
              <a:t>.</a:t>
            </a:r>
          </a:p>
          <a:p>
            <a:pPr marL="0" indent="0">
              <a:buNone/>
            </a:pPr>
            <a:endParaRPr lang="en-US" altLang="ja-JP" dirty="0"/>
          </a:p>
          <a:p>
            <a:pPr marL="0" indent="0">
              <a:buNone/>
            </a:pPr>
            <a:r>
              <a:rPr kumimoji="1" lang="ja-JP" altLang="en-US" dirty="0"/>
              <a:t>これは，古い世代の </a:t>
            </a:r>
            <a:r>
              <a:rPr kumimoji="1" lang="en-US" altLang="ja-JP" dirty="0"/>
              <a:t>GC (incremental collection) </a:t>
            </a:r>
            <a:r>
              <a:rPr kumimoji="1" lang="ja-JP" altLang="en-US" dirty="0"/>
              <a:t>実行時に自動的に行われるもので，</a:t>
            </a:r>
            <a:r>
              <a:rPr kumimoji="1" lang="en-US" altLang="ja-JP" dirty="0"/>
              <a:t>Mark–sweep </a:t>
            </a:r>
            <a:r>
              <a:rPr kumimoji="1" lang="ja-JP" altLang="en-US" dirty="0"/>
              <a:t>に似たアルゴリズムが部分的に実行される．</a:t>
            </a:r>
            <a:endParaRPr kumimoji="1" lang="en-US" altLang="ja-JP" dirty="0"/>
          </a:p>
          <a:p>
            <a:pPr marL="0" indent="0">
              <a:buNone/>
            </a:pPr>
            <a:endParaRPr lang="en-US" altLang="ja-JP" dirty="0"/>
          </a:p>
          <a:p>
            <a:pPr marL="0" indent="0">
              <a:buNone/>
            </a:pPr>
            <a:r>
              <a:rPr kumimoji="1" lang="ja-JP" altLang="en-US" dirty="0"/>
              <a:t>具体的な手順を次に説明する．</a:t>
            </a:r>
          </a:p>
        </p:txBody>
      </p:sp>
      <p:sp>
        <p:nvSpPr>
          <p:cNvPr id="4" name="テキスト ボックス 3">
            <a:extLst>
              <a:ext uri="{FF2B5EF4-FFF2-40B4-BE49-F238E27FC236}">
                <a16:creationId xmlns:a16="http://schemas.microsoft.com/office/drawing/2014/main" id="{54EA0BB8-BA3A-BB07-6D9C-7416A42F0AC6}"/>
              </a:ext>
            </a:extLst>
          </p:cNvPr>
          <p:cNvSpPr txBox="1"/>
          <p:nvPr/>
        </p:nvSpPr>
        <p:spPr>
          <a:xfrm>
            <a:off x="3517392" y="6627168"/>
            <a:ext cx="5797296" cy="230832"/>
          </a:xfrm>
          <a:prstGeom prst="rect">
            <a:avLst/>
          </a:prstGeom>
          <a:noFill/>
        </p:spPr>
        <p:txBody>
          <a:bodyPr wrap="square">
            <a:spAutoFit/>
          </a:bodyPr>
          <a:lstStyle/>
          <a:p>
            <a:r>
              <a:rPr lang="ja-JP" altLang="en-US" sz="900" dirty="0"/>
              <a:t>https://github.com/python/cpython/blob/main/InternalDocs/garbage_collector.md#Optimization-incremental-collection</a:t>
            </a:r>
          </a:p>
        </p:txBody>
      </p:sp>
    </p:spTree>
    <p:extLst>
      <p:ext uri="{BB962C8B-B14F-4D97-AF65-F5344CB8AC3E}">
        <p14:creationId xmlns:p14="http://schemas.microsoft.com/office/powerpoint/2010/main" val="232247804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EAF370-D507-A9F6-BA00-783AC710E418}"/>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3CE5702B-41AC-5A55-34F1-9BBCF70AE271}"/>
              </a:ext>
            </a:extLst>
          </p:cNvPr>
          <p:cNvSpPr>
            <a:spLocks noGrp="1"/>
          </p:cNvSpPr>
          <p:nvPr>
            <p:ph type="title"/>
          </p:nvPr>
        </p:nvSpPr>
        <p:spPr/>
        <p:txBody>
          <a:bodyPr/>
          <a:lstStyle/>
          <a:p>
            <a:r>
              <a:rPr lang="en-US" altLang="ja-JP" dirty="0"/>
              <a:t>2</a:t>
            </a:r>
            <a:r>
              <a:rPr kumimoji="1" lang="en-US" altLang="ja-JP" dirty="0"/>
              <a:t>.2. </a:t>
            </a:r>
            <a:r>
              <a:rPr kumimoji="1" lang="ja-JP" altLang="en-US" dirty="0"/>
              <a:t>循環参照への対処</a:t>
            </a:r>
          </a:p>
        </p:txBody>
      </p:sp>
      <p:sp>
        <p:nvSpPr>
          <p:cNvPr id="3" name="コンテンツ プレースホルダー 2">
            <a:extLst>
              <a:ext uri="{FF2B5EF4-FFF2-40B4-BE49-F238E27FC236}">
                <a16:creationId xmlns:a16="http://schemas.microsoft.com/office/drawing/2014/main" id="{E689EB6C-5A7E-E80F-76BF-6B7B78094E5A}"/>
              </a:ext>
            </a:extLst>
          </p:cNvPr>
          <p:cNvSpPr>
            <a:spLocks noGrp="1"/>
          </p:cNvSpPr>
          <p:nvPr>
            <p:ph idx="1"/>
          </p:nvPr>
        </p:nvSpPr>
        <p:spPr/>
        <p:txBody>
          <a:bodyPr/>
          <a:lstStyle/>
          <a:p>
            <a:pPr marL="0" indent="0">
              <a:buNone/>
            </a:pPr>
            <a:r>
              <a:rPr kumimoji="1" lang="en-US" altLang="ja-JP" dirty="0"/>
              <a:t>2.2.1. </a:t>
            </a:r>
            <a:r>
              <a:rPr kumimoji="1" lang="ja-JP" altLang="en-US" dirty="0"/>
              <a:t>循環参照の特定と </a:t>
            </a:r>
            <a:r>
              <a:rPr kumimoji="1" lang="en-US" altLang="ja-JP" dirty="0"/>
              <a:t>GC</a:t>
            </a:r>
          </a:p>
          <a:p>
            <a:pPr marL="0" indent="0">
              <a:buNone/>
            </a:pPr>
            <a:r>
              <a:rPr lang="en-US" altLang="ja-JP" sz="2400" dirty="0"/>
              <a:t>	</a:t>
            </a:r>
            <a:r>
              <a:rPr lang="ja-JP" altLang="en-US" sz="2400" dirty="0"/>
              <a:t>このアルゴリズムは，コンテナオブジェクトを処理する．</a:t>
            </a:r>
            <a:endParaRPr lang="en-US" altLang="ja-JP" sz="2400" dirty="0"/>
          </a:p>
          <a:p>
            <a:pPr marL="0" indent="0">
              <a:buNone/>
            </a:pPr>
            <a:r>
              <a:rPr kumimoji="1" lang="en-US" altLang="ja-JP" sz="2400" dirty="0"/>
              <a:t>	(</a:t>
            </a:r>
            <a:r>
              <a:rPr lang="en-US" altLang="ja-JP" sz="2400" dirty="0"/>
              <a:t>1</a:t>
            </a:r>
            <a:r>
              <a:rPr lang="ja-JP" altLang="en-US" sz="2400" dirty="0"/>
              <a:t>つ以上のオブジェクトへの参照を持つ可能性があるため</a:t>
            </a:r>
            <a:r>
              <a:rPr lang="en-US" altLang="ja-JP" sz="2400" dirty="0"/>
              <a:t>)</a:t>
            </a:r>
          </a:p>
          <a:p>
            <a:pPr marL="0" indent="0">
              <a:buNone/>
            </a:pPr>
            <a:endParaRPr kumimoji="1" lang="en-US" altLang="ja-JP" sz="2400" dirty="0"/>
          </a:p>
          <a:p>
            <a:pPr marL="0" indent="0">
              <a:buNone/>
            </a:pPr>
            <a:r>
              <a:rPr lang="en-US" altLang="ja-JP" sz="2400" dirty="0"/>
              <a:t>	</a:t>
            </a:r>
            <a:r>
              <a:rPr lang="ja-JP" altLang="en-US" sz="2400" dirty="0"/>
              <a:t>コンテナオブジェクト</a:t>
            </a:r>
            <a:endParaRPr lang="en-US" altLang="ja-JP" sz="2400" dirty="0"/>
          </a:p>
          <a:p>
            <a:pPr marL="0" indent="0">
              <a:buNone/>
            </a:pPr>
            <a:r>
              <a:rPr lang="en-US" altLang="ja-JP" sz="2400" dirty="0"/>
              <a:t>		</a:t>
            </a:r>
            <a:r>
              <a:rPr lang="ja-JP" altLang="en-US" sz="2400" dirty="0"/>
              <a:t>配列，辞書，リスト，カスタムクラスへのインスタンス，</a:t>
            </a:r>
            <a:endParaRPr lang="en-US" altLang="ja-JP" sz="2400" dirty="0"/>
          </a:p>
          <a:p>
            <a:pPr marL="0" indent="0">
              <a:buNone/>
            </a:pPr>
            <a:r>
              <a:rPr lang="en-US" altLang="ja-JP" sz="2400" dirty="0"/>
              <a:t>		</a:t>
            </a:r>
            <a:r>
              <a:rPr lang="ja-JP" altLang="en-US" sz="2400" dirty="0"/>
              <a:t>拡張モジュール内のクラス など．</a:t>
            </a:r>
            <a:endParaRPr lang="en-US" altLang="ja-JP" sz="2400" dirty="0"/>
          </a:p>
          <a:p>
            <a:pPr marL="0" indent="0">
              <a:buNone/>
            </a:pPr>
            <a:endParaRPr lang="en-US" altLang="ja-JP" sz="2400" dirty="0"/>
          </a:p>
          <a:p>
            <a:pPr marL="0" indent="0">
              <a:buNone/>
            </a:pPr>
            <a:r>
              <a:rPr lang="en-US" altLang="ja-JP" sz="2400" dirty="0"/>
              <a:t>	</a:t>
            </a:r>
            <a:r>
              <a:rPr lang="ja-JP" altLang="en-US" sz="2400" dirty="0"/>
              <a:t>これらのコンテナオブジェクトについて，到達可能なのか　　</a:t>
            </a:r>
            <a:r>
              <a:rPr lang="en-US" altLang="ja-JP" sz="2400" dirty="0"/>
              <a:t>	</a:t>
            </a:r>
            <a:r>
              <a:rPr lang="ja-JP" altLang="en-US" sz="2400" dirty="0"/>
              <a:t>そうでないのかを厳密に区別する必要がある．</a:t>
            </a:r>
            <a:endParaRPr lang="en-US" altLang="ja-JP" sz="2400" dirty="0"/>
          </a:p>
          <a:p>
            <a:pPr marL="0" indent="0">
              <a:buNone/>
            </a:pPr>
            <a:endParaRPr kumimoji="1" lang="ja-JP" altLang="en-US" sz="2400" dirty="0"/>
          </a:p>
        </p:txBody>
      </p:sp>
      <p:sp>
        <p:nvSpPr>
          <p:cNvPr id="4" name="テキスト ボックス 3">
            <a:extLst>
              <a:ext uri="{FF2B5EF4-FFF2-40B4-BE49-F238E27FC236}">
                <a16:creationId xmlns:a16="http://schemas.microsoft.com/office/drawing/2014/main" id="{88DBB323-4D67-C7B3-9AB5-893512691018}"/>
              </a:ext>
            </a:extLst>
          </p:cNvPr>
          <p:cNvSpPr txBox="1"/>
          <p:nvPr/>
        </p:nvSpPr>
        <p:spPr>
          <a:xfrm>
            <a:off x="3517392" y="6627168"/>
            <a:ext cx="5797296" cy="230832"/>
          </a:xfrm>
          <a:prstGeom prst="rect">
            <a:avLst/>
          </a:prstGeom>
          <a:noFill/>
        </p:spPr>
        <p:txBody>
          <a:bodyPr wrap="square">
            <a:spAutoFit/>
          </a:bodyPr>
          <a:lstStyle/>
          <a:p>
            <a:r>
              <a:rPr lang="ja-JP" altLang="en-US" sz="900" dirty="0"/>
              <a:t>https://github.com/python/cpython/blob/main/InternalDocs/garbage_collector.md#Optimization-incremental-collection</a:t>
            </a:r>
          </a:p>
        </p:txBody>
      </p:sp>
    </p:spTree>
    <p:extLst>
      <p:ext uri="{BB962C8B-B14F-4D97-AF65-F5344CB8AC3E}">
        <p14:creationId xmlns:p14="http://schemas.microsoft.com/office/powerpoint/2010/main" val="3350710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C687DE-09A7-3F3E-7DAA-23BEF4310905}"/>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3876F796-F388-CD2F-5C44-D893A4E29AA3}"/>
              </a:ext>
            </a:extLst>
          </p:cNvPr>
          <p:cNvSpPr>
            <a:spLocks noGrp="1"/>
          </p:cNvSpPr>
          <p:nvPr>
            <p:ph type="title"/>
          </p:nvPr>
        </p:nvSpPr>
        <p:spPr/>
        <p:txBody>
          <a:bodyPr/>
          <a:lstStyle/>
          <a:p>
            <a:r>
              <a:rPr lang="en-US" altLang="ja-JP" dirty="0"/>
              <a:t>2</a:t>
            </a:r>
            <a:r>
              <a:rPr kumimoji="1" lang="en-US" altLang="ja-JP" dirty="0"/>
              <a:t>.2. </a:t>
            </a:r>
            <a:r>
              <a:rPr kumimoji="1" lang="ja-JP" altLang="en-US" dirty="0"/>
              <a:t>循環参照への対処</a:t>
            </a:r>
          </a:p>
        </p:txBody>
      </p:sp>
      <p:sp>
        <p:nvSpPr>
          <p:cNvPr id="3" name="コンテンツ プレースホルダー 2">
            <a:extLst>
              <a:ext uri="{FF2B5EF4-FFF2-40B4-BE49-F238E27FC236}">
                <a16:creationId xmlns:a16="http://schemas.microsoft.com/office/drawing/2014/main" id="{737D8019-FD29-195E-8D46-C37AC97AAE1A}"/>
              </a:ext>
            </a:extLst>
          </p:cNvPr>
          <p:cNvSpPr>
            <a:spLocks noGrp="1"/>
          </p:cNvSpPr>
          <p:nvPr>
            <p:ph idx="1"/>
          </p:nvPr>
        </p:nvSpPr>
        <p:spPr/>
        <p:txBody>
          <a:bodyPr/>
          <a:lstStyle/>
          <a:p>
            <a:pPr marL="0" indent="0">
              <a:buNone/>
            </a:pPr>
            <a:r>
              <a:rPr kumimoji="1" lang="en-US" altLang="ja-JP" dirty="0"/>
              <a:t>2.2.1. </a:t>
            </a:r>
            <a:r>
              <a:rPr kumimoji="1" lang="ja-JP" altLang="en-US" dirty="0"/>
              <a:t>循環参照の特定と </a:t>
            </a:r>
            <a:r>
              <a:rPr kumimoji="1" lang="en-US" altLang="ja-JP" dirty="0"/>
              <a:t>GC</a:t>
            </a:r>
          </a:p>
          <a:p>
            <a:pPr marL="0" indent="0">
              <a:buNone/>
            </a:pPr>
            <a:r>
              <a:rPr kumimoji="1" lang="en-US" altLang="ja-JP" sz="2400" dirty="0"/>
              <a:t>	</a:t>
            </a:r>
            <a:r>
              <a:rPr kumimoji="1" lang="ja-JP" altLang="en-US" sz="2400" dirty="0"/>
              <a:t>例として，次のようなプログラムを考える．</a:t>
            </a:r>
            <a:endParaRPr kumimoji="1" lang="en-US" altLang="ja-JP" sz="2400" dirty="0"/>
          </a:p>
          <a:p>
            <a:pPr marL="0" indent="0">
              <a:buNone/>
            </a:pPr>
            <a:r>
              <a:rPr lang="en-US" altLang="ja-JP" sz="2400" dirty="0"/>
              <a:t>	</a:t>
            </a:r>
            <a:endParaRPr kumimoji="1" lang="ja-JP" altLang="en-US" sz="2400" dirty="0"/>
          </a:p>
        </p:txBody>
      </p:sp>
      <p:sp>
        <p:nvSpPr>
          <p:cNvPr id="4" name="テキスト ボックス 3">
            <a:extLst>
              <a:ext uri="{FF2B5EF4-FFF2-40B4-BE49-F238E27FC236}">
                <a16:creationId xmlns:a16="http://schemas.microsoft.com/office/drawing/2014/main" id="{658DC1DB-DDF0-101D-F797-8385A092D3B5}"/>
              </a:ext>
            </a:extLst>
          </p:cNvPr>
          <p:cNvSpPr txBox="1"/>
          <p:nvPr/>
        </p:nvSpPr>
        <p:spPr>
          <a:xfrm>
            <a:off x="3517392" y="6627168"/>
            <a:ext cx="5797296" cy="230832"/>
          </a:xfrm>
          <a:prstGeom prst="rect">
            <a:avLst/>
          </a:prstGeom>
          <a:noFill/>
        </p:spPr>
        <p:txBody>
          <a:bodyPr wrap="square">
            <a:spAutoFit/>
          </a:bodyPr>
          <a:lstStyle/>
          <a:p>
            <a:r>
              <a:rPr lang="ja-JP" altLang="en-US" sz="900" dirty="0"/>
              <a:t>https://github.com/python/cpython/blob/main/InternalDocs/garbage_collector.md#Optimization-incremental-collection</a:t>
            </a:r>
          </a:p>
        </p:txBody>
      </p:sp>
      <p:pic>
        <p:nvPicPr>
          <p:cNvPr id="6" name="図 5">
            <a:extLst>
              <a:ext uri="{FF2B5EF4-FFF2-40B4-BE49-F238E27FC236}">
                <a16:creationId xmlns:a16="http://schemas.microsoft.com/office/drawing/2014/main" id="{7B62BE28-77A1-795E-F8C8-AE20EA9F3B29}"/>
              </a:ext>
            </a:extLst>
          </p:cNvPr>
          <p:cNvPicPr>
            <a:picLocks noChangeAspect="1"/>
          </p:cNvPicPr>
          <p:nvPr/>
        </p:nvPicPr>
        <p:blipFill>
          <a:blip r:embed="rId2"/>
          <a:stretch>
            <a:fillRect/>
          </a:stretch>
        </p:blipFill>
        <p:spPr>
          <a:xfrm>
            <a:off x="2073146" y="2118524"/>
            <a:ext cx="4997707" cy="4210266"/>
          </a:xfrm>
          <a:prstGeom prst="rect">
            <a:avLst/>
          </a:prstGeom>
        </p:spPr>
      </p:pic>
    </p:spTree>
    <p:extLst>
      <p:ext uri="{BB962C8B-B14F-4D97-AF65-F5344CB8AC3E}">
        <p14:creationId xmlns:p14="http://schemas.microsoft.com/office/powerpoint/2010/main" val="426139635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8F8C8B3-BE85-2105-13D7-821F38D33CF8}"/>
              </a:ext>
            </a:extLst>
          </p:cNvPr>
          <p:cNvSpPr>
            <a:spLocks noGrp="1"/>
          </p:cNvSpPr>
          <p:nvPr>
            <p:ph type="title"/>
          </p:nvPr>
        </p:nvSpPr>
        <p:spPr/>
        <p:txBody>
          <a:bodyPr/>
          <a:lstStyle/>
          <a:p>
            <a:r>
              <a:rPr lang="ja-JP" altLang="en-US" dirty="0"/>
              <a:t>今回の内容</a:t>
            </a:r>
            <a:endParaRPr kumimoji="1" lang="ja-JP" altLang="en-US" dirty="0"/>
          </a:p>
        </p:txBody>
      </p:sp>
      <p:sp>
        <p:nvSpPr>
          <p:cNvPr id="3" name="コンテンツ プレースホルダー 2">
            <a:extLst>
              <a:ext uri="{FF2B5EF4-FFF2-40B4-BE49-F238E27FC236}">
                <a16:creationId xmlns:a16="http://schemas.microsoft.com/office/drawing/2014/main" id="{34CDB8A5-9AA4-813E-57B1-A823686A88B6}"/>
              </a:ext>
            </a:extLst>
          </p:cNvPr>
          <p:cNvSpPr>
            <a:spLocks noGrp="1"/>
          </p:cNvSpPr>
          <p:nvPr>
            <p:ph idx="1"/>
          </p:nvPr>
        </p:nvSpPr>
        <p:spPr/>
        <p:txBody>
          <a:bodyPr/>
          <a:lstStyle/>
          <a:p>
            <a:pPr marL="0" indent="0">
              <a:buNone/>
            </a:pPr>
            <a:r>
              <a:rPr lang="en-US" altLang="ja-JP" dirty="0"/>
              <a:t>Python</a:t>
            </a:r>
            <a:r>
              <a:rPr lang="ja-JP" altLang="en-US" dirty="0"/>
              <a:t>での</a:t>
            </a:r>
            <a:r>
              <a:rPr lang="en-US" altLang="ja-JP" dirty="0"/>
              <a:t>GC</a:t>
            </a:r>
            <a:r>
              <a:rPr lang="ja-JP" altLang="en-US" dirty="0"/>
              <a:t>の仕組みについて，今後の研究に向けた自分の理解＆備忘録として，今回のゼミで共有します．</a:t>
            </a:r>
            <a:endParaRPr kumimoji="1" lang="en-US" altLang="ja-JP" dirty="0"/>
          </a:p>
          <a:p>
            <a:pPr marL="0" indent="0">
              <a:buNone/>
            </a:pPr>
            <a:endParaRPr lang="en-US" altLang="ja-JP" dirty="0"/>
          </a:p>
          <a:p>
            <a:pPr marL="0" indent="0">
              <a:buNone/>
            </a:pPr>
            <a:endParaRPr lang="en-US" altLang="ja-JP" dirty="0"/>
          </a:p>
          <a:p>
            <a:pPr marL="0" indent="0">
              <a:buNone/>
            </a:pPr>
            <a:r>
              <a:rPr kumimoji="1" lang="en-US" altLang="ja-JP" dirty="0"/>
              <a:t>1. Garbage Collection</a:t>
            </a:r>
            <a:r>
              <a:rPr lang="ja-JP" altLang="en-US" dirty="0"/>
              <a:t> 概論</a:t>
            </a:r>
            <a:endParaRPr kumimoji="1" lang="en-US" altLang="ja-JP" dirty="0"/>
          </a:p>
          <a:p>
            <a:pPr marL="0" indent="0">
              <a:buNone/>
            </a:pPr>
            <a:r>
              <a:rPr kumimoji="1" lang="en-US" altLang="ja-JP" dirty="0"/>
              <a:t>2. </a:t>
            </a:r>
            <a:r>
              <a:rPr lang="en-US" altLang="ja-JP" dirty="0"/>
              <a:t>Python </a:t>
            </a:r>
            <a:r>
              <a:rPr lang="ja-JP" altLang="en-US" dirty="0"/>
              <a:t>における </a:t>
            </a:r>
            <a:r>
              <a:rPr lang="en-US" altLang="ja-JP" dirty="0"/>
              <a:t>GC</a:t>
            </a:r>
          </a:p>
          <a:p>
            <a:pPr marL="0" indent="0">
              <a:buNone/>
            </a:pPr>
            <a:r>
              <a:rPr kumimoji="1" lang="en-US" altLang="ja-JP" dirty="0"/>
              <a:t>3. </a:t>
            </a:r>
            <a:r>
              <a:rPr kumimoji="1" lang="ja-JP" altLang="en-US" dirty="0"/>
              <a:t>冒頭の疑問への答え</a:t>
            </a:r>
            <a:endParaRPr kumimoji="1" lang="en-US" altLang="ja-JP" dirty="0"/>
          </a:p>
          <a:p>
            <a:pPr marL="0" indent="0">
              <a:buNone/>
            </a:pPr>
            <a:r>
              <a:rPr lang="en-US" altLang="ja-JP" dirty="0"/>
              <a:t>4. </a:t>
            </a:r>
            <a:r>
              <a:rPr lang="ja-JP" altLang="en-US" dirty="0"/>
              <a:t>今後の方針</a:t>
            </a:r>
            <a:endParaRPr kumimoji="1" lang="en-US" altLang="ja-JP" dirty="0"/>
          </a:p>
        </p:txBody>
      </p:sp>
    </p:spTree>
    <p:extLst>
      <p:ext uri="{BB962C8B-B14F-4D97-AF65-F5344CB8AC3E}">
        <p14:creationId xmlns:p14="http://schemas.microsoft.com/office/powerpoint/2010/main" val="28296038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37B7AA-8754-1792-1FDC-0F19E9481DC2}"/>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D130A3DB-008D-8365-F15B-C02107F54DB8}"/>
              </a:ext>
            </a:extLst>
          </p:cNvPr>
          <p:cNvSpPr>
            <a:spLocks noGrp="1"/>
          </p:cNvSpPr>
          <p:nvPr>
            <p:ph type="title"/>
          </p:nvPr>
        </p:nvSpPr>
        <p:spPr/>
        <p:txBody>
          <a:bodyPr/>
          <a:lstStyle/>
          <a:p>
            <a:r>
              <a:rPr lang="en-US" altLang="ja-JP" dirty="0"/>
              <a:t>2</a:t>
            </a:r>
            <a:r>
              <a:rPr kumimoji="1" lang="en-US" altLang="ja-JP" dirty="0"/>
              <a:t>.2. </a:t>
            </a:r>
            <a:r>
              <a:rPr kumimoji="1" lang="ja-JP" altLang="en-US" dirty="0"/>
              <a:t>循環参照への対処</a:t>
            </a:r>
          </a:p>
        </p:txBody>
      </p:sp>
      <p:sp>
        <p:nvSpPr>
          <p:cNvPr id="3" name="コンテンツ プレースホルダー 2">
            <a:extLst>
              <a:ext uri="{FF2B5EF4-FFF2-40B4-BE49-F238E27FC236}">
                <a16:creationId xmlns:a16="http://schemas.microsoft.com/office/drawing/2014/main" id="{493B7AFC-E4CD-8369-9D62-09B330BED981}"/>
              </a:ext>
            </a:extLst>
          </p:cNvPr>
          <p:cNvSpPr>
            <a:spLocks noGrp="1"/>
          </p:cNvSpPr>
          <p:nvPr>
            <p:ph idx="1"/>
          </p:nvPr>
        </p:nvSpPr>
        <p:spPr/>
        <p:txBody>
          <a:bodyPr/>
          <a:lstStyle/>
          <a:p>
            <a:pPr marL="0" indent="0">
              <a:buNone/>
            </a:pPr>
            <a:r>
              <a:rPr kumimoji="1" lang="en-US" altLang="ja-JP" dirty="0"/>
              <a:t>2.2.1. </a:t>
            </a:r>
            <a:r>
              <a:rPr kumimoji="1" lang="ja-JP" altLang="en-US" dirty="0"/>
              <a:t>循環参照の特定と </a:t>
            </a:r>
            <a:r>
              <a:rPr kumimoji="1" lang="en-US" altLang="ja-JP" dirty="0"/>
              <a:t>GC</a:t>
            </a:r>
          </a:p>
          <a:p>
            <a:pPr marL="0" indent="0">
              <a:buNone/>
            </a:pPr>
            <a:r>
              <a:rPr kumimoji="1" lang="en-US" altLang="ja-JP" sz="2400" dirty="0"/>
              <a:t>	</a:t>
            </a:r>
            <a:r>
              <a:rPr kumimoji="1" lang="ja-JP" altLang="en-US" sz="2400" dirty="0"/>
              <a:t>デフォルトビルドでは，</a:t>
            </a:r>
            <a:r>
              <a:rPr lang="ja-JP" altLang="en-US" sz="2400" dirty="0"/>
              <a:t>このアルゴリズムのスキャン対象は　</a:t>
            </a:r>
            <a:r>
              <a:rPr lang="en-US" altLang="ja-JP" sz="2400" dirty="0"/>
              <a:t>	</a:t>
            </a:r>
            <a:r>
              <a:rPr lang="ja-JP" altLang="en-US" sz="2400" dirty="0"/>
              <a:t>すべてのコンテナオブジェクトの集合またはそのサブセット　</a:t>
            </a:r>
            <a:r>
              <a:rPr lang="en-US" altLang="ja-JP" sz="2400" dirty="0"/>
              <a:t>	</a:t>
            </a:r>
            <a:r>
              <a:rPr lang="ja-JP" altLang="en-US" sz="2400" dirty="0"/>
              <a:t>である </a:t>
            </a:r>
            <a:r>
              <a:rPr lang="en-US" altLang="ja-JP" sz="2400" dirty="0"/>
              <a:t>(incremental collection </a:t>
            </a:r>
            <a:r>
              <a:rPr lang="ja-JP" altLang="en-US" sz="2400" dirty="0"/>
              <a:t>の場合と考えられる</a:t>
            </a:r>
            <a:r>
              <a:rPr lang="en-US" altLang="ja-JP" sz="2400" dirty="0"/>
              <a:t>)</a:t>
            </a:r>
            <a:r>
              <a:rPr lang="ja-JP" altLang="en-US" sz="2400" dirty="0"/>
              <a:t> ．</a:t>
            </a:r>
            <a:endParaRPr lang="en-US" altLang="ja-JP" sz="2400" dirty="0"/>
          </a:p>
          <a:p>
            <a:pPr marL="0" indent="0">
              <a:buNone/>
            </a:pPr>
            <a:endParaRPr lang="en-US" altLang="ja-JP" sz="2400" dirty="0"/>
          </a:p>
          <a:p>
            <a:pPr marL="0" indent="0">
              <a:buNone/>
            </a:pPr>
            <a:r>
              <a:rPr lang="en-US" altLang="ja-JP" sz="2400" dirty="0"/>
              <a:t>	</a:t>
            </a:r>
            <a:r>
              <a:rPr lang="ja-JP" altLang="en-US" sz="2400" dirty="0"/>
              <a:t>アルゴリズムの開始時，それぞれのオブジェクトは追加の  </a:t>
            </a:r>
            <a:r>
              <a:rPr lang="en-US" altLang="ja-JP" sz="2400" dirty="0"/>
              <a:t>	</a:t>
            </a:r>
            <a:r>
              <a:rPr lang="ja-JP" altLang="en-US" sz="2400" dirty="0"/>
              <a:t>参照カウントフィールド </a:t>
            </a:r>
            <a:r>
              <a:rPr lang="en-US" altLang="ja-JP" sz="2400" dirty="0" err="1">
                <a:latin typeface="Consolas" panose="020B0609020204030204" pitchFamily="49" charset="0"/>
              </a:rPr>
              <a:t>gc_ref</a:t>
            </a:r>
            <a:r>
              <a:rPr lang="en-US" altLang="ja-JP" sz="2400" dirty="0">
                <a:latin typeface="Consolas" panose="020B0609020204030204" pitchFamily="49" charset="0"/>
              </a:rPr>
              <a:t> </a:t>
            </a:r>
            <a:r>
              <a:rPr lang="ja-JP" altLang="en-US" sz="2400" dirty="0"/>
              <a:t>を持つ．</a:t>
            </a:r>
            <a:endParaRPr lang="en-US" altLang="ja-JP" sz="2400" dirty="0"/>
          </a:p>
          <a:p>
            <a:pPr marL="0" indent="0">
              <a:buNone/>
            </a:pPr>
            <a:r>
              <a:rPr lang="en-US" altLang="ja-JP" sz="2400" dirty="0"/>
              <a:t>	</a:t>
            </a:r>
            <a:r>
              <a:rPr lang="ja-JP" altLang="en-US" sz="2400" dirty="0"/>
              <a:t>これは</a:t>
            </a:r>
            <a:r>
              <a:rPr lang="ja-JP" altLang="en-US" sz="2400" dirty="0">
                <a:latin typeface="Consolas" panose="020B0609020204030204" pitchFamily="49" charset="0"/>
              </a:rPr>
              <a:t> </a:t>
            </a:r>
            <a:r>
              <a:rPr lang="en-US" altLang="ja-JP" sz="2400" dirty="0">
                <a:latin typeface="Consolas" panose="020B0609020204030204" pitchFamily="49" charset="0"/>
              </a:rPr>
              <a:t>ref count </a:t>
            </a:r>
            <a:r>
              <a:rPr lang="ja-JP" altLang="en-US" sz="2400" dirty="0"/>
              <a:t>により初期化されている</a:t>
            </a:r>
            <a:r>
              <a:rPr lang="en-US" altLang="ja-JP" sz="2400" dirty="0"/>
              <a:t>.</a:t>
            </a:r>
          </a:p>
          <a:p>
            <a:pPr marL="0" indent="0">
              <a:buNone/>
            </a:pPr>
            <a:endParaRPr lang="en-US" altLang="ja-JP" sz="2400" dirty="0"/>
          </a:p>
          <a:p>
            <a:pPr marL="0" indent="0">
              <a:buNone/>
            </a:pPr>
            <a:endParaRPr lang="en-US" altLang="ja-JP" sz="2400" dirty="0"/>
          </a:p>
          <a:p>
            <a:pPr marL="0" indent="0">
              <a:buNone/>
            </a:pPr>
            <a:r>
              <a:rPr lang="en-US" altLang="ja-JP" sz="2400" dirty="0"/>
              <a:t>	</a:t>
            </a:r>
            <a:endParaRPr kumimoji="1" lang="ja-JP" altLang="en-US" sz="2400" dirty="0"/>
          </a:p>
        </p:txBody>
      </p:sp>
      <p:sp>
        <p:nvSpPr>
          <p:cNvPr id="4" name="テキスト ボックス 3">
            <a:extLst>
              <a:ext uri="{FF2B5EF4-FFF2-40B4-BE49-F238E27FC236}">
                <a16:creationId xmlns:a16="http://schemas.microsoft.com/office/drawing/2014/main" id="{91C6C0F0-78B1-3ED5-BECD-B6C3210332D7}"/>
              </a:ext>
            </a:extLst>
          </p:cNvPr>
          <p:cNvSpPr txBox="1"/>
          <p:nvPr/>
        </p:nvSpPr>
        <p:spPr>
          <a:xfrm>
            <a:off x="3517392" y="6627168"/>
            <a:ext cx="5797296" cy="230832"/>
          </a:xfrm>
          <a:prstGeom prst="rect">
            <a:avLst/>
          </a:prstGeom>
          <a:noFill/>
        </p:spPr>
        <p:txBody>
          <a:bodyPr wrap="square">
            <a:spAutoFit/>
          </a:bodyPr>
          <a:lstStyle/>
          <a:p>
            <a:r>
              <a:rPr lang="ja-JP" altLang="en-US" sz="900" dirty="0"/>
              <a:t>https://github.com/python/cpython/blob/main/InternalDocs/garbage_collector.md#Optimization-incremental-collection</a:t>
            </a:r>
          </a:p>
        </p:txBody>
      </p:sp>
      <p:pic>
        <p:nvPicPr>
          <p:cNvPr id="1026" name="Picture 2" descr="gc-image1">
            <a:extLst>
              <a:ext uri="{FF2B5EF4-FFF2-40B4-BE49-F238E27FC236}">
                <a16:creationId xmlns:a16="http://schemas.microsoft.com/office/drawing/2014/main" id="{E14472BF-95FB-D218-909E-000BAD5CDE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4453618"/>
            <a:ext cx="6858000" cy="2000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17628427"/>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628258-9655-1748-F7D9-8E38369ABD37}"/>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68FF97F6-5B3A-364D-20C9-2D82C8DCF7DA}"/>
              </a:ext>
            </a:extLst>
          </p:cNvPr>
          <p:cNvSpPr>
            <a:spLocks noGrp="1"/>
          </p:cNvSpPr>
          <p:nvPr>
            <p:ph type="title"/>
          </p:nvPr>
        </p:nvSpPr>
        <p:spPr/>
        <p:txBody>
          <a:bodyPr/>
          <a:lstStyle/>
          <a:p>
            <a:r>
              <a:rPr lang="en-US" altLang="ja-JP" dirty="0"/>
              <a:t>2</a:t>
            </a:r>
            <a:r>
              <a:rPr kumimoji="1" lang="en-US" altLang="ja-JP" dirty="0"/>
              <a:t>.2. </a:t>
            </a:r>
            <a:r>
              <a:rPr kumimoji="1" lang="ja-JP" altLang="en-US" dirty="0"/>
              <a:t>循環参照への対処</a:t>
            </a:r>
          </a:p>
        </p:txBody>
      </p:sp>
      <p:sp>
        <p:nvSpPr>
          <p:cNvPr id="3" name="コンテンツ プレースホルダー 2">
            <a:extLst>
              <a:ext uri="{FF2B5EF4-FFF2-40B4-BE49-F238E27FC236}">
                <a16:creationId xmlns:a16="http://schemas.microsoft.com/office/drawing/2014/main" id="{3782659B-B20E-6D12-B775-3412E73E82C3}"/>
              </a:ext>
            </a:extLst>
          </p:cNvPr>
          <p:cNvSpPr>
            <a:spLocks noGrp="1"/>
          </p:cNvSpPr>
          <p:nvPr>
            <p:ph idx="1"/>
          </p:nvPr>
        </p:nvSpPr>
        <p:spPr/>
        <p:txBody>
          <a:bodyPr/>
          <a:lstStyle/>
          <a:p>
            <a:pPr marL="0" indent="0">
              <a:buNone/>
            </a:pPr>
            <a:r>
              <a:rPr kumimoji="1" lang="en-US" altLang="ja-JP" dirty="0"/>
              <a:t>2.2.1. </a:t>
            </a:r>
            <a:r>
              <a:rPr kumimoji="1" lang="ja-JP" altLang="en-US" dirty="0"/>
              <a:t>循環参照の特定と </a:t>
            </a:r>
            <a:r>
              <a:rPr kumimoji="1" lang="en-US" altLang="ja-JP" dirty="0"/>
              <a:t>GC</a:t>
            </a:r>
          </a:p>
          <a:p>
            <a:pPr marL="0" indent="0">
              <a:buNone/>
            </a:pPr>
            <a:r>
              <a:rPr kumimoji="1" lang="en-US" altLang="ja-JP" sz="2400" dirty="0"/>
              <a:t>	</a:t>
            </a:r>
            <a:r>
              <a:rPr kumimoji="1" lang="ja-JP" altLang="en-US" sz="2400" dirty="0"/>
              <a:t>それぞれのコンテナが参照する先の </a:t>
            </a:r>
            <a:r>
              <a:rPr kumimoji="1" lang="en-US" altLang="ja-JP" sz="2400" dirty="0" err="1">
                <a:latin typeface="Consolas" panose="020B0609020204030204" pitchFamily="49" charset="0"/>
              </a:rPr>
              <a:t>gc_ref</a:t>
            </a:r>
            <a:r>
              <a:rPr kumimoji="1" lang="en-US" altLang="ja-JP" sz="2400" dirty="0">
                <a:latin typeface="Consolas" panose="020B0609020204030204" pitchFamily="49" charset="0"/>
              </a:rPr>
              <a:t> </a:t>
            </a:r>
            <a:r>
              <a:rPr kumimoji="1" lang="ja-JP" altLang="en-US" sz="2400" dirty="0"/>
              <a:t>を</a:t>
            </a:r>
            <a:r>
              <a:rPr kumimoji="1" lang="en-US" altLang="ja-JP" sz="2400" dirty="0"/>
              <a:t>1</a:t>
            </a:r>
            <a:r>
              <a:rPr kumimoji="1" lang="ja-JP" altLang="en-US" sz="2400" dirty="0"/>
              <a:t>減らす．</a:t>
            </a:r>
            <a:endParaRPr kumimoji="1" lang="en-US" altLang="ja-JP" sz="2400" dirty="0"/>
          </a:p>
          <a:p>
            <a:pPr marL="0" indent="0">
              <a:buNone/>
            </a:pPr>
            <a:r>
              <a:rPr lang="en-US" altLang="ja-JP" sz="2400" dirty="0"/>
              <a:t>	</a:t>
            </a:r>
            <a:r>
              <a:rPr lang="ja-JP" altLang="en-US" sz="2400" dirty="0"/>
              <a:t>すべてのコンテナの処理が終わると，外部から参照されて　</a:t>
            </a:r>
            <a:r>
              <a:rPr lang="en-US" altLang="ja-JP" sz="2400" dirty="0"/>
              <a:t>	</a:t>
            </a:r>
            <a:r>
              <a:rPr lang="ja-JP" altLang="en-US" sz="2400" dirty="0"/>
              <a:t>いるオブジェクトのみが </a:t>
            </a:r>
            <a:r>
              <a:rPr kumimoji="1" lang="en-US" altLang="ja-JP" sz="2400" dirty="0" err="1">
                <a:latin typeface="Consolas" panose="020B0609020204030204" pitchFamily="49" charset="0"/>
              </a:rPr>
              <a:t>gc_ref</a:t>
            </a:r>
            <a:r>
              <a:rPr kumimoji="1" lang="en-US" altLang="ja-JP" sz="2400" dirty="0">
                <a:latin typeface="Consolas" panose="020B0609020204030204" pitchFamily="49" charset="0"/>
              </a:rPr>
              <a:t> &gt; 0 </a:t>
            </a:r>
            <a:r>
              <a:rPr kumimoji="1" lang="ja-JP" altLang="en-US" sz="2400" dirty="0">
                <a:latin typeface="Consolas" panose="020B0609020204030204" pitchFamily="49" charset="0"/>
              </a:rPr>
              <a:t>となる．</a:t>
            </a:r>
            <a:endParaRPr kumimoji="1" lang="en-US" altLang="ja-JP" sz="2400" dirty="0">
              <a:latin typeface="Consolas" panose="020B0609020204030204" pitchFamily="49" charset="0"/>
            </a:endParaRPr>
          </a:p>
          <a:p>
            <a:pPr marL="0" indent="0">
              <a:buNone/>
            </a:pPr>
            <a:endParaRPr lang="en-US" altLang="ja-JP" sz="2400" dirty="0">
              <a:latin typeface="Consolas" panose="020B0609020204030204" pitchFamily="49" charset="0"/>
            </a:endParaRPr>
          </a:p>
          <a:p>
            <a:pPr marL="0" indent="0">
              <a:buNone/>
            </a:pPr>
            <a:r>
              <a:rPr lang="en-US" altLang="ja-JP" sz="2400" dirty="0">
                <a:latin typeface="Consolas" panose="020B0609020204030204" pitchFamily="49" charset="0"/>
              </a:rPr>
              <a:t>	</a:t>
            </a:r>
            <a:r>
              <a:rPr lang="ja-JP" altLang="en-US" sz="2400" dirty="0">
                <a:latin typeface="Consolas" panose="020B0609020204030204" pitchFamily="49" charset="0"/>
              </a:rPr>
              <a:t>☆</a:t>
            </a:r>
            <a:r>
              <a:rPr kumimoji="1" lang="ja-JP" altLang="en-US" sz="2400" dirty="0">
                <a:latin typeface="Consolas" panose="020B0609020204030204" pitchFamily="49" charset="0"/>
              </a:rPr>
              <a:t>必ずしも </a:t>
            </a:r>
            <a:r>
              <a:rPr kumimoji="1" lang="en-US" altLang="ja-JP" sz="2400" dirty="0" err="1">
                <a:latin typeface="Consolas" panose="020B0609020204030204" pitchFamily="49" charset="0"/>
              </a:rPr>
              <a:t>gc_ref</a:t>
            </a:r>
            <a:r>
              <a:rPr kumimoji="1" lang="en-US" altLang="ja-JP" sz="2400" dirty="0">
                <a:latin typeface="Consolas" panose="020B0609020204030204" pitchFamily="49" charset="0"/>
              </a:rPr>
              <a:t> == 0 </a:t>
            </a:r>
            <a:r>
              <a:rPr kumimoji="1" lang="ja-JP" altLang="en-US" sz="2400" dirty="0">
                <a:latin typeface="Consolas" panose="020B0609020204030204" pitchFamily="49" charset="0"/>
              </a:rPr>
              <a:t>⇒ </a:t>
            </a:r>
            <a:r>
              <a:rPr kumimoji="1" lang="en-US" altLang="ja-JP" sz="2400" dirty="0">
                <a:latin typeface="+mn-lt"/>
              </a:rPr>
              <a:t>unreachable</a:t>
            </a:r>
            <a:r>
              <a:rPr kumimoji="1" lang="en-US" altLang="ja-JP" sz="2400" dirty="0">
                <a:latin typeface="Consolas" panose="020B0609020204030204" pitchFamily="49" charset="0"/>
              </a:rPr>
              <a:t> </a:t>
            </a:r>
            <a:r>
              <a:rPr kumimoji="1" lang="ja-JP" altLang="en-US" sz="2400" dirty="0">
                <a:latin typeface="Consolas" panose="020B0609020204030204" pitchFamily="49" charset="0"/>
              </a:rPr>
              <a:t>ではない</a:t>
            </a:r>
            <a:r>
              <a:rPr kumimoji="1" lang="en-US" altLang="ja-JP" sz="2400" dirty="0">
                <a:latin typeface="Consolas" panose="020B0609020204030204" pitchFamily="49" charset="0"/>
              </a:rPr>
              <a:t> </a:t>
            </a:r>
            <a:endParaRPr lang="en-US" altLang="ja-JP" sz="2400" dirty="0"/>
          </a:p>
          <a:p>
            <a:pPr marL="0" indent="0">
              <a:buNone/>
            </a:pPr>
            <a:r>
              <a:rPr lang="en-US" altLang="ja-JP" sz="2400" dirty="0"/>
              <a:t>		</a:t>
            </a:r>
            <a:r>
              <a:rPr lang="ja-JP" altLang="en-US" sz="2400" dirty="0"/>
              <a:t>例えば下の図では</a:t>
            </a:r>
            <a:r>
              <a:rPr lang="en-US" altLang="ja-JP" sz="2400" dirty="0"/>
              <a:t>, link_2 </a:t>
            </a:r>
            <a:r>
              <a:rPr lang="ja-JP" altLang="en-US" sz="2400" dirty="0"/>
              <a:t>は </a:t>
            </a:r>
            <a:r>
              <a:rPr lang="en-US" altLang="ja-JP" sz="2400" dirty="0"/>
              <a:t>link_1 </a:t>
            </a:r>
            <a:r>
              <a:rPr lang="ja-JP" altLang="en-US" sz="2400" dirty="0"/>
              <a:t>により到達可能</a:t>
            </a:r>
            <a:r>
              <a:rPr lang="en-US" altLang="ja-JP" sz="2400" dirty="0"/>
              <a:t>.</a:t>
            </a:r>
          </a:p>
          <a:p>
            <a:pPr marL="0" indent="0">
              <a:buNone/>
            </a:pPr>
            <a:r>
              <a:rPr lang="en-US" altLang="ja-JP" sz="2400" dirty="0"/>
              <a:t>	</a:t>
            </a:r>
            <a:endParaRPr kumimoji="1" lang="ja-JP" altLang="en-US" sz="2400" dirty="0"/>
          </a:p>
        </p:txBody>
      </p:sp>
      <p:sp>
        <p:nvSpPr>
          <p:cNvPr id="4" name="テキスト ボックス 3">
            <a:extLst>
              <a:ext uri="{FF2B5EF4-FFF2-40B4-BE49-F238E27FC236}">
                <a16:creationId xmlns:a16="http://schemas.microsoft.com/office/drawing/2014/main" id="{F25B248E-9617-B4AA-97BC-D5425DD31823}"/>
              </a:ext>
            </a:extLst>
          </p:cNvPr>
          <p:cNvSpPr txBox="1"/>
          <p:nvPr/>
        </p:nvSpPr>
        <p:spPr>
          <a:xfrm>
            <a:off x="3517392" y="6627168"/>
            <a:ext cx="5797296" cy="230832"/>
          </a:xfrm>
          <a:prstGeom prst="rect">
            <a:avLst/>
          </a:prstGeom>
          <a:noFill/>
        </p:spPr>
        <p:txBody>
          <a:bodyPr wrap="square">
            <a:spAutoFit/>
          </a:bodyPr>
          <a:lstStyle/>
          <a:p>
            <a:r>
              <a:rPr lang="ja-JP" altLang="en-US" sz="900" dirty="0"/>
              <a:t>https://github.com/python/cpython/blob/main/InternalDocs/garbage_collector.md#Optimization-incremental-collection</a:t>
            </a:r>
          </a:p>
        </p:txBody>
      </p:sp>
      <p:pic>
        <p:nvPicPr>
          <p:cNvPr id="2050" name="Picture 2" descr="gc-image2">
            <a:extLst>
              <a:ext uri="{FF2B5EF4-FFF2-40B4-BE49-F238E27FC236}">
                <a16:creationId xmlns:a16="http://schemas.microsoft.com/office/drawing/2014/main" id="{2257E1E0-CD78-7FD9-2585-0357B493A3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4581704"/>
            <a:ext cx="6858000" cy="2000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756127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0482D50-70FE-5651-B975-96B5730DB34D}"/>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B8022FAC-9B84-8902-70D3-DC09EDC83B85}"/>
              </a:ext>
            </a:extLst>
          </p:cNvPr>
          <p:cNvSpPr>
            <a:spLocks noGrp="1"/>
          </p:cNvSpPr>
          <p:nvPr>
            <p:ph type="title"/>
          </p:nvPr>
        </p:nvSpPr>
        <p:spPr/>
        <p:txBody>
          <a:bodyPr/>
          <a:lstStyle/>
          <a:p>
            <a:r>
              <a:rPr lang="en-US" altLang="ja-JP" dirty="0"/>
              <a:t>2</a:t>
            </a:r>
            <a:r>
              <a:rPr kumimoji="1" lang="en-US" altLang="ja-JP" dirty="0"/>
              <a:t>.2. </a:t>
            </a:r>
            <a:r>
              <a:rPr kumimoji="1" lang="ja-JP" altLang="en-US" dirty="0"/>
              <a:t>循環参照への対処</a:t>
            </a:r>
          </a:p>
        </p:txBody>
      </p:sp>
      <p:sp>
        <p:nvSpPr>
          <p:cNvPr id="3" name="コンテンツ プレースホルダー 2">
            <a:extLst>
              <a:ext uri="{FF2B5EF4-FFF2-40B4-BE49-F238E27FC236}">
                <a16:creationId xmlns:a16="http://schemas.microsoft.com/office/drawing/2014/main" id="{9E8C38C6-5489-7C7D-1DCE-2CFD28D4DF3C}"/>
              </a:ext>
            </a:extLst>
          </p:cNvPr>
          <p:cNvSpPr>
            <a:spLocks noGrp="1"/>
          </p:cNvSpPr>
          <p:nvPr>
            <p:ph idx="1"/>
          </p:nvPr>
        </p:nvSpPr>
        <p:spPr/>
        <p:txBody>
          <a:bodyPr/>
          <a:lstStyle/>
          <a:p>
            <a:pPr marL="0" indent="0">
              <a:buNone/>
            </a:pPr>
            <a:r>
              <a:rPr kumimoji="1" lang="en-US" altLang="ja-JP" dirty="0"/>
              <a:t>2.2.1. </a:t>
            </a:r>
            <a:r>
              <a:rPr kumimoji="1" lang="ja-JP" altLang="en-US" dirty="0"/>
              <a:t>循環参照の特定と </a:t>
            </a:r>
            <a:r>
              <a:rPr kumimoji="1" lang="en-US" altLang="ja-JP" dirty="0"/>
              <a:t>GC</a:t>
            </a:r>
          </a:p>
          <a:p>
            <a:pPr marL="0" indent="0">
              <a:buNone/>
            </a:pPr>
            <a:r>
              <a:rPr kumimoji="1" lang="en-US" altLang="ja-JP" sz="2400" dirty="0"/>
              <a:t>	</a:t>
            </a:r>
            <a:r>
              <a:rPr kumimoji="1" lang="en-US" altLang="ja-JP" sz="2400" dirty="0" err="1">
                <a:latin typeface="Consolas" panose="020B0609020204030204" pitchFamily="49" charset="0"/>
              </a:rPr>
              <a:t>gc_ref</a:t>
            </a:r>
            <a:r>
              <a:rPr kumimoji="1" lang="en-US" altLang="ja-JP" sz="2400" dirty="0">
                <a:latin typeface="Consolas" panose="020B0609020204030204" pitchFamily="49" charset="0"/>
              </a:rPr>
              <a:t> </a:t>
            </a:r>
            <a:r>
              <a:rPr lang="en-US" altLang="ja-JP" sz="2400" dirty="0">
                <a:latin typeface="Consolas" panose="020B0609020204030204" pitchFamily="49" charset="0"/>
              </a:rPr>
              <a:t>== 0 </a:t>
            </a:r>
            <a:r>
              <a:rPr lang="ja-JP" altLang="en-US" sz="2400" dirty="0">
                <a:latin typeface="Consolas" panose="020B0609020204030204" pitchFamily="49" charset="0"/>
              </a:rPr>
              <a:t>であるオブジェクトは</a:t>
            </a:r>
            <a:r>
              <a:rPr lang="en-US" altLang="ja-JP" sz="2400" dirty="0">
                <a:latin typeface="Consolas" panose="020B0609020204030204" pitchFamily="49" charset="0"/>
              </a:rPr>
              <a:t>”</a:t>
            </a:r>
            <a:r>
              <a:rPr lang="ja-JP" altLang="en-US" sz="2400" dirty="0">
                <a:latin typeface="Consolas" panose="020B0609020204030204" pitchFamily="49" charset="0"/>
              </a:rPr>
              <a:t>暫定的に到達不能</a:t>
            </a:r>
            <a:r>
              <a:rPr lang="en-US" altLang="ja-JP" sz="2400" dirty="0">
                <a:latin typeface="Consolas" panose="020B0609020204030204" pitchFamily="49" charset="0"/>
              </a:rPr>
              <a:t>”</a:t>
            </a:r>
            <a:r>
              <a:rPr lang="ja-JP" altLang="en-US" sz="2400" dirty="0">
                <a:latin typeface="Consolas" panose="020B0609020204030204" pitchFamily="49" charset="0"/>
              </a:rPr>
              <a:t>　</a:t>
            </a:r>
            <a:r>
              <a:rPr lang="en-US" altLang="ja-JP" sz="2400" dirty="0">
                <a:latin typeface="Consolas" panose="020B0609020204030204" pitchFamily="49" charset="0"/>
              </a:rPr>
              <a:t>	</a:t>
            </a:r>
            <a:r>
              <a:rPr lang="ja-JP" altLang="en-US" sz="2400" dirty="0">
                <a:latin typeface="Consolas" panose="020B0609020204030204" pitchFamily="49" charset="0"/>
              </a:rPr>
              <a:t>と判定され，別のリストに移動される．</a:t>
            </a:r>
            <a:endParaRPr lang="en-US" altLang="ja-JP" sz="2400" dirty="0">
              <a:latin typeface="Consolas" panose="020B0609020204030204" pitchFamily="49" charset="0"/>
            </a:endParaRPr>
          </a:p>
          <a:p>
            <a:pPr marL="0" indent="0">
              <a:buNone/>
            </a:pPr>
            <a:r>
              <a:rPr lang="en-US" altLang="ja-JP" sz="2400" dirty="0">
                <a:latin typeface="Consolas" panose="020B0609020204030204" pitchFamily="49" charset="0"/>
              </a:rPr>
              <a:t>	</a:t>
            </a:r>
            <a:r>
              <a:rPr lang="ja-JP" altLang="en-US" sz="2400" dirty="0">
                <a:latin typeface="Consolas" panose="020B0609020204030204" pitchFamily="49" charset="0"/>
              </a:rPr>
              <a:t>次に，</a:t>
            </a:r>
            <a:r>
              <a:rPr kumimoji="1" lang="en-US" altLang="ja-JP" sz="2400" dirty="0">
                <a:latin typeface="Consolas" panose="020B0609020204030204" pitchFamily="49" charset="0"/>
              </a:rPr>
              <a:t> </a:t>
            </a:r>
            <a:r>
              <a:rPr kumimoji="1" lang="en-US" altLang="ja-JP" sz="2400" dirty="0" err="1">
                <a:latin typeface="Consolas" panose="020B0609020204030204" pitchFamily="49" charset="0"/>
              </a:rPr>
              <a:t>gc_ref</a:t>
            </a:r>
            <a:r>
              <a:rPr kumimoji="1" lang="en-US" altLang="ja-JP" sz="2400" dirty="0">
                <a:latin typeface="Consolas" panose="020B0609020204030204" pitchFamily="49" charset="0"/>
              </a:rPr>
              <a:t> &gt;</a:t>
            </a:r>
            <a:r>
              <a:rPr lang="en-US" altLang="ja-JP" sz="2400" dirty="0">
                <a:latin typeface="Consolas" panose="020B0609020204030204" pitchFamily="49" charset="0"/>
              </a:rPr>
              <a:t> 0 </a:t>
            </a:r>
            <a:r>
              <a:rPr lang="ja-JP" altLang="en-US" sz="2400" dirty="0">
                <a:latin typeface="Consolas" panose="020B0609020204030204" pitchFamily="49" charset="0"/>
              </a:rPr>
              <a:t>のオブジェクトを再度走査し，そこから</a:t>
            </a:r>
            <a:r>
              <a:rPr lang="en-US" altLang="ja-JP" sz="2400" dirty="0">
                <a:latin typeface="Consolas" panose="020B0609020204030204" pitchFamily="49" charset="0"/>
              </a:rPr>
              <a:t>	</a:t>
            </a:r>
            <a:r>
              <a:rPr lang="ja-JP" altLang="en-US" sz="2400" dirty="0">
                <a:latin typeface="Consolas" panose="020B0609020204030204" pitchFamily="49" charset="0"/>
              </a:rPr>
              <a:t>到達可能なオブジェクトを元のリストに復活させる．</a:t>
            </a:r>
            <a:endParaRPr lang="en-US" altLang="ja-JP" sz="2400" dirty="0">
              <a:latin typeface="Consolas" panose="020B0609020204030204" pitchFamily="49" charset="0"/>
            </a:endParaRPr>
          </a:p>
          <a:p>
            <a:pPr marL="0" indent="0">
              <a:buNone/>
            </a:pPr>
            <a:r>
              <a:rPr lang="en-US" altLang="ja-JP" sz="2400" dirty="0">
                <a:latin typeface="Consolas" panose="020B0609020204030204" pitchFamily="49" charset="0"/>
              </a:rPr>
              <a:t>	</a:t>
            </a:r>
            <a:r>
              <a:rPr lang="ja-JP" altLang="en-US" sz="2400" dirty="0">
                <a:latin typeface="Consolas" panose="020B0609020204030204" pitchFamily="49" charset="0"/>
              </a:rPr>
              <a:t>復活したオブジェクトの参照も当然走査する．</a:t>
            </a:r>
            <a:endParaRPr lang="en-US" altLang="ja-JP" sz="2400" dirty="0">
              <a:latin typeface="Consolas" panose="020B0609020204030204" pitchFamily="49" charset="0"/>
            </a:endParaRPr>
          </a:p>
          <a:p>
            <a:pPr marL="0" indent="0">
              <a:buNone/>
            </a:pPr>
            <a:r>
              <a:rPr lang="en-US" altLang="ja-JP" sz="2400" dirty="0">
                <a:latin typeface="Consolas" panose="020B0609020204030204" pitchFamily="49" charset="0"/>
              </a:rPr>
              <a:t>	</a:t>
            </a:r>
            <a:r>
              <a:rPr lang="ja-JP" altLang="en-US" sz="2400" dirty="0">
                <a:latin typeface="Consolas" panose="020B0609020204030204" pitchFamily="49" charset="0"/>
              </a:rPr>
              <a:t>この走査をしても復活しないオブジェクトこそが真に到達不能</a:t>
            </a:r>
            <a:r>
              <a:rPr lang="en-US" altLang="ja-JP" sz="2400" dirty="0">
                <a:latin typeface="Consolas" panose="020B0609020204030204" pitchFamily="49" charset="0"/>
              </a:rPr>
              <a:t>	</a:t>
            </a:r>
            <a:r>
              <a:rPr lang="ja-JP" altLang="en-US" sz="2400" dirty="0">
                <a:latin typeface="Consolas" panose="020B0609020204030204" pitchFamily="49" charset="0"/>
              </a:rPr>
              <a:t>として</a:t>
            </a:r>
            <a:r>
              <a:rPr lang="en-US" altLang="ja-JP" sz="2400" dirty="0">
                <a:latin typeface="+mn-lt"/>
              </a:rPr>
              <a:t> GC </a:t>
            </a:r>
            <a:r>
              <a:rPr lang="ja-JP" altLang="en-US" sz="2400" dirty="0">
                <a:latin typeface="Consolas" panose="020B0609020204030204" pitchFamily="49" charset="0"/>
              </a:rPr>
              <a:t>によって破棄される</a:t>
            </a:r>
            <a:r>
              <a:rPr lang="en-US" altLang="ja-JP" sz="2400" dirty="0">
                <a:latin typeface="Consolas" panose="020B0609020204030204" pitchFamily="49" charset="0"/>
              </a:rPr>
              <a:t>.</a:t>
            </a:r>
          </a:p>
          <a:p>
            <a:pPr marL="0" indent="0">
              <a:buNone/>
            </a:pPr>
            <a:r>
              <a:rPr lang="en-US" altLang="ja-JP" sz="2400" dirty="0">
                <a:latin typeface="Consolas" panose="020B0609020204030204" pitchFamily="49" charset="0"/>
              </a:rPr>
              <a:t>	</a:t>
            </a:r>
            <a:endParaRPr lang="en-US" altLang="ja-JP" sz="2400" dirty="0"/>
          </a:p>
          <a:p>
            <a:pPr marL="0" indent="0">
              <a:buNone/>
            </a:pPr>
            <a:r>
              <a:rPr lang="en-US" altLang="ja-JP" sz="2400" dirty="0"/>
              <a:t>	</a:t>
            </a:r>
            <a:endParaRPr kumimoji="1" lang="ja-JP" altLang="en-US" sz="2400" dirty="0"/>
          </a:p>
        </p:txBody>
      </p:sp>
      <p:sp>
        <p:nvSpPr>
          <p:cNvPr id="4" name="テキスト ボックス 3">
            <a:extLst>
              <a:ext uri="{FF2B5EF4-FFF2-40B4-BE49-F238E27FC236}">
                <a16:creationId xmlns:a16="http://schemas.microsoft.com/office/drawing/2014/main" id="{E2A3547C-AD0C-E3C8-67CF-6ED82AE464A5}"/>
              </a:ext>
            </a:extLst>
          </p:cNvPr>
          <p:cNvSpPr txBox="1"/>
          <p:nvPr/>
        </p:nvSpPr>
        <p:spPr>
          <a:xfrm>
            <a:off x="3517392" y="6627168"/>
            <a:ext cx="5797296" cy="230832"/>
          </a:xfrm>
          <a:prstGeom prst="rect">
            <a:avLst/>
          </a:prstGeom>
          <a:noFill/>
        </p:spPr>
        <p:txBody>
          <a:bodyPr wrap="square">
            <a:spAutoFit/>
          </a:bodyPr>
          <a:lstStyle/>
          <a:p>
            <a:r>
              <a:rPr lang="ja-JP" altLang="en-US" sz="900" dirty="0"/>
              <a:t>https://github.com/python/cpython/blob/main/InternalDocs/garbage_collector.md#Optimization-incremental-collection</a:t>
            </a:r>
          </a:p>
        </p:txBody>
      </p:sp>
      <p:pic>
        <p:nvPicPr>
          <p:cNvPr id="4100" name="Picture 4" descr="gc-image5">
            <a:extLst>
              <a:ext uri="{FF2B5EF4-FFF2-40B4-BE49-F238E27FC236}">
                <a16:creationId xmlns:a16="http://schemas.microsoft.com/office/drawing/2014/main" id="{3A7F065E-11C4-09E5-5162-84D4947AA88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43000" y="4464504"/>
            <a:ext cx="6858000" cy="200025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93745046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78E79B-E11D-17D8-DF2B-677E47666332}"/>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3FF4B99C-9C51-EB4C-3AF1-D561A61E3413}"/>
              </a:ext>
            </a:extLst>
          </p:cNvPr>
          <p:cNvSpPr>
            <a:spLocks noGrp="1"/>
          </p:cNvSpPr>
          <p:nvPr>
            <p:ph type="title"/>
          </p:nvPr>
        </p:nvSpPr>
        <p:spPr/>
        <p:txBody>
          <a:bodyPr/>
          <a:lstStyle/>
          <a:p>
            <a:r>
              <a:rPr lang="en-US" altLang="ja-JP" dirty="0"/>
              <a:t>2</a:t>
            </a:r>
            <a:r>
              <a:rPr kumimoji="1" lang="en-US" altLang="ja-JP" dirty="0"/>
              <a:t>.2. </a:t>
            </a:r>
            <a:r>
              <a:rPr kumimoji="1" lang="ja-JP" altLang="en-US" dirty="0"/>
              <a:t>循環参照への対処</a:t>
            </a:r>
          </a:p>
        </p:txBody>
      </p:sp>
      <p:sp>
        <p:nvSpPr>
          <p:cNvPr id="3" name="コンテンツ プレースホルダー 2">
            <a:extLst>
              <a:ext uri="{FF2B5EF4-FFF2-40B4-BE49-F238E27FC236}">
                <a16:creationId xmlns:a16="http://schemas.microsoft.com/office/drawing/2014/main" id="{6DBAE31A-3725-60B2-75BA-A4D4A0BA5490}"/>
              </a:ext>
            </a:extLst>
          </p:cNvPr>
          <p:cNvSpPr>
            <a:spLocks noGrp="1"/>
          </p:cNvSpPr>
          <p:nvPr>
            <p:ph idx="1"/>
          </p:nvPr>
        </p:nvSpPr>
        <p:spPr>
          <a:xfrm>
            <a:off x="259195" y="1099789"/>
            <a:ext cx="8710634" cy="5482165"/>
          </a:xfrm>
        </p:spPr>
        <p:txBody>
          <a:bodyPr/>
          <a:lstStyle/>
          <a:p>
            <a:pPr marL="0" indent="0">
              <a:buNone/>
            </a:pPr>
            <a:r>
              <a:rPr kumimoji="1" lang="en-US" altLang="ja-JP" dirty="0"/>
              <a:t>2.2.2. </a:t>
            </a:r>
            <a:r>
              <a:rPr kumimoji="1" lang="ja-JP" altLang="en-US" dirty="0"/>
              <a:t>アルゴリズムの特徴</a:t>
            </a:r>
            <a:endParaRPr lang="en-US" altLang="ja-JP" dirty="0"/>
          </a:p>
          <a:p>
            <a:pPr marL="0" indent="0">
              <a:buNone/>
            </a:pPr>
            <a:r>
              <a:rPr kumimoji="1" lang="en-US" altLang="ja-JP" sz="2400" dirty="0"/>
              <a:t>	</a:t>
            </a:r>
            <a:r>
              <a:rPr kumimoji="1" lang="ja-JP" altLang="en-US" sz="2400" dirty="0"/>
              <a:t>一度到達可能と判定されたオブジェクトは</a:t>
            </a:r>
            <a:r>
              <a:rPr lang="en-US" altLang="ja-JP" sz="2400" dirty="0" err="1"/>
              <a:t>gc_ref</a:t>
            </a:r>
            <a:r>
              <a:rPr lang="en-US" altLang="ja-JP" sz="2400" dirty="0"/>
              <a:t> == 1 </a:t>
            </a:r>
            <a:r>
              <a:rPr lang="ja-JP" altLang="en-US" sz="2400" dirty="0"/>
              <a:t>に設定</a:t>
            </a:r>
            <a:r>
              <a:rPr lang="en-US" altLang="ja-JP" sz="2400" dirty="0"/>
              <a:t>	</a:t>
            </a:r>
            <a:r>
              <a:rPr lang="ja-JP" altLang="en-US" sz="2400" dirty="0"/>
              <a:t>される．</a:t>
            </a:r>
            <a:endParaRPr lang="en-US" altLang="ja-JP" sz="2400" dirty="0"/>
          </a:p>
          <a:p>
            <a:pPr marL="0" indent="0">
              <a:buNone/>
            </a:pPr>
            <a:r>
              <a:rPr kumimoji="1" lang="en-US" altLang="ja-JP" sz="2400" dirty="0"/>
              <a:t>	GC </a:t>
            </a:r>
            <a:r>
              <a:rPr kumimoji="1" lang="ja-JP" altLang="en-US" sz="2400" dirty="0"/>
              <a:t>がこのオブジェクトを何度も走査することがないよう，　　</a:t>
            </a:r>
            <a:r>
              <a:rPr kumimoji="1" lang="en-US" altLang="ja-JP" sz="2400" dirty="0"/>
              <a:t>	</a:t>
            </a:r>
            <a:r>
              <a:rPr kumimoji="1" lang="ja-JP" altLang="en-US" sz="2400" dirty="0"/>
              <a:t>走査済みオブジェクトにはフラグがつけられ，区別される．</a:t>
            </a:r>
            <a:endParaRPr kumimoji="1" lang="en-US" altLang="ja-JP" sz="2400" dirty="0"/>
          </a:p>
          <a:p>
            <a:pPr marL="0" indent="0">
              <a:buNone/>
            </a:pPr>
            <a:endParaRPr lang="en-US" altLang="ja-JP" sz="2400" dirty="0"/>
          </a:p>
          <a:p>
            <a:pPr marL="0" indent="0">
              <a:buNone/>
            </a:pPr>
            <a:r>
              <a:rPr lang="en-US" altLang="ja-JP" sz="2400" dirty="0"/>
              <a:t>	</a:t>
            </a:r>
            <a:r>
              <a:rPr lang="ja-JP" altLang="en-US" sz="2400" dirty="0"/>
              <a:t>このアルゴリズムは再帰を必要とせず，追加のメモリを準備　</a:t>
            </a:r>
            <a:r>
              <a:rPr lang="en-US" altLang="ja-JP" sz="2400" dirty="0"/>
              <a:t>	</a:t>
            </a:r>
            <a:r>
              <a:rPr lang="ja-JP" altLang="en-US" sz="2400" dirty="0"/>
              <a:t>する必要もない</a:t>
            </a:r>
            <a:r>
              <a:rPr lang="en-US" altLang="ja-JP" sz="2400" dirty="0"/>
              <a:t>. </a:t>
            </a:r>
          </a:p>
          <a:p>
            <a:pPr marL="0" indent="0">
              <a:buNone/>
            </a:pPr>
            <a:r>
              <a:rPr lang="en-US" altLang="ja-JP" sz="2400" dirty="0"/>
              <a:t>	</a:t>
            </a:r>
            <a:r>
              <a:rPr lang="ja-JP" altLang="en-US" sz="2400" dirty="0"/>
              <a:t>内部の</a:t>
            </a:r>
            <a:r>
              <a:rPr lang="en-US" altLang="ja-JP" sz="2400" dirty="0"/>
              <a:t>C</a:t>
            </a:r>
            <a:r>
              <a:rPr lang="ja-JP" altLang="en-US" sz="2400" dirty="0"/>
              <a:t>が必要とする</a:t>
            </a:r>
            <a:r>
              <a:rPr lang="en-US" altLang="ja-JP" sz="2400" dirty="0"/>
              <a:t>O(1)</a:t>
            </a:r>
            <a:r>
              <a:rPr lang="ja-JP" altLang="en-US" sz="2400" dirty="0"/>
              <a:t>のストレージを除き，アルゴリズム</a:t>
            </a:r>
            <a:r>
              <a:rPr lang="en-US" altLang="ja-JP" sz="2400" dirty="0"/>
              <a:t>	</a:t>
            </a:r>
            <a:r>
              <a:rPr lang="ja-JP" altLang="en-US" sz="2400" dirty="0"/>
              <a:t>が必要とする追加のストレージはすべてオブジェクト自身が</a:t>
            </a:r>
            <a:r>
              <a:rPr lang="en-US" altLang="ja-JP" sz="2400" dirty="0"/>
              <a:t>	</a:t>
            </a:r>
            <a:r>
              <a:rPr lang="ja-JP" altLang="en-US" sz="2400" dirty="0"/>
              <a:t>持っている．</a:t>
            </a:r>
            <a:endParaRPr lang="en-US" altLang="ja-JP" sz="2000" dirty="0"/>
          </a:p>
          <a:p>
            <a:pPr marL="0" indent="0">
              <a:buNone/>
            </a:pPr>
            <a:r>
              <a:rPr lang="en-US" altLang="ja-JP" sz="2000" dirty="0"/>
              <a:t>	</a:t>
            </a:r>
            <a:endParaRPr kumimoji="1" lang="ja-JP" altLang="en-US" sz="2000" dirty="0"/>
          </a:p>
        </p:txBody>
      </p:sp>
      <p:sp>
        <p:nvSpPr>
          <p:cNvPr id="4" name="テキスト ボックス 3">
            <a:extLst>
              <a:ext uri="{FF2B5EF4-FFF2-40B4-BE49-F238E27FC236}">
                <a16:creationId xmlns:a16="http://schemas.microsoft.com/office/drawing/2014/main" id="{5FAD51DF-1254-4D87-9DDB-3AF07EBE91CF}"/>
              </a:ext>
            </a:extLst>
          </p:cNvPr>
          <p:cNvSpPr txBox="1"/>
          <p:nvPr/>
        </p:nvSpPr>
        <p:spPr>
          <a:xfrm>
            <a:off x="3517392" y="6627168"/>
            <a:ext cx="5797296" cy="230832"/>
          </a:xfrm>
          <a:prstGeom prst="rect">
            <a:avLst/>
          </a:prstGeom>
          <a:noFill/>
        </p:spPr>
        <p:txBody>
          <a:bodyPr wrap="square">
            <a:spAutoFit/>
          </a:bodyPr>
          <a:lstStyle/>
          <a:p>
            <a:r>
              <a:rPr lang="ja-JP" altLang="en-US" sz="900" dirty="0"/>
              <a:t>https://github.com/python/cpython/blob/main/InternalDocs/garbage_collector.md#Optimization-incremental-collection</a:t>
            </a:r>
          </a:p>
        </p:txBody>
      </p:sp>
    </p:spTree>
    <p:extLst>
      <p:ext uri="{BB962C8B-B14F-4D97-AF65-F5344CB8AC3E}">
        <p14:creationId xmlns:p14="http://schemas.microsoft.com/office/powerpoint/2010/main" val="202096044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CCE20F-DA5B-ECF7-597C-B14BE2CAEEB6}"/>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1DEB6B26-C1DC-5E84-78A3-A4D7C6F89814}"/>
              </a:ext>
            </a:extLst>
          </p:cNvPr>
          <p:cNvSpPr>
            <a:spLocks noGrp="1"/>
          </p:cNvSpPr>
          <p:nvPr>
            <p:ph type="title"/>
          </p:nvPr>
        </p:nvSpPr>
        <p:spPr/>
        <p:txBody>
          <a:bodyPr/>
          <a:lstStyle/>
          <a:p>
            <a:r>
              <a:rPr lang="en-US" altLang="ja-JP" dirty="0"/>
              <a:t>2</a:t>
            </a:r>
            <a:r>
              <a:rPr kumimoji="1" lang="en-US" altLang="ja-JP" dirty="0"/>
              <a:t>.2. </a:t>
            </a:r>
            <a:r>
              <a:rPr kumimoji="1" lang="ja-JP" altLang="en-US" dirty="0"/>
              <a:t>循環参照への対処</a:t>
            </a:r>
          </a:p>
        </p:txBody>
      </p:sp>
      <p:sp>
        <p:nvSpPr>
          <p:cNvPr id="3" name="コンテンツ プレースホルダー 2">
            <a:extLst>
              <a:ext uri="{FF2B5EF4-FFF2-40B4-BE49-F238E27FC236}">
                <a16:creationId xmlns:a16="http://schemas.microsoft.com/office/drawing/2014/main" id="{1D83F496-AAF6-AA14-C006-F17901B555E5}"/>
              </a:ext>
            </a:extLst>
          </p:cNvPr>
          <p:cNvSpPr>
            <a:spLocks noGrp="1"/>
          </p:cNvSpPr>
          <p:nvPr>
            <p:ph idx="1"/>
          </p:nvPr>
        </p:nvSpPr>
        <p:spPr>
          <a:xfrm>
            <a:off x="259195" y="1099789"/>
            <a:ext cx="8710634" cy="5482165"/>
          </a:xfrm>
        </p:spPr>
        <p:txBody>
          <a:bodyPr/>
          <a:lstStyle/>
          <a:p>
            <a:pPr marL="0" indent="0">
              <a:buNone/>
            </a:pPr>
            <a:r>
              <a:rPr kumimoji="1" lang="en-US" altLang="ja-JP" dirty="0"/>
              <a:t>2.2.3. </a:t>
            </a:r>
            <a:r>
              <a:rPr kumimoji="1" lang="ja-JP" altLang="en-US" dirty="0"/>
              <a:t>走査の</a:t>
            </a:r>
            <a:r>
              <a:rPr kumimoji="1" lang="en-US" altLang="ja-JP" dirty="0"/>
              <a:t>”</a:t>
            </a:r>
            <a:r>
              <a:rPr kumimoji="1" lang="ja-JP" altLang="en-US" dirty="0"/>
              <a:t>正しさ</a:t>
            </a:r>
            <a:r>
              <a:rPr kumimoji="1" lang="en-US" altLang="ja-JP" dirty="0"/>
              <a:t>”</a:t>
            </a:r>
          </a:p>
          <a:p>
            <a:pPr marL="0" indent="0">
              <a:buNone/>
            </a:pPr>
            <a:r>
              <a:rPr lang="en-US" altLang="ja-JP" sz="2400" dirty="0"/>
              <a:t>Full – scavenge </a:t>
            </a:r>
            <a:r>
              <a:rPr lang="ja-JP" altLang="en-US" sz="2400" dirty="0"/>
              <a:t>により到達不能なサイクルが見つかることを保証するには，すべての各サイクルは単一インクリメント内に収まっている必要がある．</a:t>
            </a:r>
            <a:r>
              <a:rPr lang="en-US" altLang="ja-JP" sz="2400" dirty="0"/>
              <a:t> </a:t>
            </a:r>
          </a:p>
          <a:p>
            <a:pPr marL="0" indent="0">
              <a:buNone/>
            </a:pPr>
            <a:endParaRPr lang="en-US" altLang="ja-JP" sz="2400" dirty="0"/>
          </a:p>
          <a:p>
            <a:pPr marL="0" indent="0">
              <a:buNone/>
            </a:pPr>
            <a:r>
              <a:rPr lang="ja-JP" altLang="en-US" sz="2400" dirty="0"/>
              <a:t>部分的なサイクルがインクリメント内に残らないようにするため，最初のインクリメントから到達可能で未スキャンのオブジェクトに対し</a:t>
            </a:r>
            <a:r>
              <a:rPr lang="en-US" altLang="ja-JP" sz="2400" dirty="0"/>
              <a:t>transitive closure </a:t>
            </a:r>
            <a:r>
              <a:rPr lang="ja-JP" altLang="en-US" sz="2400" dirty="0"/>
              <a:t>を実行する </a:t>
            </a:r>
            <a:r>
              <a:rPr lang="en-US" altLang="ja-JP" sz="2400" dirty="0"/>
              <a:t>(?) </a:t>
            </a:r>
            <a:r>
              <a:rPr lang="ja-JP" altLang="en-US" sz="2400" dirty="0"/>
              <a:t>．</a:t>
            </a:r>
            <a:endParaRPr lang="en-US" altLang="ja-JP" sz="2400" dirty="0"/>
          </a:p>
          <a:p>
            <a:pPr marL="0" indent="0">
              <a:buNone/>
            </a:pPr>
            <a:endParaRPr lang="en-US" altLang="ja-JP" sz="2400" dirty="0"/>
          </a:p>
          <a:p>
            <a:pPr marL="0" indent="0">
              <a:buNone/>
            </a:pPr>
            <a:r>
              <a:rPr lang="ja-JP" altLang="en-US" sz="2400" dirty="0"/>
              <a:t>（おそらくある未スキャンのオブジェクトから到達可能なすべてのオブジェクトに対してスキャンを実行することで，サイクルの参照があったとしてもすべてたどることができる という意味だと思われる）</a:t>
            </a:r>
            <a:endParaRPr lang="en-US" altLang="ja-JP" sz="2400" dirty="0"/>
          </a:p>
          <a:p>
            <a:pPr marL="0" indent="0">
              <a:buNone/>
            </a:pPr>
            <a:endParaRPr lang="en-US" altLang="ja-JP" sz="2400" dirty="0"/>
          </a:p>
          <a:p>
            <a:pPr marL="0" indent="0">
              <a:buNone/>
            </a:pPr>
            <a:endParaRPr lang="en-US" altLang="ja-JP" sz="2400" dirty="0"/>
          </a:p>
        </p:txBody>
      </p:sp>
      <p:sp>
        <p:nvSpPr>
          <p:cNvPr id="4" name="テキスト ボックス 3">
            <a:extLst>
              <a:ext uri="{FF2B5EF4-FFF2-40B4-BE49-F238E27FC236}">
                <a16:creationId xmlns:a16="http://schemas.microsoft.com/office/drawing/2014/main" id="{541BDB8A-CAD7-1155-82AD-95C12AEF8045}"/>
              </a:ext>
            </a:extLst>
          </p:cNvPr>
          <p:cNvSpPr txBox="1"/>
          <p:nvPr/>
        </p:nvSpPr>
        <p:spPr>
          <a:xfrm>
            <a:off x="3517392" y="6627168"/>
            <a:ext cx="5797296" cy="230832"/>
          </a:xfrm>
          <a:prstGeom prst="rect">
            <a:avLst/>
          </a:prstGeom>
          <a:noFill/>
        </p:spPr>
        <p:txBody>
          <a:bodyPr wrap="square">
            <a:spAutoFit/>
          </a:bodyPr>
          <a:lstStyle/>
          <a:p>
            <a:r>
              <a:rPr lang="ja-JP" altLang="en-US" sz="900" dirty="0"/>
              <a:t>https://github.com/python/cpython/blob/main/InternalDocs/garbage_collector.md#Optimization-incremental-collection</a:t>
            </a:r>
          </a:p>
        </p:txBody>
      </p:sp>
    </p:spTree>
    <p:extLst>
      <p:ext uri="{BB962C8B-B14F-4D97-AF65-F5344CB8AC3E}">
        <p14:creationId xmlns:p14="http://schemas.microsoft.com/office/powerpoint/2010/main" val="359318011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C6DDBA-5F19-FD6B-A47A-F94EAD4647CA}"/>
            </a:ext>
          </a:extLst>
        </p:cNvPr>
        <p:cNvGrpSpPr/>
        <p:nvPr/>
      </p:nvGrpSpPr>
      <p:grpSpPr>
        <a:xfrm>
          <a:off x="0" y="0"/>
          <a:ext cx="0" cy="0"/>
          <a:chOff x="0" y="0"/>
          <a:chExt cx="0" cy="0"/>
        </a:xfrm>
      </p:grpSpPr>
      <p:sp>
        <p:nvSpPr>
          <p:cNvPr id="11" name="正方形/長方形 10">
            <a:extLst>
              <a:ext uri="{FF2B5EF4-FFF2-40B4-BE49-F238E27FC236}">
                <a16:creationId xmlns:a16="http://schemas.microsoft.com/office/drawing/2014/main" id="{1C8C608F-2FC7-D238-8D70-9A443DD7D801}"/>
              </a:ext>
            </a:extLst>
          </p:cNvPr>
          <p:cNvSpPr/>
          <p:nvPr/>
        </p:nvSpPr>
        <p:spPr>
          <a:xfrm>
            <a:off x="963385" y="3298371"/>
            <a:ext cx="7217229" cy="1687286"/>
          </a:xfrm>
          <a:prstGeom prst="rect">
            <a:avLst/>
          </a:pr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en-US" altLang="ja-JP" dirty="0">
                <a:solidFill>
                  <a:schemeClr val="tx1"/>
                </a:solidFill>
              </a:rPr>
              <a:t>Objects to scan</a:t>
            </a:r>
          </a:p>
          <a:p>
            <a:endParaRPr lang="en-US" altLang="ja-JP" dirty="0">
              <a:solidFill>
                <a:schemeClr val="tx1"/>
              </a:solidFill>
            </a:endParaRPr>
          </a:p>
          <a:p>
            <a:endParaRPr kumimoji="1" lang="en-US" altLang="ja-JP" dirty="0">
              <a:solidFill>
                <a:schemeClr val="tx1"/>
              </a:solidFill>
            </a:endParaRPr>
          </a:p>
          <a:p>
            <a:endParaRPr lang="en-US" altLang="ja-JP" dirty="0">
              <a:solidFill>
                <a:schemeClr val="tx1"/>
              </a:solidFill>
            </a:endParaRPr>
          </a:p>
          <a:p>
            <a:endParaRPr kumimoji="1" lang="en-US" altLang="ja-JP" dirty="0">
              <a:solidFill>
                <a:schemeClr val="tx1"/>
              </a:solidFill>
            </a:endParaRPr>
          </a:p>
          <a:p>
            <a:endParaRPr kumimoji="1" lang="ja-JP" altLang="en-US" dirty="0">
              <a:solidFill>
                <a:schemeClr val="tx1"/>
              </a:solidFill>
            </a:endParaRPr>
          </a:p>
        </p:txBody>
      </p:sp>
      <p:sp>
        <p:nvSpPr>
          <p:cNvPr id="2" name="タイトル 1">
            <a:extLst>
              <a:ext uri="{FF2B5EF4-FFF2-40B4-BE49-F238E27FC236}">
                <a16:creationId xmlns:a16="http://schemas.microsoft.com/office/drawing/2014/main" id="{D9F58492-58DA-2548-45A0-DD2EA2025003}"/>
              </a:ext>
            </a:extLst>
          </p:cNvPr>
          <p:cNvSpPr>
            <a:spLocks noGrp="1"/>
          </p:cNvSpPr>
          <p:nvPr>
            <p:ph type="title"/>
          </p:nvPr>
        </p:nvSpPr>
        <p:spPr/>
        <p:txBody>
          <a:bodyPr/>
          <a:lstStyle/>
          <a:p>
            <a:r>
              <a:rPr lang="en-US" altLang="ja-JP" dirty="0"/>
              <a:t>2</a:t>
            </a:r>
            <a:r>
              <a:rPr kumimoji="1" lang="en-US" altLang="ja-JP" dirty="0"/>
              <a:t>.2. </a:t>
            </a:r>
            <a:r>
              <a:rPr kumimoji="1" lang="ja-JP" altLang="en-US" dirty="0"/>
              <a:t>循環参照への対処</a:t>
            </a:r>
          </a:p>
        </p:txBody>
      </p:sp>
      <p:sp>
        <p:nvSpPr>
          <p:cNvPr id="3" name="コンテンツ プレースホルダー 2">
            <a:extLst>
              <a:ext uri="{FF2B5EF4-FFF2-40B4-BE49-F238E27FC236}">
                <a16:creationId xmlns:a16="http://schemas.microsoft.com/office/drawing/2014/main" id="{AD01EB49-F934-CEFF-724E-7A278DF26DC2}"/>
              </a:ext>
            </a:extLst>
          </p:cNvPr>
          <p:cNvSpPr>
            <a:spLocks noGrp="1"/>
          </p:cNvSpPr>
          <p:nvPr>
            <p:ph idx="1"/>
          </p:nvPr>
        </p:nvSpPr>
        <p:spPr>
          <a:xfrm>
            <a:off x="259195" y="1099789"/>
            <a:ext cx="8710634" cy="5482165"/>
          </a:xfrm>
        </p:spPr>
        <p:txBody>
          <a:bodyPr/>
          <a:lstStyle/>
          <a:p>
            <a:pPr marL="0" indent="0">
              <a:buNone/>
            </a:pPr>
            <a:r>
              <a:rPr kumimoji="1" lang="en-US" altLang="ja-JP" dirty="0"/>
              <a:t>2.2.4. </a:t>
            </a:r>
            <a:r>
              <a:rPr kumimoji="1" lang="ja-JP" altLang="en-US" dirty="0"/>
              <a:t>オブジェクトを移動することが効果的な理由</a:t>
            </a:r>
            <a:endParaRPr kumimoji="1" lang="en-US" altLang="ja-JP" dirty="0"/>
          </a:p>
          <a:p>
            <a:pPr marL="0" indent="0">
              <a:buNone/>
            </a:pPr>
            <a:endParaRPr lang="en-US" altLang="ja-JP" sz="2400" dirty="0"/>
          </a:p>
          <a:p>
            <a:pPr marL="0" indent="0">
              <a:buNone/>
            </a:pPr>
            <a:r>
              <a:rPr lang="ja-JP" altLang="en-US" sz="2400" dirty="0"/>
              <a:t>例えば，オブジェクト</a:t>
            </a:r>
            <a:r>
              <a:rPr lang="en-US" altLang="ja-JP" sz="2400" dirty="0"/>
              <a:t>A, B, C </a:t>
            </a:r>
            <a:r>
              <a:rPr lang="ja-JP" altLang="en-US" sz="2400" dirty="0"/>
              <a:t>をこの順で作成し，</a:t>
            </a:r>
            <a:r>
              <a:rPr lang="en-US" altLang="ja-JP" sz="2400" dirty="0"/>
              <a:t>C</a:t>
            </a:r>
            <a:r>
              <a:rPr lang="ja-JP" altLang="en-US" sz="2400" dirty="0"/>
              <a:t>は外部から参照可能とする．また，</a:t>
            </a:r>
            <a:r>
              <a:rPr lang="en-US" altLang="ja-JP" sz="2400" dirty="0"/>
              <a:t>B </a:t>
            </a:r>
            <a:r>
              <a:rPr lang="ja-JP" altLang="en-US" sz="2400" dirty="0"/>
              <a:t>は </a:t>
            </a:r>
            <a:r>
              <a:rPr lang="en-US" altLang="ja-JP" sz="2400" dirty="0"/>
              <a:t>A </a:t>
            </a:r>
            <a:r>
              <a:rPr lang="ja-JP" altLang="en-US" sz="2400" dirty="0"/>
              <a:t>を，</a:t>
            </a:r>
            <a:r>
              <a:rPr lang="en-US" altLang="ja-JP" sz="2400" dirty="0"/>
              <a:t>C </a:t>
            </a:r>
            <a:r>
              <a:rPr lang="ja-JP" altLang="en-US" sz="2400" dirty="0"/>
              <a:t>は </a:t>
            </a:r>
            <a:r>
              <a:rPr lang="en-US" altLang="ja-JP" sz="2400" dirty="0"/>
              <a:t>B </a:t>
            </a:r>
            <a:r>
              <a:rPr lang="ja-JP" altLang="en-US" sz="2400" dirty="0"/>
              <a:t>を参照する．</a:t>
            </a:r>
            <a:endParaRPr lang="en-US" altLang="ja-JP" sz="2400" dirty="0"/>
          </a:p>
        </p:txBody>
      </p:sp>
      <p:sp>
        <p:nvSpPr>
          <p:cNvPr id="4" name="テキスト ボックス 3">
            <a:extLst>
              <a:ext uri="{FF2B5EF4-FFF2-40B4-BE49-F238E27FC236}">
                <a16:creationId xmlns:a16="http://schemas.microsoft.com/office/drawing/2014/main" id="{AE798806-F836-FAFE-6AAD-478D6D9AD7F3}"/>
              </a:ext>
            </a:extLst>
          </p:cNvPr>
          <p:cNvSpPr txBox="1"/>
          <p:nvPr/>
        </p:nvSpPr>
        <p:spPr>
          <a:xfrm>
            <a:off x="3517392" y="6627168"/>
            <a:ext cx="5797296" cy="230832"/>
          </a:xfrm>
          <a:prstGeom prst="rect">
            <a:avLst/>
          </a:prstGeom>
          <a:noFill/>
        </p:spPr>
        <p:txBody>
          <a:bodyPr wrap="square">
            <a:spAutoFit/>
          </a:bodyPr>
          <a:lstStyle/>
          <a:p>
            <a:r>
              <a:rPr lang="ja-JP" altLang="en-US" sz="900" dirty="0"/>
              <a:t>https://github.com/python/cpython/blob/main/InternalDocs/garbage_collector.md#Optimization-incremental-collection</a:t>
            </a:r>
          </a:p>
        </p:txBody>
      </p:sp>
      <p:sp>
        <p:nvSpPr>
          <p:cNvPr id="5" name="正方形/長方形 4">
            <a:extLst>
              <a:ext uri="{FF2B5EF4-FFF2-40B4-BE49-F238E27FC236}">
                <a16:creationId xmlns:a16="http://schemas.microsoft.com/office/drawing/2014/main" id="{731DB176-EA59-E968-C0D6-35079B36DBA1}"/>
              </a:ext>
            </a:extLst>
          </p:cNvPr>
          <p:cNvSpPr/>
          <p:nvPr/>
        </p:nvSpPr>
        <p:spPr>
          <a:xfrm>
            <a:off x="1106591" y="3840871"/>
            <a:ext cx="1556657" cy="83820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A</a:t>
            </a:r>
          </a:p>
          <a:p>
            <a:pPr algn="ctr"/>
            <a:r>
              <a:rPr lang="en-US" altLang="ja-JP" dirty="0" err="1">
                <a:solidFill>
                  <a:schemeClr val="tx1"/>
                </a:solidFill>
              </a:rPr>
              <a:t>gc_ref</a:t>
            </a:r>
            <a:r>
              <a:rPr kumimoji="1" lang="en-US" altLang="ja-JP" dirty="0">
                <a:solidFill>
                  <a:schemeClr val="tx1"/>
                </a:solidFill>
              </a:rPr>
              <a:t> = 0</a:t>
            </a:r>
            <a:endParaRPr kumimoji="1" lang="ja-JP" altLang="en-US" dirty="0">
              <a:solidFill>
                <a:schemeClr val="tx1"/>
              </a:solidFill>
            </a:endParaRPr>
          </a:p>
        </p:txBody>
      </p:sp>
      <p:sp>
        <p:nvSpPr>
          <p:cNvPr id="6" name="正方形/長方形 5">
            <a:extLst>
              <a:ext uri="{FF2B5EF4-FFF2-40B4-BE49-F238E27FC236}">
                <a16:creationId xmlns:a16="http://schemas.microsoft.com/office/drawing/2014/main" id="{4946FB44-EDA0-4F0E-5104-0C4474EA174D}"/>
              </a:ext>
            </a:extLst>
          </p:cNvPr>
          <p:cNvSpPr/>
          <p:nvPr/>
        </p:nvSpPr>
        <p:spPr>
          <a:xfrm>
            <a:off x="3652157" y="3833642"/>
            <a:ext cx="1556657" cy="83820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rPr>
              <a:t>B</a:t>
            </a:r>
            <a:endParaRPr kumimoji="1" lang="en-US" altLang="ja-JP" dirty="0">
              <a:solidFill>
                <a:schemeClr val="tx1"/>
              </a:solidFill>
            </a:endParaRPr>
          </a:p>
          <a:p>
            <a:pPr algn="ctr"/>
            <a:r>
              <a:rPr kumimoji="1" lang="en-US" altLang="ja-JP" dirty="0" err="1">
                <a:solidFill>
                  <a:schemeClr val="tx1"/>
                </a:solidFill>
              </a:rPr>
              <a:t>gc_ref</a:t>
            </a:r>
            <a:r>
              <a:rPr kumimoji="1" lang="en-US" altLang="ja-JP" dirty="0">
                <a:solidFill>
                  <a:schemeClr val="tx1"/>
                </a:solidFill>
              </a:rPr>
              <a:t> = 0</a:t>
            </a:r>
            <a:endParaRPr kumimoji="1" lang="ja-JP" altLang="en-US" dirty="0">
              <a:solidFill>
                <a:schemeClr val="tx1"/>
              </a:solidFill>
            </a:endParaRPr>
          </a:p>
        </p:txBody>
      </p:sp>
      <p:sp>
        <p:nvSpPr>
          <p:cNvPr id="7" name="正方形/長方形 6">
            <a:extLst>
              <a:ext uri="{FF2B5EF4-FFF2-40B4-BE49-F238E27FC236}">
                <a16:creationId xmlns:a16="http://schemas.microsoft.com/office/drawing/2014/main" id="{48FC3A0B-52C1-DA3A-5BAF-D9BE6EDA2D5B}"/>
              </a:ext>
            </a:extLst>
          </p:cNvPr>
          <p:cNvSpPr/>
          <p:nvPr/>
        </p:nvSpPr>
        <p:spPr>
          <a:xfrm>
            <a:off x="6200016" y="3833642"/>
            <a:ext cx="1556657" cy="83820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rPr>
              <a:t>C</a:t>
            </a:r>
            <a:endParaRPr kumimoji="1" lang="en-US" altLang="ja-JP" dirty="0">
              <a:solidFill>
                <a:schemeClr val="tx1"/>
              </a:solidFill>
            </a:endParaRPr>
          </a:p>
          <a:p>
            <a:pPr algn="ctr"/>
            <a:r>
              <a:rPr lang="en-US" altLang="ja-JP" dirty="0" err="1">
                <a:solidFill>
                  <a:schemeClr val="tx1"/>
                </a:solidFill>
              </a:rPr>
              <a:t>gc_ref</a:t>
            </a:r>
            <a:r>
              <a:rPr kumimoji="1" lang="en-US" altLang="ja-JP" dirty="0">
                <a:solidFill>
                  <a:schemeClr val="tx1"/>
                </a:solidFill>
              </a:rPr>
              <a:t> = 1</a:t>
            </a:r>
            <a:endParaRPr kumimoji="1" lang="ja-JP" altLang="en-US" dirty="0">
              <a:solidFill>
                <a:schemeClr val="tx1"/>
              </a:solidFill>
            </a:endParaRPr>
          </a:p>
        </p:txBody>
      </p:sp>
      <p:sp>
        <p:nvSpPr>
          <p:cNvPr id="9" name="矢印: 下 8">
            <a:extLst>
              <a:ext uri="{FF2B5EF4-FFF2-40B4-BE49-F238E27FC236}">
                <a16:creationId xmlns:a16="http://schemas.microsoft.com/office/drawing/2014/main" id="{8B58CD4B-9F7C-BF7F-DD68-05F84C92A42E}"/>
              </a:ext>
            </a:extLst>
          </p:cNvPr>
          <p:cNvSpPr/>
          <p:nvPr/>
        </p:nvSpPr>
        <p:spPr>
          <a:xfrm rot="5400000">
            <a:off x="5475815" y="3833642"/>
            <a:ext cx="457200" cy="838200"/>
          </a:xfrm>
          <a:prstGeom prst="downArrow">
            <a:avLst>
              <a:gd name="adj1" fmla="val 50000"/>
              <a:gd name="adj2" fmla="val 73809"/>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矢印: 下 9">
            <a:extLst>
              <a:ext uri="{FF2B5EF4-FFF2-40B4-BE49-F238E27FC236}">
                <a16:creationId xmlns:a16="http://schemas.microsoft.com/office/drawing/2014/main" id="{7BAEAAA0-9C03-FFD2-EB9A-110205001FB0}"/>
              </a:ext>
            </a:extLst>
          </p:cNvPr>
          <p:cNvSpPr/>
          <p:nvPr/>
        </p:nvSpPr>
        <p:spPr>
          <a:xfrm rot="5400000">
            <a:off x="2921935" y="3833642"/>
            <a:ext cx="457200" cy="838200"/>
          </a:xfrm>
          <a:prstGeom prst="downArrow">
            <a:avLst>
              <a:gd name="adj1" fmla="val 50000"/>
              <a:gd name="adj2" fmla="val 73809"/>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矢印: 下 7">
            <a:extLst>
              <a:ext uri="{FF2B5EF4-FFF2-40B4-BE49-F238E27FC236}">
                <a16:creationId xmlns:a16="http://schemas.microsoft.com/office/drawing/2014/main" id="{6D79391E-71A4-4A6C-457E-C4AE95894109}"/>
              </a:ext>
            </a:extLst>
          </p:cNvPr>
          <p:cNvSpPr/>
          <p:nvPr/>
        </p:nvSpPr>
        <p:spPr>
          <a:xfrm>
            <a:off x="6749744" y="3065613"/>
            <a:ext cx="457200" cy="838200"/>
          </a:xfrm>
          <a:prstGeom prst="downArrow">
            <a:avLst>
              <a:gd name="adj1" fmla="val 50000"/>
              <a:gd name="adj2" fmla="val 73809"/>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700320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4DEBC8-81C4-1514-4649-F30BCA3F52D8}"/>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38CBA4B9-263A-5154-970E-7C830E5D2390}"/>
              </a:ext>
            </a:extLst>
          </p:cNvPr>
          <p:cNvSpPr>
            <a:spLocks noGrp="1"/>
          </p:cNvSpPr>
          <p:nvPr>
            <p:ph type="title"/>
          </p:nvPr>
        </p:nvSpPr>
        <p:spPr/>
        <p:txBody>
          <a:bodyPr/>
          <a:lstStyle/>
          <a:p>
            <a:r>
              <a:rPr lang="en-US" altLang="ja-JP" dirty="0"/>
              <a:t>2</a:t>
            </a:r>
            <a:r>
              <a:rPr kumimoji="1" lang="en-US" altLang="ja-JP" dirty="0"/>
              <a:t>.2. </a:t>
            </a:r>
            <a:r>
              <a:rPr kumimoji="1" lang="ja-JP" altLang="en-US" dirty="0"/>
              <a:t>循環参照への対処</a:t>
            </a:r>
          </a:p>
        </p:txBody>
      </p:sp>
      <p:sp>
        <p:nvSpPr>
          <p:cNvPr id="3" name="コンテンツ プレースホルダー 2">
            <a:extLst>
              <a:ext uri="{FF2B5EF4-FFF2-40B4-BE49-F238E27FC236}">
                <a16:creationId xmlns:a16="http://schemas.microsoft.com/office/drawing/2014/main" id="{62DE753F-476F-13A4-5D7E-18573F32CA8E}"/>
              </a:ext>
            </a:extLst>
          </p:cNvPr>
          <p:cNvSpPr>
            <a:spLocks noGrp="1"/>
          </p:cNvSpPr>
          <p:nvPr>
            <p:ph idx="1"/>
          </p:nvPr>
        </p:nvSpPr>
        <p:spPr>
          <a:xfrm>
            <a:off x="259195" y="1099789"/>
            <a:ext cx="8710634" cy="5482165"/>
          </a:xfrm>
        </p:spPr>
        <p:txBody>
          <a:bodyPr/>
          <a:lstStyle/>
          <a:p>
            <a:pPr marL="0" indent="0">
              <a:buNone/>
            </a:pPr>
            <a:r>
              <a:rPr kumimoji="1" lang="en-US" altLang="ja-JP" dirty="0"/>
              <a:t>2.2.4. </a:t>
            </a:r>
            <a:r>
              <a:rPr kumimoji="1" lang="ja-JP" altLang="en-US" dirty="0"/>
              <a:t>オブジェクトを移動することが効果的な理由</a:t>
            </a:r>
            <a:endParaRPr kumimoji="1" lang="en-US" altLang="ja-JP" dirty="0"/>
          </a:p>
          <a:p>
            <a:pPr marL="0" indent="0">
              <a:buNone/>
            </a:pPr>
            <a:endParaRPr lang="en-US" altLang="ja-JP" sz="2400" dirty="0"/>
          </a:p>
          <a:p>
            <a:pPr marL="0" indent="0">
              <a:buNone/>
            </a:pPr>
            <a:r>
              <a:rPr lang="en-US" altLang="ja-JP" sz="2400" dirty="0"/>
              <a:t>A, B </a:t>
            </a:r>
            <a:r>
              <a:rPr lang="ja-JP" altLang="en-US" sz="2400" dirty="0"/>
              <a:t>は</a:t>
            </a:r>
            <a:r>
              <a:rPr lang="en-US" altLang="ja-JP" sz="2400" dirty="0"/>
              <a:t>”</a:t>
            </a:r>
            <a:r>
              <a:rPr lang="ja-JP" altLang="en-US" sz="2400" dirty="0"/>
              <a:t>暫定的に到達不能</a:t>
            </a:r>
            <a:r>
              <a:rPr lang="en-US" altLang="ja-JP" sz="2400" dirty="0"/>
              <a:t>”</a:t>
            </a:r>
            <a:r>
              <a:rPr lang="ja-JP" altLang="en-US" sz="2400" dirty="0"/>
              <a:t>リストへ移動される</a:t>
            </a:r>
            <a:r>
              <a:rPr lang="en-US" altLang="ja-JP" sz="2400" dirty="0"/>
              <a:t> </a:t>
            </a:r>
          </a:p>
        </p:txBody>
      </p:sp>
      <p:sp>
        <p:nvSpPr>
          <p:cNvPr id="4" name="テキスト ボックス 3">
            <a:extLst>
              <a:ext uri="{FF2B5EF4-FFF2-40B4-BE49-F238E27FC236}">
                <a16:creationId xmlns:a16="http://schemas.microsoft.com/office/drawing/2014/main" id="{5713E604-623E-C2A4-B48F-CD09CFC21588}"/>
              </a:ext>
            </a:extLst>
          </p:cNvPr>
          <p:cNvSpPr txBox="1"/>
          <p:nvPr/>
        </p:nvSpPr>
        <p:spPr>
          <a:xfrm>
            <a:off x="3517392" y="6627168"/>
            <a:ext cx="5797296" cy="230832"/>
          </a:xfrm>
          <a:prstGeom prst="rect">
            <a:avLst/>
          </a:prstGeom>
          <a:noFill/>
        </p:spPr>
        <p:txBody>
          <a:bodyPr wrap="square">
            <a:spAutoFit/>
          </a:bodyPr>
          <a:lstStyle/>
          <a:p>
            <a:r>
              <a:rPr lang="ja-JP" altLang="en-US" sz="900" dirty="0"/>
              <a:t>https://github.com/python/cpython/blob/main/InternalDocs/garbage_collector.md#Optimization-incremental-collection</a:t>
            </a:r>
          </a:p>
        </p:txBody>
      </p:sp>
      <p:sp>
        <p:nvSpPr>
          <p:cNvPr id="5" name="正方形/長方形 4">
            <a:extLst>
              <a:ext uri="{FF2B5EF4-FFF2-40B4-BE49-F238E27FC236}">
                <a16:creationId xmlns:a16="http://schemas.microsoft.com/office/drawing/2014/main" id="{8D2298E5-7468-D1F9-E8C5-50DC27CE1089}"/>
              </a:ext>
            </a:extLst>
          </p:cNvPr>
          <p:cNvSpPr/>
          <p:nvPr/>
        </p:nvSpPr>
        <p:spPr>
          <a:xfrm>
            <a:off x="4185859" y="3746556"/>
            <a:ext cx="1556657" cy="83820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A</a:t>
            </a:r>
          </a:p>
          <a:p>
            <a:pPr algn="ctr"/>
            <a:r>
              <a:rPr lang="en-US" altLang="ja-JP" dirty="0" err="1">
                <a:solidFill>
                  <a:schemeClr val="tx1"/>
                </a:solidFill>
              </a:rPr>
              <a:t>gc_ref</a:t>
            </a:r>
            <a:r>
              <a:rPr kumimoji="1" lang="en-US" altLang="ja-JP" dirty="0">
                <a:solidFill>
                  <a:schemeClr val="tx1"/>
                </a:solidFill>
              </a:rPr>
              <a:t> = 0</a:t>
            </a:r>
            <a:endParaRPr kumimoji="1" lang="ja-JP" altLang="en-US" dirty="0">
              <a:solidFill>
                <a:schemeClr val="tx1"/>
              </a:solidFill>
            </a:endParaRPr>
          </a:p>
        </p:txBody>
      </p:sp>
      <p:sp>
        <p:nvSpPr>
          <p:cNvPr id="6" name="正方形/長方形 5">
            <a:extLst>
              <a:ext uri="{FF2B5EF4-FFF2-40B4-BE49-F238E27FC236}">
                <a16:creationId xmlns:a16="http://schemas.microsoft.com/office/drawing/2014/main" id="{BA9B473D-2942-B795-E407-115463DD502F}"/>
              </a:ext>
            </a:extLst>
          </p:cNvPr>
          <p:cNvSpPr/>
          <p:nvPr/>
        </p:nvSpPr>
        <p:spPr>
          <a:xfrm>
            <a:off x="6769339" y="3746556"/>
            <a:ext cx="1556657" cy="83820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rPr>
              <a:t>B</a:t>
            </a:r>
            <a:endParaRPr kumimoji="1" lang="en-US" altLang="ja-JP" dirty="0">
              <a:solidFill>
                <a:schemeClr val="tx1"/>
              </a:solidFill>
            </a:endParaRPr>
          </a:p>
          <a:p>
            <a:pPr algn="ctr"/>
            <a:r>
              <a:rPr kumimoji="1" lang="en-US" altLang="ja-JP" dirty="0" err="1">
                <a:solidFill>
                  <a:schemeClr val="tx1"/>
                </a:solidFill>
              </a:rPr>
              <a:t>gc_ref</a:t>
            </a:r>
            <a:r>
              <a:rPr kumimoji="1" lang="en-US" altLang="ja-JP" dirty="0">
                <a:solidFill>
                  <a:schemeClr val="tx1"/>
                </a:solidFill>
              </a:rPr>
              <a:t> = 0</a:t>
            </a:r>
            <a:endParaRPr kumimoji="1" lang="ja-JP" altLang="en-US" dirty="0">
              <a:solidFill>
                <a:schemeClr val="tx1"/>
              </a:solidFill>
            </a:endParaRPr>
          </a:p>
        </p:txBody>
      </p:sp>
      <p:sp>
        <p:nvSpPr>
          <p:cNvPr id="7" name="正方形/長方形 6">
            <a:extLst>
              <a:ext uri="{FF2B5EF4-FFF2-40B4-BE49-F238E27FC236}">
                <a16:creationId xmlns:a16="http://schemas.microsoft.com/office/drawing/2014/main" id="{7AE302D5-1ADA-D8D3-93C3-68DEAE3B762D}"/>
              </a:ext>
            </a:extLst>
          </p:cNvPr>
          <p:cNvSpPr/>
          <p:nvPr/>
        </p:nvSpPr>
        <p:spPr>
          <a:xfrm>
            <a:off x="1457805" y="3746556"/>
            <a:ext cx="1556657" cy="94774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rPr>
              <a:t>C</a:t>
            </a:r>
            <a:endParaRPr kumimoji="1" lang="en-US" altLang="ja-JP" dirty="0">
              <a:solidFill>
                <a:schemeClr val="tx1"/>
              </a:solidFill>
            </a:endParaRPr>
          </a:p>
          <a:p>
            <a:pPr algn="ctr"/>
            <a:r>
              <a:rPr lang="en-US" altLang="ja-JP" dirty="0" err="1">
                <a:solidFill>
                  <a:schemeClr val="tx1"/>
                </a:solidFill>
              </a:rPr>
              <a:t>gc_ref</a:t>
            </a:r>
            <a:r>
              <a:rPr kumimoji="1" lang="en-US" altLang="ja-JP" dirty="0">
                <a:solidFill>
                  <a:schemeClr val="tx1"/>
                </a:solidFill>
              </a:rPr>
              <a:t> = 1</a:t>
            </a:r>
          </a:p>
          <a:p>
            <a:pPr algn="ctr"/>
            <a:r>
              <a:rPr lang="en-US" altLang="ja-JP" dirty="0">
                <a:solidFill>
                  <a:schemeClr val="tx1"/>
                </a:solidFill>
              </a:rPr>
              <a:t>REACHABLE</a:t>
            </a:r>
            <a:endParaRPr kumimoji="1" lang="ja-JP" altLang="en-US" dirty="0">
              <a:solidFill>
                <a:schemeClr val="tx1"/>
              </a:solidFill>
            </a:endParaRPr>
          </a:p>
        </p:txBody>
      </p:sp>
      <p:sp>
        <p:nvSpPr>
          <p:cNvPr id="8" name="矢印: 下 7">
            <a:extLst>
              <a:ext uri="{FF2B5EF4-FFF2-40B4-BE49-F238E27FC236}">
                <a16:creationId xmlns:a16="http://schemas.microsoft.com/office/drawing/2014/main" id="{94C10FF2-5CFA-0D45-AAF7-F8BFC6DF5B51}"/>
              </a:ext>
            </a:extLst>
          </p:cNvPr>
          <p:cNvSpPr/>
          <p:nvPr/>
        </p:nvSpPr>
        <p:spPr>
          <a:xfrm>
            <a:off x="2007533" y="2761594"/>
            <a:ext cx="457200" cy="838200"/>
          </a:xfrm>
          <a:prstGeom prst="downArrow">
            <a:avLst>
              <a:gd name="adj1" fmla="val 50000"/>
              <a:gd name="adj2" fmla="val 73809"/>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矢印: 下 9">
            <a:extLst>
              <a:ext uri="{FF2B5EF4-FFF2-40B4-BE49-F238E27FC236}">
                <a16:creationId xmlns:a16="http://schemas.microsoft.com/office/drawing/2014/main" id="{6B779966-78D9-F600-B6BE-710CD799F7D3}"/>
              </a:ext>
            </a:extLst>
          </p:cNvPr>
          <p:cNvSpPr/>
          <p:nvPr/>
        </p:nvSpPr>
        <p:spPr>
          <a:xfrm rot="5400000">
            <a:off x="6013478" y="3746556"/>
            <a:ext cx="457200" cy="838200"/>
          </a:xfrm>
          <a:prstGeom prst="downArrow">
            <a:avLst>
              <a:gd name="adj1" fmla="val 50000"/>
              <a:gd name="adj2" fmla="val 73809"/>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矢印: 右カーブ 10">
            <a:extLst>
              <a:ext uri="{FF2B5EF4-FFF2-40B4-BE49-F238E27FC236}">
                <a16:creationId xmlns:a16="http://schemas.microsoft.com/office/drawing/2014/main" id="{9396AAC2-7670-13A2-E061-928C655A5B69}"/>
              </a:ext>
            </a:extLst>
          </p:cNvPr>
          <p:cNvSpPr/>
          <p:nvPr/>
        </p:nvSpPr>
        <p:spPr>
          <a:xfrm rot="16200000">
            <a:off x="4591098" y="2213889"/>
            <a:ext cx="961714" cy="5922530"/>
          </a:xfrm>
          <a:prstGeom prst="curvedRightArrow">
            <a:avLst>
              <a:gd name="adj1" fmla="val 30959"/>
              <a:gd name="adj2" fmla="val 78570"/>
              <a:gd name="adj3" fmla="val 37706"/>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solidFill>
                <a:schemeClr val="tx1"/>
              </a:solidFill>
            </a:endParaRPr>
          </a:p>
        </p:txBody>
      </p:sp>
      <p:sp>
        <p:nvSpPr>
          <p:cNvPr id="12" name="正方形/長方形 11">
            <a:extLst>
              <a:ext uri="{FF2B5EF4-FFF2-40B4-BE49-F238E27FC236}">
                <a16:creationId xmlns:a16="http://schemas.microsoft.com/office/drawing/2014/main" id="{9BAD5F9B-697C-BE81-C0CB-7438EFA0167A}"/>
              </a:ext>
            </a:extLst>
          </p:cNvPr>
          <p:cNvSpPr/>
          <p:nvPr/>
        </p:nvSpPr>
        <p:spPr>
          <a:xfrm>
            <a:off x="259195" y="3429000"/>
            <a:ext cx="3115375" cy="1428598"/>
          </a:xfrm>
          <a:prstGeom prst="rect">
            <a:avLst/>
          </a:pr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en-US" altLang="ja-JP" dirty="0">
                <a:solidFill>
                  <a:schemeClr val="tx1"/>
                </a:solidFill>
              </a:rPr>
              <a:t>Objects to scan</a:t>
            </a:r>
          </a:p>
          <a:p>
            <a:endParaRPr lang="en-US" altLang="ja-JP" dirty="0">
              <a:solidFill>
                <a:schemeClr val="tx1"/>
              </a:solidFill>
            </a:endParaRPr>
          </a:p>
          <a:p>
            <a:endParaRPr lang="en-US" altLang="ja-JP" dirty="0">
              <a:solidFill>
                <a:schemeClr val="tx1"/>
              </a:solidFill>
            </a:endParaRPr>
          </a:p>
          <a:p>
            <a:endParaRPr kumimoji="1" lang="en-US" altLang="ja-JP" dirty="0">
              <a:solidFill>
                <a:schemeClr val="tx1"/>
              </a:solidFill>
            </a:endParaRPr>
          </a:p>
          <a:p>
            <a:endParaRPr kumimoji="1" lang="ja-JP" altLang="en-US" dirty="0">
              <a:solidFill>
                <a:schemeClr val="tx1"/>
              </a:solidFill>
            </a:endParaRPr>
          </a:p>
        </p:txBody>
      </p:sp>
      <p:sp>
        <p:nvSpPr>
          <p:cNvPr id="13" name="正方形/長方形 12">
            <a:extLst>
              <a:ext uri="{FF2B5EF4-FFF2-40B4-BE49-F238E27FC236}">
                <a16:creationId xmlns:a16="http://schemas.microsoft.com/office/drawing/2014/main" id="{C964EFD0-B118-E672-9C25-8F533F8C23DB}"/>
              </a:ext>
            </a:extLst>
          </p:cNvPr>
          <p:cNvSpPr/>
          <p:nvPr/>
        </p:nvSpPr>
        <p:spPr>
          <a:xfrm>
            <a:off x="3971472" y="3429000"/>
            <a:ext cx="4726214" cy="1428598"/>
          </a:xfrm>
          <a:prstGeom prst="rect">
            <a:avLst/>
          </a:pr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altLang="ja-JP" dirty="0">
                <a:solidFill>
                  <a:schemeClr val="tx1"/>
                </a:solidFill>
              </a:rPr>
              <a:t>Unreachable ? </a:t>
            </a:r>
            <a:endParaRPr kumimoji="1" lang="en-US" altLang="ja-JP" dirty="0">
              <a:solidFill>
                <a:schemeClr val="tx1"/>
              </a:solidFill>
            </a:endParaRPr>
          </a:p>
          <a:p>
            <a:endParaRPr lang="en-US" altLang="ja-JP" dirty="0">
              <a:solidFill>
                <a:schemeClr val="tx1"/>
              </a:solidFill>
            </a:endParaRPr>
          </a:p>
          <a:p>
            <a:endParaRPr lang="en-US" altLang="ja-JP" dirty="0">
              <a:solidFill>
                <a:schemeClr val="tx1"/>
              </a:solidFill>
            </a:endParaRPr>
          </a:p>
          <a:p>
            <a:endParaRPr kumimoji="1" lang="en-US" altLang="ja-JP" dirty="0">
              <a:solidFill>
                <a:schemeClr val="tx1"/>
              </a:solidFill>
            </a:endParaRPr>
          </a:p>
          <a:p>
            <a:endParaRPr kumimoji="1" lang="ja-JP" altLang="en-US" dirty="0">
              <a:solidFill>
                <a:schemeClr val="tx1"/>
              </a:solidFill>
            </a:endParaRPr>
          </a:p>
        </p:txBody>
      </p:sp>
    </p:spTree>
    <p:extLst>
      <p:ext uri="{BB962C8B-B14F-4D97-AF65-F5344CB8AC3E}">
        <p14:creationId xmlns:p14="http://schemas.microsoft.com/office/powerpoint/2010/main" val="75570371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AA84D3-33FC-A9DB-B6B2-4AB51B9FE5A7}"/>
            </a:ext>
          </a:extLst>
        </p:cNvPr>
        <p:cNvGrpSpPr/>
        <p:nvPr/>
      </p:nvGrpSpPr>
      <p:grpSpPr>
        <a:xfrm>
          <a:off x="0" y="0"/>
          <a:ext cx="0" cy="0"/>
          <a:chOff x="0" y="0"/>
          <a:chExt cx="0" cy="0"/>
        </a:xfrm>
      </p:grpSpPr>
      <p:sp>
        <p:nvSpPr>
          <p:cNvPr id="11" name="正方形/長方形 10">
            <a:extLst>
              <a:ext uri="{FF2B5EF4-FFF2-40B4-BE49-F238E27FC236}">
                <a16:creationId xmlns:a16="http://schemas.microsoft.com/office/drawing/2014/main" id="{8EA28124-068F-60C6-F33E-B5F201566BA4}"/>
              </a:ext>
            </a:extLst>
          </p:cNvPr>
          <p:cNvSpPr/>
          <p:nvPr/>
        </p:nvSpPr>
        <p:spPr>
          <a:xfrm>
            <a:off x="963385" y="3091542"/>
            <a:ext cx="7217229" cy="1687286"/>
          </a:xfrm>
          <a:prstGeom prst="rect">
            <a:avLst/>
          </a:prstGeom>
          <a:noFill/>
          <a:ln w="2857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en-US" altLang="ja-JP" dirty="0">
                <a:solidFill>
                  <a:schemeClr val="tx1"/>
                </a:solidFill>
              </a:rPr>
              <a:t>Objects to scan</a:t>
            </a:r>
          </a:p>
          <a:p>
            <a:endParaRPr lang="en-US" altLang="ja-JP" dirty="0">
              <a:solidFill>
                <a:schemeClr val="tx1"/>
              </a:solidFill>
            </a:endParaRPr>
          </a:p>
          <a:p>
            <a:endParaRPr kumimoji="1" lang="en-US" altLang="ja-JP" dirty="0">
              <a:solidFill>
                <a:schemeClr val="tx1"/>
              </a:solidFill>
            </a:endParaRPr>
          </a:p>
          <a:p>
            <a:endParaRPr lang="en-US" altLang="ja-JP" dirty="0">
              <a:solidFill>
                <a:schemeClr val="tx1"/>
              </a:solidFill>
            </a:endParaRPr>
          </a:p>
          <a:p>
            <a:endParaRPr kumimoji="1" lang="en-US" altLang="ja-JP" dirty="0">
              <a:solidFill>
                <a:schemeClr val="tx1"/>
              </a:solidFill>
            </a:endParaRPr>
          </a:p>
          <a:p>
            <a:endParaRPr kumimoji="1" lang="ja-JP" altLang="en-US" dirty="0">
              <a:solidFill>
                <a:schemeClr val="tx1"/>
              </a:solidFill>
            </a:endParaRPr>
          </a:p>
        </p:txBody>
      </p:sp>
      <p:sp>
        <p:nvSpPr>
          <p:cNvPr id="2" name="タイトル 1">
            <a:extLst>
              <a:ext uri="{FF2B5EF4-FFF2-40B4-BE49-F238E27FC236}">
                <a16:creationId xmlns:a16="http://schemas.microsoft.com/office/drawing/2014/main" id="{5F71F0FF-E230-95E5-7750-7769E899330E}"/>
              </a:ext>
            </a:extLst>
          </p:cNvPr>
          <p:cNvSpPr>
            <a:spLocks noGrp="1"/>
          </p:cNvSpPr>
          <p:nvPr>
            <p:ph type="title"/>
          </p:nvPr>
        </p:nvSpPr>
        <p:spPr/>
        <p:txBody>
          <a:bodyPr/>
          <a:lstStyle/>
          <a:p>
            <a:r>
              <a:rPr lang="en-US" altLang="ja-JP" dirty="0"/>
              <a:t>2</a:t>
            </a:r>
            <a:r>
              <a:rPr kumimoji="1" lang="en-US" altLang="ja-JP" dirty="0"/>
              <a:t>.2. </a:t>
            </a:r>
            <a:r>
              <a:rPr kumimoji="1" lang="ja-JP" altLang="en-US" dirty="0"/>
              <a:t>循環参照への対処</a:t>
            </a:r>
          </a:p>
        </p:txBody>
      </p:sp>
      <p:sp>
        <p:nvSpPr>
          <p:cNvPr id="3" name="コンテンツ プレースホルダー 2">
            <a:extLst>
              <a:ext uri="{FF2B5EF4-FFF2-40B4-BE49-F238E27FC236}">
                <a16:creationId xmlns:a16="http://schemas.microsoft.com/office/drawing/2014/main" id="{1634CD77-849F-8DFA-5547-1AFAF8242CE4}"/>
              </a:ext>
            </a:extLst>
          </p:cNvPr>
          <p:cNvSpPr>
            <a:spLocks noGrp="1"/>
          </p:cNvSpPr>
          <p:nvPr>
            <p:ph idx="1"/>
          </p:nvPr>
        </p:nvSpPr>
        <p:spPr>
          <a:xfrm>
            <a:off x="259195" y="1099789"/>
            <a:ext cx="8710634" cy="5482165"/>
          </a:xfrm>
        </p:spPr>
        <p:txBody>
          <a:bodyPr/>
          <a:lstStyle/>
          <a:p>
            <a:pPr marL="0" indent="0">
              <a:buNone/>
            </a:pPr>
            <a:r>
              <a:rPr kumimoji="1" lang="en-US" altLang="ja-JP" dirty="0"/>
              <a:t>2.2.4. </a:t>
            </a:r>
            <a:r>
              <a:rPr kumimoji="1" lang="ja-JP" altLang="en-US" dirty="0"/>
              <a:t>オブジェクトを移動することが効果的な理由</a:t>
            </a:r>
            <a:endParaRPr kumimoji="1" lang="en-US" altLang="ja-JP" dirty="0"/>
          </a:p>
          <a:p>
            <a:pPr marL="0" indent="0">
              <a:buNone/>
            </a:pPr>
            <a:endParaRPr lang="en-US" altLang="ja-JP" sz="2400" dirty="0"/>
          </a:p>
          <a:p>
            <a:pPr marL="0" indent="0">
              <a:buNone/>
            </a:pPr>
            <a:r>
              <a:rPr lang="ja-JP" altLang="en-US" sz="2400" dirty="0"/>
              <a:t>再度 </a:t>
            </a:r>
            <a:r>
              <a:rPr lang="en-US" altLang="ja-JP" sz="2400" dirty="0"/>
              <a:t>C </a:t>
            </a:r>
            <a:r>
              <a:rPr lang="ja-JP" altLang="en-US" sz="2400" dirty="0"/>
              <a:t>を走査をするとオブジェクトは復活し，</a:t>
            </a:r>
            <a:r>
              <a:rPr lang="en-US" altLang="ja-JP" sz="2400" dirty="0"/>
              <a:t>C, B, A </a:t>
            </a:r>
            <a:r>
              <a:rPr lang="ja-JP" altLang="en-US" sz="2400" dirty="0"/>
              <a:t>の順に並ぶ</a:t>
            </a:r>
            <a:endParaRPr lang="en-US" altLang="ja-JP" sz="2400" dirty="0"/>
          </a:p>
          <a:p>
            <a:pPr marL="0" indent="0">
              <a:buNone/>
            </a:pPr>
            <a:endParaRPr lang="en-US" altLang="ja-JP" sz="2400" dirty="0"/>
          </a:p>
          <a:p>
            <a:pPr marL="0" indent="0">
              <a:buNone/>
            </a:pPr>
            <a:endParaRPr lang="en-US" altLang="ja-JP" sz="2400" dirty="0"/>
          </a:p>
          <a:p>
            <a:pPr marL="0" indent="0">
              <a:buNone/>
            </a:pPr>
            <a:endParaRPr lang="en-US" altLang="ja-JP" sz="2400" dirty="0"/>
          </a:p>
          <a:p>
            <a:pPr marL="0" indent="0">
              <a:buNone/>
            </a:pPr>
            <a:endParaRPr lang="en-US" altLang="ja-JP" sz="2400" dirty="0"/>
          </a:p>
          <a:p>
            <a:pPr marL="0" indent="0">
              <a:buNone/>
            </a:pPr>
            <a:endParaRPr lang="en-US" altLang="ja-JP" sz="2400" dirty="0"/>
          </a:p>
          <a:p>
            <a:pPr marL="0" indent="0">
              <a:buNone/>
            </a:pPr>
            <a:endParaRPr lang="en-US" altLang="ja-JP" sz="2400" dirty="0"/>
          </a:p>
          <a:p>
            <a:pPr marL="0" indent="0">
              <a:buNone/>
            </a:pPr>
            <a:r>
              <a:rPr lang="en-US" altLang="ja-JP" sz="2400" dirty="0"/>
              <a:t>A, B </a:t>
            </a:r>
            <a:r>
              <a:rPr lang="ja-JP" altLang="en-US" sz="2400" dirty="0"/>
              <a:t>を</a:t>
            </a:r>
            <a:r>
              <a:rPr lang="en-US" altLang="ja-JP" sz="2400" dirty="0"/>
              <a:t>2</a:t>
            </a:r>
            <a:r>
              <a:rPr lang="ja-JP" altLang="en-US" sz="2400" dirty="0"/>
              <a:t>度移動することは一見コストの無駄のように見えるが，この</a:t>
            </a:r>
            <a:r>
              <a:rPr lang="en-US" altLang="ja-JP" sz="2400" dirty="0"/>
              <a:t>C, B, A </a:t>
            </a:r>
            <a:r>
              <a:rPr lang="ja-JP" altLang="en-US" sz="2400" dirty="0"/>
              <a:t>の順番は，後続の走査で変更されることはなく，今後走査を行うことにより発生しうる無限回の移動を省略できる可能性がある</a:t>
            </a:r>
            <a:r>
              <a:rPr lang="en-US" altLang="ja-JP" sz="2400" dirty="0"/>
              <a:t>.</a:t>
            </a:r>
          </a:p>
          <a:p>
            <a:pPr marL="0" indent="0">
              <a:buNone/>
            </a:pPr>
            <a:endParaRPr lang="en-US" altLang="ja-JP" sz="2400" dirty="0"/>
          </a:p>
        </p:txBody>
      </p:sp>
      <p:sp>
        <p:nvSpPr>
          <p:cNvPr id="4" name="テキスト ボックス 3">
            <a:extLst>
              <a:ext uri="{FF2B5EF4-FFF2-40B4-BE49-F238E27FC236}">
                <a16:creationId xmlns:a16="http://schemas.microsoft.com/office/drawing/2014/main" id="{45B5F430-0240-1F97-BD10-01719B44D0E1}"/>
              </a:ext>
            </a:extLst>
          </p:cNvPr>
          <p:cNvSpPr txBox="1"/>
          <p:nvPr/>
        </p:nvSpPr>
        <p:spPr>
          <a:xfrm>
            <a:off x="3517392" y="6627168"/>
            <a:ext cx="5797296" cy="230832"/>
          </a:xfrm>
          <a:prstGeom prst="rect">
            <a:avLst/>
          </a:prstGeom>
          <a:noFill/>
        </p:spPr>
        <p:txBody>
          <a:bodyPr wrap="square">
            <a:spAutoFit/>
          </a:bodyPr>
          <a:lstStyle/>
          <a:p>
            <a:r>
              <a:rPr lang="ja-JP" altLang="en-US" sz="900" dirty="0"/>
              <a:t>https://github.com/python/cpython/blob/main/InternalDocs/garbage_collector.md#Optimization-incremental-collection</a:t>
            </a:r>
          </a:p>
        </p:txBody>
      </p:sp>
      <p:sp>
        <p:nvSpPr>
          <p:cNvPr id="5" name="正方形/長方形 4">
            <a:extLst>
              <a:ext uri="{FF2B5EF4-FFF2-40B4-BE49-F238E27FC236}">
                <a16:creationId xmlns:a16="http://schemas.microsoft.com/office/drawing/2014/main" id="{F156EBC7-E9B7-9917-1E65-7F75B536F744}"/>
              </a:ext>
            </a:extLst>
          </p:cNvPr>
          <p:cNvSpPr/>
          <p:nvPr/>
        </p:nvSpPr>
        <p:spPr>
          <a:xfrm>
            <a:off x="6340929" y="3625027"/>
            <a:ext cx="1556657" cy="83820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dirty="0">
                <a:solidFill>
                  <a:schemeClr val="tx1"/>
                </a:solidFill>
              </a:rPr>
              <a:t>A</a:t>
            </a:r>
          </a:p>
          <a:p>
            <a:pPr algn="ctr"/>
            <a:r>
              <a:rPr lang="en-US" altLang="ja-JP" dirty="0" err="1">
                <a:solidFill>
                  <a:schemeClr val="tx1"/>
                </a:solidFill>
              </a:rPr>
              <a:t>gc_ref</a:t>
            </a:r>
            <a:r>
              <a:rPr kumimoji="1" lang="en-US" altLang="ja-JP" dirty="0">
                <a:solidFill>
                  <a:schemeClr val="tx1"/>
                </a:solidFill>
              </a:rPr>
              <a:t> = </a:t>
            </a:r>
            <a:r>
              <a:rPr lang="en-US" altLang="ja-JP" dirty="0">
                <a:solidFill>
                  <a:schemeClr val="tx1"/>
                </a:solidFill>
              </a:rPr>
              <a:t>1</a:t>
            </a:r>
            <a:endParaRPr kumimoji="1" lang="en-US" altLang="ja-JP" dirty="0">
              <a:solidFill>
                <a:schemeClr val="tx1"/>
              </a:solidFill>
            </a:endParaRPr>
          </a:p>
          <a:p>
            <a:pPr algn="ctr"/>
            <a:r>
              <a:rPr lang="en-US" altLang="ja-JP" dirty="0">
                <a:solidFill>
                  <a:schemeClr val="tx1"/>
                </a:solidFill>
              </a:rPr>
              <a:t>REACHABLE</a:t>
            </a:r>
            <a:endParaRPr kumimoji="1" lang="ja-JP" altLang="en-US" dirty="0">
              <a:solidFill>
                <a:schemeClr val="tx1"/>
              </a:solidFill>
            </a:endParaRPr>
          </a:p>
        </p:txBody>
      </p:sp>
      <p:sp>
        <p:nvSpPr>
          <p:cNvPr id="6" name="正方形/長方形 5">
            <a:extLst>
              <a:ext uri="{FF2B5EF4-FFF2-40B4-BE49-F238E27FC236}">
                <a16:creationId xmlns:a16="http://schemas.microsoft.com/office/drawing/2014/main" id="{25B9ABED-46F1-53C7-3167-6834B6CB087B}"/>
              </a:ext>
            </a:extLst>
          </p:cNvPr>
          <p:cNvSpPr/>
          <p:nvPr/>
        </p:nvSpPr>
        <p:spPr>
          <a:xfrm>
            <a:off x="3793670" y="3634042"/>
            <a:ext cx="1556657" cy="83820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rPr>
              <a:t>B</a:t>
            </a:r>
            <a:endParaRPr kumimoji="1" lang="en-US" altLang="ja-JP" dirty="0">
              <a:solidFill>
                <a:schemeClr val="tx1"/>
              </a:solidFill>
            </a:endParaRPr>
          </a:p>
          <a:p>
            <a:pPr algn="ctr"/>
            <a:r>
              <a:rPr kumimoji="1" lang="en-US" altLang="ja-JP" dirty="0" err="1">
                <a:solidFill>
                  <a:schemeClr val="tx1"/>
                </a:solidFill>
              </a:rPr>
              <a:t>gc_ref</a:t>
            </a:r>
            <a:r>
              <a:rPr kumimoji="1" lang="en-US" altLang="ja-JP" dirty="0">
                <a:solidFill>
                  <a:schemeClr val="tx1"/>
                </a:solidFill>
              </a:rPr>
              <a:t> = </a:t>
            </a:r>
            <a:r>
              <a:rPr lang="en-US" altLang="ja-JP" dirty="0">
                <a:solidFill>
                  <a:schemeClr val="tx1"/>
                </a:solidFill>
              </a:rPr>
              <a:t>1</a:t>
            </a:r>
            <a:endParaRPr kumimoji="1" lang="en-US" altLang="ja-JP" dirty="0">
              <a:solidFill>
                <a:schemeClr val="tx1"/>
              </a:solidFill>
            </a:endParaRPr>
          </a:p>
          <a:p>
            <a:pPr algn="ctr"/>
            <a:r>
              <a:rPr lang="en-US" altLang="ja-JP" dirty="0">
                <a:solidFill>
                  <a:schemeClr val="tx1"/>
                </a:solidFill>
              </a:rPr>
              <a:t>REACHABLE</a:t>
            </a:r>
            <a:endParaRPr kumimoji="1" lang="ja-JP" altLang="en-US" dirty="0">
              <a:solidFill>
                <a:schemeClr val="tx1"/>
              </a:solidFill>
            </a:endParaRPr>
          </a:p>
        </p:txBody>
      </p:sp>
      <p:sp>
        <p:nvSpPr>
          <p:cNvPr id="7" name="正方形/長方形 6">
            <a:extLst>
              <a:ext uri="{FF2B5EF4-FFF2-40B4-BE49-F238E27FC236}">
                <a16:creationId xmlns:a16="http://schemas.microsoft.com/office/drawing/2014/main" id="{78EF67EB-EE1A-C12A-DF0F-9C817DE30A96}"/>
              </a:ext>
            </a:extLst>
          </p:cNvPr>
          <p:cNvSpPr/>
          <p:nvPr/>
        </p:nvSpPr>
        <p:spPr>
          <a:xfrm>
            <a:off x="1110943" y="3634042"/>
            <a:ext cx="1556657" cy="838200"/>
          </a:xfrm>
          <a:prstGeom prst="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dirty="0">
                <a:solidFill>
                  <a:schemeClr val="tx1"/>
                </a:solidFill>
              </a:rPr>
              <a:t>C</a:t>
            </a:r>
            <a:endParaRPr kumimoji="1" lang="en-US" altLang="ja-JP" dirty="0">
              <a:solidFill>
                <a:schemeClr val="tx1"/>
              </a:solidFill>
            </a:endParaRPr>
          </a:p>
          <a:p>
            <a:pPr algn="ctr"/>
            <a:r>
              <a:rPr lang="en-US" altLang="ja-JP" dirty="0" err="1">
                <a:solidFill>
                  <a:schemeClr val="tx1"/>
                </a:solidFill>
              </a:rPr>
              <a:t>gc_ref</a:t>
            </a:r>
            <a:r>
              <a:rPr kumimoji="1" lang="en-US" altLang="ja-JP" dirty="0">
                <a:solidFill>
                  <a:schemeClr val="tx1"/>
                </a:solidFill>
              </a:rPr>
              <a:t> = 1</a:t>
            </a:r>
          </a:p>
          <a:p>
            <a:pPr algn="ctr"/>
            <a:r>
              <a:rPr lang="en-US" altLang="ja-JP" dirty="0">
                <a:solidFill>
                  <a:schemeClr val="tx1"/>
                </a:solidFill>
              </a:rPr>
              <a:t>REACHABLE</a:t>
            </a:r>
            <a:endParaRPr kumimoji="1" lang="ja-JP" altLang="en-US" dirty="0">
              <a:solidFill>
                <a:schemeClr val="tx1"/>
              </a:solidFill>
            </a:endParaRPr>
          </a:p>
        </p:txBody>
      </p:sp>
      <p:sp>
        <p:nvSpPr>
          <p:cNvPr id="9" name="矢印: 下 8">
            <a:extLst>
              <a:ext uri="{FF2B5EF4-FFF2-40B4-BE49-F238E27FC236}">
                <a16:creationId xmlns:a16="http://schemas.microsoft.com/office/drawing/2014/main" id="{D0800DC1-2501-A49C-D5A1-96C8A080A9E2}"/>
              </a:ext>
            </a:extLst>
          </p:cNvPr>
          <p:cNvSpPr/>
          <p:nvPr/>
        </p:nvSpPr>
        <p:spPr>
          <a:xfrm rot="16200000">
            <a:off x="5617028" y="3625027"/>
            <a:ext cx="457200" cy="838200"/>
          </a:xfrm>
          <a:prstGeom prst="downArrow">
            <a:avLst>
              <a:gd name="adj1" fmla="val 50000"/>
              <a:gd name="adj2" fmla="val 73809"/>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矢印: 下 9">
            <a:extLst>
              <a:ext uri="{FF2B5EF4-FFF2-40B4-BE49-F238E27FC236}">
                <a16:creationId xmlns:a16="http://schemas.microsoft.com/office/drawing/2014/main" id="{B614580B-6186-38B9-9C77-897D6B074278}"/>
              </a:ext>
            </a:extLst>
          </p:cNvPr>
          <p:cNvSpPr/>
          <p:nvPr/>
        </p:nvSpPr>
        <p:spPr>
          <a:xfrm rot="16200000">
            <a:off x="2993568" y="3634042"/>
            <a:ext cx="457200" cy="838200"/>
          </a:xfrm>
          <a:prstGeom prst="downArrow">
            <a:avLst>
              <a:gd name="adj1" fmla="val 50000"/>
              <a:gd name="adj2" fmla="val 73809"/>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矢印: 下 7">
            <a:extLst>
              <a:ext uri="{FF2B5EF4-FFF2-40B4-BE49-F238E27FC236}">
                <a16:creationId xmlns:a16="http://schemas.microsoft.com/office/drawing/2014/main" id="{1ACE5348-A340-84D7-4757-811F53F4CEC6}"/>
              </a:ext>
            </a:extLst>
          </p:cNvPr>
          <p:cNvSpPr/>
          <p:nvPr/>
        </p:nvSpPr>
        <p:spPr>
          <a:xfrm>
            <a:off x="2324698" y="2750628"/>
            <a:ext cx="457200" cy="838200"/>
          </a:xfrm>
          <a:prstGeom prst="downArrow">
            <a:avLst>
              <a:gd name="adj1" fmla="val 50000"/>
              <a:gd name="adj2" fmla="val 73809"/>
            </a:avLst>
          </a:prstGeom>
          <a:no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00816590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19BA07-9710-439E-3C38-520B3961EDF4}"/>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843BCACC-DE62-C7B5-32E4-C94B984FBE23}"/>
              </a:ext>
            </a:extLst>
          </p:cNvPr>
          <p:cNvSpPr>
            <a:spLocks noGrp="1"/>
          </p:cNvSpPr>
          <p:nvPr>
            <p:ph type="title"/>
          </p:nvPr>
        </p:nvSpPr>
        <p:spPr/>
        <p:txBody>
          <a:bodyPr/>
          <a:lstStyle/>
          <a:p>
            <a:r>
              <a:rPr lang="ja-JP" altLang="en-US" dirty="0"/>
              <a:t>今回の内容</a:t>
            </a:r>
            <a:endParaRPr kumimoji="1" lang="ja-JP" altLang="en-US" dirty="0"/>
          </a:p>
        </p:txBody>
      </p:sp>
      <p:sp>
        <p:nvSpPr>
          <p:cNvPr id="3" name="コンテンツ プレースホルダー 2">
            <a:extLst>
              <a:ext uri="{FF2B5EF4-FFF2-40B4-BE49-F238E27FC236}">
                <a16:creationId xmlns:a16="http://schemas.microsoft.com/office/drawing/2014/main" id="{A9A9CBAA-4B32-3AC1-0B48-C42A4A336DC4}"/>
              </a:ext>
            </a:extLst>
          </p:cNvPr>
          <p:cNvSpPr>
            <a:spLocks noGrp="1"/>
          </p:cNvSpPr>
          <p:nvPr>
            <p:ph idx="1"/>
          </p:nvPr>
        </p:nvSpPr>
        <p:spPr/>
        <p:txBody>
          <a:bodyPr/>
          <a:lstStyle/>
          <a:p>
            <a:pPr marL="0" indent="0">
              <a:buNone/>
            </a:pPr>
            <a:endParaRPr lang="en-US" altLang="ja-JP" dirty="0"/>
          </a:p>
          <a:p>
            <a:pPr marL="0" indent="0">
              <a:buNone/>
            </a:pPr>
            <a:endParaRPr lang="en-US" altLang="ja-JP" dirty="0"/>
          </a:p>
          <a:p>
            <a:pPr marL="0" indent="0">
              <a:buNone/>
            </a:pPr>
            <a:endParaRPr lang="en-US" altLang="ja-JP" dirty="0"/>
          </a:p>
          <a:p>
            <a:pPr marL="0" indent="0">
              <a:buNone/>
            </a:pPr>
            <a:r>
              <a:rPr kumimoji="1" lang="en-US" altLang="ja-JP" dirty="0">
                <a:solidFill>
                  <a:schemeClr val="bg1">
                    <a:lumMod val="85000"/>
                  </a:schemeClr>
                </a:solidFill>
              </a:rPr>
              <a:t>1. Garbage Collection</a:t>
            </a:r>
            <a:r>
              <a:rPr lang="ja-JP" altLang="en-US" dirty="0">
                <a:solidFill>
                  <a:schemeClr val="bg1">
                    <a:lumMod val="85000"/>
                  </a:schemeClr>
                </a:solidFill>
              </a:rPr>
              <a:t> 概論</a:t>
            </a:r>
            <a:endParaRPr kumimoji="1" lang="en-US" altLang="ja-JP" dirty="0">
              <a:solidFill>
                <a:schemeClr val="bg1">
                  <a:lumMod val="85000"/>
                </a:schemeClr>
              </a:solidFill>
            </a:endParaRPr>
          </a:p>
          <a:p>
            <a:pPr marL="0" indent="0">
              <a:buNone/>
            </a:pPr>
            <a:r>
              <a:rPr kumimoji="1" lang="en-US" altLang="ja-JP" dirty="0">
                <a:solidFill>
                  <a:schemeClr val="bg1">
                    <a:lumMod val="85000"/>
                  </a:schemeClr>
                </a:solidFill>
              </a:rPr>
              <a:t>2. </a:t>
            </a:r>
            <a:r>
              <a:rPr lang="en-US" altLang="ja-JP" dirty="0">
                <a:solidFill>
                  <a:schemeClr val="bg1">
                    <a:lumMod val="85000"/>
                  </a:schemeClr>
                </a:solidFill>
              </a:rPr>
              <a:t>Python </a:t>
            </a:r>
            <a:r>
              <a:rPr lang="ja-JP" altLang="en-US" dirty="0">
                <a:solidFill>
                  <a:schemeClr val="bg1">
                    <a:lumMod val="85000"/>
                  </a:schemeClr>
                </a:solidFill>
              </a:rPr>
              <a:t>における </a:t>
            </a:r>
            <a:r>
              <a:rPr lang="en-US" altLang="ja-JP" dirty="0">
                <a:solidFill>
                  <a:schemeClr val="bg1">
                    <a:lumMod val="85000"/>
                  </a:schemeClr>
                </a:solidFill>
              </a:rPr>
              <a:t>GC</a:t>
            </a:r>
          </a:p>
          <a:p>
            <a:pPr marL="0" indent="0">
              <a:buNone/>
            </a:pPr>
            <a:r>
              <a:rPr kumimoji="1" lang="en-US" altLang="ja-JP" dirty="0"/>
              <a:t>3. </a:t>
            </a:r>
            <a:r>
              <a:rPr kumimoji="1" lang="ja-JP" altLang="en-US" dirty="0"/>
              <a:t>冒頭の疑問への答え</a:t>
            </a:r>
            <a:endParaRPr kumimoji="1" lang="en-US" altLang="ja-JP" dirty="0"/>
          </a:p>
          <a:p>
            <a:pPr marL="0" indent="0">
              <a:buNone/>
            </a:pPr>
            <a:r>
              <a:rPr lang="en-US" altLang="ja-JP" dirty="0">
                <a:solidFill>
                  <a:schemeClr val="bg1">
                    <a:lumMod val="85000"/>
                  </a:schemeClr>
                </a:solidFill>
              </a:rPr>
              <a:t>4. </a:t>
            </a:r>
            <a:r>
              <a:rPr lang="ja-JP" altLang="en-US" dirty="0">
                <a:solidFill>
                  <a:schemeClr val="bg1">
                    <a:lumMod val="85000"/>
                  </a:schemeClr>
                </a:solidFill>
              </a:rPr>
              <a:t>今後の方針</a:t>
            </a:r>
            <a:endParaRPr kumimoji="1" lang="en-US" altLang="ja-JP" dirty="0">
              <a:solidFill>
                <a:schemeClr val="bg1">
                  <a:lumMod val="85000"/>
                </a:schemeClr>
              </a:solidFill>
            </a:endParaRPr>
          </a:p>
          <a:p>
            <a:pPr marL="0" indent="0">
              <a:buNone/>
            </a:pPr>
            <a:endParaRPr kumimoji="1" lang="en-US" altLang="ja-JP" dirty="0"/>
          </a:p>
        </p:txBody>
      </p:sp>
    </p:spTree>
    <p:extLst>
      <p:ext uri="{BB962C8B-B14F-4D97-AF65-F5344CB8AC3E}">
        <p14:creationId xmlns:p14="http://schemas.microsoft.com/office/powerpoint/2010/main" val="235401020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993FEC-4E52-03ED-9A81-E287AD3FEF6B}"/>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40641703-CA05-F5B7-9960-5E279CA2F1B2}"/>
              </a:ext>
            </a:extLst>
          </p:cNvPr>
          <p:cNvSpPr>
            <a:spLocks noGrp="1"/>
          </p:cNvSpPr>
          <p:nvPr>
            <p:ph type="title"/>
          </p:nvPr>
        </p:nvSpPr>
        <p:spPr/>
        <p:txBody>
          <a:bodyPr/>
          <a:lstStyle/>
          <a:p>
            <a:r>
              <a:rPr lang="ja-JP" altLang="en-US" dirty="0"/>
              <a:t>卒論に向けた調査時に発生した疑問</a:t>
            </a:r>
            <a:endParaRPr kumimoji="1" lang="ja-JP" altLang="en-US" dirty="0"/>
          </a:p>
        </p:txBody>
      </p:sp>
      <p:sp>
        <p:nvSpPr>
          <p:cNvPr id="10" name="テキスト ボックス 9">
            <a:extLst>
              <a:ext uri="{FF2B5EF4-FFF2-40B4-BE49-F238E27FC236}">
                <a16:creationId xmlns:a16="http://schemas.microsoft.com/office/drawing/2014/main" id="{219F028C-F1CD-2951-A272-8E124A9C26E2}"/>
              </a:ext>
            </a:extLst>
          </p:cNvPr>
          <p:cNvSpPr txBox="1"/>
          <p:nvPr/>
        </p:nvSpPr>
        <p:spPr>
          <a:xfrm>
            <a:off x="3862984" y="5143575"/>
            <a:ext cx="4925568" cy="1323439"/>
          </a:xfrm>
          <a:prstGeom prst="rect">
            <a:avLst/>
          </a:prstGeom>
          <a:noFill/>
        </p:spPr>
        <p:txBody>
          <a:bodyPr wrap="square" rtlCol="0">
            <a:spAutoFit/>
          </a:bodyPr>
          <a:lstStyle/>
          <a:p>
            <a:r>
              <a:rPr lang="en-US" altLang="ja-JP" sz="2000" dirty="0" err="1"/>
              <a:t>gc.collect</a:t>
            </a:r>
            <a:r>
              <a:rPr lang="en-US" altLang="ja-JP" sz="2000" dirty="0"/>
              <a:t>()</a:t>
            </a:r>
            <a:r>
              <a:rPr lang="ja-JP" altLang="en-US" sz="2000" dirty="0"/>
              <a:t> や </a:t>
            </a:r>
            <a:r>
              <a:rPr lang="en-US" altLang="ja-JP" sz="2000" dirty="0" err="1"/>
              <a:t>gc.get_stats</a:t>
            </a:r>
            <a:r>
              <a:rPr lang="en-US" altLang="ja-JP" sz="2000" dirty="0"/>
              <a:t>() </a:t>
            </a:r>
            <a:r>
              <a:rPr lang="ja-JP" altLang="en-US" sz="2000" dirty="0"/>
              <a:t>の仕様は</a:t>
            </a:r>
            <a:r>
              <a:rPr lang="en-US" altLang="ja-JP" sz="2000" dirty="0"/>
              <a:t>?</a:t>
            </a:r>
            <a:br>
              <a:rPr lang="en-US" altLang="ja-JP" sz="2000" dirty="0"/>
            </a:br>
            <a:r>
              <a:rPr lang="en-US" altLang="ja-JP" sz="2000" dirty="0"/>
              <a:t>x1.next = 0 </a:t>
            </a:r>
            <a:r>
              <a:rPr lang="ja-JP" altLang="en-US" sz="2000" dirty="0"/>
              <a:t>とした後に</a:t>
            </a:r>
            <a:r>
              <a:rPr lang="en-US" altLang="ja-JP" sz="2000" dirty="0"/>
              <a:t> GC </a:t>
            </a:r>
            <a:r>
              <a:rPr lang="ja-JP" altLang="en-US" sz="2000" dirty="0"/>
              <a:t>されたのは何</a:t>
            </a:r>
            <a:r>
              <a:rPr lang="en-US" altLang="ja-JP" sz="2000" dirty="0"/>
              <a:t>?</a:t>
            </a:r>
          </a:p>
          <a:p>
            <a:r>
              <a:rPr lang="ja-JP" altLang="en-US" sz="2000" dirty="0"/>
              <a:t>なぜ</a:t>
            </a:r>
            <a:r>
              <a:rPr lang="en-US" altLang="ja-JP" sz="2000" dirty="0"/>
              <a:t>GC</a:t>
            </a:r>
            <a:r>
              <a:rPr lang="ja-JP" altLang="en-US" sz="2000" dirty="0"/>
              <a:t>された</a:t>
            </a:r>
            <a:r>
              <a:rPr lang="en-US" altLang="ja-JP" sz="2000" dirty="0"/>
              <a:t>?</a:t>
            </a:r>
          </a:p>
          <a:p>
            <a:r>
              <a:rPr lang="en-US" altLang="ja-JP" sz="2000" dirty="0" err="1"/>
              <a:t>gc.collect</a:t>
            </a:r>
            <a:r>
              <a:rPr lang="en-US" altLang="ja-JP" sz="2000" dirty="0"/>
              <a:t>() </a:t>
            </a:r>
            <a:r>
              <a:rPr lang="ja-JP" altLang="en-US" sz="2000" dirty="0"/>
              <a:t>をしないと </a:t>
            </a:r>
            <a:r>
              <a:rPr lang="en-US" altLang="ja-JP" sz="2000" dirty="0"/>
              <a:t>GC </a:t>
            </a:r>
            <a:r>
              <a:rPr lang="ja-JP" altLang="en-US" sz="2000" dirty="0"/>
              <a:t>されないのか</a:t>
            </a:r>
            <a:r>
              <a:rPr lang="en-US" altLang="ja-JP" sz="2000" dirty="0"/>
              <a:t>?</a:t>
            </a:r>
          </a:p>
        </p:txBody>
      </p:sp>
      <p:pic>
        <p:nvPicPr>
          <p:cNvPr id="7" name="図 6">
            <a:extLst>
              <a:ext uri="{FF2B5EF4-FFF2-40B4-BE49-F238E27FC236}">
                <a16:creationId xmlns:a16="http://schemas.microsoft.com/office/drawing/2014/main" id="{7AAAD360-0267-688C-B176-7B29EF0A4908}"/>
              </a:ext>
            </a:extLst>
          </p:cNvPr>
          <p:cNvPicPr>
            <a:picLocks noChangeAspect="1"/>
          </p:cNvPicPr>
          <p:nvPr/>
        </p:nvPicPr>
        <p:blipFill>
          <a:blip r:embed="rId2"/>
          <a:stretch>
            <a:fillRect/>
          </a:stretch>
        </p:blipFill>
        <p:spPr>
          <a:xfrm>
            <a:off x="259195" y="1003326"/>
            <a:ext cx="2965268" cy="5718148"/>
          </a:xfrm>
          <a:prstGeom prst="rect">
            <a:avLst/>
          </a:prstGeom>
        </p:spPr>
      </p:pic>
      <p:pic>
        <p:nvPicPr>
          <p:cNvPr id="13" name="図 12">
            <a:extLst>
              <a:ext uri="{FF2B5EF4-FFF2-40B4-BE49-F238E27FC236}">
                <a16:creationId xmlns:a16="http://schemas.microsoft.com/office/drawing/2014/main" id="{D7F09420-E39F-CF7E-F641-8FEB59C550BF}"/>
              </a:ext>
            </a:extLst>
          </p:cNvPr>
          <p:cNvPicPr>
            <a:picLocks noChangeAspect="1"/>
          </p:cNvPicPr>
          <p:nvPr/>
        </p:nvPicPr>
        <p:blipFill>
          <a:blip r:embed="rId3"/>
          <a:stretch>
            <a:fillRect/>
          </a:stretch>
        </p:blipFill>
        <p:spPr>
          <a:xfrm>
            <a:off x="3571370" y="995619"/>
            <a:ext cx="5217182" cy="3950583"/>
          </a:xfrm>
          <a:prstGeom prst="rect">
            <a:avLst/>
          </a:prstGeom>
        </p:spPr>
      </p:pic>
    </p:spTree>
    <p:extLst>
      <p:ext uri="{BB962C8B-B14F-4D97-AF65-F5344CB8AC3E}">
        <p14:creationId xmlns:p14="http://schemas.microsoft.com/office/powerpoint/2010/main" val="4982739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F682D6-533C-27B7-20BB-05875100E2EB}"/>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0203C466-95BA-D409-0A2D-D2342397B66B}"/>
              </a:ext>
            </a:extLst>
          </p:cNvPr>
          <p:cNvSpPr>
            <a:spLocks noGrp="1"/>
          </p:cNvSpPr>
          <p:nvPr>
            <p:ph type="title"/>
          </p:nvPr>
        </p:nvSpPr>
        <p:spPr/>
        <p:txBody>
          <a:bodyPr/>
          <a:lstStyle/>
          <a:p>
            <a:r>
              <a:rPr lang="ja-JP" altLang="en-US" dirty="0"/>
              <a:t>今回の内容</a:t>
            </a:r>
            <a:endParaRPr kumimoji="1" lang="ja-JP" altLang="en-US" dirty="0"/>
          </a:p>
        </p:txBody>
      </p:sp>
      <p:sp>
        <p:nvSpPr>
          <p:cNvPr id="3" name="コンテンツ プレースホルダー 2">
            <a:extLst>
              <a:ext uri="{FF2B5EF4-FFF2-40B4-BE49-F238E27FC236}">
                <a16:creationId xmlns:a16="http://schemas.microsoft.com/office/drawing/2014/main" id="{209997CF-C1F6-1225-CC6A-B88BFDC74908}"/>
              </a:ext>
            </a:extLst>
          </p:cNvPr>
          <p:cNvSpPr>
            <a:spLocks noGrp="1"/>
          </p:cNvSpPr>
          <p:nvPr>
            <p:ph idx="1"/>
          </p:nvPr>
        </p:nvSpPr>
        <p:spPr/>
        <p:txBody>
          <a:bodyPr/>
          <a:lstStyle/>
          <a:p>
            <a:pPr marL="0" indent="0">
              <a:buNone/>
            </a:pPr>
            <a:endParaRPr lang="en-US" altLang="ja-JP" dirty="0"/>
          </a:p>
          <a:p>
            <a:pPr marL="0" indent="0">
              <a:buNone/>
            </a:pPr>
            <a:endParaRPr lang="en-US" altLang="ja-JP" dirty="0"/>
          </a:p>
          <a:p>
            <a:pPr marL="0" indent="0">
              <a:buNone/>
            </a:pPr>
            <a:endParaRPr lang="en-US" altLang="ja-JP" dirty="0"/>
          </a:p>
          <a:p>
            <a:pPr marL="0" indent="0">
              <a:buNone/>
            </a:pPr>
            <a:r>
              <a:rPr kumimoji="1" lang="en-US" altLang="ja-JP" dirty="0"/>
              <a:t>1. Garbage Collection</a:t>
            </a:r>
            <a:r>
              <a:rPr lang="ja-JP" altLang="en-US" dirty="0"/>
              <a:t> 概論</a:t>
            </a:r>
            <a:endParaRPr kumimoji="1" lang="en-US" altLang="ja-JP" dirty="0"/>
          </a:p>
          <a:p>
            <a:pPr marL="0" indent="0">
              <a:buNone/>
            </a:pPr>
            <a:r>
              <a:rPr kumimoji="1" lang="en-US" altLang="ja-JP" dirty="0">
                <a:solidFill>
                  <a:schemeClr val="bg1">
                    <a:lumMod val="85000"/>
                  </a:schemeClr>
                </a:solidFill>
              </a:rPr>
              <a:t>2. </a:t>
            </a:r>
            <a:r>
              <a:rPr lang="en-US" altLang="ja-JP" dirty="0">
                <a:solidFill>
                  <a:schemeClr val="bg1">
                    <a:lumMod val="85000"/>
                  </a:schemeClr>
                </a:solidFill>
              </a:rPr>
              <a:t>Python </a:t>
            </a:r>
            <a:r>
              <a:rPr lang="ja-JP" altLang="en-US" dirty="0">
                <a:solidFill>
                  <a:schemeClr val="bg1">
                    <a:lumMod val="85000"/>
                  </a:schemeClr>
                </a:solidFill>
              </a:rPr>
              <a:t>における </a:t>
            </a:r>
            <a:r>
              <a:rPr lang="en-US" altLang="ja-JP" dirty="0">
                <a:solidFill>
                  <a:schemeClr val="bg1">
                    <a:lumMod val="85000"/>
                  </a:schemeClr>
                </a:solidFill>
              </a:rPr>
              <a:t>GC</a:t>
            </a:r>
          </a:p>
          <a:p>
            <a:pPr marL="0" indent="0">
              <a:buNone/>
            </a:pPr>
            <a:r>
              <a:rPr kumimoji="1" lang="en-US" altLang="ja-JP" dirty="0">
                <a:solidFill>
                  <a:schemeClr val="bg1">
                    <a:lumMod val="85000"/>
                  </a:schemeClr>
                </a:solidFill>
              </a:rPr>
              <a:t>3. </a:t>
            </a:r>
            <a:r>
              <a:rPr kumimoji="1" lang="ja-JP" altLang="en-US" dirty="0">
                <a:solidFill>
                  <a:schemeClr val="bg1">
                    <a:lumMod val="85000"/>
                  </a:schemeClr>
                </a:solidFill>
              </a:rPr>
              <a:t>冒頭の疑問への答え</a:t>
            </a:r>
            <a:endParaRPr kumimoji="1" lang="en-US" altLang="ja-JP" dirty="0">
              <a:solidFill>
                <a:schemeClr val="bg1">
                  <a:lumMod val="85000"/>
                </a:schemeClr>
              </a:solidFill>
            </a:endParaRPr>
          </a:p>
          <a:p>
            <a:pPr marL="0" indent="0">
              <a:buNone/>
            </a:pPr>
            <a:r>
              <a:rPr lang="en-US" altLang="ja-JP" dirty="0">
                <a:solidFill>
                  <a:schemeClr val="bg1">
                    <a:lumMod val="85000"/>
                  </a:schemeClr>
                </a:solidFill>
              </a:rPr>
              <a:t>4. </a:t>
            </a:r>
            <a:r>
              <a:rPr lang="ja-JP" altLang="en-US" dirty="0">
                <a:solidFill>
                  <a:schemeClr val="bg1">
                    <a:lumMod val="85000"/>
                  </a:schemeClr>
                </a:solidFill>
              </a:rPr>
              <a:t>今後の方針</a:t>
            </a:r>
            <a:endParaRPr kumimoji="1" lang="en-US" altLang="ja-JP" dirty="0">
              <a:solidFill>
                <a:schemeClr val="bg1">
                  <a:lumMod val="85000"/>
                </a:schemeClr>
              </a:solidFill>
            </a:endParaRPr>
          </a:p>
          <a:p>
            <a:pPr marL="0" indent="0">
              <a:buNone/>
            </a:pPr>
            <a:endParaRPr kumimoji="1" lang="en-US" altLang="ja-JP" dirty="0">
              <a:solidFill>
                <a:schemeClr val="bg1">
                  <a:lumMod val="85000"/>
                </a:schemeClr>
              </a:solidFill>
            </a:endParaRPr>
          </a:p>
        </p:txBody>
      </p:sp>
    </p:spTree>
    <p:extLst>
      <p:ext uri="{BB962C8B-B14F-4D97-AF65-F5344CB8AC3E}">
        <p14:creationId xmlns:p14="http://schemas.microsoft.com/office/powerpoint/2010/main" val="54032104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AABE95-B156-AFB0-2E1A-26A8B6DFA642}"/>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5A92F538-9C2C-D58E-6228-8CF933C6FE9D}"/>
              </a:ext>
            </a:extLst>
          </p:cNvPr>
          <p:cNvSpPr>
            <a:spLocks noGrp="1"/>
          </p:cNvSpPr>
          <p:nvPr>
            <p:ph type="title"/>
          </p:nvPr>
        </p:nvSpPr>
        <p:spPr/>
        <p:txBody>
          <a:bodyPr/>
          <a:lstStyle/>
          <a:p>
            <a:pPr marL="0" indent="0">
              <a:buNone/>
            </a:pPr>
            <a:r>
              <a:rPr kumimoji="1" lang="en-US" altLang="ja-JP" dirty="0"/>
              <a:t>3. </a:t>
            </a:r>
            <a:r>
              <a:rPr kumimoji="1" lang="ja-JP" altLang="en-US" dirty="0"/>
              <a:t>冒頭の疑問への答え</a:t>
            </a:r>
            <a:endParaRPr kumimoji="1" lang="en-US" altLang="ja-JP" dirty="0"/>
          </a:p>
        </p:txBody>
      </p:sp>
      <p:sp>
        <p:nvSpPr>
          <p:cNvPr id="10" name="テキスト ボックス 9">
            <a:extLst>
              <a:ext uri="{FF2B5EF4-FFF2-40B4-BE49-F238E27FC236}">
                <a16:creationId xmlns:a16="http://schemas.microsoft.com/office/drawing/2014/main" id="{AF1241F8-BC14-A44C-17C0-6BEC47655396}"/>
              </a:ext>
            </a:extLst>
          </p:cNvPr>
          <p:cNvSpPr txBox="1"/>
          <p:nvPr/>
        </p:nvSpPr>
        <p:spPr>
          <a:xfrm>
            <a:off x="3456755" y="1050217"/>
            <a:ext cx="5428050" cy="3170099"/>
          </a:xfrm>
          <a:prstGeom prst="rect">
            <a:avLst/>
          </a:prstGeom>
          <a:noFill/>
        </p:spPr>
        <p:txBody>
          <a:bodyPr wrap="square" rtlCol="0">
            <a:spAutoFit/>
          </a:bodyPr>
          <a:lstStyle/>
          <a:p>
            <a:r>
              <a:rPr lang="en-US" altLang="ja-JP" sz="2000" dirty="0"/>
              <a:t>Reference </a:t>
            </a:r>
            <a:r>
              <a:rPr lang="en-US" altLang="ja-JP" sz="2000" dirty="0" err="1"/>
              <a:t>Conuting</a:t>
            </a:r>
            <a:r>
              <a:rPr lang="ja-JP" altLang="en-US" sz="2000" dirty="0"/>
              <a:t>方式であるから</a:t>
            </a:r>
            <a:r>
              <a:rPr lang="en-US" altLang="ja-JP" sz="2000" dirty="0"/>
              <a:t>GC</a:t>
            </a:r>
            <a:r>
              <a:rPr lang="ja-JP" altLang="en-US" sz="2000" dirty="0"/>
              <a:t>は随時実行される</a:t>
            </a:r>
            <a:r>
              <a:rPr lang="en-US" altLang="ja-JP" sz="2000" dirty="0"/>
              <a:t>. </a:t>
            </a:r>
            <a:r>
              <a:rPr lang="ja-JP" altLang="en-US" sz="2000" dirty="0"/>
              <a:t>しかし，循環参照はいつでも起こり得るため，メモリリークを防ぐために</a:t>
            </a:r>
            <a:r>
              <a:rPr lang="en-US" altLang="ja-JP" sz="2000" dirty="0"/>
              <a:t>incremental scan </a:t>
            </a:r>
            <a:r>
              <a:rPr lang="ja-JP" altLang="en-US" sz="2000" dirty="0"/>
              <a:t>を用いた</a:t>
            </a:r>
            <a:r>
              <a:rPr lang="en-US" altLang="ja-JP" sz="2000" dirty="0"/>
              <a:t>2</a:t>
            </a:r>
            <a:r>
              <a:rPr lang="ja-JP" altLang="en-US" sz="2000" dirty="0"/>
              <a:t>世代 </a:t>
            </a:r>
            <a:r>
              <a:rPr lang="en-US" altLang="ja-JP" sz="2000" dirty="0"/>
              <a:t>GC </a:t>
            </a:r>
            <a:r>
              <a:rPr lang="ja-JP" altLang="en-US" sz="2000" dirty="0"/>
              <a:t>が実装されている．</a:t>
            </a:r>
            <a:endParaRPr lang="en-US" altLang="ja-JP" sz="2000" dirty="0"/>
          </a:p>
          <a:p>
            <a:endParaRPr lang="en-US" altLang="ja-JP" sz="2000" dirty="0"/>
          </a:p>
          <a:p>
            <a:r>
              <a:rPr lang="en-US" altLang="ja-JP" sz="2000" dirty="0" err="1"/>
              <a:t>gc.collect</a:t>
            </a:r>
            <a:r>
              <a:rPr lang="en-US" altLang="ja-JP" sz="2000" dirty="0"/>
              <a:t>() </a:t>
            </a:r>
            <a:r>
              <a:rPr lang="ja-JP" altLang="en-US" sz="2000" dirty="0"/>
              <a:t>は </a:t>
            </a:r>
            <a:r>
              <a:rPr lang="en-US" altLang="ja-JP" sz="2000" dirty="0"/>
              <a:t>Full-scavenge </a:t>
            </a:r>
            <a:r>
              <a:rPr lang="ja-JP" altLang="en-US" sz="2000" dirty="0"/>
              <a:t>を即時実行する．</a:t>
            </a:r>
            <a:endParaRPr lang="en-US" altLang="ja-JP" sz="2000" dirty="0"/>
          </a:p>
          <a:p>
            <a:r>
              <a:rPr lang="ja-JP" altLang="en-US" sz="2000" dirty="0"/>
              <a:t>また，</a:t>
            </a:r>
            <a:r>
              <a:rPr lang="en-US" altLang="ja-JP" sz="2000" dirty="0" err="1"/>
              <a:t>gc.get_stats</a:t>
            </a:r>
            <a:r>
              <a:rPr lang="en-US" altLang="ja-JP" sz="2000" dirty="0"/>
              <a:t>() </a:t>
            </a:r>
            <a:r>
              <a:rPr lang="ja-JP" altLang="en-US" sz="2000" dirty="0"/>
              <a:t>は 各世代の </a:t>
            </a:r>
            <a:r>
              <a:rPr lang="en-US" altLang="ja-JP" sz="2000" dirty="0" err="1"/>
              <a:t>gc</a:t>
            </a:r>
            <a:r>
              <a:rPr lang="en-US" altLang="ja-JP" sz="2000" dirty="0"/>
              <a:t> </a:t>
            </a:r>
            <a:r>
              <a:rPr lang="ja-JP" altLang="en-US" sz="2000" dirty="0"/>
              <a:t>の状況を出力する</a:t>
            </a:r>
            <a:r>
              <a:rPr lang="en-US" altLang="ja-JP" sz="2000" dirty="0"/>
              <a:t>.</a:t>
            </a:r>
          </a:p>
          <a:p>
            <a:r>
              <a:rPr lang="en-US" altLang="ja-JP" sz="2000" dirty="0"/>
              <a:t> </a:t>
            </a:r>
          </a:p>
          <a:p>
            <a:endParaRPr lang="en-US" altLang="ja-JP" sz="2000" dirty="0"/>
          </a:p>
        </p:txBody>
      </p:sp>
      <p:pic>
        <p:nvPicPr>
          <p:cNvPr id="7" name="図 6">
            <a:extLst>
              <a:ext uri="{FF2B5EF4-FFF2-40B4-BE49-F238E27FC236}">
                <a16:creationId xmlns:a16="http://schemas.microsoft.com/office/drawing/2014/main" id="{5ECAA5D8-F9C5-E741-E8B9-3E64DF464A75}"/>
              </a:ext>
            </a:extLst>
          </p:cNvPr>
          <p:cNvPicPr>
            <a:picLocks noChangeAspect="1"/>
          </p:cNvPicPr>
          <p:nvPr/>
        </p:nvPicPr>
        <p:blipFill>
          <a:blip r:embed="rId2"/>
          <a:stretch>
            <a:fillRect/>
          </a:stretch>
        </p:blipFill>
        <p:spPr>
          <a:xfrm>
            <a:off x="259195" y="1003326"/>
            <a:ext cx="2965268" cy="5718148"/>
          </a:xfrm>
          <a:prstGeom prst="rect">
            <a:avLst/>
          </a:prstGeom>
        </p:spPr>
      </p:pic>
      <p:sp>
        <p:nvSpPr>
          <p:cNvPr id="4" name="テキスト ボックス 3">
            <a:extLst>
              <a:ext uri="{FF2B5EF4-FFF2-40B4-BE49-F238E27FC236}">
                <a16:creationId xmlns:a16="http://schemas.microsoft.com/office/drawing/2014/main" id="{118CF208-69FA-A4A0-D8EB-9D9E35116D68}"/>
              </a:ext>
            </a:extLst>
          </p:cNvPr>
          <p:cNvSpPr txBox="1"/>
          <p:nvPr/>
        </p:nvSpPr>
        <p:spPr>
          <a:xfrm>
            <a:off x="4908884" y="6488668"/>
            <a:ext cx="4572000" cy="369332"/>
          </a:xfrm>
          <a:prstGeom prst="rect">
            <a:avLst/>
          </a:prstGeom>
          <a:noFill/>
        </p:spPr>
        <p:txBody>
          <a:bodyPr wrap="square">
            <a:spAutoFit/>
          </a:bodyPr>
          <a:lstStyle/>
          <a:p>
            <a:r>
              <a:rPr lang="ja-JP" altLang="en-US" dirty="0"/>
              <a:t>https://docs.python.org/3.13/library/gc.html</a:t>
            </a:r>
          </a:p>
        </p:txBody>
      </p:sp>
    </p:spTree>
    <p:extLst>
      <p:ext uri="{BB962C8B-B14F-4D97-AF65-F5344CB8AC3E}">
        <p14:creationId xmlns:p14="http://schemas.microsoft.com/office/powerpoint/2010/main" val="211535053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5C8FFA-BB9C-8CCD-30FB-5AA488DA9777}"/>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7D170818-CAF3-9BDF-7C0F-69CEAE62F815}"/>
              </a:ext>
            </a:extLst>
          </p:cNvPr>
          <p:cNvSpPr>
            <a:spLocks noGrp="1"/>
          </p:cNvSpPr>
          <p:nvPr>
            <p:ph type="title"/>
          </p:nvPr>
        </p:nvSpPr>
        <p:spPr/>
        <p:txBody>
          <a:bodyPr/>
          <a:lstStyle/>
          <a:p>
            <a:pPr marL="0" indent="0">
              <a:buNone/>
            </a:pPr>
            <a:r>
              <a:rPr kumimoji="1" lang="en-US" altLang="ja-JP" dirty="0"/>
              <a:t>3. </a:t>
            </a:r>
            <a:r>
              <a:rPr kumimoji="1" lang="ja-JP" altLang="en-US" dirty="0"/>
              <a:t>冒頭の疑問への答え</a:t>
            </a:r>
            <a:endParaRPr kumimoji="1" lang="en-US" altLang="ja-JP" dirty="0"/>
          </a:p>
        </p:txBody>
      </p:sp>
      <p:pic>
        <p:nvPicPr>
          <p:cNvPr id="7" name="図 6">
            <a:extLst>
              <a:ext uri="{FF2B5EF4-FFF2-40B4-BE49-F238E27FC236}">
                <a16:creationId xmlns:a16="http://schemas.microsoft.com/office/drawing/2014/main" id="{D0E48484-DF6B-2955-2CC8-C44B5E236D11}"/>
              </a:ext>
            </a:extLst>
          </p:cNvPr>
          <p:cNvPicPr>
            <a:picLocks noChangeAspect="1"/>
          </p:cNvPicPr>
          <p:nvPr/>
        </p:nvPicPr>
        <p:blipFill>
          <a:blip r:embed="rId2"/>
          <a:stretch>
            <a:fillRect/>
          </a:stretch>
        </p:blipFill>
        <p:spPr>
          <a:xfrm>
            <a:off x="259195" y="1003326"/>
            <a:ext cx="2965268" cy="5718148"/>
          </a:xfrm>
          <a:prstGeom prst="rect">
            <a:avLst/>
          </a:prstGeom>
        </p:spPr>
      </p:pic>
      <p:pic>
        <p:nvPicPr>
          <p:cNvPr id="3" name="図 2">
            <a:extLst>
              <a:ext uri="{FF2B5EF4-FFF2-40B4-BE49-F238E27FC236}">
                <a16:creationId xmlns:a16="http://schemas.microsoft.com/office/drawing/2014/main" id="{FF7F70B0-022E-D7CC-9EC4-E4407094ECFF}"/>
              </a:ext>
            </a:extLst>
          </p:cNvPr>
          <p:cNvPicPr>
            <a:picLocks noChangeAspect="1"/>
          </p:cNvPicPr>
          <p:nvPr/>
        </p:nvPicPr>
        <p:blipFill>
          <a:blip r:embed="rId3"/>
          <a:srcRect t="26877" b="26527"/>
          <a:stretch/>
        </p:blipFill>
        <p:spPr>
          <a:xfrm>
            <a:off x="3446043" y="1003326"/>
            <a:ext cx="5217182" cy="1840832"/>
          </a:xfrm>
          <a:prstGeom prst="rect">
            <a:avLst/>
          </a:prstGeom>
        </p:spPr>
      </p:pic>
      <p:sp>
        <p:nvSpPr>
          <p:cNvPr id="5" name="テキスト ボックス 4">
            <a:extLst>
              <a:ext uri="{FF2B5EF4-FFF2-40B4-BE49-F238E27FC236}">
                <a16:creationId xmlns:a16="http://schemas.microsoft.com/office/drawing/2014/main" id="{5085D354-8A29-9658-7B76-FF8CEC5EE880}"/>
              </a:ext>
            </a:extLst>
          </p:cNvPr>
          <p:cNvSpPr txBox="1"/>
          <p:nvPr/>
        </p:nvSpPr>
        <p:spPr>
          <a:xfrm>
            <a:off x="3446043" y="3010793"/>
            <a:ext cx="5217182" cy="2246769"/>
          </a:xfrm>
          <a:prstGeom prst="rect">
            <a:avLst/>
          </a:prstGeom>
          <a:noFill/>
        </p:spPr>
        <p:txBody>
          <a:bodyPr wrap="square" rtlCol="0">
            <a:spAutoFit/>
          </a:bodyPr>
          <a:lstStyle/>
          <a:p>
            <a:r>
              <a:rPr lang="en-US" altLang="ja-JP" sz="2000" dirty="0"/>
              <a:t>x2 </a:t>
            </a:r>
            <a:r>
              <a:rPr lang="ja-JP" altLang="en-US" sz="2000" dirty="0"/>
              <a:t>が</a:t>
            </a:r>
            <a:r>
              <a:rPr lang="en-US" altLang="ja-JP" sz="2000" dirty="0"/>
              <a:t>del </a:t>
            </a:r>
            <a:r>
              <a:rPr lang="ja-JP" altLang="en-US" sz="2000" dirty="0"/>
              <a:t>されても </a:t>
            </a:r>
            <a:r>
              <a:rPr lang="en-US" altLang="ja-JP" sz="2000" dirty="0"/>
              <a:t>x1.next </a:t>
            </a:r>
            <a:r>
              <a:rPr lang="ja-JP" altLang="en-US" sz="2000" dirty="0"/>
              <a:t>や </a:t>
            </a:r>
            <a:r>
              <a:rPr lang="en-US" altLang="ja-JP" sz="2000" dirty="0"/>
              <a:t>x1.next.next </a:t>
            </a:r>
            <a:r>
              <a:rPr lang="ja-JP" altLang="en-US" sz="2000" dirty="0"/>
              <a:t>のように </a:t>
            </a:r>
            <a:r>
              <a:rPr lang="en-US" altLang="ja-JP" sz="2000" dirty="0"/>
              <a:t>x2 </a:t>
            </a:r>
            <a:r>
              <a:rPr lang="ja-JP" altLang="en-US" sz="2000" dirty="0"/>
              <a:t>自身への参照は残っており，オブジェクトは解放されない．</a:t>
            </a:r>
            <a:endParaRPr lang="en-US" altLang="ja-JP" sz="2000" dirty="0"/>
          </a:p>
          <a:p>
            <a:endParaRPr lang="en-US" altLang="ja-JP" sz="2000" dirty="0"/>
          </a:p>
          <a:p>
            <a:r>
              <a:rPr lang="ja-JP" altLang="en-US" sz="2000" dirty="0"/>
              <a:t>参照が残っている以上，</a:t>
            </a:r>
            <a:r>
              <a:rPr lang="en-US" altLang="ja-JP" sz="2000" dirty="0"/>
              <a:t>GC</a:t>
            </a:r>
            <a:r>
              <a:rPr lang="ja-JP" altLang="en-US" sz="2000" dirty="0"/>
              <a:t>も行われない．</a:t>
            </a:r>
            <a:endParaRPr lang="en-US" altLang="ja-JP" sz="2000" dirty="0"/>
          </a:p>
          <a:p>
            <a:r>
              <a:rPr lang="en-US" altLang="ja-JP" sz="2000" dirty="0"/>
              <a:t> </a:t>
            </a:r>
          </a:p>
          <a:p>
            <a:endParaRPr lang="en-US" altLang="ja-JP" sz="2000" dirty="0"/>
          </a:p>
        </p:txBody>
      </p:sp>
    </p:spTree>
    <p:extLst>
      <p:ext uri="{BB962C8B-B14F-4D97-AF65-F5344CB8AC3E}">
        <p14:creationId xmlns:p14="http://schemas.microsoft.com/office/powerpoint/2010/main" val="397327956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16A428-A366-D3DF-B575-9E09E1EE3DF2}"/>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4857A496-FE04-3326-A42C-7F06FAC3F67A}"/>
              </a:ext>
            </a:extLst>
          </p:cNvPr>
          <p:cNvSpPr>
            <a:spLocks noGrp="1"/>
          </p:cNvSpPr>
          <p:nvPr>
            <p:ph type="title"/>
          </p:nvPr>
        </p:nvSpPr>
        <p:spPr/>
        <p:txBody>
          <a:bodyPr/>
          <a:lstStyle/>
          <a:p>
            <a:pPr marL="0" indent="0">
              <a:buNone/>
            </a:pPr>
            <a:r>
              <a:rPr kumimoji="1" lang="en-US" altLang="ja-JP" dirty="0"/>
              <a:t>3. </a:t>
            </a:r>
            <a:r>
              <a:rPr kumimoji="1" lang="ja-JP" altLang="en-US" dirty="0"/>
              <a:t>冒頭の疑問への答え</a:t>
            </a:r>
            <a:endParaRPr kumimoji="1" lang="en-US" altLang="ja-JP" dirty="0"/>
          </a:p>
        </p:txBody>
      </p:sp>
      <p:pic>
        <p:nvPicPr>
          <p:cNvPr id="7" name="図 6">
            <a:extLst>
              <a:ext uri="{FF2B5EF4-FFF2-40B4-BE49-F238E27FC236}">
                <a16:creationId xmlns:a16="http://schemas.microsoft.com/office/drawing/2014/main" id="{636589C5-E998-1382-B011-CF371275A015}"/>
              </a:ext>
            </a:extLst>
          </p:cNvPr>
          <p:cNvPicPr>
            <a:picLocks noChangeAspect="1"/>
          </p:cNvPicPr>
          <p:nvPr/>
        </p:nvPicPr>
        <p:blipFill>
          <a:blip r:embed="rId2"/>
          <a:stretch>
            <a:fillRect/>
          </a:stretch>
        </p:blipFill>
        <p:spPr>
          <a:xfrm>
            <a:off x="259195" y="1003326"/>
            <a:ext cx="2965268" cy="5718148"/>
          </a:xfrm>
          <a:prstGeom prst="rect">
            <a:avLst/>
          </a:prstGeom>
        </p:spPr>
      </p:pic>
      <p:pic>
        <p:nvPicPr>
          <p:cNvPr id="3" name="図 2">
            <a:extLst>
              <a:ext uri="{FF2B5EF4-FFF2-40B4-BE49-F238E27FC236}">
                <a16:creationId xmlns:a16="http://schemas.microsoft.com/office/drawing/2014/main" id="{A15531C0-BDD8-2388-46AD-62B1FC059821}"/>
              </a:ext>
            </a:extLst>
          </p:cNvPr>
          <p:cNvPicPr>
            <a:picLocks noChangeAspect="1"/>
          </p:cNvPicPr>
          <p:nvPr/>
        </p:nvPicPr>
        <p:blipFill>
          <a:blip r:embed="rId3"/>
          <a:srcRect t="71941" b="-145"/>
          <a:stretch/>
        </p:blipFill>
        <p:spPr>
          <a:xfrm>
            <a:off x="3446043" y="1003326"/>
            <a:ext cx="5217182" cy="1114232"/>
          </a:xfrm>
          <a:prstGeom prst="rect">
            <a:avLst/>
          </a:prstGeom>
        </p:spPr>
      </p:pic>
      <p:sp>
        <p:nvSpPr>
          <p:cNvPr id="5" name="テキスト ボックス 4">
            <a:extLst>
              <a:ext uri="{FF2B5EF4-FFF2-40B4-BE49-F238E27FC236}">
                <a16:creationId xmlns:a16="http://schemas.microsoft.com/office/drawing/2014/main" id="{8307531F-5890-BA6F-6E7E-8C261FF3D121}"/>
              </a:ext>
            </a:extLst>
          </p:cNvPr>
          <p:cNvSpPr txBox="1"/>
          <p:nvPr/>
        </p:nvSpPr>
        <p:spPr>
          <a:xfrm>
            <a:off x="3446043" y="2305615"/>
            <a:ext cx="5438762" cy="3477875"/>
          </a:xfrm>
          <a:prstGeom prst="rect">
            <a:avLst/>
          </a:prstGeom>
          <a:noFill/>
        </p:spPr>
        <p:txBody>
          <a:bodyPr wrap="square" rtlCol="0">
            <a:spAutoFit/>
          </a:bodyPr>
          <a:lstStyle/>
          <a:p>
            <a:r>
              <a:rPr lang="en-US" altLang="ja-JP" sz="2000" dirty="0"/>
              <a:t>x1.next = 0 </a:t>
            </a:r>
            <a:r>
              <a:rPr lang="ja-JP" altLang="en-US" sz="2000" dirty="0"/>
              <a:t>とすると，</a:t>
            </a:r>
            <a:endParaRPr lang="en-US" altLang="ja-JP" sz="2000" dirty="0"/>
          </a:p>
          <a:p>
            <a:r>
              <a:rPr lang="en-US" altLang="ja-JP" sz="2000" dirty="0"/>
              <a:t>	x1</a:t>
            </a:r>
            <a:r>
              <a:rPr lang="ja-JP" altLang="en-US" sz="2000" dirty="0"/>
              <a:t>→</a:t>
            </a:r>
            <a:r>
              <a:rPr lang="en-US" altLang="ja-JP" sz="2000" dirty="0"/>
              <a:t>x2</a:t>
            </a:r>
          </a:p>
          <a:p>
            <a:r>
              <a:rPr lang="ja-JP" altLang="en-US" sz="2000" dirty="0"/>
              <a:t>の参照が切れ，</a:t>
            </a:r>
            <a:endParaRPr lang="en-US" altLang="ja-JP" sz="2000" dirty="0"/>
          </a:p>
          <a:p>
            <a:r>
              <a:rPr lang="en-US" altLang="ja-JP" sz="2000" dirty="0"/>
              <a:t>	x2 </a:t>
            </a:r>
            <a:r>
              <a:rPr lang="ja-JP" altLang="en-US" sz="2000" dirty="0"/>
              <a:t>→</a:t>
            </a:r>
            <a:r>
              <a:rPr lang="en-US" altLang="ja-JP" sz="2000" dirty="0"/>
              <a:t>x2</a:t>
            </a:r>
          </a:p>
          <a:p>
            <a:r>
              <a:rPr lang="ja-JP" altLang="en-US" sz="2000" dirty="0"/>
              <a:t>の参照が残る．かつ </a:t>
            </a:r>
            <a:r>
              <a:rPr lang="en-US" altLang="ja-JP" sz="2000" dirty="0"/>
              <a:t>x2</a:t>
            </a:r>
            <a:r>
              <a:rPr lang="ja-JP" altLang="en-US" sz="2000" dirty="0"/>
              <a:t>は外部から到達不可．</a:t>
            </a:r>
            <a:endParaRPr lang="en-US" altLang="ja-JP" sz="2000" dirty="0"/>
          </a:p>
          <a:p>
            <a:r>
              <a:rPr lang="ja-JP" altLang="en-US" sz="2000" dirty="0"/>
              <a:t>これは</a:t>
            </a:r>
            <a:r>
              <a:rPr lang="en-US" altLang="ja-JP" sz="2000" dirty="0"/>
              <a:t>Python</a:t>
            </a:r>
            <a:r>
              <a:rPr lang="ja-JP" altLang="en-US" sz="2000" dirty="0"/>
              <a:t>の </a:t>
            </a:r>
            <a:r>
              <a:rPr lang="en-US" altLang="ja-JP" sz="2000" dirty="0"/>
              <a:t>GC </a:t>
            </a:r>
            <a:r>
              <a:rPr lang="ja-JP" altLang="en-US" sz="2000" dirty="0"/>
              <a:t>によりキャッチされる対象であり，</a:t>
            </a:r>
            <a:r>
              <a:rPr lang="en-US" altLang="ja-JP" sz="2000" dirty="0" err="1"/>
              <a:t>gc.collect</a:t>
            </a:r>
            <a:r>
              <a:rPr lang="en-US" altLang="ja-JP" sz="2000" dirty="0"/>
              <a:t>() </a:t>
            </a:r>
            <a:r>
              <a:rPr lang="ja-JP" altLang="en-US" sz="2000" dirty="0"/>
              <a:t>を実行することにより </a:t>
            </a:r>
            <a:r>
              <a:rPr lang="en-US" altLang="ja-JP" sz="2000" dirty="0"/>
              <a:t>GC </a:t>
            </a:r>
            <a:r>
              <a:rPr lang="ja-JP" altLang="en-US" sz="2000" dirty="0"/>
              <a:t>された．</a:t>
            </a:r>
            <a:endParaRPr lang="en-US" altLang="ja-JP" sz="2000" dirty="0"/>
          </a:p>
          <a:p>
            <a:endParaRPr lang="en-US" altLang="ja-JP" sz="2000" dirty="0"/>
          </a:p>
          <a:p>
            <a:r>
              <a:rPr lang="en-US" altLang="ja-JP" sz="2000" dirty="0"/>
              <a:t>“collected” </a:t>
            </a:r>
            <a:r>
              <a:rPr lang="ja-JP" altLang="en-US" sz="2000" dirty="0"/>
              <a:t>が </a:t>
            </a:r>
            <a:r>
              <a:rPr lang="en-US" altLang="ja-JP" sz="2000" dirty="0"/>
              <a:t>2 </a:t>
            </a:r>
            <a:r>
              <a:rPr lang="ja-JP" altLang="en-US" sz="2000" dirty="0"/>
              <a:t>となっているのは，オブジェクト</a:t>
            </a:r>
            <a:r>
              <a:rPr lang="en-US" altLang="ja-JP" sz="2000" dirty="0"/>
              <a:t>x2</a:t>
            </a:r>
            <a:r>
              <a:rPr lang="ja-JP" altLang="en-US" sz="2000" dirty="0"/>
              <a:t>と，それ自身の </a:t>
            </a:r>
            <a:r>
              <a:rPr lang="en-US" altLang="ja-JP" sz="2000" dirty="0"/>
              <a:t>.__</a:t>
            </a:r>
            <a:r>
              <a:rPr lang="en-US" altLang="ja-JP" sz="2000" dirty="0" err="1"/>
              <a:t>dict</a:t>
            </a:r>
            <a:r>
              <a:rPr lang="en-US" altLang="ja-JP" sz="2000" dirty="0"/>
              <a:t>__ </a:t>
            </a:r>
            <a:r>
              <a:rPr lang="ja-JP" altLang="en-US" sz="2000" dirty="0"/>
              <a:t>であると考えられる．</a:t>
            </a:r>
            <a:endParaRPr lang="en-US" altLang="ja-JP" sz="2000" dirty="0"/>
          </a:p>
          <a:p>
            <a:endParaRPr lang="en-US" altLang="ja-JP" sz="2000" dirty="0"/>
          </a:p>
        </p:txBody>
      </p:sp>
      <p:pic>
        <p:nvPicPr>
          <p:cNvPr id="8" name="図 7">
            <a:extLst>
              <a:ext uri="{FF2B5EF4-FFF2-40B4-BE49-F238E27FC236}">
                <a16:creationId xmlns:a16="http://schemas.microsoft.com/office/drawing/2014/main" id="{2C7DD224-A1D4-C358-7398-746D19D95D35}"/>
              </a:ext>
            </a:extLst>
          </p:cNvPr>
          <p:cNvPicPr>
            <a:picLocks noChangeAspect="1"/>
          </p:cNvPicPr>
          <p:nvPr/>
        </p:nvPicPr>
        <p:blipFill>
          <a:blip r:embed="rId4"/>
          <a:stretch>
            <a:fillRect/>
          </a:stretch>
        </p:blipFill>
        <p:spPr>
          <a:xfrm>
            <a:off x="3456349" y="5530526"/>
            <a:ext cx="3219452" cy="441021"/>
          </a:xfrm>
          <a:prstGeom prst="rect">
            <a:avLst/>
          </a:prstGeom>
        </p:spPr>
      </p:pic>
      <p:pic>
        <p:nvPicPr>
          <p:cNvPr id="10" name="図 9">
            <a:extLst>
              <a:ext uri="{FF2B5EF4-FFF2-40B4-BE49-F238E27FC236}">
                <a16:creationId xmlns:a16="http://schemas.microsoft.com/office/drawing/2014/main" id="{86050220-AE81-67AF-2DFB-F624DB975693}"/>
              </a:ext>
            </a:extLst>
          </p:cNvPr>
          <p:cNvPicPr>
            <a:picLocks noChangeAspect="1"/>
          </p:cNvPicPr>
          <p:nvPr/>
        </p:nvPicPr>
        <p:blipFill>
          <a:blip r:embed="rId5"/>
          <a:stretch>
            <a:fillRect/>
          </a:stretch>
        </p:blipFill>
        <p:spPr>
          <a:xfrm>
            <a:off x="3456349" y="5971547"/>
            <a:ext cx="5438762" cy="351698"/>
          </a:xfrm>
          <a:prstGeom prst="rect">
            <a:avLst/>
          </a:prstGeom>
        </p:spPr>
      </p:pic>
    </p:spTree>
    <p:extLst>
      <p:ext uri="{BB962C8B-B14F-4D97-AF65-F5344CB8AC3E}">
        <p14:creationId xmlns:p14="http://schemas.microsoft.com/office/powerpoint/2010/main" val="210061560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39B31D2-0DBF-4BA9-17B5-246311BDE828}"/>
              </a:ext>
            </a:extLst>
          </p:cNvPr>
          <p:cNvSpPr>
            <a:spLocks noGrp="1"/>
          </p:cNvSpPr>
          <p:nvPr>
            <p:ph type="title"/>
          </p:nvPr>
        </p:nvSpPr>
        <p:spPr/>
        <p:txBody>
          <a:bodyPr/>
          <a:lstStyle/>
          <a:p>
            <a:r>
              <a:rPr kumimoji="1" lang="en-US" altLang="ja-JP" dirty="0"/>
              <a:t>3. </a:t>
            </a:r>
            <a:r>
              <a:rPr kumimoji="1" lang="ja-JP" altLang="en-US" dirty="0"/>
              <a:t>冒頭の疑問への答え</a:t>
            </a:r>
          </a:p>
        </p:txBody>
      </p:sp>
      <p:sp>
        <p:nvSpPr>
          <p:cNvPr id="3" name="コンテンツ プレースホルダー 2">
            <a:extLst>
              <a:ext uri="{FF2B5EF4-FFF2-40B4-BE49-F238E27FC236}">
                <a16:creationId xmlns:a16="http://schemas.microsoft.com/office/drawing/2014/main" id="{9C01E299-641A-10A3-5BA6-7C6506DF72C4}"/>
              </a:ext>
            </a:extLst>
          </p:cNvPr>
          <p:cNvSpPr>
            <a:spLocks noGrp="1"/>
          </p:cNvSpPr>
          <p:nvPr>
            <p:ph idx="1"/>
          </p:nvPr>
        </p:nvSpPr>
        <p:spPr/>
        <p:txBody>
          <a:bodyPr/>
          <a:lstStyle/>
          <a:p>
            <a:pPr marL="0" indent="0">
              <a:buNone/>
            </a:pPr>
            <a:r>
              <a:rPr kumimoji="1" lang="en-US" altLang="ja-JP" dirty="0" err="1"/>
              <a:t>gc.collect</a:t>
            </a:r>
            <a:r>
              <a:rPr kumimoji="1" lang="en-US" altLang="ja-JP" dirty="0"/>
              <a:t>() </a:t>
            </a:r>
            <a:r>
              <a:rPr kumimoji="1" lang="ja-JP" altLang="en-US" dirty="0"/>
              <a:t>を実行しなくても </a:t>
            </a:r>
            <a:r>
              <a:rPr kumimoji="1" lang="en-US" altLang="ja-JP" dirty="0"/>
              <a:t>x2 </a:t>
            </a:r>
            <a:r>
              <a:rPr kumimoji="1" lang="ja-JP" altLang="en-US" dirty="0"/>
              <a:t>は解放されるのか</a:t>
            </a:r>
            <a:r>
              <a:rPr kumimoji="1" lang="en-US" altLang="ja-JP" dirty="0"/>
              <a:t>?</a:t>
            </a:r>
          </a:p>
          <a:p>
            <a:pPr marL="0" indent="0">
              <a:buNone/>
            </a:pPr>
            <a:endParaRPr kumimoji="1" lang="ja-JP" altLang="en-US" dirty="0"/>
          </a:p>
        </p:txBody>
      </p:sp>
      <p:pic>
        <p:nvPicPr>
          <p:cNvPr id="13" name="図 12">
            <a:extLst>
              <a:ext uri="{FF2B5EF4-FFF2-40B4-BE49-F238E27FC236}">
                <a16:creationId xmlns:a16="http://schemas.microsoft.com/office/drawing/2014/main" id="{E2AB56D1-1CDD-3C01-9230-327AAB15E2E4}"/>
              </a:ext>
            </a:extLst>
          </p:cNvPr>
          <p:cNvPicPr>
            <a:picLocks noChangeAspect="1"/>
          </p:cNvPicPr>
          <p:nvPr/>
        </p:nvPicPr>
        <p:blipFill>
          <a:blip r:embed="rId2"/>
          <a:stretch>
            <a:fillRect/>
          </a:stretch>
        </p:blipFill>
        <p:spPr>
          <a:xfrm>
            <a:off x="259195" y="1606420"/>
            <a:ext cx="5311426" cy="5115054"/>
          </a:xfrm>
          <a:prstGeom prst="rect">
            <a:avLst/>
          </a:prstGeom>
        </p:spPr>
      </p:pic>
    </p:spTree>
    <p:extLst>
      <p:ext uri="{BB962C8B-B14F-4D97-AF65-F5344CB8AC3E}">
        <p14:creationId xmlns:p14="http://schemas.microsoft.com/office/powerpoint/2010/main" val="90198465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AE0167-A6E3-0AD6-D052-939820B4518B}"/>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78FD8F51-D54D-C2DF-F730-F8D67EE17F56}"/>
              </a:ext>
            </a:extLst>
          </p:cNvPr>
          <p:cNvSpPr>
            <a:spLocks noGrp="1"/>
          </p:cNvSpPr>
          <p:nvPr>
            <p:ph type="title"/>
          </p:nvPr>
        </p:nvSpPr>
        <p:spPr/>
        <p:txBody>
          <a:bodyPr/>
          <a:lstStyle/>
          <a:p>
            <a:r>
              <a:rPr kumimoji="1" lang="en-US" altLang="ja-JP" dirty="0"/>
              <a:t>3. </a:t>
            </a:r>
            <a:r>
              <a:rPr kumimoji="1" lang="ja-JP" altLang="en-US" dirty="0"/>
              <a:t>冒頭の疑問への答え</a:t>
            </a:r>
          </a:p>
        </p:txBody>
      </p:sp>
      <p:sp>
        <p:nvSpPr>
          <p:cNvPr id="3" name="コンテンツ プレースホルダー 2">
            <a:extLst>
              <a:ext uri="{FF2B5EF4-FFF2-40B4-BE49-F238E27FC236}">
                <a16:creationId xmlns:a16="http://schemas.microsoft.com/office/drawing/2014/main" id="{30C0CF45-50A0-C798-F831-2F31712F6E0B}"/>
              </a:ext>
            </a:extLst>
          </p:cNvPr>
          <p:cNvSpPr>
            <a:spLocks noGrp="1"/>
          </p:cNvSpPr>
          <p:nvPr>
            <p:ph idx="1"/>
          </p:nvPr>
        </p:nvSpPr>
        <p:spPr/>
        <p:txBody>
          <a:bodyPr/>
          <a:lstStyle/>
          <a:p>
            <a:pPr marL="0" indent="0">
              <a:buNone/>
            </a:pPr>
            <a:r>
              <a:rPr lang="ja-JP" altLang="en-US" dirty="0"/>
              <a:t>たしかに</a:t>
            </a:r>
            <a:r>
              <a:rPr lang="en-US" altLang="ja-JP" dirty="0"/>
              <a:t>x2</a:t>
            </a:r>
            <a:r>
              <a:rPr lang="ja-JP" altLang="en-US" dirty="0"/>
              <a:t>は </a:t>
            </a:r>
            <a:r>
              <a:rPr lang="en-US" altLang="ja-JP" dirty="0"/>
              <a:t>GC </a:t>
            </a:r>
            <a:r>
              <a:rPr lang="ja-JP" altLang="en-US" dirty="0"/>
              <a:t>されているが，リアルタイムに </a:t>
            </a:r>
            <a:r>
              <a:rPr lang="en-US" altLang="ja-JP" dirty="0"/>
              <a:t>GC </a:t>
            </a:r>
            <a:r>
              <a:rPr lang="ja-JP" altLang="en-US" dirty="0"/>
              <a:t>データを出力するコードが書けず</a:t>
            </a:r>
            <a:r>
              <a:rPr lang="en-US" altLang="ja-JP" dirty="0"/>
              <a:t>…</a:t>
            </a:r>
            <a:endParaRPr kumimoji="1" lang="en-US" altLang="ja-JP" dirty="0"/>
          </a:p>
          <a:p>
            <a:pPr marL="0" indent="0">
              <a:buNone/>
            </a:pPr>
            <a:endParaRPr kumimoji="1" lang="ja-JP" altLang="en-US" dirty="0"/>
          </a:p>
        </p:txBody>
      </p:sp>
      <p:pic>
        <p:nvPicPr>
          <p:cNvPr id="5" name="図 4">
            <a:extLst>
              <a:ext uri="{FF2B5EF4-FFF2-40B4-BE49-F238E27FC236}">
                <a16:creationId xmlns:a16="http://schemas.microsoft.com/office/drawing/2014/main" id="{C7EB5B58-FAF9-4BF6-77FF-8E8D963B194E}"/>
              </a:ext>
            </a:extLst>
          </p:cNvPr>
          <p:cNvPicPr>
            <a:picLocks noChangeAspect="1"/>
          </p:cNvPicPr>
          <p:nvPr/>
        </p:nvPicPr>
        <p:blipFill>
          <a:blip r:embed="rId2"/>
          <a:stretch>
            <a:fillRect/>
          </a:stretch>
        </p:blipFill>
        <p:spPr>
          <a:xfrm>
            <a:off x="304441" y="2085908"/>
            <a:ext cx="6102182" cy="4635566"/>
          </a:xfrm>
          <a:prstGeom prst="rect">
            <a:avLst/>
          </a:prstGeom>
        </p:spPr>
      </p:pic>
      <p:sp>
        <p:nvSpPr>
          <p:cNvPr id="6" name="正方形/長方形 5">
            <a:extLst>
              <a:ext uri="{FF2B5EF4-FFF2-40B4-BE49-F238E27FC236}">
                <a16:creationId xmlns:a16="http://schemas.microsoft.com/office/drawing/2014/main" id="{E8EF0C9F-06F8-1D8B-2CA8-485DF908586F}"/>
              </a:ext>
            </a:extLst>
          </p:cNvPr>
          <p:cNvSpPr/>
          <p:nvPr/>
        </p:nvSpPr>
        <p:spPr>
          <a:xfrm>
            <a:off x="321732" y="2549957"/>
            <a:ext cx="5819185" cy="1144417"/>
          </a:xfrm>
          <a:prstGeom prst="rect">
            <a:avLst/>
          </a:prstGeom>
          <a:no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9EA4D869-85F8-0531-43DE-DF7E0386FE31}"/>
              </a:ext>
            </a:extLst>
          </p:cNvPr>
          <p:cNvSpPr/>
          <p:nvPr/>
        </p:nvSpPr>
        <p:spPr>
          <a:xfrm>
            <a:off x="321732" y="3710135"/>
            <a:ext cx="5819186" cy="1144417"/>
          </a:xfrm>
          <a:prstGeom prst="rect">
            <a:avLst/>
          </a:prstGeom>
          <a:no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33F93635-F9D8-AF17-11E9-39D0F6CBC2DF}"/>
              </a:ext>
            </a:extLst>
          </p:cNvPr>
          <p:cNvSpPr/>
          <p:nvPr/>
        </p:nvSpPr>
        <p:spPr>
          <a:xfrm>
            <a:off x="321732" y="4849707"/>
            <a:ext cx="5819186" cy="937787"/>
          </a:xfrm>
          <a:prstGeom prst="rect">
            <a:avLst/>
          </a:prstGeom>
          <a:no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9" name="正方形/長方形 8">
            <a:extLst>
              <a:ext uri="{FF2B5EF4-FFF2-40B4-BE49-F238E27FC236}">
                <a16:creationId xmlns:a16="http://schemas.microsoft.com/office/drawing/2014/main" id="{1089DE5E-C848-EF0F-63EF-006FD9CA897A}"/>
              </a:ext>
            </a:extLst>
          </p:cNvPr>
          <p:cNvSpPr/>
          <p:nvPr/>
        </p:nvSpPr>
        <p:spPr>
          <a:xfrm>
            <a:off x="321732" y="5789923"/>
            <a:ext cx="5819186" cy="877355"/>
          </a:xfrm>
          <a:prstGeom prst="rect">
            <a:avLst/>
          </a:prstGeom>
          <a:noFill/>
          <a:ln w="28575">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テキスト ボックス 9">
            <a:extLst>
              <a:ext uri="{FF2B5EF4-FFF2-40B4-BE49-F238E27FC236}">
                <a16:creationId xmlns:a16="http://schemas.microsoft.com/office/drawing/2014/main" id="{3A7A368D-D6DE-AD14-6781-3641817AB0F2}"/>
              </a:ext>
            </a:extLst>
          </p:cNvPr>
          <p:cNvSpPr txBox="1"/>
          <p:nvPr/>
        </p:nvSpPr>
        <p:spPr>
          <a:xfrm>
            <a:off x="6451869" y="2136338"/>
            <a:ext cx="2764644" cy="2585323"/>
          </a:xfrm>
          <a:prstGeom prst="rect">
            <a:avLst/>
          </a:prstGeom>
          <a:noFill/>
        </p:spPr>
        <p:txBody>
          <a:bodyPr wrap="square" rtlCol="0">
            <a:spAutoFit/>
          </a:bodyPr>
          <a:lstStyle/>
          <a:p>
            <a:r>
              <a:rPr kumimoji="1" lang="ja-JP" altLang="en-US" dirty="0"/>
              <a:t>わかりやすくするため，</a:t>
            </a:r>
            <a:endParaRPr kumimoji="1" lang="en-US" altLang="ja-JP" dirty="0"/>
          </a:p>
          <a:p>
            <a:r>
              <a:rPr kumimoji="1" lang="en-US" altLang="ja-JP" dirty="0"/>
              <a:t>GC 1</a:t>
            </a:r>
            <a:r>
              <a:rPr kumimoji="1" lang="ja-JP" altLang="en-US" dirty="0"/>
              <a:t>回当たりの情報を</a:t>
            </a:r>
            <a:endParaRPr kumimoji="1" lang="en-US" altLang="ja-JP" dirty="0"/>
          </a:p>
          <a:p>
            <a:r>
              <a:rPr lang="ja-JP" altLang="en-US" dirty="0"/>
              <a:t>白枠で囲っています．</a:t>
            </a:r>
            <a:endParaRPr lang="en-US" altLang="ja-JP" dirty="0"/>
          </a:p>
          <a:p>
            <a:endParaRPr kumimoji="1" lang="en-US" altLang="ja-JP" dirty="0"/>
          </a:p>
          <a:p>
            <a:r>
              <a:rPr lang="ja-JP" altLang="en-US" dirty="0"/>
              <a:t>どうやら</a:t>
            </a:r>
            <a:r>
              <a:rPr lang="en-US" altLang="ja-JP" dirty="0"/>
              <a:t>4</a:t>
            </a:r>
            <a:r>
              <a:rPr lang="ja-JP" altLang="en-US" dirty="0"/>
              <a:t>回 </a:t>
            </a:r>
            <a:r>
              <a:rPr lang="en-US" altLang="ja-JP" dirty="0"/>
              <a:t>gen2 </a:t>
            </a:r>
            <a:r>
              <a:rPr lang="ja-JP" altLang="en-US" dirty="0"/>
              <a:t>の </a:t>
            </a:r>
            <a:r>
              <a:rPr lang="en-US" altLang="ja-JP" dirty="0"/>
              <a:t>GC</a:t>
            </a:r>
          </a:p>
          <a:p>
            <a:r>
              <a:rPr kumimoji="1" lang="ja-JP" altLang="en-US" dirty="0"/>
              <a:t>が実行され，</a:t>
            </a:r>
            <a:r>
              <a:rPr kumimoji="1" lang="en-US" altLang="ja-JP" dirty="0"/>
              <a:t>1</a:t>
            </a:r>
            <a:r>
              <a:rPr kumimoji="1" lang="ja-JP" altLang="en-US" dirty="0"/>
              <a:t>回目で</a:t>
            </a:r>
            <a:endParaRPr kumimoji="1" lang="en-US" altLang="ja-JP" dirty="0"/>
          </a:p>
          <a:p>
            <a:r>
              <a:rPr lang="en-US" altLang="ja-JP" dirty="0"/>
              <a:t>x2 </a:t>
            </a:r>
            <a:r>
              <a:rPr lang="ja-JP" altLang="en-US" dirty="0"/>
              <a:t>が削除され，</a:t>
            </a:r>
            <a:endParaRPr lang="en-US" altLang="ja-JP" dirty="0"/>
          </a:p>
          <a:p>
            <a:r>
              <a:rPr kumimoji="1" lang="en-US" altLang="ja-JP" dirty="0"/>
              <a:t>2</a:t>
            </a:r>
            <a:r>
              <a:rPr kumimoji="1" lang="ja-JP" altLang="en-US" dirty="0"/>
              <a:t>回目で </a:t>
            </a:r>
            <a:r>
              <a:rPr kumimoji="1" lang="en-US" altLang="ja-JP" dirty="0"/>
              <a:t>x1 </a:t>
            </a:r>
            <a:r>
              <a:rPr kumimoji="1" lang="ja-JP" altLang="en-US" dirty="0"/>
              <a:t>が削除された</a:t>
            </a:r>
            <a:endParaRPr kumimoji="1" lang="en-US" altLang="ja-JP" dirty="0"/>
          </a:p>
          <a:p>
            <a:r>
              <a:rPr lang="ja-JP" altLang="en-US" dirty="0"/>
              <a:t>らしい</a:t>
            </a:r>
            <a:r>
              <a:rPr lang="en-US" altLang="ja-JP" dirty="0"/>
              <a:t>…?</a:t>
            </a:r>
            <a:r>
              <a:rPr lang="ja-JP" altLang="en-US" dirty="0"/>
              <a:t>　なぜ</a:t>
            </a:r>
            <a:r>
              <a:rPr lang="en-US" altLang="ja-JP" dirty="0"/>
              <a:t>…?</a:t>
            </a:r>
          </a:p>
        </p:txBody>
      </p:sp>
    </p:spTree>
    <p:extLst>
      <p:ext uri="{BB962C8B-B14F-4D97-AF65-F5344CB8AC3E}">
        <p14:creationId xmlns:p14="http://schemas.microsoft.com/office/powerpoint/2010/main" val="247483753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2B4C82-DCA3-28FC-DB6C-773A1B9238BD}"/>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664BB464-EA12-6A8D-9C07-E31ED80B3410}"/>
              </a:ext>
            </a:extLst>
          </p:cNvPr>
          <p:cNvSpPr>
            <a:spLocks noGrp="1"/>
          </p:cNvSpPr>
          <p:nvPr>
            <p:ph type="title"/>
          </p:nvPr>
        </p:nvSpPr>
        <p:spPr/>
        <p:txBody>
          <a:bodyPr/>
          <a:lstStyle/>
          <a:p>
            <a:r>
              <a:rPr lang="ja-JP" altLang="en-US" dirty="0"/>
              <a:t>今回の内容</a:t>
            </a:r>
            <a:endParaRPr kumimoji="1" lang="ja-JP" altLang="en-US" dirty="0"/>
          </a:p>
        </p:txBody>
      </p:sp>
      <p:sp>
        <p:nvSpPr>
          <p:cNvPr id="3" name="コンテンツ プレースホルダー 2">
            <a:extLst>
              <a:ext uri="{FF2B5EF4-FFF2-40B4-BE49-F238E27FC236}">
                <a16:creationId xmlns:a16="http://schemas.microsoft.com/office/drawing/2014/main" id="{CD4FCAB6-249C-1339-4265-BF851C19BC54}"/>
              </a:ext>
            </a:extLst>
          </p:cNvPr>
          <p:cNvSpPr>
            <a:spLocks noGrp="1"/>
          </p:cNvSpPr>
          <p:nvPr>
            <p:ph idx="1"/>
          </p:nvPr>
        </p:nvSpPr>
        <p:spPr/>
        <p:txBody>
          <a:bodyPr/>
          <a:lstStyle/>
          <a:p>
            <a:pPr marL="0" indent="0">
              <a:buNone/>
            </a:pPr>
            <a:endParaRPr lang="en-US" altLang="ja-JP" dirty="0"/>
          </a:p>
          <a:p>
            <a:pPr marL="0" indent="0">
              <a:buNone/>
            </a:pPr>
            <a:endParaRPr lang="en-US" altLang="ja-JP" dirty="0"/>
          </a:p>
          <a:p>
            <a:pPr marL="0" indent="0">
              <a:buNone/>
            </a:pPr>
            <a:endParaRPr lang="en-US" altLang="ja-JP" dirty="0"/>
          </a:p>
          <a:p>
            <a:pPr marL="0" indent="0">
              <a:buNone/>
            </a:pPr>
            <a:r>
              <a:rPr kumimoji="1" lang="en-US" altLang="ja-JP" dirty="0">
                <a:solidFill>
                  <a:schemeClr val="bg1">
                    <a:lumMod val="85000"/>
                  </a:schemeClr>
                </a:solidFill>
              </a:rPr>
              <a:t>1. Garbage Collection</a:t>
            </a:r>
            <a:r>
              <a:rPr lang="ja-JP" altLang="en-US" dirty="0">
                <a:solidFill>
                  <a:schemeClr val="bg1">
                    <a:lumMod val="85000"/>
                  </a:schemeClr>
                </a:solidFill>
              </a:rPr>
              <a:t> 概論</a:t>
            </a:r>
            <a:endParaRPr kumimoji="1" lang="en-US" altLang="ja-JP" dirty="0">
              <a:solidFill>
                <a:schemeClr val="bg1">
                  <a:lumMod val="85000"/>
                </a:schemeClr>
              </a:solidFill>
            </a:endParaRPr>
          </a:p>
          <a:p>
            <a:pPr marL="0" indent="0">
              <a:buNone/>
            </a:pPr>
            <a:r>
              <a:rPr kumimoji="1" lang="en-US" altLang="ja-JP" dirty="0">
                <a:solidFill>
                  <a:schemeClr val="bg1">
                    <a:lumMod val="85000"/>
                  </a:schemeClr>
                </a:solidFill>
              </a:rPr>
              <a:t>2. </a:t>
            </a:r>
            <a:r>
              <a:rPr lang="en-US" altLang="ja-JP" dirty="0">
                <a:solidFill>
                  <a:schemeClr val="bg1">
                    <a:lumMod val="85000"/>
                  </a:schemeClr>
                </a:solidFill>
              </a:rPr>
              <a:t>Python </a:t>
            </a:r>
            <a:r>
              <a:rPr lang="ja-JP" altLang="en-US" dirty="0">
                <a:solidFill>
                  <a:schemeClr val="bg1">
                    <a:lumMod val="85000"/>
                  </a:schemeClr>
                </a:solidFill>
              </a:rPr>
              <a:t>における </a:t>
            </a:r>
            <a:r>
              <a:rPr lang="en-US" altLang="ja-JP" dirty="0">
                <a:solidFill>
                  <a:schemeClr val="bg1">
                    <a:lumMod val="85000"/>
                  </a:schemeClr>
                </a:solidFill>
              </a:rPr>
              <a:t>GC</a:t>
            </a:r>
          </a:p>
          <a:p>
            <a:pPr marL="0" indent="0">
              <a:buNone/>
            </a:pPr>
            <a:r>
              <a:rPr kumimoji="1" lang="en-US" altLang="ja-JP" dirty="0">
                <a:solidFill>
                  <a:schemeClr val="bg1">
                    <a:lumMod val="85000"/>
                  </a:schemeClr>
                </a:solidFill>
              </a:rPr>
              <a:t>3. </a:t>
            </a:r>
            <a:r>
              <a:rPr kumimoji="1" lang="ja-JP" altLang="en-US" dirty="0">
                <a:solidFill>
                  <a:schemeClr val="bg1">
                    <a:lumMod val="85000"/>
                  </a:schemeClr>
                </a:solidFill>
              </a:rPr>
              <a:t>冒頭の疑問への答え</a:t>
            </a:r>
            <a:endParaRPr kumimoji="1" lang="en-US" altLang="ja-JP" dirty="0">
              <a:solidFill>
                <a:schemeClr val="bg1">
                  <a:lumMod val="85000"/>
                </a:schemeClr>
              </a:solidFill>
            </a:endParaRPr>
          </a:p>
          <a:p>
            <a:pPr marL="0" indent="0">
              <a:buNone/>
            </a:pPr>
            <a:r>
              <a:rPr lang="en-US" altLang="ja-JP" dirty="0"/>
              <a:t>4. </a:t>
            </a:r>
            <a:r>
              <a:rPr lang="ja-JP" altLang="en-US" dirty="0"/>
              <a:t>今後の方針</a:t>
            </a:r>
            <a:endParaRPr kumimoji="1" lang="en-US" altLang="ja-JP" dirty="0"/>
          </a:p>
          <a:p>
            <a:pPr marL="0" indent="0">
              <a:buNone/>
            </a:pPr>
            <a:endParaRPr kumimoji="1" lang="en-US" altLang="ja-JP" dirty="0"/>
          </a:p>
        </p:txBody>
      </p:sp>
    </p:spTree>
    <p:extLst>
      <p:ext uri="{BB962C8B-B14F-4D97-AF65-F5344CB8AC3E}">
        <p14:creationId xmlns:p14="http://schemas.microsoft.com/office/powerpoint/2010/main" val="178994319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CBD6F3B-B26D-C9BF-1153-6DA941DE36F3}"/>
              </a:ext>
            </a:extLst>
          </p:cNvPr>
          <p:cNvSpPr>
            <a:spLocks noGrp="1"/>
          </p:cNvSpPr>
          <p:nvPr>
            <p:ph type="title"/>
          </p:nvPr>
        </p:nvSpPr>
        <p:spPr/>
        <p:txBody>
          <a:bodyPr/>
          <a:lstStyle/>
          <a:p>
            <a:r>
              <a:rPr kumimoji="1" lang="en-US" altLang="ja-JP" dirty="0"/>
              <a:t>4. </a:t>
            </a:r>
            <a:r>
              <a:rPr kumimoji="1" lang="ja-JP" altLang="en-US" dirty="0"/>
              <a:t>今後の方針</a:t>
            </a:r>
          </a:p>
        </p:txBody>
      </p:sp>
      <p:sp>
        <p:nvSpPr>
          <p:cNvPr id="3" name="コンテンツ プレースホルダー 2">
            <a:extLst>
              <a:ext uri="{FF2B5EF4-FFF2-40B4-BE49-F238E27FC236}">
                <a16:creationId xmlns:a16="http://schemas.microsoft.com/office/drawing/2014/main" id="{4FC6ADCB-10DF-B0B5-5199-59CFAC2C0F13}"/>
              </a:ext>
            </a:extLst>
          </p:cNvPr>
          <p:cNvSpPr>
            <a:spLocks noGrp="1"/>
          </p:cNvSpPr>
          <p:nvPr>
            <p:ph idx="1"/>
          </p:nvPr>
        </p:nvSpPr>
        <p:spPr/>
        <p:txBody>
          <a:bodyPr/>
          <a:lstStyle/>
          <a:p>
            <a:pPr marL="0" indent="0">
              <a:buNone/>
            </a:pPr>
            <a:r>
              <a:rPr lang="ja-JP" altLang="en-US" dirty="0"/>
              <a:t>・</a:t>
            </a:r>
            <a:r>
              <a:rPr lang="en-US" altLang="ja-JP" dirty="0"/>
              <a:t> Python </a:t>
            </a:r>
            <a:r>
              <a:rPr lang="ja-JP" altLang="en-US" dirty="0"/>
              <a:t>でメモリリークが発生するような例について，</a:t>
            </a:r>
            <a:endParaRPr lang="en-US" altLang="ja-JP" dirty="0"/>
          </a:p>
          <a:p>
            <a:pPr marL="0" indent="0">
              <a:buNone/>
            </a:pPr>
            <a:r>
              <a:rPr lang="en-US" altLang="ja-JP" dirty="0"/>
              <a:t>	</a:t>
            </a:r>
            <a:r>
              <a:rPr lang="ja-JP" altLang="en-US" dirty="0"/>
              <a:t>静的メモリ管理を行う </a:t>
            </a:r>
            <a:r>
              <a:rPr lang="en-US" altLang="ja-JP" dirty="0"/>
              <a:t>Rust </a:t>
            </a:r>
            <a:r>
              <a:rPr lang="ja-JP" altLang="en-US" dirty="0"/>
              <a:t>で書くとするとどうなるか</a:t>
            </a:r>
            <a:endParaRPr lang="en-US" altLang="ja-JP" dirty="0"/>
          </a:p>
          <a:p>
            <a:pPr marL="0" indent="0">
              <a:buNone/>
            </a:pPr>
            <a:r>
              <a:rPr lang="en-US" altLang="ja-JP" dirty="0"/>
              <a:t>	</a:t>
            </a:r>
            <a:r>
              <a:rPr lang="ja-JP" altLang="en-US" dirty="0"/>
              <a:t>メモリ効率や実行速度など何か違いは生じるか </a:t>
            </a:r>
            <a:endParaRPr lang="en-US" altLang="ja-JP" dirty="0"/>
          </a:p>
          <a:p>
            <a:pPr marL="0" indent="0">
              <a:buNone/>
            </a:pPr>
            <a:r>
              <a:rPr lang="ja-JP" altLang="en-US" dirty="0"/>
              <a:t>などの対照実験を行う．</a:t>
            </a:r>
            <a:endParaRPr lang="en-US" altLang="ja-JP" dirty="0"/>
          </a:p>
          <a:p>
            <a:pPr marL="0" indent="0">
              <a:buNone/>
            </a:pPr>
            <a:endParaRPr kumimoji="1" lang="en-US" altLang="ja-JP" dirty="0"/>
          </a:p>
          <a:p>
            <a:pPr marL="0" indent="0">
              <a:buNone/>
            </a:pPr>
            <a:r>
              <a:rPr lang="ja-JP" altLang="en-US" dirty="0"/>
              <a:t>今後のアイデアの一つとして</a:t>
            </a:r>
            <a:endParaRPr kumimoji="1" lang="en-US" altLang="ja-JP" dirty="0"/>
          </a:p>
          <a:p>
            <a:pPr marL="0" indent="0">
              <a:buNone/>
            </a:pPr>
            <a:r>
              <a:rPr lang="ja-JP" altLang="en-US" dirty="0"/>
              <a:t>・ </a:t>
            </a:r>
            <a:r>
              <a:rPr lang="en-US" altLang="ja-JP" dirty="0"/>
              <a:t>Python </a:t>
            </a:r>
            <a:r>
              <a:rPr lang="ja-JP" altLang="en-US" dirty="0"/>
              <a:t>の </a:t>
            </a:r>
            <a:r>
              <a:rPr lang="en-US" altLang="ja-JP" dirty="0"/>
              <a:t>GC </a:t>
            </a:r>
            <a:r>
              <a:rPr lang="ja-JP" altLang="en-US" dirty="0"/>
              <a:t>の仕組みを </a:t>
            </a:r>
            <a:r>
              <a:rPr lang="en-US" altLang="ja-JP" dirty="0"/>
              <a:t>Coq </a:t>
            </a:r>
            <a:r>
              <a:rPr lang="ja-JP" altLang="en-US" dirty="0"/>
              <a:t>等で定式化する</a:t>
            </a:r>
            <a:endParaRPr lang="en-US" altLang="ja-JP" dirty="0"/>
          </a:p>
          <a:p>
            <a:pPr marL="0" indent="0">
              <a:buNone/>
            </a:pPr>
            <a:endParaRPr lang="en-US" altLang="ja-JP" dirty="0"/>
          </a:p>
        </p:txBody>
      </p:sp>
    </p:spTree>
    <p:extLst>
      <p:ext uri="{BB962C8B-B14F-4D97-AF65-F5344CB8AC3E}">
        <p14:creationId xmlns:p14="http://schemas.microsoft.com/office/powerpoint/2010/main" val="2441860542"/>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CBF3B6D-CD52-180C-BE57-EC4937286B4C}"/>
              </a:ext>
            </a:extLst>
          </p:cNvPr>
          <p:cNvSpPr>
            <a:spLocks noGrp="1"/>
          </p:cNvSpPr>
          <p:nvPr>
            <p:ph type="title"/>
          </p:nvPr>
        </p:nvSpPr>
        <p:spPr/>
        <p:txBody>
          <a:bodyPr/>
          <a:lstStyle/>
          <a:p>
            <a:r>
              <a:rPr kumimoji="1" lang="ja-JP" altLang="en-US" dirty="0"/>
              <a:t>参考文献</a:t>
            </a:r>
          </a:p>
        </p:txBody>
      </p:sp>
      <p:sp>
        <p:nvSpPr>
          <p:cNvPr id="3" name="コンテンツ プレースホルダー 2">
            <a:extLst>
              <a:ext uri="{FF2B5EF4-FFF2-40B4-BE49-F238E27FC236}">
                <a16:creationId xmlns:a16="http://schemas.microsoft.com/office/drawing/2014/main" id="{A23766E5-2403-0306-015C-1E4F091DF520}"/>
              </a:ext>
            </a:extLst>
          </p:cNvPr>
          <p:cNvSpPr>
            <a:spLocks noGrp="1"/>
          </p:cNvSpPr>
          <p:nvPr>
            <p:ph idx="1"/>
          </p:nvPr>
        </p:nvSpPr>
        <p:spPr>
          <a:xfrm>
            <a:off x="259194" y="1099789"/>
            <a:ext cx="9161531" cy="5482165"/>
          </a:xfrm>
        </p:spPr>
        <p:txBody>
          <a:bodyPr>
            <a:normAutofit/>
          </a:bodyPr>
          <a:lstStyle/>
          <a:p>
            <a:pPr marL="0" indent="0">
              <a:buNone/>
            </a:pPr>
            <a:r>
              <a:rPr lang="en-US" altLang="ja-JP" b="0" i="0" dirty="0">
                <a:effectLst/>
                <a:latin typeface="+mn-lt"/>
              </a:rPr>
              <a:t>Garbage collection (computer science) - Wikipedia</a:t>
            </a:r>
            <a:endParaRPr lang="en-US" altLang="ja-JP" dirty="0">
              <a:latin typeface="+mn-lt"/>
            </a:endParaRPr>
          </a:p>
          <a:p>
            <a:pPr marL="0" indent="0">
              <a:buNone/>
            </a:pPr>
            <a:r>
              <a:rPr kumimoji="1" lang="en-US" altLang="ja-JP" sz="2000" dirty="0"/>
              <a:t>https://en.wikipedia.org/wiki/Garbage_collection_(computer_science) </a:t>
            </a:r>
            <a:r>
              <a:rPr kumimoji="1" lang="ja-JP" altLang="en-US" sz="2000" dirty="0"/>
              <a:t>　</a:t>
            </a:r>
            <a:endParaRPr kumimoji="1" lang="en-US" altLang="ja-JP" sz="2000" dirty="0"/>
          </a:p>
          <a:p>
            <a:pPr marL="0" indent="0">
              <a:buNone/>
            </a:pPr>
            <a:endParaRPr kumimoji="1" lang="en-US" altLang="ja-JP" dirty="0"/>
          </a:p>
          <a:p>
            <a:pPr marL="0" indent="0">
              <a:buNone/>
            </a:pPr>
            <a:r>
              <a:rPr lang="ja-JP" altLang="en-US" dirty="0"/>
              <a:t>一般教養としての</a:t>
            </a:r>
            <a:r>
              <a:rPr lang="en-US" altLang="ja-JP" dirty="0"/>
              <a:t>Garbage Collection </a:t>
            </a:r>
            <a:r>
              <a:rPr lang="en-US" altLang="ja-JP" sz="2400" dirty="0"/>
              <a:t>(</a:t>
            </a:r>
            <a:r>
              <a:rPr lang="ja-JP" altLang="en-US" sz="2400" dirty="0"/>
              <a:t>コンパイラ演習番外編</a:t>
            </a:r>
            <a:r>
              <a:rPr lang="en-US" altLang="ja-JP" sz="2400" dirty="0"/>
              <a:t>)</a:t>
            </a:r>
            <a:endParaRPr lang="en-US" altLang="ja-JP" dirty="0"/>
          </a:p>
          <a:p>
            <a:pPr marL="0" indent="0">
              <a:buNone/>
            </a:pPr>
            <a:r>
              <a:rPr kumimoji="1" lang="ja-JP" altLang="en-US" sz="2000" dirty="0"/>
              <a:t>東京工業大学 総合研究院 スーパーコンピューティング研究センター  遠藤 敏夫  </a:t>
            </a:r>
            <a:endParaRPr kumimoji="1" lang="en-US" altLang="ja-JP" sz="2000" dirty="0"/>
          </a:p>
          <a:p>
            <a:pPr marL="0" indent="0">
              <a:buNone/>
            </a:pPr>
            <a:r>
              <a:rPr kumimoji="1" lang="en-US" altLang="ja-JP" sz="2000" dirty="0"/>
              <a:t>http://matsu-www.is.titech.ac.jp/~endo/gc/gc.pdf </a:t>
            </a:r>
          </a:p>
          <a:p>
            <a:pPr marL="0" indent="0">
              <a:buNone/>
            </a:pPr>
            <a:endParaRPr lang="en-US" altLang="ja-JP" dirty="0"/>
          </a:p>
          <a:p>
            <a:pPr marL="0" indent="0">
              <a:buNone/>
            </a:pPr>
            <a:r>
              <a:rPr lang="en-US" altLang="ja-JP" dirty="0"/>
              <a:t>Garbage collector design </a:t>
            </a:r>
            <a:r>
              <a:rPr lang="en-US" altLang="ja-JP" sz="2400" dirty="0"/>
              <a:t>(</a:t>
            </a:r>
            <a:r>
              <a:rPr lang="en-US" altLang="ja-JP" sz="2400" dirty="0" err="1"/>
              <a:t>CPython</a:t>
            </a:r>
            <a:r>
              <a:rPr lang="en-US" altLang="ja-JP" sz="2400" dirty="0"/>
              <a:t> Internals Documentation)</a:t>
            </a:r>
          </a:p>
          <a:p>
            <a:pPr marL="0" indent="0">
              <a:buNone/>
            </a:pPr>
            <a:r>
              <a:rPr kumimoji="1" lang="en-US" altLang="ja-JP" sz="2000" dirty="0"/>
              <a:t>https://github.com/python/cpython/blob/main/InternalDocs/garbage_collector.md</a:t>
            </a:r>
          </a:p>
          <a:p>
            <a:pPr marL="0" indent="0">
              <a:buNone/>
            </a:pPr>
            <a:endParaRPr lang="en-US" altLang="ja-JP" sz="2000" dirty="0"/>
          </a:p>
          <a:p>
            <a:pPr marL="0" indent="0">
              <a:buNone/>
            </a:pPr>
            <a:endParaRPr kumimoji="1" lang="en-US" altLang="ja-JP" sz="2000" dirty="0"/>
          </a:p>
          <a:p>
            <a:pPr marL="0" indent="0">
              <a:buNone/>
            </a:pPr>
            <a:endParaRPr lang="en-US" altLang="ja-JP" dirty="0"/>
          </a:p>
          <a:p>
            <a:pPr marL="0" indent="0">
              <a:buNone/>
            </a:pPr>
            <a:endParaRPr lang="en-US" altLang="ja-JP" dirty="0"/>
          </a:p>
          <a:p>
            <a:pPr marL="0" indent="0">
              <a:buNone/>
            </a:pPr>
            <a:endParaRPr lang="en-US" altLang="ja-JP" dirty="0"/>
          </a:p>
        </p:txBody>
      </p:sp>
    </p:spTree>
    <p:extLst>
      <p:ext uri="{BB962C8B-B14F-4D97-AF65-F5344CB8AC3E}">
        <p14:creationId xmlns:p14="http://schemas.microsoft.com/office/powerpoint/2010/main" val="9472658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27EDB8-FD8D-ADA2-5001-E3E74CB7591C}"/>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103DF0FE-9371-C051-4493-3D17934D7D38}"/>
              </a:ext>
            </a:extLst>
          </p:cNvPr>
          <p:cNvSpPr>
            <a:spLocks noGrp="1"/>
          </p:cNvSpPr>
          <p:nvPr>
            <p:ph type="title"/>
          </p:nvPr>
        </p:nvSpPr>
        <p:spPr/>
        <p:txBody>
          <a:bodyPr/>
          <a:lstStyle/>
          <a:p>
            <a:r>
              <a:rPr kumimoji="1" lang="ja-JP" altLang="en-US" dirty="0"/>
              <a:t>参考文献</a:t>
            </a:r>
          </a:p>
        </p:txBody>
      </p:sp>
      <p:sp>
        <p:nvSpPr>
          <p:cNvPr id="3" name="コンテンツ プレースホルダー 2">
            <a:extLst>
              <a:ext uri="{FF2B5EF4-FFF2-40B4-BE49-F238E27FC236}">
                <a16:creationId xmlns:a16="http://schemas.microsoft.com/office/drawing/2014/main" id="{1194B260-6EA0-D9FA-475F-C9EB15B72972}"/>
              </a:ext>
            </a:extLst>
          </p:cNvPr>
          <p:cNvSpPr>
            <a:spLocks noGrp="1"/>
          </p:cNvSpPr>
          <p:nvPr>
            <p:ph idx="1"/>
          </p:nvPr>
        </p:nvSpPr>
        <p:spPr/>
        <p:txBody>
          <a:bodyPr>
            <a:normAutofit/>
          </a:bodyPr>
          <a:lstStyle/>
          <a:p>
            <a:pPr marL="0" indent="0">
              <a:buNone/>
            </a:pPr>
            <a:r>
              <a:rPr lang="en-US" altLang="ja-JP" dirty="0" err="1"/>
              <a:t>gc</a:t>
            </a:r>
            <a:r>
              <a:rPr lang="en-US" altLang="ja-JP" dirty="0"/>
              <a:t> ― </a:t>
            </a:r>
            <a:r>
              <a:rPr lang="ja-JP" altLang="en-US" dirty="0"/>
              <a:t>ガベージコレクターインターフェース</a:t>
            </a:r>
            <a:endParaRPr lang="en-US" altLang="ja-JP" dirty="0"/>
          </a:p>
          <a:p>
            <a:pPr marL="0" indent="0">
              <a:buNone/>
            </a:pPr>
            <a:r>
              <a:rPr kumimoji="1" lang="en-US" altLang="ja-JP" sz="2000" dirty="0"/>
              <a:t>https://docs.python.org/ja/3/library/gc.html</a:t>
            </a:r>
            <a:r>
              <a:rPr lang="ja-JP" altLang="en-US" sz="2000" dirty="0"/>
              <a:t>　</a:t>
            </a:r>
            <a:r>
              <a:rPr kumimoji="1" lang="ja-JP" altLang="en-US" sz="2000" dirty="0"/>
              <a:t> </a:t>
            </a:r>
            <a:endParaRPr kumimoji="1" lang="en-US" altLang="ja-JP" sz="2000" dirty="0"/>
          </a:p>
          <a:p>
            <a:pPr marL="0" indent="0">
              <a:buNone/>
            </a:pPr>
            <a:endParaRPr lang="en-US" altLang="ja-JP" dirty="0"/>
          </a:p>
          <a:p>
            <a:pPr marL="0" indent="0">
              <a:buNone/>
            </a:pPr>
            <a:r>
              <a:rPr kumimoji="0" lang="ja-JP" altLang="ja-JP" sz="2800" b="0" i="0" u="none" strike="noStrike" cap="none" normalizeH="0" baseline="0" dirty="0">
                <a:ln>
                  <a:noFill/>
                </a:ln>
                <a:solidFill>
                  <a:srgbClr val="000000"/>
                </a:solidFill>
                <a:effectLst/>
                <a:latin typeface="+mn-lt"/>
                <a:ea typeface="Menlo"/>
              </a:rPr>
              <a:t>gc</a:t>
            </a:r>
            <a:r>
              <a:rPr kumimoji="0" lang="ja-JP" altLang="ja-JP" sz="2800" b="0" i="0" u="none" strike="noStrike" cap="none" normalizeH="0" baseline="0" dirty="0">
                <a:ln>
                  <a:noFill/>
                </a:ln>
                <a:solidFill>
                  <a:srgbClr val="000000"/>
                </a:solidFill>
                <a:effectLst/>
                <a:latin typeface="+mn-lt"/>
                <a:ea typeface="-apple-system"/>
              </a:rPr>
              <a:t> — Garbage Collector interface</a:t>
            </a:r>
            <a:r>
              <a:rPr kumimoji="0" lang="ja-JP" altLang="en-US" dirty="0">
                <a:solidFill>
                  <a:srgbClr val="000000"/>
                </a:solidFill>
                <a:latin typeface="+mn-lt"/>
                <a:ea typeface="-apple-system"/>
              </a:rPr>
              <a:t> </a:t>
            </a:r>
            <a:r>
              <a:rPr kumimoji="0" lang="en-US" altLang="ja-JP" dirty="0">
                <a:solidFill>
                  <a:srgbClr val="000000"/>
                </a:solidFill>
                <a:latin typeface="+mn-lt"/>
                <a:ea typeface="-apple-system"/>
              </a:rPr>
              <a:t>(Python 3.13.0)</a:t>
            </a:r>
            <a:endParaRPr lang="en-US" altLang="ja-JP" dirty="0"/>
          </a:p>
          <a:p>
            <a:pPr marL="0" indent="0">
              <a:buNone/>
            </a:pPr>
            <a:r>
              <a:rPr lang="en-US" altLang="ja-JP" sz="2000" dirty="0"/>
              <a:t>https://docs.python.org/3.13/library/gc.html </a:t>
            </a:r>
          </a:p>
          <a:p>
            <a:pPr marL="0" indent="0">
              <a:buNone/>
            </a:pPr>
            <a:endParaRPr lang="en-US" altLang="ja-JP" dirty="0"/>
          </a:p>
          <a:p>
            <a:pPr marL="0" indent="0">
              <a:buNone/>
            </a:pPr>
            <a:r>
              <a:rPr kumimoji="0" lang="ja-JP" altLang="ja-JP" sz="2800" b="0" i="0" u="none" strike="noStrike" cap="none" normalizeH="0" baseline="0" dirty="0">
                <a:ln>
                  <a:noFill/>
                </a:ln>
                <a:solidFill>
                  <a:srgbClr val="000000"/>
                </a:solidFill>
                <a:effectLst/>
                <a:latin typeface="+mn-lt"/>
                <a:ea typeface="Menlo"/>
              </a:rPr>
              <a:t>gc</a:t>
            </a:r>
            <a:r>
              <a:rPr kumimoji="0" lang="ja-JP" altLang="ja-JP" sz="2800" b="0" i="0" u="none" strike="noStrike" cap="none" normalizeH="0" baseline="0" dirty="0">
                <a:ln>
                  <a:noFill/>
                </a:ln>
                <a:solidFill>
                  <a:srgbClr val="000000"/>
                </a:solidFill>
                <a:effectLst/>
                <a:latin typeface="+mn-lt"/>
                <a:ea typeface="-apple-system"/>
              </a:rPr>
              <a:t> — Garbage Collector interface</a:t>
            </a:r>
            <a:r>
              <a:rPr kumimoji="0" lang="ja-JP" altLang="en-US" dirty="0">
                <a:solidFill>
                  <a:srgbClr val="000000"/>
                </a:solidFill>
                <a:latin typeface="+mn-lt"/>
                <a:ea typeface="-apple-system"/>
              </a:rPr>
              <a:t> </a:t>
            </a:r>
            <a:r>
              <a:rPr kumimoji="0" lang="en-US" altLang="ja-JP" dirty="0">
                <a:solidFill>
                  <a:srgbClr val="000000"/>
                </a:solidFill>
                <a:latin typeface="+mn-lt"/>
                <a:ea typeface="-apple-system"/>
              </a:rPr>
              <a:t>(Python 3.14.0a2)</a:t>
            </a:r>
            <a:endParaRPr lang="en-US" altLang="ja-JP" dirty="0"/>
          </a:p>
          <a:p>
            <a:pPr marL="0" indent="0">
              <a:buNone/>
            </a:pPr>
            <a:r>
              <a:rPr kumimoji="1" lang="en-US" altLang="ja-JP" sz="2000" dirty="0"/>
              <a:t>https://docs.python.org/3.14/library/gc.html</a:t>
            </a:r>
            <a:endParaRPr kumimoji="1" lang="ja-JP" altLang="en-US" sz="2000" dirty="0"/>
          </a:p>
        </p:txBody>
      </p:sp>
    </p:spTree>
    <p:extLst>
      <p:ext uri="{BB962C8B-B14F-4D97-AF65-F5344CB8AC3E}">
        <p14:creationId xmlns:p14="http://schemas.microsoft.com/office/powerpoint/2010/main" val="303548422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B09440E-7F3B-7BFC-9748-B76BA1202A75}"/>
              </a:ext>
            </a:extLst>
          </p:cNvPr>
          <p:cNvSpPr>
            <a:spLocks noGrp="1"/>
          </p:cNvSpPr>
          <p:nvPr>
            <p:ph type="title"/>
          </p:nvPr>
        </p:nvSpPr>
        <p:spPr/>
        <p:txBody>
          <a:bodyPr>
            <a:normAutofit/>
          </a:bodyPr>
          <a:lstStyle/>
          <a:p>
            <a:r>
              <a:rPr lang="en-US" altLang="ja-JP" dirty="0">
                <a:latin typeface="+mj-lt"/>
              </a:rPr>
              <a:t>1. Garbage Collection </a:t>
            </a:r>
            <a:r>
              <a:rPr lang="ja-JP" altLang="en-US" dirty="0">
                <a:latin typeface="+mj-lt"/>
              </a:rPr>
              <a:t>概論</a:t>
            </a:r>
          </a:p>
        </p:txBody>
      </p:sp>
      <p:sp>
        <p:nvSpPr>
          <p:cNvPr id="3" name="コンテンツ プレースホルダー 2">
            <a:extLst>
              <a:ext uri="{FF2B5EF4-FFF2-40B4-BE49-F238E27FC236}">
                <a16:creationId xmlns:a16="http://schemas.microsoft.com/office/drawing/2014/main" id="{1AC42A6D-1EB3-CE3C-368B-DCE6960DFCCE}"/>
              </a:ext>
            </a:extLst>
          </p:cNvPr>
          <p:cNvSpPr>
            <a:spLocks noGrp="1"/>
          </p:cNvSpPr>
          <p:nvPr>
            <p:ph idx="1"/>
          </p:nvPr>
        </p:nvSpPr>
        <p:spPr/>
        <p:txBody>
          <a:bodyPr/>
          <a:lstStyle/>
          <a:p>
            <a:pPr marL="0" indent="0">
              <a:buNone/>
            </a:pPr>
            <a:r>
              <a:rPr kumimoji="1" lang="en-US" altLang="ja-JP" i="1" dirty="0"/>
              <a:t>Dangling Reference</a:t>
            </a:r>
            <a:endParaRPr kumimoji="1" lang="en-US" altLang="ja-JP" dirty="0"/>
          </a:p>
          <a:p>
            <a:pPr marL="0" indent="0">
              <a:buNone/>
            </a:pPr>
            <a:r>
              <a:rPr lang="en-US" altLang="ja-JP" sz="2400" dirty="0"/>
              <a:t>	</a:t>
            </a:r>
            <a:r>
              <a:rPr lang="ja-JP" altLang="en-US" sz="2400" dirty="0"/>
              <a:t>使用しなくなったメモリを解放</a:t>
            </a:r>
            <a:r>
              <a:rPr lang="en-US" altLang="ja-JP" sz="2400" dirty="0"/>
              <a:t>(deallocate)</a:t>
            </a:r>
            <a:r>
              <a:rPr lang="ja-JP" altLang="en-US" sz="2400" dirty="0"/>
              <a:t>するとき，</a:t>
            </a:r>
            <a:endParaRPr lang="en-US" altLang="ja-JP" sz="2400" dirty="0"/>
          </a:p>
          <a:p>
            <a:pPr marL="0" indent="0">
              <a:buNone/>
            </a:pPr>
            <a:r>
              <a:rPr kumimoji="1" lang="en-US" altLang="ja-JP" sz="2400" dirty="0"/>
              <a:t>	</a:t>
            </a:r>
            <a:r>
              <a:rPr kumimoji="1" lang="ja-JP" altLang="en-US" sz="2400" dirty="0"/>
              <a:t>それを参照する別のポインタが残っていると，</a:t>
            </a:r>
            <a:endParaRPr kumimoji="1" lang="en-US" altLang="ja-JP" sz="2400" dirty="0"/>
          </a:p>
          <a:p>
            <a:pPr marL="0" indent="0">
              <a:buNone/>
            </a:pPr>
            <a:r>
              <a:rPr lang="en-US" altLang="ja-JP" sz="2400" dirty="0"/>
              <a:t>	</a:t>
            </a:r>
            <a:r>
              <a:rPr lang="ja-JP" altLang="en-US" sz="2400" dirty="0"/>
              <a:t>解放されたセルに新しい値を格納したときに</a:t>
            </a:r>
            <a:endParaRPr lang="en-US" altLang="ja-JP" sz="2400" dirty="0"/>
          </a:p>
          <a:p>
            <a:pPr marL="0" indent="0">
              <a:buNone/>
            </a:pPr>
            <a:r>
              <a:rPr kumimoji="1" lang="en-US" altLang="ja-JP" sz="2400" dirty="0"/>
              <a:t>	</a:t>
            </a:r>
            <a:r>
              <a:rPr kumimoji="1" lang="ja-JP" altLang="en-US" sz="2400" dirty="0"/>
              <a:t>型安全性が損なわれる可能性がある．</a:t>
            </a:r>
          </a:p>
        </p:txBody>
      </p:sp>
    </p:spTree>
    <p:extLst>
      <p:ext uri="{BB962C8B-B14F-4D97-AF65-F5344CB8AC3E}">
        <p14:creationId xmlns:p14="http://schemas.microsoft.com/office/powerpoint/2010/main" val="13447604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7BB6570-3548-2963-9DCA-9EB830A338EC}"/>
              </a:ext>
            </a:extLst>
          </p:cNvPr>
          <p:cNvSpPr>
            <a:spLocks noGrp="1"/>
          </p:cNvSpPr>
          <p:nvPr>
            <p:ph type="title"/>
          </p:nvPr>
        </p:nvSpPr>
        <p:spPr/>
        <p:txBody>
          <a:bodyPr>
            <a:normAutofit/>
          </a:bodyPr>
          <a:lstStyle/>
          <a:p>
            <a:r>
              <a:rPr lang="en-US" altLang="ja-JP" dirty="0">
                <a:latin typeface="+mj-lt"/>
              </a:rPr>
              <a:t>1. Garbage Collection </a:t>
            </a:r>
            <a:r>
              <a:rPr lang="ja-JP" altLang="en-US" dirty="0">
                <a:latin typeface="+mj-lt"/>
              </a:rPr>
              <a:t>概論</a:t>
            </a:r>
            <a:endParaRPr kumimoji="1" lang="ja-JP" altLang="en-US" dirty="0">
              <a:latin typeface="+mj-lt"/>
            </a:endParaRPr>
          </a:p>
        </p:txBody>
      </p:sp>
      <p:sp>
        <p:nvSpPr>
          <p:cNvPr id="3" name="コンテンツ プレースホルダー 2">
            <a:extLst>
              <a:ext uri="{FF2B5EF4-FFF2-40B4-BE49-F238E27FC236}">
                <a16:creationId xmlns:a16="http://schemas.microsoft.com/office/drawing/2014/main" id="{B0A8FB83-5FBB-DD36-A664-2AFC15CD23B5}"/>
              </a:ext>
            </a:extLst>
          </p:cNvPr>
          <p:cNvSpPr>
            <a:spLocks noGrp="1"/>
          </p:cNvSpPr>
          <p:nvPr>
            <p:ph idx="1"/>
          </p:nvPr>
        </p:nvSpPr>
        <p:spPr>
          <a:xfrm>
            <a:off x="259194" y="1099789"/>
            <a:ext cx="8884805" cy="6041240"/>
          </a:xfrm>
        </p:spPr>
        <p:txBody>
          <a:bodyPr>
            <a:normAutofit/>
          </a:bodyPr>
          <a:lstStyle/>
          <a:p>
            <a:pPr marL="0" indent="0">
              <a:buNone/>
            </a:pPr>
            <a:r>
              <a:rPr kumimoji="1" lang="en-US" altLang="ja-JP" i="1" dirty="0"/>
              <a:t>Dangling Reference</a:t>
            </a:r>
            <a:endParaRPr lang="en-US" altLang="ja-JP" i="1" dirty="0"/>
          </a:p>
          <a:p>
            <a:pPr marL="0" indent="0">
              <a:buNone/>
            </a:pPr>
            <a:r>
              <a:rPr lang="ja-JP" altLang="en-US" sz="2400" dirty="0"/>
              <a:t>たとえば，次の例はスタック状態になる．</a:t>
            </a:r>
            <a:endParaRPr lang="en-US" altLang="ja-JP" sz="2400" dirty="0"/>
          </a:p>
          <a:p>
            <a:pPr marL="0" indent="0">
              <a:buNone/>
            </a:pPr>
            <a:r>
              <a:rPr kumimoji="1" lang="ja-JP" altLang="en-US" sz="2400" dirty="0"/>
              <a:t>ただし，</a:t>
            </a:r>
            <a:r>
              <a:rPr kumimoji="1" lang="en-US" altLang="ja-JP" sz="2400" dirty="0"/>
              <a:t>free </a:t>
            </a:r>
            <a:r>
              <a:rPr lang="ja-JP" altLang="en-US" sz="2400" dirty="0"/>
              <a:t>は </a:t>
            </a:r>
            <a:r>
              <a:rPr lang="en-US" altLang="ja-JP" sz="2400" dirty="0"/>
              <a:t>ref</a:t>
            </a:r>
            <a:r>
              <a:rPr lang="ja-JP" altLang="en-US" sz="2400" dirty="0"/>
              <a:t> 型の引数をとり，指すセルと引数である参照を解放し，次の割り当て時にそのセルを使えるようにするプリミティブ関数であるとする．</a:t>
            </a:r>
            <a:endParaRPr kumimoji="1" lang="en-US" altLang="ja-JP" sz="2400" dirty="0"/>
          </a:p>
          <a:p>
            <a:pPr marL="0" indent="0">
              <a:buNone/>
            </a:pPr>
            <a:endParaRPr lang="en-US" altLang="ja-JP" dirty="0"/>
          </a:p>
          <a:p>
            <a:pPr marL="0" indent="0">
              <a:buNone/>
            </a:pPr>
            <a:r>
              <a:rPr kumimoji="1" lang="en-US" altLang="ja-JP" dirty="0">
                <a:latin typeface="Consolas" panose="020B0609020204030204" pitchFamily="49" charset="0"/>
              </a:rPr>
              <a:t>let r = ref 0 in</a:t>
            </a:r>
          </a:p>
          <a:p>
            <a:pPr marL="0" indent="0">
              <a:buNone/>
            </a:pPr>
            <a:r>
              <a:rPr lang="en-US" altLang="ja-JP" dirty="0">
                <a:latin typeface="Consolas" panose="020B0609020204030204" pitchFamily="49" charset="0"/>
              </a:rPr>
              <a:t>let s = r in		   	//</a:t>
            </a:r>
            <a:r>
              <a:rPr lang="ja-JP" altLang="en-US" dirty="0">
                <a:latin typeface="Consolas" panose="020B0609020204030204" pitchFamily="49" charset="0"/>
              </a:rPr>
              <a:t>解放されない参照</a:t>
            </a:r>
            <a:r>
              <a:rPr lang="en-US" altLang="ja-JP" dirty="0">
                <a:latin typeface="Consolas" panose="020B0609020204030204" pitchFamily="49" charset="0"/>
              </a:rPr>
              <a:t>s</a:t>
            </a:r>
          </a:p>
          <a:p>
            <a:pPr marL="0" indent="0">
              <a:buNone/>
            </a:pPr>
            <a:r>
              <a:rPr kumimoji="1" lang="en-US" altLang="ja-JP" dirty="0">
                <a:latin typeface="Consolas" panose="020B0609020204030204" pitchFamily="49" charset="0"/>
              </a:rPr>
              <a:t>free r;				   	//r</a:t>
            </a:r>
            <a:r>
              <a:rPr kumimoji="1" lang="ja-JP" altLang="en-US" dirty="0">
                <a:latin typeface="Consolas" panose="020B0609020204030204" pitchFamily="49" charset="0"/>
              </a:rPr>
              <a:t>の指すセルを解放</a:t>
            </a:r>
            <a:endParaRPr kumimoji="1" lang="en-US" altLang="ja-JP" dirty="0">
              <a:latin typeface="Consolas" panose="020B0609020204030204" pitchFamily="49" charset="0"/>
            </a:endParaRPr>
          </a:p>
          <a:p>
            <a:pPr marL="0" indent="0">
              <a:buNone/>
            </a:pPr>
            <a:r>
              <a:rPr lang="en-US" altLang="ja-JP" dirty="0">
                <a:latin typeface="Consolas" panose="020B0609020204030204" pitchFamily="49" charset="0"/>
              </a:rPr>
              <a:t>let r = ref true in</a:t>
            </a:r>
            <a:r>
              <a:rPr lang="ja-JP" altLang="en-US" dirty="0">
                <a:latin typeface="Consolas" panose="020B0609020204030204" pitchFamily="49" charset="0"/>
              </a:rPr>
              <a:t> </a:t>
            </a:r>
            <a:r>
              <a:rPr lang="en-US" altLang="ja-JP" dirty="0">
                <a:latin typeface="Consolas" panose="020B0609020204030204" pitchFamily="49" charset="0"/>
              </a:rPr>
              <a:t>	//r</a:t>
            </a:r>
            <a:r>
              <a:rPr lang="ja-JP" altLang="en-US" dirty="0">
                <a:latin typeface="Consolas" panose="020B0609020204030204" pitchFamily="49" charset="0"/>
              </a:rPr>
              <a:t>の指すセルに</a:t>
            </a:r>
            <a:r>
              <a:rPr lang="en-US" altLang="ja-JP" dirty="0">
                <a:latin typeface="Consolas" panose="020B0609020204030204" pitchFamily="49" charset="0"/>
              </a:rPr>
              <a:t>true</a:t>
            </a:r>
            <a:r>
              <a:rPr lang="ja-JP" altLang="en-US" dirty="0">
                <a:latin typeface="Consolas" panose="020B0609020204030204" pitchFamily="49" charset="0"/>
              </a:rPr>
              <a:t>を割当</a:t>
            </a:r>
            <a:endParaRPr lang="en-US" altLang="ja-JP" dirty="0">
              <a:latin typeface="Consolas" panose="020B0609020204030204" pitchFamily="49" charset="0"/>
            </a:endParaRPr>
          </a:p>
          <a:p>
            <a:pPr marL="0" indent="0">
              <a:buNone/>
            </a:pPr>
            <a:r>
              <a:rPr kumimoji="1" lang="en-US" altLang="ja-JP" dirty="0" err="1">
                <a:latin typeface="Consolas" panose="020B0609020204030204" pitchFamily="49" charset="0"/>
              </a:rPr>
              <a:t>succ</a:t>
            </a:r>
            <a:r>
              <a:rPr kumimoji="1" lang="en-US" altLang="ja-JP" dirty="0">
                <a:latin typeface="Consolas" panose="020B0609020204030204" pitchFamily="49" charset="0"/>
              </a:rPr>
              <a:t> (!s)			   	//!s </a:t>
            </a:r>
            <a:r>
              <a:rPr kumimoji="1" lang="ja-JP" altLang="en-US" dirty="0">
                <a:latin typeface="Consolas" panose="020B0609020204030204" pitchFamily="49" charset="0"/>
              </a:rPr>
              <a:t>は</a:t>
            </a:r>
            <a:r>
              <a:rPr kumimoji="1" lang="en-US" altLang="ja-JP" dirty="0">
                <a:latin typeface="Consolas" panose="020B0609020204030204" pitchFamily="49" charset="0"/>
              </a:rPr>
              <a:t>Nat</a:t>
            </a:r>
            <a:r>
              <a:rPr kumimoji="1" lang="ja-JP" altLang="en-US" dirty="0">
                <a:latin typeface="Consolas" panose="020B0609020204030204" pitchFamily="49" charset="0"/>
              </a:rPr>
              <a:t>であることを期待</a:t>
            </a:r>
            <a:endParaRPr kumimoji="1" lang="en-US" altLang="ja-JP" dirty="0">
              <a:latin typeface="Consolas" panose="020B0609020204030204" pitchFamily="49" charset="0"/>
            </a:endParaRPr>
          </a:p>
          <a:p>
            <a:pPr marL="0" indent="0">
              <a:buNone/>
            </a:pPr>
            <a:r>
              <a:rPr lang="en-US" altLang="ja-JP" dirty="0">
                <a:latin typeface="Consolas" panose="020B0609020204030204" pitchFamily="49" charset="0"/>
              </a:rPr>
              <a:t>					   	//</a:t>
            </a:r>
            <a:r>
              <a:rPr lang="ja-JP" altLang="en-US" dirty="0">
                <a:latin typeface="Consolas" panose="020B0609020204030204" pitchFamily="49" charset="0"/>
              </a:rPr>
              <a:t>実際には</a:t>
            </a:r>
            <a:r>
              <a:rPr lang="en-US" altLang="ja-JP" dirty="0">
                <a:latin typeface="Consolas" panose="020B0609020204030204" pitchFamily="49" charset="0"/>
              </a:rPr>
              <a:t>Bool</a:t>
            </a:r>
            <a:endParaRPr kumimoji="1" lang="ja-JP" altLang="en-US" dirty="0">
              <a:latin typeface="Consolas" panose="020B0609020204030204" pitchFamily="49" charset="0"/>
            </a:endParaRPr>
          </a:p>
        </p:txBody>
      </p:sp>
    </p:spTree>
    <p:extLst>
      <p:ext uri="{BB962C8B-B14F-4D97-AF65-F5344CB8AC3E}">
        <p14:creationId xmlns:p14="http://schemas.microsoft.com/office/powerpoint/2010/main" val="11698825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66BD988-B602-C1F1-0E23-FAF8B30CB449}"/>
              </a:ext>
            </a:extLst>
          </p:cNvPr>
          <p:cNvSpPr>
            <a:spLocks noGrp="1"/>
          </p:cNvSpPr>
          <p:nvPr>
            <p:ph type="title"/>
          </p:nvPr>
        </p:nvSpPr>
        <p:spPr/>
        <p:txBody>
          <a:bodyPr>
            <a:normAutofit/>
          </a:bodyPr>
          <a:lstStyle/>
          <a:p>
            <a:r>
              <a:rPr lang="en-US" altLang="ja-JP" dirty="0">
                <a:latin typeface="+mj-lt"/>
              </a:rPr>
              <a:t>1. Garbage Collection </a:t>
            </a:r>
            <a:r>
              <a:rPr lang="ja-JP" altLang="en-US" dirty="0">
                <a:latin typeface="+mj-lt"/>
              </a:rPr>
              <a:t>概論</a:t>
            </a:r>
            <a:endParaRPr kumimoji="1" lang="ja-JP" altLang="en-US" dirty="0">
              <a:latin typeface="+mj-lt"/>
            </a:endParaRPr>
          </a:p>
        </p:txBody>
      </p:sp>
      <p:sp>
        <p:nvSpPr>
          <p:cNvPr id="3" name="コンテンツ プレースホルダー 2">
            <a:extLst>
              <a:ext uri="{FF2B5EF4-FFF2-40B4-BE49-F238E27FC236}">
                <a16:creationId xmlns:a16="http://schemas.microsoft.com/office/drawing/2014/main" id="{AAB71072-CAC0-EACB-5E57-76FDDE9AFAB1}"/>
              </a:ext>
            </a:extLst>
          </p:cNvPr>
          <p:cNvSpPr>
            <a:spLocks noGrp="1"/>
          </p:cNvSpPr>
          <p:nvPr>
            <p:ph idx="1"/>
          </p:nvPr>
        </p:nvSpPr>
        <p:spPr>
          <a:xfrm>
            <a:off x="259195" y="1099789"/>
            <a:ext cx="8625610" cy="5758211"/>
          </a:xfrm>
        </p:spPr>
        <p:txBody>
          <a:bodyPr>
            <a:normAutofit/>
          </a:bodyPr>
          <a:lstStyle/>
          <a:p>
            <a:pPr marL="0" indent="0">
              <a:buNone/>
            </a:pPr>
            <a:r>
              <a:rPr kumimoji="1" lang="ja-JP" altLang="en-US" sz="2400" dirty="0"/>
              <a:t>このような</a:t>
            </a:r>
            <a:r>
              <a:rPr kumimoji="1" lang="en-US" altLang="ja-JP" sz="2400" dirty="0"/>
              <a:t>Dangling Reference </a:t>
            </a:r>
            <a:r>
              <a:rPr kumimoji="1" lang="ja-JP" altLang="en-US" sz="2400" dirty="0"/>
              <a:t>を回避するために，</a:t>
            </a:r>
            <a:r>
              <a:rPr lang="ja-JP" altLang="en-US" sz="2400" dirty="0"/>
              <a:t>プログラム上でたどり着かないことが明らかなセルやそれを指すポインタを</a:t>
            </a:r>
            <a:r>
              <a:rPr kumimoji="1" lang="ja-JP" altLang="en-US" sz="2400" dirty="0"/>
              <a:t>ランタイムシステムが自動的に</a:t>
            </a:r>
            <a:r>
              <a:rPr lang="ja-JP" altLang="en-US" sz="2400" dirty="0"/>
              <a:t>解放する </a:t>
            </a:r>
            <a:r>
              <a:rPr lang="en-US" altLang="ja-JP" sz="2400" dirty="0"/>
              <a:t>Garbage Collection </a:t>
            </a:r>
            <a:r>
              <a:rPr lang="ja-JP" altLang="en-US" sz="2400" dirty="0"/>
              <a:t>システムが多くの言語に実装されている．</a:t>
            </a:r>
            <a:endParaRPr lang="en-US" altLang="ja-JP" sz="2400" dirty="0"/>
          </a:p>
          <a:p>
            <a:pPr marL="0" indent="0">
              <a:buNone/>
            </a:pPr>
            <a:endParaRPr kumimoji="1" lang="en-US" altLang="ja-JP" sz="1400" dirty="0"/>
          </a:p>
          <a:p>
            <a:pPr marL="0" indent="0">
              <a:buNone/>
            </a:pPr>
            <a:endParaRPr kumimoji="1" lang="en-US" altLang="ja-JP" sz="1400" dirty="0"/>
          </a:p>
          <a:p>
            <a:pPr marL="0" indent="0">
              <a:buNone/>
            </a:pPr>
            <a:r>
              <a:rPr lang="en-US" altLang="ja-JP" sz="2000" dirty="0"/>
              <a:t>[ GC</a:t>
            </a:r>
            <a:r>
              <a:rPr lang="ja-JP" altLang="en-US" sz="2000" dirty="0"/>
              <a:t>が実装されている言語 </a:t>
            </a:r>
            <a:r>
              <a:rPr lang="en-US" altLang="ja-JP" sz="2000" dirty="0"/>
              <a:t>]</a:t>
            </a:r>
          </a:p>
          <a:p>
            <a:pPr marL="0" indent="0">
              <a:buNone/>
            </a:pPr>
            <a:r>
              <a:rPr kumimoji="1" lang="en-US" altLang="ja-JP" sz="2000" dirty="0"/>
              <a:t>	ML</a:t>
            </a:r>
            <a:r>
              <a:rPr kumimoji="1" lang="en-US" altLang="ja-JP" sz="2000"/>
              <a:t>, Haskell, </a:t>
            </a:r>
            <a:r>
              <a:rPr kumimoji="1" lang="en-US" altLang="ja-JP" sz="2000" dirty="0"/>
              <a:t>APL</a:t>
            </a:r>
            <a:r>
              <a:rPr kumimoji="1" lang="ja-JP" altLang="en-US" sz="2000" dirty="0"/>
              <a:t>などの多くの関数型言語</a:t>
            </a:r>
            <a:endParaRPr kumimoji="1" lang="en-US" altLang="ja-JP" sz="2000" dirty="0"/>
          </a:p>
          <a:p>
            <a:pPr marL="0" indent="0">
              <a:buNone/>
            </a:pPr>
            <a:r>
              <a:rPr lang="en-US" altLang="ja-JP" sz="2000" dirty="0"/>
              <a:t>	Python, Java, JavaScript, Ruby, Lua, .NET</a:t>
            </a:r>
            <a:r>
              <a:rPr lang="ja-JP" altLang="en-US" sz="2000" dirty="0"/>
              <a:t>言語　など</a:t>
            </a:r>
            <a:endParaRPr lang="en-US" altLang="ja-JP" sz="2000" dirty="0"/>
          </a:p>
          <a:p>
            <a:pPr marL="0" indent="0">
              <a:buNone/>
            </a:pPr>
            <a:endParaRPr lang="en-US" altLang="ja-JP" sz="2000" dirty="0"/>
          </a:p>
          <a:p>
            <a:pPr marL="0" indent="0">
              <a:buNone/>
            </a:pPr>
            <a:r>
              <a:rPr lang="en-US" altLang="ja-JP" sz="2000" dirty="0"/>
              <a:t>[ GC</a:t>
            </a:r>
            <a:r>
              <a:rPr lang="ja-JP" altLang="en-US" sz="2000" dirty="0"/>
              <a:t>が実装されていない言語 </a:t>
            </a:r>
            <a:r>
              <a:rPr lang="en-US" altLang="ja-JP" sz="2000" dirty="0"/>
              <a:t>]</a:t>
            </a:r>
          </a:p>
          <a:p>
            <a:pPr marL="0" indent="0">
              <a:buNone/>
            </a:pPr>
            <a:r>
              <a:rPr lang="en-US" altLang="ja-JP" sz="2000" dirty="0"/>
              <a:t>	C</a:t>
            </a:r>
            <a:r>
              <a:rPr lang="ja-JP" altLang="en-US" sz="2000" dirty="0"/>
              <a:t> </a:t>
            </a:r>
            <a:r>
              <a:rPr lang="en-US" altLang="ja-JP" sz="2000" dirty="0"/>
              <a:t>/</a:t>
            </a:r>
            <a:r>
              <a:rPr lang="ja-JP" altLang="en-US" sz="2000" dirty="0"/>
              <a:t> </a:t>
            </a:r>
            <a:r>
              <a:rPr lang="en-US" altLang="ja-JP" sz="2000" dirty="0"/>
              <a:t>C++	</a:t>
            </a:r>
            <a:r>
              <a:rPr lang="ja-JP" altLang="en-US" sz="2000" dirty="0"/>
              <a:t>プログラマが明示的にメモリ管理 </a:t>
            </a:r>
            <a:r>
              <a:rPr lang="en-US" altLang="ja-JP" sz="2000" dirty="0"/>
              <a:t>/ </a:t>
            </a:r>
            <a:r>
              <a:rPr lang="ja-JP" altLang="en-US" sz="2000" dirty="0"/>
              <a:t>デストラクタを使う</a:t>
            </a:r>
            <a:endParaRPr lang="en-US" altLang="ja-JP" sz="2000" dirty="0"/>
          </a:p>
          <a:p>
            <a:pPr marL="0" indent="0">
              <a:buNone/>
            </a:pPr>
            <a:r>
              <a:rPr kumimoji="1" lang="en-US" altLang="ja-JP" sz="2000" dirty="0"/>
              <a:t>	Rust		Ownership</a:t>
            </a:r>
            <a:r>
              <a:rPr kumimoji="1" lang="ja-JP" altLang="en-US" sz="2000" dirty="0"/>
              <a:t>システムにより厳密にメモリ管理</a:t>
            </a:r>
            <a:endParaRPr kumimoji="1" lang="en-US" altLang="ja-JP" sz="2000" dirty="0"/>
          </a:p>
          <a:p>
            <a:pPr marL="0" indent="0">
              <a:buNone/>
            </a:pPr>
            <a:endParaRPr kumimoji="1" lang="ja-JP" altLang="en-US" dirty="0"/>
          </a:p>
        </p:txBody>
      </p:sp>
      <p:sp>
        <p:nvSpPr>
          <p:cNvPr id="5" name="テキスト ボックス 4">
            <a:extLst>
              <a:ext uri="{FF2B5EF4-FFF2-40B4-BE49-F238E27FC236}">
                <a16:creationId xmlns:a16="http://schemas.microsoft.com/office/drawing/2014/main" id="{6049B978-571D-35C3-E853-54441614E107}"/>
              </a:ext>
            </a:extLst>
          </p:cNvPr>
          <p:cNvSpPr txBox="1"/>
          <p:nvPr/>
        </p:nvSpPr>
        <p:spPr>
          <a:xfrm>
            <a:off x="4659087" y="6581001"/>
            <a:ext cx="4942114" cy="276999"/>
          </a:xfrm>
          <a:prstGeom prst="rect">
            <a:avLst/>
          </a:prstGeom>
          <a:noFill/>
        </p:spPr>
        <p:txBody>
          <a:bodyPr wrap="square">
            <a:spAutoFit/>
          </a:bodyPr>
          <a:lstStyle/>
          <a:p>
            <a:r>
              <a:rPr lang="ja-JP" altLang="en-US" sz="1200" dirty="0"/>
              <a:t>https://en.wikipedia.org/wiki/Garbage_collection_(computer_science)</a:t>
            </a:r>
          </a:p>
        </p:txBody>
      </p:sp>
    </p:spTree>
    <p:extLst>
      <p:ext uri="{BB962C8B-B14F-4D97-AF65-F5344CB8AC3E}">
        <p14:creationId xmlns:p14="http://schemas.microsoft.com/office/powerpoint/2010/main" val="4516412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E33A737-F5CB-95F6-41F7-442DE1D7BC31}"/>
              </a:ext>
            </a:extLst>
          </p:cNvPr>
          <p:cNvSpPr>
            <a:spLocks noGrp="1"/>
          </p:cNvSpPr>
          <p:nvPr>
            <p:ph type="title"/>
          </p:nvPr>
        </p:nvSpPr>
        <p:spPr/>
        <p:txBody>
          <a:bodyPr>
            <a:normAutofit/>
          </a:bodyPr>
          <a:lstStyle/>
          <a:p>
            <a:r>
              <a:rPr kumimoji="1" lang="en-US" altLang="ja-JP" dirty="0">
                <a:latin typeface="+mj-lt"/>
              </a:rPr>
              <a:t>1. Garbage Collection</a:t>
            </a:r>
            <a:r>
              <a:rPr lang="ja-JP" altLang="en-US" dirty="0">
                <a:latin typeface="+mj-lt"/>
              </a:rPr>
              <a:t> 概論</a:t>
            </a:r>
            <a:endParaRPr kumimoji="1" lang="ja-JP" altLang="en-US" dirty="0">
              <a:latin typeface="+mj-lt"/>
            </a:endParaRPr>
          </a:p>
        </p:txBody>
      </p:sp>
      <p:sp>
        <p:nvSpPr>
          <p:cNvPr id="3" name="コンテンツ プレースホルダー 2">
            <a:extLst>
              <a:ext uri="{FF2B5EF4-FFF2-40B4-BE49-F238E27FC236}">
                <a16:creationId xmlns:a16="http://schemas.microsoft.com/office/drawing/2014/main" id="{FFCFFFCF-49CD-C5DD-592C-DD5483CC9044}"/>
              </a:ext>
            </a:extLst>
          </p:cNvPr>
          <p:cNvSpPr>
            <a:spLocks noGrp="1"/>
          </p:cNvSpPr>
          <p:nvPr>
            <p:ph idx="1"/>
          </p:nvPr>
        </p:nvSpPr>
        <p:spPr/>
        <p:txBody>
          <a:bodyPr/>
          <a:lstStyle/>
          <a:p>
            <a:pPr marL="0" indent="0">
              <a:buNone/>
            </a:pPr>
            <a:r>
              <a:rPr kumimoji="1" lang="en-US" altLang="ja-JP" dirty="0"/>
              <a:t>GC </a:t>
            </a:r>
            <a:r>
              <a:rPr kumimoji="1" lang="ja-JP" altLang="en-US" dirty="0"/>
              <a:t>の方法は大きく分けて</a:t>
            </a:r>
            <a:r>
              <a:rPr kumimoji="1" lang="en-US" altLang="ja-JP" dirty="0"/>
              <a:t>3</a:t>
            </a:r>
            <a:r>
              <a:rPr kumimoji="1" lang="ja-JP" altLang="en-US" dirty="0"/>
              <a:t>つ</a:t>
            </a:r>
            <a:endParaRPr kumimoji="1" lang="en-US" altLang="ja-JP" dirty="0"/>
          </a:p>
          <a:p>
            <a:pPr marL="0" indent="0">
              <a:buNone/>
            </a:pPr>
            <a:endParaRPr lang="en-US" altLang="ja-JP" sz="2400" dirty="0"/>
          </a:p>
          <a:p>
            <a:pPr marL="0" indent="0">
              <a:buNone/>
            </a:pPr>
            <a:r>
              <a:rPr kumimoji="1" lang="en-US" altLang="ja-JP" sz="2400" dirty="0"/>
              <a:t>	1. Tracing</a:t>
            </a:r>
            <a:r>
              <a:rPr lang="ja-JP" altLang="en-US" sz="2400" dirty="0"/>
              <a:t> </a:t>
            </a:r>
            <a:r>
              <a:rPr lang="en-US" altLang="ja-JP" sz="2400" dirty="0"/>
              <a:t>GC    </a:t>
            </a:r>
            <a:r>
              <a:rPr kumimoji="1" lang="en-US" altLang="ja-JP" sz="2400" dirty="0"/>
              <a:t>(Mark-sweep GC, Copying GC, </a:t>
            </a:r>
            <a:r>
              <a:rPr kumimoji="1" lang="en-US" altLang="ja-JP" sz="2400" dirty="0" err="1"/>
              <a:t>etc</a:t>
            </a:r>
            <a:r>
              <a:rPr kumimoji="1" lang="en-US" altLang="ja-JP" sz="2400" dirty="0"/>
              <a:t>)</a:t>
            </a:r>
          </a:p>
          <a:p>
            <a:pPr marL="0" indent="0">
              <a:buNone/>
            </a:pPr>
            <a:r>
              <a:rPr lang="en-US" altLang="ja-JP" sz="2400" dirty="0"/>
              <a:t>	2. Reference Counting</a:t>
            </a:r>
          </a:p>
          <a:p>
            <a:pPr marL="0" indent="0">
              <a:buNone/>
            </a:pPr>
            <a:r>
              <a:rPr kumimoji="1" lang="en-US" altLang="ja-JP" sz="2400" dirty="0"/>
              <a:t>	3. </a:t>
            </a:r>
            <a:r>
              <a:rPr kumimoji="1" lang="ja-JP" altLang="en-US" sz="2400" dirty="0"/>
              <a:t>静的自動メモリ管理</a:t>
            </a:r>
            <a:r>
              <a:rPr kumimoji="1" lang="en-US" altLang="ja-JP" sz="2400" dirty="0"/>
              <a:t> ※</a:t>
            </a:r>
            <a:r>
              <a:rPr kumimoji="1" lang="ja-JP" altLang="en-US" sz="2400" dirty="0"/>
              <a:t>今回は触れません</a:t>
            </a:r>
            <a:endParaRPr kumimoji="1" lang="en-US" altLang="ja-JP" sz="2400" dirty="0"/>
          </a:p>
          <a:p>
            <a:pPr marL="0" indent="0">
              <a:buNone/>
            </a:pPr>
            <a:r>
              <a:rPr lang="en-US" altLang="ja-JP" sz="2400" dirty="0"/>
              <a:t>	</a:t>
            </a:r>
            <a:r>
              <a:rPr lang="ja-JP" altLang="en-US" sz="2400" dirty="0"/>
              <a:t>　　</a:t>
            </a:r>
            <a:r>
              <a:rPr lang="en-US" altLang="ja-JP" sz="2400" dirty="0"/>
              <a:t>			(Escape Analysis, Region inference, </a:t>
            </a:r>
            <a:r>
              <a:rPr lang="en-US" altLang="ja-JP" sz="2400" dirty="0" err="1"/>
              <a:t>etc</a:t>
            </a:r>
            <a:r>
              <a:rPr lang="en-US" altLang="ja-JP" sz="2400" dirty="0"/>
              <a:t>)</a:t>
            </a:r>
          </a:p>
          <a:p>
            <a:pPr marL="0" indent="0">
              <a:buNone/>
            </a:pPr>
            <a:endParaRPr lang="en-US" altLang="ja-JP" sz="2400" dirty="0"/>
          </a:p>
          <a:p>
            <a:pPr marL="0" indent="0">
              <a:buNone/>
            </a:pPr>
            <a:r>
              <a:rPr lang="en-US" altLang="ja-JP" sz="2400" dirty="0"/>
              <a:t>	[GC </a:t>
            </a:r>
            <a:r>
              <a:rPr lang="ja-JP" altLang="en-US" sz="2400" dirty="0"/>
              <a:t>の改良</a:t>
            </a:r>
            <a:r>
              <a:rPr lang="en-US" altLang="ja-JP" sz="2400" dirty="0"/>
              <a:t>]</a:t>
            </a:r>
          </a:p>
          <a:p>
            <a:pPr marL="0" indent="0">
              <a:buNone/>
            </a:pPr>
            <a:r>
              <a:rPr kumimoji="1" lang="en-US" altLang="ja-JP" sz="2400" dirty="0"/>
              <a:t>	+ Generational GC</a:t>
            </a:r>
          </a:p>
          <a:p>
            <a:pPr marL="0" indent="0">
              <a:buNone/>
            </a:pPr>
            <a:r>
              <a:rPr lang="en-US" altLang="ja-JP" sz="2400" dirty="0"/>
              <a:t>	+ Incremental GC</a:t>
            </a:r>
            <a:endParaRPr kumimoji="1" lang="ja-JP" altLang="en-US" sz="2400" dirty="0"/>
          </a:p>
        </p:txBody>
      </p:sp>
      <p:sp>
        <p:nvSpPr>
          <p:cNvPr id="5" name="テキスト ボックス 4">
            <a:extLst>
              <a:ext uri="{FF2B5EF4-FFF2-40B4-BE49-F238E27FC236}">
                <a16:creationId xmlns:a16="http://schemas.microsoft.com/office/drawing/2014/main" id="{4710BFEA-6D7A-D8AC-CAE4-3DE1E771D5A5}"/>
              </a:ext>
            </a:extLst>
          </p:cNvPr>
          <p:cNvSpPr txBox="1"/>
          <p:nvPr/>
        </p:nvSpPr>
        <p:spPr>
          <a:xfrm>
            <a:off x="5763127" y="6581001"/>
            <a:ext cx="4572000" cy="276999"/>
          </a:xfrm>
          <a:prstGeom prst="rect">
            <a:avLst/>
          </a:prstGeom>
          <a:noFill/>
        </p:spPr>
        <p:txBody>
          <a:bodyPr wrap="square">
            <a:spAutoFit/>
          </a:bodyPr>
          <a:lstStyle/>
          <a:p>
            <a:pPr marL="0" indent="0">
              <a:buNone/>
            </a:pPr>
            <a:r>
              <a:rPr kumimoji="1" lang="en-US" altLang="ja-JP" sz="1200" dirty="0"/>
              <a:t>http://matsu-www.is.titech.ac.jp/~endo/gc/gc.pdf </a:t>
            </a:r>
            <a:endParaRPr kumimoji="1" lang="ja-JP" altLang="en-US" sz="1200" dirty="0"/>
          </a:p>
        </p:txBody>
      </p:sp>
    </p:spTree>
    <p:extLst>
      <p:ext uri="{BB962C8B-B14F-4D97-AF65-F5344CB8AC3E}">
        <p14:creationId xmlns:p14="http://schemas.microsoft.com/office/powerpoint/2010/main" val="1008641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3D2BC46-CF58-D4C9-242A-B24CAFA39CB5}"/>
              </a:ext>
            </a:extLst>
          </p:cNvPr>
          <p:cNvSpPr>
            <a:spLocks noGrp="1"/>
          </p:cNvSpPr>
          <p:nvPr>
            <p:ph type="title"/>
          </p:nvPr>
        </p:nvSpPr>
        <p:spPr/>
        <p:txBody>
          <a:bodyPr/>
          <a:lstStyle/>
          <a:p>
            <a:r>
              <a:rPr lang="en-US" altLang="ja-JP" dirty="0"/>
              <a:t>1</a:t>
            </a:r>
            <a:r>
              <a:rPr kumimoji="1" lang="en-US" altLang="ja-JP" dirty="0"/>
              <a:t>.1. Tracing GC</a:t>
            </a:r>
            <a:endParaRPr kumimoji="1" lang="ja-JP" altLang="en-US" dirty="0"/>
          </a:p>
        </p:txBody>
      </p:sp>
      <p:sp>
        <p:nvSpPr>
          <p:cNvPr id="3" name="コンテンツ プレースホルダー 2">
            <a:extLst>
              <a:ext uri="{FF2B5EF4-FFF2-40B4-BE49-F238E27FC236}">
                <a16:creationId xmlns:a16="http://schemas.microsoft.com/office/drawing/2014/main" id="{CB673F96-6600-9CFA-C09C-381F0F1679FA}"/>
              </a:ext>
            </a:extLst>
          </p:cNvPr>
          <p:cNvSpPr>
            <a:spLocks noGrp="1"/>
          </p:cNvSpPr>
          <p:nvPr>
            <p:ph idx="1"/>
          </p:nvPr>
        </p:nvSpPr>
        <p:spPr>
          <a:xfrm>
            <a:off x="259194" y="1099789"/>
            <a:ext cx="8405835" cy="5482165"/>
          </a:xfrm>
        </p:spPr>
        <p:txBody>
          <a:bodyPr>
            <a:normAutofit/>
          </a:bodyPr>
          <a:lstStyle/>
          <a:p>
            <a:pPr marL="0" indent="0">
              <a:buNone/>
            </a:pPr>
            <a:r>
              <a:rPr lang="en-US" altLang="ja-JP" dirty="0"/>
              <a:t>“</a:t>
            </a:r>
            <a:r>
              <a:rPr kumimoji="1" lang="ja-JP" altLang="en-US" dirty="0"/>
              <a:t>ヒープが満杯になるまで</a:t>
            </a:r>
            <a:r>
              <a:rPr kumimoji="1" lang="en-US" altLang="ja-JP" dirty="0"/>
              <a:t>allocate</a:t>
            </a:r>
            <a:r>
              <a:rPr kumimoji="1" lang="ja-JP" altLang="en-US" dirty="0"/>
              <a:t>を続け</a:t>
            </a:r>
            <a:r>
              <a:rPr kumimoji="1" lang="en-US" altLang="ja-JP" dirty="0"/>
              <a:t>, </a:t>
            </a:r>
            <a:r>
              <a:rPr kumimoji="1" lang="ja-JP" altLang="en-US" dirty="0"/>
              <a:t>満杯になったときにヒープ中のゴミオブジェクト </a:t>
            </a:r>
            <a:r>
              <a:rPr kumimoji="1" lang="en-US" altLang="ja-JP" dirty="0"/>
              <a:t>(</a:t>
            </a:r>
            <a:r>
              <a:rPr kumimoji="1" lang="ja-JP" altLang="en-US" dirty="0"/>
              <a:t>死んだオブジェクト</a:t>
            </a:r>
            <a:r>
              <a:rPr kumimoji="1" lang="en-US" altLang="ja-JP" dirty="0"/>
              <a:t>) </a:t>
            </a:r>
            <a:r>
              <a:rPr kumimoji="1" lang="ja-JP" altLang="en-US" dirty="0"/>
              <a:t>を一気に検出して解放する</a:t>
            </a:r>
            <a:r>
              <a:rPr lang="en-US" altLang="ja-JP" dirty="0"/>
              <a:t>”</a:t>
            </a:r>
          </a:p>
          <a:p>
            <a:pPr marL="0" indent="0">
              <a:buNone/>
            </a:pPr>
            <a:endParaRPr kumimoji="1" lang="en-US" altLang="ja-JP" dirty="0"/>
          </a:p>
          <a:p>
            <a:pPr marL="0" indent="0">
              <a:buNone/>
            </a:pPr>
            <a:r>
              <a:rPr lang="ja-JP" altLang="en-US" u="sng" dirty="0"/>
              <a:t>生死判定の概要</a:t>
            </a:r>
            <a:endParaRPr lang="en-US" altLang="ja-JP" u="sng" dirty="0"/>
          </a:p>
          <a:p>
            <a:pPr marL="0" indent="0">
              <a:buNone/>
            </a:pPr>
            <a:r>
              <a:rPr lang="ja-JP" altLang="en-US" sz="2400" dirty="0"/>
              <a:t>・ ユーザプログラムが現在直接触れるメモリ領域 </a:t>
            </a:r>
            <a:r>
              <a:rPr lang="en-US" altLang="ja-JP" sz="2400" dirty="0"/>
              <a:t>(</a:t>
            </a:r>
            <a:r>
              <a:rPr lang="ja-JP" altLang="en-US" sz="2400" dirty="0"/>
              <a:t>レジスタ，　　　スタック，大域変数など </a:t>
            </a:r>
            <a:r>
              <a:rPr lang="en-US" altLang="ja-JP" sz="2400" dirty="0"/>
              <a:t>(=</a:t>
            </a:r>
            <a:r>
              <a:rPr lang="ja-JP" altLang="en-US" sz="2400" dirty="0"/>
              <a:t> </a:t>
            </a:r>
            <a:r>
              <a:rPr lang="en-US" altLang="ja-JP" sz="2400" dirty="0"/>
              <a:t>GC</a:t>
            </a:r>
            <a:r>
              <a:rPr lang="ja-JP" altLang="en-US" sz="2400" dirty="0"/>
              <a:t>のルート</a:t>
            </a:r>
            <a:r>
              <a:rPr lang="en-US" altLang="ja-JP" sz="2400" dirty="0"/>
              <a:t>)) </a:t>
            </a:r>
            <a:r>
              <a:rPr lang="ja-JP" altLang="en-US" sz="2400" dirty="0"/>
              <a:t>からポインタによって     指されるオブジェクトは生きている．</a:t>
            </a:r>
            <a:endParaRPr lang="en-US" altLang="ja-JP" sz="2400" dirty="0"/>
          </a:p>
          <a:p>
            <a:pPr marL="0" indent="0">
              <a:buNone/>
            </a:pPr>
            <a:endParaRPr lang="en-US" altLang="ja-JP" sz="1200" dirty="0"/>
          </a:p>
          <a:p>
            <a:pPr marL="0" indent="0">
              <a:buNone/>
            </a:pPr>
            <a:r>
              <a:rPr lang="en-US" altLang="ja-JP" sz="2400" dirty="0"/>
              <a:t>• </a:t>
            </a:r>
            <a:r>
              <a:rPr lang="ja-JP" altLang="en-US" sz="2400" dirty="0"/>
              <a:t>生きたオブジェクトからポインタによって指されるオブジェクトは生きている．</a:t>
            </a:r>
            <a:endParaRPr lang="en-US" altLang="ja-JP" sz="2400" dirty="0"/>
          </a:p>
          <a:p>
            <a:pPr marL="0" indent="0">
              <a:buNone/>
            </a:pPr>
            <a:endParaRPr lang="en-US" altLang="ja-JP" sz="1200" dirty="0"/>
          </a:p>
          <a:p>
            <a:pPr marL="0" indent="0">
              <a:buNone/>
            </a:pPr>
            <a:r>
              <a:rPr lang="en-US" altLang="ja-JP" sz="2400" dirty="0"/>
              <a:t>• </a:t>
            </a:r>
            <a:r>
              <a:rPr lang="ja-JP" altLang="en-US" sz="2400" dirty="0"/>
              <a:t>それ以外のオブジェクトはゴミであり，解放されるべき．</a:t>
            </a:r>
            <a:endParaRPr kumimoji="1" lang="ja-JP" altLang="en-US" sz="2400" dirty="0"/>
          </a:p>
        </p:txBody>
      </p:sp>
      <p:sp>
        <p:nvSpPr>
          <p:cNvPr id="4" name="テキスト ボックス 3">
            <a:extLst>
              <a:ext uri="{FF2B5EF4-FFF2-40B4-BE49-F238E27FC236}">
                <a16:creationId xmlns:a16="http://schemas.microsoft.com/office/drawing/2014/main" id="{1D6B9946-28BB-4173-2B48-DDE8807CBCEB}"/>
              </a:ext>
            </a:extLst>
          </p:cNvPr>
          <p:cNvSpPr txBox="1"/>
          <p:nvPr/>
        </p:nvSpPr>
        <p:spPr>
          <a:xfrm>
            <a:off x="5763127" y="6581001"/>
            <a:ext cx="4572000" cy="276999"/>
          </a:xfrm>
          <a:prstGeom prst="rect">
            <a:avLst/>
          </a:prstGeom>
          <a:noFill/>
        </p:spPr>
        <p:txBody>
          <a:bodyPr wrap="square">
            <a:spAutoFit/>
          </a:bodyPr>
          <a:lstStyle/>
          <a:p>
            <a:pPr marL="0" indent="0">
              <a:buNone/>
            </a:pPr>
            <a:r>
              <a:rPr kumimoji="1" lang="en-US" altLang="ja-JP" sz="1200" dirty="0"/>
              <a:t>http://matsu-www.is.titech.ac.jp/~endo/gc/gc.pdf </a:t>
            </a:r>
            <a:endParaRPr kumimoji="1" lang="ja-JP" altLang="en-US" sz="1200" dirty="0"/>
          </a:p>
        </p:txBody>
      </p:sp>
    </p:spTree>
    <p:extLst>
      <p:ext uri="{BB962C8B-B14F-4D97-AF65-F5344CB8AC3E}">
        <p14:creationId xmlns:p14="http://schemas.microsoft.com/office/powerpoint/2010/main" val="664939368"/>
      </p:ext>
    </p:extLst>
  </p:cSld>
  <p:clrMapOvr>
    <a:masterClrMapping/>
  </p:clrMapOvr>
</p:sld>
</file>

<file path=ppt/theme/theme1.xml><?xml version="1.0" encoding="utf-8"?>
<a:theme xmlns:a="http://schemas.openxmlformats.org/drawingml/2006/main" name="1_Office テーマ">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TNR/MSPG">
      <a:majorFont>
        <a:latin typeface="Arial"/>
        <a:ea typeface="ＭＳ Ｐゴシック"/>
        <a:cs typeface=""/>
      </a:majorFont>
      <a:minorFont>
        <a:latin typeface="Times New Roman"/>
        <a:ea typeface="ＭＳ Ｐゴシック"/>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3.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2137</TotalTime>
  <Words>4636</Words>
  <Application>Microsoft Office PowerPoint</Application>
  <PresentationFormat>画面に合わせる (4:3)</PresentationFormat>
  <Paragraphs>469</Paragraphs>
  <Slides>48</Slides>
  <Notes>10</Notes>
  <HiddenSlides>3</HiddenSlides>
  <MMClips>0</MMClips>
  <ScaleCrop>false</ScaleCrop>
  <HeadingPairs>
    <vt:vector size="6" baseType="variant">
      <vt:variant>
        <vt:lpstr>使用されているフォント</vt:lpstr>
      </vt:variant>
      <vt:variant>
        <vt:i4>5</vt:i4>
      </vt:variant>
      <vt:variant>
        <vt:lpstr>テーマ</vt:lpstr>
      </vt:variant>
      <vt:variant>
        <vt:i4>1</vt:i4>
      </vt:variant>
      <vt:variant>
        <vt:lpstr>スライド タイトル</vt:lpstr>
      </vt:variant>
      <vt:variant>
        <vt:i4>48</vt:i4>
      </vt:variant>
    </vt:vector>
  </HeadingPairs>
  <TitlesOfParts>
    <vt:vector size="54" baseType="lpstr">
      <vt:lpstr>游ゴシック</vt:lpstr>
      <vt:lpstr>Arial</vt:lpstr>
      <vt:lpstr>Consolas</vt:lpstr>
      <vt:lpstr>Open Sans</vt:lpstr>
      <vt:lpstr>Times New Roman</vt:lpstr>
      <vt:lpstr>1_Office テーマ</vt:lpstr>
      <vt:lpstr>Python上での Garbage Collectionの仕組み</vt:lpstr>
      <vt:lpstr>卒論に向けた調査時に発生した疑問</vt:lpstr>
      <vt:lpstr>今回の内容</vt:lpstr>
      <vt:lpstr>今回の内容</vt:lpstr>
      <vt:lpstr>1. Garbage Collection 概論</vt:lpstr>
      <vt:lpstr>1. Garbage Collection 概論</vt:lpstr>
      <vt:lpstr>1. Garbage Collection 概論</vt:lpstr>
      <vt:lpstr>1. Garbage Collection 概論</vt:lpstr>
      <vt:lpstr>1.1. Tracing GC</vt:lpstr>
      <vt:lpstr>1.1. Tracing GC</vt:lpstr>
      <vt:lpstr>1.1. Tracing GC</vt:lpstr>
      <vt:lpstr>1.1. Tracing GC</vt:lpstr>
      <vt:lpstr>2.1. Tracing GC</vt:lpstr>
      <vt:lpstr>1.1. Tracing GC</vt:lpstr>
      <vt:lpstr>1.2. Reference Counting</vt:lpstr>
      <vt:lpstr>1.4. GCの改良</vt:lpstr>
      <vt:lpstr>1.4. GCの改良</vt:lpstr>
      <vt:lpstr>1.4. GCの改良</vt:lpstr>
      <vt:lpstr>今回の内容</vt:lpstr>
      <vt:lpstr>2. Python における GC</vt:lpstr>
      <vt:lpstr>2. Python における GC</vt:lpstr>
      <vt:lpstr>2.1. 2世代Generational GC</vt:lpstr>
      <vt:lpstr>2.1. 2世代Generational GC</vt:lpstr>
      <vt:lpstr>2.1. 2世代Generational GC</vt:lpstr>
      <vt:lpstr>2.1. 2世代Generational GC</vt:lpstr>
      <vt:lpstr>2.1. 2世代Generational GC</vt:lpstr>
      <vt:lpstr>2.2. 循環参照への対処</vt:lpstr>
      <vt:lpstr>2.2. 循環参照への対処</vt:lpstr>
      <vt:lpstr>2.2. 循環参照への対処</vt:lpstr>
      <vt:lpstr>2.2. 循環参照への対処</vt:lpstr>
      <vt:lpstr>2.2. 循環参照への対処</vt:lpstr>
      <vt:lpstr>2.2. 循環参照への対処</vt:lpstr>
      <vt:lpstr>2.2. 循環参照への対処</vt:lpstr>
      <vt:lpstr>2.2. 循環参照への対処</vt:lpstr>
      <vt:lpstr>2.2. 循環参照への対処</vt:lpstr>
      <vt:lpstr>2.2. 循環参照への対処</vt:lpstr>
      <vt:lpstr>2.2. 循環参照への対処</vt:lpstr>
      <vt:lpstr>今回の内容</vt:lpstr>
      <vt:lpstr>卒論に向けた調査時に発生した疑問</vt:lpstr>
      <vt:lpstr>3. 冒頭の疑問への答え</vt:lpstr>
      <vt:lpstr>3. 冒頭の疑問への答え</vt:lpstr>
      <vt:lpstr>3. 冒頭の疑問への答え</vt:lpstr>
      <vt:lpstr>3. 冒頭の疑問への答え</vt:lpstr>
      <vt:lpstr>3. 冒頭の疑問への答え</vt:lpstr>
      <vt:lpstr>今回の内容</vt:lpstr>
      <vt:lpstr>4. 今後の方針</vt:lpstr>
      <vt:lpstr>参考文献</vt:lpstr>
      <vt:lpstr>参考文献</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陽向 三上</dc:creator>
  <cp:lastModifiedBy>陽向 三上</cp:lastModifiedBy>
  <cp:revision>250</cp:revision>
  <dcterms:created xsi:type="dcterms:W3CDTF">2024-06-19T02:29:43Z</dcterms:created>
  <dcterms:modified xsi:type="dcterms:W3CDTF">2024-11-27T09:04:37Z</dcterms:modified>
</cp:coreProperties>
</file>