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7"/>
  </p:notesMasterIdLst>
  <p:handoutMasterIdLst>
    <p:handoutMasterId r:id="rId18"/>
  </p:handoutMasterIdLst>
  <p:sldIdLst>
    <p:sldId id="256" r:id="rId2"/>
    <p:sldId id="257" r:id="rId3"/>
    <p:sldId id="258" r:id="rId4"/>
    <p:sldId id="259" r:id="rId5"/>
    <p:sldId id="264" r:id="rId6"/>
    <p:sldId id="265" r:id="rId7"/>
    <p:sldId id="267" r:id="rId8"/>
    <p:sldId id="268" r:id="rId9"/>
    <p:sldId id="269" r:id="rId10"/>
    <p:sldId id="270" r:id="rId11"/>
    <p:sldId id="271" r:id="rId12"/>
    <p:sldId id="272" r:id="rId13"/>
    <p:sldId id="273" r:id="rId14"/>
    <p:sldId id="261" r:id="rId15"/>
    <p:sldId id="26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286A1C-714C-135B-9A06-1B6EFB055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17CAB4C-FB61-F249-4C66-8C94C6148D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B35ED-074F-4DA6-B0D2-0863611FB16F}" type="datetimeFigureOut">
              <a:rPr kumimoji="1" lang="ja-JP" altLang="en-US" smtClean="0"/>
              <a:t>2025/1/13</a:t>
            </a:fld>
            <a:endParaRPr kumimoji="1" lang="ja-JP" altLang="en-US"/>
          </a:p>
        </p:txBody>
      </p:sp>
      <p:sp>
        <p:nvSpPr>
          <p:cNvPr id="4" name="フッター プレースホルダー 3">
            <a:extLst>
              <a:ext uri="{FF2B5EF4-FFF2-40B4-BE49-F238E27FC236}">
                <a16:creationId xmlns:a16="http://schemas.microsoft.com/office/drawing/2014/main" id="{5528E0F8-D5F8-3292-752C-E4048BDF01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84F3E97-B95A-C995-96E7-216C1F05F4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A531B-3EF8-4A60-8782-5101593AFBAA}" type="slidenum">
              <a:rPr kumimoji="1" lang="ja-JP" altLang="en-US" smtClean="0"/>
              <a:t>‹#›</a:t>
            </a:fld>
            <a:endParaRPr kumimoji="1" lang="ja-JP" altLang="en-US"/>
          </a:p>
        </p:txBody>
      </p:sp>
    </p:spTree>
    <p:extLst>
      <p:ext uri="{BB962C8B-B14F-4D97-AF65-F5344CB8AC3E}">
        <p14:creationId xmlns:p14="http://schemas.microsoft.com/office/powerpoint/2010/main" val="377282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0C340-299C-4781-988E-A898ED653456}" type="datetimeFigureOut">
              <a:rPr kumimoji="1" lang="ja-JP" altLang="en-US" smtClean="0"/>
              <a:t>2025/1/13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EBCB4-0A42-4558-9051-AB6B1EB0A39E}" type="slidenum">
              <a:rPr kumimoji="1" lang="ja-JP" altLang="en-US" smtClean="0"/>
              <a:t>‹#›</a:t>
            </a:fld>
            <a:endParaRPr kumimoji="1" lang="ja-JP" altLang="en-US"/>
          </a:p>
        </p:txBody>
      </p:sp>
    </p:spTree>
    <p:extLst>
      <p:ext uri="{BB962C8B-B14F-4D97-AF65-F5344CB8AC3E}">
        <p14:creationId xmlns:p14="http://schemas.microsoft.com/office/powerpoint/2010/main" val="58012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F9EBCB4-0A42-4558-9051-AB6B1EB0A39E}" type="slidenum">
              <a:rPr kumimoji="1" lang="ja-JP" altLang="en-US" smtClean="0"/>
              <a:t>11</a:t>
            </a:fld>
            <a:endParaRPr kumimoji="1" lang="ja-JP" altLang="en-US"/>
          </a:p>
        </p:txBody>
      </p:sp>
    </p:spTree>
    <p:extLst>
      <p:ext uri="{BB962C8B-B14F-4D97-AF65-F5344CB8AC3E}">
        <p14:creationId xmlns:p14="http://schemas.microsoft.com/office/powerpoint/2010/main" val="3883255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117CC-9FAD-4253-8A87-193B34279670}"/>
              </a:ext>
            </a:extLst>
          </p:cNvPr>
          <p:cNvSpPr>
            <a:spLocks noGrp="1"/>
          </p:cNvSpPr>
          <p:nvPr>
            <p:ph type="ctrTitle"/>
          </p:nvPr>
        </p:nvSpPr>
        <p:spPr>
          <a:xfrm>
            <a:off x="1006930" y="1268072"/>
            <a:ext cx="10178143" cy="2387600"/>
          </a:xfrm>
        </p:spPr>
        <p:txBody>
          <a:bodyPr anchor="b"/>
          <a:lstStyle>
            <a:lvl1pPr algn="ctr">
              <a:defRPr sz="4500" baseline="0">
                <a:latin typeface="Arial" panose="020B0604020202020204" pitchFamily="34"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797F485-D10F-4CA8-8059-CE1750F9646B}"/>
              </a:ext>
            </a:extLst>
          </p:cNvPr>
          <p:cNvSpPr>
            <a:spLocks noGrp="1"/>
          </p:cNvSpPr>
          <p:nvPr>
            <p:ph type="subTitle" idx="1"/>
          </p:nvPr>
        </p:nvSpPr>
        <p:spPr>
          <a:xfrm>
            <a:off x="1523997" y="3870000"/>
            <a:ext cx="9144000" cy="1655762"/>
          </a:xfrm>
        </p:spPr>
        <p:txBody>
          <a:bodyPr/>
          <a:lstStyle>
            <a:lvl1pPr marL="0" indent="0" algn="ctr">
              <a:buNone/>
              <a:defRPr sz="1800" baseline="0">
                <a:latin typeface="Open Sans" panose="020B0606030504020204" pitchFamily="34" charset="0"/>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6" name="正方形/長方形 5">
            <a:extLst>
              <a:ext uri="{FF2B5EF4-FFF2-40B4-BE49-F238E27FC236}">
                <a16:creationId xmlns:a16="http://schemas.microsoft.com/office/drawing/2014/main" id="{B36B27BA-0B04-EDC8-D984-45C0A424D262}"/>
              </a:ext>
            </a:extLst>
          </p:cNvPr>
          <p:cNvSpPr/>
          <p:nvPr userDrawn="1"/>
        </p:nvSpPr>
        <p:spPr>
          <a:xfrm flipV="1">
            <a:off x="1006927" y="3648800"/>
            <a:ext cx="10178143"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正方形/長方形 7">
            <a:extLst>
              <a:ext uri="{FF2B5EF4-FFF2-40B4-BE49-F238E27FC236}">
                <a16:creationId xmlns:a16="http://schemas.microsoft.com/office/drawing/2014/main" id="{83D2517B-4DA4-FF00-E69B-EA4FE906DCB5}"/>
              </a:ext>
            </a:extLst>
          </p:cNvPr>
          <p:cNvSpPr/>
          <p:nvPr userDrawn="1"/>
        </p:nvSpPr>
        <p:spPr>
          <a:xfrm flipV="1">
            <a:off x="1006927" y="3694518"/>
            <a:ext cx="10178143"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8358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D1007D-27BE-4763-B047-AC17EBCBB604}"/>
              </a:ext>
            </a:extLst>
          </p:cNvPr>
          <p:cNvSpPr>
            <a:spLocks noGrp="1"/>
          </p:cNvSpPr>
          <p:nvPr>
            <p:ph type="title" orient="vert"/>
          </p:nvPr>
        </p:nvSpPr>
        <p:spPr>
          <a:xfrm>
            <a:off x="8724901"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340B9A-3F57-4156-A08B-FC18920CEF4D}"/>
              </a:ext>
            </a:extLst>
          </p:cNvPr>
          <p:cNvSpPr>
            <a:spLocks noGrp="1"/>
          </p:cNvSpPr>
          <p:nvPr>
            <p:ph type="body" orient="vert" idx="1"/>
          </p:nvPr>
        </p:nvSpPr>
        <p:spPr>
          <a:xfrm>
            <a:off x="838201"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070A10-DD6C-4590-BFA4-3B1E2EABEB90}"/>
              </a:ext>
            </a:extLst>
          </p:cNvPr>
          <p:cNvSpPr>
            <a:spLocks noGrp="1"/>
          </p:cNvSpPr>
          <p:nvPr>
            <p:ph type="dt" sz="half" idx="10"/>
          </p:nvPr>
        </p:nvSpPr>
        <p:spPr>
          <a:xfrm>
            <a:off x="838201" y="6259282"/>
            <a:ext cx="2743201" cy="598714"/>
          </a:xfrm>
          <a:prstGeom prst="rect">
            <a:avLst/>
          </a:prstGeom>
        </p:spPr>
        <p:txBody>
          <a:bodyPr/>
          <a:lstStyle/>
          <a:p>
            <a:fld id="{E8CAF464-15F3-4BB4-BD7F-4E96634389B9}" type="datetime1">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8CE13EE8-D346-41AE-8F04-C2FAAABA99B9}"/>
              </a:ext>
            </a:extLst>
          </p:cNvPr>
          <p:cNvSpPr>
            <a:spLocks noGrp="1"/>
          </p:cNvSpPr>
          <p:nvPr>
            <p:ph type="ftr" sz="quarter" idx="11"/>
          </p:nvPr>
        </p:nvSpPr>
        <p:spPr>
          <a:xfrm>
            <a:off x="3581400" y="6259286"/>
            <a:ext cx="5029200" cy="598714"/>
          </a:xfrm>
          <a:prstGeom prst="rect">
            <a:avLst/>
          </a:prstGeom>
        </p:spPr>
        <p:txBody>
          <a:bodyPr/>
          <a:lstStyle/>
          <a:p>
            <a:r>
              <a:rPr kumimoji="1" lang="ja-JP" altLang="en-US"/>
              <a:t>創造工学研修</a:t>
            </a:r>
          </a:p>
        </p:txBody>
      </p:sp>
      <p:sp>
        <p:nvSpPr>
          <p:cNvPr id="6" name="スライド番号プレースホルダー 5">
            <a:extLst>
              <a:ext uri="{FF2B5EF4-FFF2-40B4-BE49-F238E27FC236}">
                <a16:creationId xmlns:a16="http://schemas.microsoft.com/office/drawing/2014/main" id="{3A8A541C-F917-4F3A-92C9-4F0864B6F6DF}"/>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38057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8AC0B-1BD3-406D-92FF-3E006C5ED6A5}"/>
              </a:ext>
            </a:extLst>
          </p:cNvPr>
          <p:cNvSpPr>
            <a:spLocks noGrp="1"/>
          </p:cNvSpPr>
          <p:nvPr>
            <p:ph type="title"/>
          </p:nvPr>
        </p:nvSpPr>
        <p:spPr>
          <a:xfrm>
            <a:off x="345594" y="136527"/>
            <a:ext cx="11500813" cy="913691"/>
          </a:xfrm>
        </p:spPr>
        <p:txBody>
          <a:bodyPr/>
          <a:lstStyle>
            <a:lvl1pPr algn="l">
              <a:defRPr baseline="0">
                <a:latin typeface="Arial" panose="020B0604020202020204" pitchFamily="34" charset="0"/>
                <a:cs typeface="Arial" panose="020B0604020202020204" pitchFamily="34"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C435DD3-284C-458C-BD74-0FE1EA35DE0C}"/>
              </a:ext>
            </a:extLst>
          </p:cNvPr>
          <p:cNvSpPr>
            <a:spLocks noGrp="1"/>
          </p:cNvSpPr>
          <p:nvPr>
            <p:ph idx="1"/>
          </p:nvPr>
        </p:nvSpPr>
        <p:spPr>
          <a:xfrm>
            <a:off x="345594" y="1099789"/>
            <a:ext cx="11500813" cy="5482165"/>
          </a:xfrm>
        </p:spPr>
        <p:txBody>
          <a:bodyPr>
            <a:normAutofit/>
          </a:bodyPr>
          <a:lstStyle>
            <a:lvl1pPr>
              <a:lnSpc>
                <a:spcPct val="100000"/>
              </a:lnSpc>
              <a:defRPr sz="2800" baseline="0">
                <a:latin typeface="Times New Roman" panose="02020603050405020304" pitchFamily="18" charset="0"/>
                <a:cs typeface="Arial" panose="020B0604020202020204" pitchFamily="34" charset="0"/>
              </a:defRPr>
            </a:lvl1pPr>
            <a:lvl2pPr>
              <a:lnSpc>
                <a:spcPct val="100000"/>
              </a:lnSpc>
              <a:defRPr sz="2000" baseline="0">
                <a:latin typeface="Times New Roman" panose="02020603050405020304" pitchFamily="18" charset="0"/>
                <a:cs typeface="Arial" panose="020B0604020202020204" pitchFamily="34" charset="0"/>
              </a:defRPr>
            </a:lvl2pPr>
            <a:lvl3pPr>
              <a:lnSpc>
                <a:spcPct val="100000"/>
              </a:lnSpc>
              <a:defRPr sz="1800" baseline="0">
                <a:latin typeface="Times New Roman" panose="02020603050405020304" pitchFamily="18" charset="0"/>
                <a:cs typeface="Arial" panose="020B0604020202020204" pitchFamily="34" charset="0"/>
              </a:defRPr>
            </a:lvl3pPr>
            <a:lvl4pPr>
              <a:lnSpc>
                <a:spcPct val="100000"/>
              </a:lnSpc>
              <a:defRPr sz="1600" baseline="0">
                <a:latin typeface="Times New Roman" panose="02020603050405020304" pitchFamily="18" charset="0"/>
                <a:cs typeface="Arial" panose="020B0604020202020204" pitchFamily="34" charset="0"/>
              </a:defRPr>
            </a:lvl4pPr>
            <a:lvl5pPr>
              <a:lnSpc>
                <a:spcPct val="100000"/>
              </a:lnSpc>
              <a:defRPr sz="1600" baseline="0">
                <a:latin typeface="Times New Roman" panose="02020603050405020304" pitchFamily="18" charset="0"/>
                <a:cs typeface="Arial" panose="020B060402020202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正方形/長方形 3">
            <a:extLst>
              <a:ext uri="{FF2B5EF4-FFF2-40B4-BE49-F238E27FC236}">
                <a16:creationId xmlns:a16="http://schemas.microsoft.com/office/drawing/2014/main" id="{CEDD23F4-2C59-05B1-021C-D394EA745D61}"/>
              </a:ext>
            </a:extLst>
          </p:cNvPr>
          <p:cNvSpPr/>
          <p:nvPr userDrawn="1"/>
        </p:nvSpPr>
        <p:spPr>
          <a:xfrm flipV="1">
            <a:off x="345594" y="826037"/>
            <a:ext cx="105764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正方形/長方形 4">
            <a:extLst>
              <a:ext uri="{FF2B5EF4-FFF2-40B4-BE49-F238E27FC236}">
                <a16:creationId xmlns:a16="http://schemas.microsoft.com/office/drawing/2014/main" id="{C3836BD1-894A-73D3-A279-35B28126DD4D}"/>
              </a:ext>
            </a:extLst>
          </p:cNvPr>
          <p:cNvSpPr/>
          <p:nvPr userDrawn="1"/>
        </p:nvSpPr>
        <p:spPr>
          <a:xfrm flipV="1">
            <a:off x="345594" y="872913"/>
            <a:ext cx="1095232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スライド番号プレースホルダー 5">
            <a:extLst>
              <a:ext uri="{FF2B5EF4-FFF2-40B4-BE49-F238E27FC236}">
                <a16:creationId xmlns:a16="http://schemas.microsoft.com/office/drawing/2014/main" id="{EAEBB48A-6294-F701-553B-1B2D60A5D112}"/>
              </a:ext>
            </a:extLst>
          </p:cNvPr>
          <p:cNvSpPr txBox="1">
            <a:spLocks/>
          </p:cNvSpPr>
          <p:nvPr userDrawn="1"/>
        </p:nvSpPr>
        <p:spPr>
          <a:xfrm>
            <a:off x="10922001" y="597631"/>
            <a:ext cx="756057"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z="1800" smtClean="0"/>
              <a:pPr/>
              <a:t>‹#›</a:t>
            </a:fld>
            <a:endParaRPr kumimoji="1" lang="ja-JP" altLang="en-US" sz="1800" dirty="0"/>
          </a:p>
        </p:txBody>
      </p:sp>
    </p:spTree>
    <p:extLst>
      <p:ext uri="{BB962C8B-B14F-4D97-AF65-F5344CB8AC3E}">
        <p14:creationId xmlns:p14="http://schemas.microsoft.com/office/powerpoint/2010/main" val="199329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A7A54-91EA-46FB-8EF7-68E7ECAF0FB7}"/>
              </a:ext>
            </a:extLst>
          </p:cNvPr>
          <p:cNvSpPr>
            <a:spLocks noGrp="1"/>
          </p:cNvSpPr>
          <p:nvPr>
            <p:ph type="title"/>
          </p:nvPr>
        </p:nvSpPr>
        <p:spPr>
          <a:xfrm>
            <a:off x="831851" y="1709740"/>
            <a:ext cx="105156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DA5D9C-6893-4D93-9FF6-561E0D4D7EF9}"/>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42737C-0E05-4D0A-AFD2-67FA9113BD12}"/>
              </a:ext>
            </a:extLst>
          </p:cNvPr>
          <p:cNvSpPr>
            <a:spLocks noGrp="1"/>
          </p:cNvSpPr>
          <p:nvPr>
            <p:ph type="dt" sz="half" idx="10"/>
          </p:nvPr>
        </p:nvSpPr>
        <p:spPr>
          <a:xfrm>
            <a:off x="838201" y="6259282"/>
            <a:ext cx="2743201" cy="598714"/>
          </a:xfrm>
          <a:prstGeom prst="rect">
            <a:avLst/>
          </a:prstGeom>
        </p:spPr>
        <p:txBody>
          <a:bodyPr/>
          <a:lstStyle/>
          <a:p>
            <a:fld id="{B4C738A0-993E-4FF2-A9D3-F8A25E5BED3D}" type="datetime1">
              <a:rPr kumimoji="1" lang="ja-JP" altLang="en-US" smtClean="0"/>
              <a:t>2025/1/13</a:t>
            </a:fld>
            <a:endParaRPr kumimoji="1" lang="ja-JP" altLang="en-US"/>
          </a:p>
        </p:txBody>
      </p:sp>
      <p:sp>
        <p:nvSpPr>
          <p:cNvPr id="6" name="スライド番号プレースホルダー 5">
            <a:extLst>
              <a:ext uri="{FF2B5EF4-FFF2-40B4-BE49-F238E27FC236}">
                <a16:creationId xmlns:a16="http://schemas.microsoft.com/office/drawing/2014/main" id="{6CE5CA05-B1E7-46E2-9425-46AB88010EE7}"/>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42089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1A15F29-5846-4907-8C9B-39AC00572A9C}"/>
              </a:ext>
            </a:extLst>
          </p:cNvPr>
          <p:cNvSpPr>
            <a:spLocks noGrp="1"/>
          </p:cNvSpPr>
          <p:nvPr>
            <p:ph sz="half" idx="1"/>
          </p:nvPr>
        </p:nvSpPr>
        <p:spPr>
          <a:xfrm>
            <a:off x="345593" y="1050218"/>
            <a:ext cx="5674207" cy="5434072"/>
          </a:xfrm>
        </p:spPr>
        <p:txBody>
          <a:bodyPr/>
          <a:lstStyle>
            <a:lvl1pPr marL="0" indent="0">
              <a:lnSpc>
                <a:spcPct val="100000"/>
              </a:lnSpc>
              <a:buFontTx/>
              <a:buNone/>
              <a:defRPr/>
            </a:lvl1pPr>
            <a:lvl2pPr marL="342900" indent="0">
              <a:lnSpc>
                <a:spcPct val="100000"/>
              </a:lnSpc>
              <a:buFontTx/>
              <a:buNone/>
              <a:defRPr/>
            </a:lvl2pPr>
            <a:lvl3pPr marL="685800" indent="0">
              <a:lnSpc>
                <a:spcPct val="100000"/>
              </a:lnSpc>
              <a:buFontTx/>
              <a:buNone/>
              <a:defRPr/>
            </a:lvl3pPr>
            <a:lvl4pPr marL="1028700" indent="0">
              <a:lnSpc>
                <a:spcPct val="100000"/>
              </a:lnSpc>
              <a:buFontTx/>
              <a:buNone/>
              <a:defRPr/>
            </a:lvl4pPr>
            <a:lvl5pPr marL="1371600" indent="0">
              <a:lnSpc>
                <a:spcPct val="100000"/>
              </a:lnSpc>
              <a:buFontTx/>
              <a:buNone/>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a:extLst>
              <a:ext uri="{FF2B5EF4-FFF2-40B4-BE49-F238E27FC236}">
                <a16:creationId xmlns:a16="http://schemas.microsoft.com/office/drawing/2014/main" id="{3C0005AF-9B3D-498A-808E-DFE640D059B6}"/>
              </a:ext>
            </a:extLst>
          </p:cNvPr>
          <p:cNvSpPr>
            <a:spLocks noGrp="1"/>
          </p:cNvSpPr>
          <p:nvPr>
            <p:ph sz="half" idx="2"/>
          </p:nvPr>
        </p:nvSpPr>
        <p:spPr>
          <a:xfrm>
            <a:off x="6172200" y="1050218"/>
            <a:ext cx="5674206" cy="5434072"/>
          </a:xfrm>
        </p:spPr>
        <p:txBody>
          <a:bodyPr/>
          <a:lstStyle>
            <a:lvl1pPr marL="0" indent="0">
              <a:lnSpc>
                <a:spcPct val="100000"/>
              </a:lnSpc>
              <a:buFontTx/>
              <a:buNone/>
              <a:defRPr/>
            </a:lvl1pPr>
            <a:lvl2pPr marL="342900" indent="0">
              <a:lnSpc>
                <a:spcPct val="100000"/>
              </a:lnSpc>
              <a:buFontTx/>
              <a:buNone/>
              <a:defRPr/>
            </a:lvl2pPr>
            <a:lvl3pPr marL="685800" indent="0">
              <a:lnSpc>
                <a:spcPct val="100000"/>
              </a:lnSpc>
              <a:buFontTx/>
              <a:buNone/>
              <a:defRPr/>
            </a:lvl3pPr>
            <a:lvl4pPr marL="1028700" indent="0">
              <a:lnSpc>
                <a:spcPct val="100000"/>
              </a:lnSpc>
              <a:buFontTx/>
              <a:buNone/>
              <a:defRPr/>
            </a:lvl4pPr>
            <a:lvl5pPr marL="1371600" indent="0">
              <a:lnSpc>
                <a:spcPct val="100000"/>
              </a:lnSpc>
              <a:buFontTx/>
              <a:buNone/>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正方形/長方形 7">
            <a:extLst>
              <a:ext uri="{FF2B5EF4-FFF2-40B4-BE49-F238E27FC236}">
                <a16:creationId xmlns:a16="http://schemas.microsoft.com/office/drawing/2014/main" id="{A571E4C0-4534-DF77-E2D4-58D71B1E2C80}"/>
              </a:ext>
            </a:extLst>
          </p:cNvPr>
          <p:cNvSpPr/>
          <p:nvPr userDrawn="1"/>
        </p:nvSpPr>
        <p:spPr>
          <a:xfrm flipV="1">
            <a:off x="345594" y="826037"/>
            <a:ext cx="105764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スライド番号プレースホルダー 5">
            <a:extLst>
              <a:ext uri="{FF2B5EF4-FFF2-40B4-BE49-F238E27FC236}">
                <a16:creationId xmlns:a16="http://schemas.microsoft.com/office/drawing/2014/main" id="{C11310FE-8F73-E0F9-EB6C-1CA03D66E56D}"/>
              </a:ext>
            </a:extLst>
          </p:cNvPr>
          <p:cNvSpPr txBox="1">
            <a:spLocks/>
          </p:cNvSpPr>
          <p:nvPr userDrawn="1"/>
        </p:nvSpPr>
        <p:spPr>
          <a:xfrm>
            <a:off x="10922001" y="597631"/>
            <a:ext cx="756057"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z="1800" smtClean="0"/>
              <a:pPr/>
              <a:t>‹#›</a:t>
            </a:fld>
            <a:endParaRPr kumimoji="1" lang="ja-JP" altLang="en-US" sz="1800" dirty="0"/>
          </a:p>
        </p:txBody>
      </p:sp>
      <p:sp>
        <p:nvSpPr>
          <p:cNvPr id="10" name="正方形/長方形 9">
            <a:extLst>
              <a:ext uri="{FF2B5EF4-FFF2-40B4-BE49-F238E27FC236}">
                <a16:creationId xmlns:a16="http://schemas.microsoft.com/office/drawing/2014/main" id="{00EC6B90-770E-B2A6-7378-BCF1F92E6BC8}"/>
              </a:ext>
            </a:extLst>
          </p:cNvPr>
          <p:cNvSpPr/>
          <p:nvPr userDrawn="1"/>
        </p:nvSpPr>
        <p:spPr>
          <a:xfrm flipV="1">
            <a:off x="345594" y="872913"/>
            <a:ext cx="1095232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タイトル 10">
            <a:extLst>
              <a:ext uri="{FF2B5EF4-FFF2-40B4-BE49-F238E27FC236}">
                <a16:creationId xmlns:a16="http://schemas.microsoft.com/office/drawing/2014/main" id="{12E43A34-F31B-CC78-623D-3871D12395B7}"/>
              </a:ext>
            </a:extLst>
          </p:cNvPr>
          <p:cNvSpPr>
            <a:spLocks noGrp="1"/>
          </p:cNvSpPr>
          <p:nvPr>
            <p:ph type="title"/>
          </p:nvPr>
        </p:nvSpPr>
        <p:spPr>
          <a:xfrm>
            <a:off x="345592" y="136526"/>
            <a:ext cx="11500812" cy="913691"/>
          </a:xfrm>
        </p:spPr>
        <p:txBody>
          <a:bodyPr/>
          <a:lstStyle>
            <a:lvl1pPr algn="l">
              <a:defRPr/>
            </a:lvl1pPr>
          </a:lstStyle>
          <a:p>
            <a:r>
              <a:rPr kumimoji="1" lang="ja-JP" altLang="en-US" dirty="0"/>
              <a:t>マスター タイトルの書式設定</a:t>
            </a:r>
          </a:p>
        </p:txBody>
      </p:sp>
    </p:spTree>
    <p:extLst>
      <p:ext uri="{BB962C8B-B14F-4D97-AF65-F5344CB8AC3E}">
        <p14:creationId xmlns:p14="http://schemas.microsoft.com/office/powerpoint/2010/main" val="210599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C3C29-E626-4163-9584-3587BE12965E}"/>
              </a:ext>
            </a:extLst>
          </p:cNvPr>
          <p:cNvSpPr>
            <a:spLocks noGrp="1"/>
          </p:cNvSpPr>
          <p:nvPr>
            <p:ph type="title"/>
          </p:nvPr>
        </p:nvSpPr>
        <p:spPr>
          <a:xfrm>
            <a:off x="839788" y="365127"/>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4A832E-550D-44CC-A53B-79C4B041ABF8}"/>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423D25-F8EE-4B40-BF60-C68596026CE5}"/>
              </a:ext>
            </a:extLst>
          </p:cNvPr>
          <p:cNvSpPr>
            <a:spLocks noGrp="1"/>
          </p:cNvSpPr>
          <p:nvPr>
            <p:ph sz="half" idx="2"/>
          </p:nvPr>
        </p:nvSpPr>
        <p:spPr>
          <a:xfrm>
            <a:off x="839789"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E0153C-8EC1-409E-8A1F-66F05EACBD5D}"/>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84956-7DB6-4454-B794-A0DB2B324B6F}"/>
              </a:ext>
            </a:extLst>
          </p:cNvPr>
          <p:cNvSpPr>
            <a:spLocks noGrp="1"/>
          </p:cNvSpPr>
          <p:nvPr>
            <p:ph sz="quarter" idx="4"/>
          </p:nvPr>
        </p:nvSpPr>
        <p:spPr>
          <a:xfrm>
            <a:off x="6172201"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236321-C443-411A-BC5D-E57C1C82609C}"/>
              </a:ext>
            </a:extLst>
          </p:cNvPr>
          <p:cNvSpPr>
            <a:spLocks noGrp="1"/>
          </p:cNvSpPr>
          <p:nvPr>
            <p:ph type="dt" sz="half" idx="10"/>
          </p:nvPr>
        </p:nvSpPr>
        <p:spPr>
          <a:xfrm>
            <a:off x="838201" y="6259282"/>
            <a:ext cx="2743201" cy="598714"/>
          </a:xfrm>
          <a:prstGeom prst="rect">
            <a:avLst/>
          </a:prstGeom>
        </p:spPr>
        <p:txBody>
          <a:bodyPr/>
          <a:lstStyle/>
          <a:p>
            <a:fld id="{80FBE12C-66DD-425F-87DA-45FA71D4B14C}" type="datetime1">
              <a:rPr kumimoji="1" lang="ja-JP" altLang="en-US" smtClean="0"/>
              <a:t>2025/1/13</a:t>
            </a:fld>
            <a:endParaRPr kumimoji="1" lang="ja-JP" altLang="en-US"/>
          </a:p>
        </p:txBody>
      </p:sp>
      <p:sp>
        <p:nvSpPr>
          <p:cNvPr id="9" name="スライド番号プレースホルダー 8">
            <a:extLst>
              <a:ext uri="{FF2B5EF4-FFF2-40B4-BE49-F238E27FC236}">
                <a16:creationId xmlns:a16="http://schemas.microsoft.com/office/drawing/2014/main" id="{D0F2E751-881B-4697-9682-AE3B29000BA6}"/>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428384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8A43-5846-4634-9FCB-5345B9B7C3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B6FB81-0708-4180-B44E-A2C8FA0CDB60}"/>
              </a:ext>
            </a:extLst>
          </p:cNvPr>
          <p:cNvSpPr>
            <a:spLocks noGrp="1"/>
          </p:cNvSpPr>
          <p:nvPr>
            <p:ph type="dt" sz="half" idx="10"/>
          </p:nvPr>
        </p:nvSpPr>
        <p:spPr>
          <a:xfrm>
            <a:off x="838201" y="6259282"/>
            <a:ext cx="2743201" cy="598714"/>
          </a:xfrm>
          <a:prstGeom prst="rect">
            <a:avLst/>
          </a:prstGeom>
        </p:spPr>
        <p:txBody>
          <a:bodyPr/>
          <a:lstStyle/>
          <a:p>
            <a:fld id="{5D337AB5-68CF-4C9A-84F0-CEB8B3F3804F}" type="datetime1">
              <a:rPr kumimoji="1" lang="ja-JP" altLang="en-US" smtClean="0"/>
              <a:t>2025/1/13</a:t>
            </a:fld>
            <a:endParaRPr kumimoji="1" lang="ja-JP" altLang="en-US"/>
          </a:p>
        </p:txBody>
      </p:sp>
      <p:sp>
        <p:nvSpPr>
          <p:cNvPr id="5" name="スライド番号プレースホルダー 4">
            <a:extLst>
              <a:ext uri="{FF2B5EF4-FFF2-40B4-BE49-F238E27FC236}">
                <a16:creationId xmlns:a16="http://schemas.microsoft.com/office/drawing/2014/main" id="{EC75E6B7-A5AB-4945-8EE9-4EB6DB6EB38F}"/>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03675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64AF32-2D00-47D2-B6B0-F9F4AE9FE053}"/>
              </a:ext>
            </a:extLst>
          </p:cNvPr>
          <p:cNvSpPr>
            <a:spLocks noGrp="1"/>
          </p:cNvSpPr>
          <p:nvPr>
            <p:ph type="dt" sz="half" idx="10"/>
          </p:nvPr>
        </p:nvSpPr>
        <p:spPr>
          <a:xfrm>
            <a:off x="838201" y="6259282"/>
            <a:ext cx="2743201" cy="598714"/>
          </a:xfrm>
          <a:prstGeom prst="rect">
            <a:avLst/>
          </a:prstGeom>
        </p:spPr>
        <p:txBody>
          <a:bodyPr/>
          <a:lstStyle/>
          <a:p>
            <a:fld id="{0224F364-07F3-46C8-84AA-302D169C9924}" type="datetime1">
              <a:rPr kumimoji="1" lang="ja-JP" altLang="en-US" smtClean="0"/>
              <a:t>2025/1/13</a:t>
            </a:fld>
            <a:endParaRPr kumimoji="1" lang="ja-JP" altLang="en-US"/>
          </a:p>
        </p:txBody>
      </p:sp>
      <p:sp>
        <p:nvSpPr>
          <p:cNvPr id="4" name="スライド番号プレースホルダー 3">
            <a:extLst>
              <a:ext uri="{FF2B5EF4-FFF2-40B4-BE49-F238E27FC236}">
                <a16:creationId xmlns:a16="http://schemas.microsoft.com/office/drawing/2014/main" id="{60CD6054-5A98-4BEC-8E49-6129320F8DFE}"/>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86968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EA86-5B2C-4D23-A9B9-BCCA80BDF250}"/>
              </a:ext>
            </a:extLst>
          </p:cNvPr>
          <p:cNvSpPr>
            <a:spLocks noGrp="1"/>
          </p:cNvSpPr>
          <p:nvPr>
            <p:ph type="title"/>
          </p:nvPr>
        </p:nvSpPr>
        <p:spPr>
          <a:xfrm>
            <a:off x="839788" y="457200"/>
            <a:ext cx="3932237"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578B5-9D30-42D0-93DF-F4B15327470D}"/>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14D973-AE20-488A-8815-122C20B63418}"/>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ECBC66-222B-47E0-B522-158903D77CEA}"/>
              </a:ext>
            </a:extLst>
          </p:cNvPr>
          <p:cNvSpPr>
            <a:spLocks noGrp="1"/>
          </p:cNvSpPr>
          <p:nvPr>
            <p:ph type="dt" sz="half" idx="10"/>
          </p:nvPr>
        </p:nvSpPr>
        <p:spPr>
          <a:xfrm>
            <a:off x="838201" y="6259282"/>
            <a:ext cx="2743201" cy="598714"/>
          </a:xfrm>
          <a:prstGeom prst="rect">
            <a:avLst/>
          </a:prstGeom>
        </p:spPr>
        <p:txBody>
          <a:bodyPr/>
          <a:lstStyle/>
          <a:p>
            <a:fld id="{C98F773C-6196-4130-BAF3-BF8645CB42FA}" type="datetime1">
              <a:rPr kumimoji="1" lang="ja-JP" altLang="en-US" smtClean="0"/>
              <a:t>2025/1/13</a:t>
            </a:fld>
            <a:endParaRPr kumimoji="1" lang="ja-JP" altLang="en-US"/>
          </a:p>
        </p:txBody>
      </p:sp>
      <p:sp>
        <p:nvSpPr>
          <p:cNvPr id="7" name="スライド番号プレースホルダー 6">
            <a:extLst>
              <a:ext uri="{FF2B5EF4-FFF2-40B4-BE49-F238E27FC236}">
                <a16:creationId xmlns:a16="http://schemas.microsoft.com/office/drawing/2014/main" id="{8817A949-BA18-4BA7-B73C-A34B51078334}"/>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72116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1257D-5CA0-4A85-90F6-0C3ADA0DC917}"/>
              </a:ext>
            </a:extLst>
          </p:cNvPr>
          <p:cNvSpPr>
            <a:spLocks noGrp="1"/>
          </p:cNvSpPr>
          <p:nvPr>
            <p:ph type="title"/>
          </p:nvPr>
        </p:nvSpPr>
        <p:spPr>
          <a:xfrm>
            <a:off x="839788" y="457200"/>
            <a:ext cx="3932237"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B7C8D4-0BCB-4580-8536-E0FA48D0F43A}"/>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BFF5E01-5B7C-46C3-A422-C69349538CCD}"/>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D1144B-B59B-4016-8310-380020CB190C}"/>
              </a:ext>
            </a:extLst>
          </p:cNvPr>
          <p:cNvSpPr>
            <a:spLocks noGrp="1"/>
          </p:cNvSpPr>
          <p:nvPr>
            <p:ph type="dt" sz="half" idx="10"/>
          </p:nvPr>
        </p:nvSpPr>
        <p:spPr>
          <a:xfrm>
            <a:off x="838201" y="6259282"/>
            <a:ext cx="2743201" cy="598714"/>
          </a:xfrm>
          <a:prstGeom prst="rect">
            <a:avLst/>
          </a:prstGeom>
        </p:spPr>
        <p:txBody>
          <a:bodyPr/>
          <a:lstStyle/>
          <a:p>
            <a:fld id="{E4883AD5-0DE6-4DC7-9375-A23AA371A5C4}" type="datetime1">
              <a:rPr kumimoji="1" lang="ja-JP" altLang="en-US" smtClean="0"/>
              <a:t>2025/1/13</a:t>
            </a:fld>
            <a:endParaRPr kumimoji="1" lang="ja-JP" altLang="en-US"/>
          </a:p>
        </p:txBody>
      </p:sp>
      <p:sp>
        <p:nvSpPr>
          <p:cNvPr id="7" name="スライド番号プレースホルダー 6">
            <a:extLst>
              <a:ext uri="{FF2B5EF4-FFF2-40B4-BE49-F238E27FC236}">
                <a16:creationId xmlns:a16="http://schemas.microsoft.com/office/drawing/2014/main" id="{1D558B42-0200-4DC8-81BC-6DCCEB82EA30}"/>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87855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38AFD6-98D0-4B26-96BE-5C93F1008004}"/>
              </a:ext>
            </a:extLst>
          </p:cNvPr>
          <p:cNvSpPr>
            <a:spLocks noGrp="1"/>
          </p:cNvSpPr>
          <p:nvPr>
            <p:ph type="title"/>
          </p:nvPr>
        </p:nvSpPr>
        <p:spPr>
          <a:xfrm>
            <a:off x="838200" y="136526"/>
            <a:ext cx="10515600" cy="125706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E9D999E-5C19-4FF0-978C-6E64796D4239}"/>
              </a:ext>
            </a:extLst>
          </p:cNvPr>
          <p:cNvSpPr>
            <a:spLocks noGrp="1"/>
          </p:cNvSpPr>
          <p:nvPr>
            <p:ph type="body" idx="1"/>
          </p:nvPr>
        </p:nvSpPr>
        <p:spPr>
          <a:xfrm>
            <a:off x="838200" y="1825625"/>
            <a:ext cx="10515600" cy="42673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31051857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hdr="0" dt="0"/>
  <p:txStyles>
    <p:titleStyle>
      <a:lvl1pPr algn="ctr" defTabSz="685800" rtl="0" eaLnBrk="1" latinLnBrk="0" hangingPunct="1">
        <a:lnSpc>
          <a:spcPct val="90000"/>
        </a:lnSpc>
        <a:spcBef>
          <a:spcPct val="0"/>
        </a:spcBef>
        <a:buNone/>
        <a:defRPr kumimoji="1" sz="3300" b="0" kern="1200" baseline="0">
          <a:solidFill>
            <a:schemeClr val="tx1"/>
          </a:solidFill>
          <a:latin typeface="Times New Roman" panose="02020603050405020304" pitchFamily="18" charset="0"/>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a:solidFill>
            <a:schemeClr val="tx1"/>
          </a:solidFill>
          <a:latin typeface="+mn-lt"/>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a:solidFill>
            <a:schemeClr val="tx1"/>
          </a:solidFill>
          <a:latin typeface="+mn-lt"/>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273316-B115-564D-065B-D8A2952CF38B}"/>
              </a:ext>
            </a:extLst>
          </p:cNvPr>
          <p:cNvSpPr>
            <a:spLocks noGrp="1"/>
          </p:cNvSpPr>
          <p:nvPr>
            <p:ph type="ctrTitle"/>
          </p:nvPr>
        </p:nvSpPr>
        <p:spPr/>
        <p:txBody>
          <a:bodyPr>
            <a:normAutofit/>
          </a:bodyPr>
          <a:lstStyle/>
          <a:p>
            <a:r>
              <a:rPr lang="ja-JP" altLang="en-US" sz="4000" dirty="0"/>
              <a:t>タイトル（仮）</a:t>
            </a:r>
            <a:br>
              <a:rPr lang="en-US" altLang="ja-JP" sz="4000" dirty="0"/>
            </a:br>
            <a:r>
              <a:rPr lang="en-US" altLang="ja-JP" sz="4000" dirty="0"/>
              <a:t>Python</a:t>
            </a:r>
            <a:r>
              <a:rPr lang="ja-JP" altLang="en-US" sz="4000" dirty="0"/>
              <a:t>と</a:t>
            </a:r>
            <a:r>
              <a:rPr lang="en-US" altLang="ja-JP" sz="4000" dirty="0"/>
              <a:t>Rust</a:t>
            </a:r>
            <a:r>
              <a:rPr lang="ja-JP" altLang="en-US" sz="4000" dirty="0"/>
              <a:t>のメモリ管理手法の比較を通した，</a:t>
            </a:r>
            <a:r>
              <a:rPr lang="en-US" altLang="ja-JP" sz="4000" dirty="0"/>
              <a:t>Python</a:t>
            </a:r>
            <a:r>
              <a:rPr lang="ja-JP" altLang="en-US" sz="4000" dirty="0"/>
              <a:t>→</a:t>
            </a:r>
            <a:r>
              <a:rPr lang="en-US" altLang="ja-JP" sz="4000" dirty="0"/>
              <a:t>Rust </a:t>
            </a:r>
            <a:r>
              <a:rPr lang="ja-JP" altLang="en-US" sz="4000" dirty="0"/>
              <a:t>プログラム変換手法の検討</a:t>
            </a:r>
          </a:p>
        </p:txBody>
      </p:sp>
      <p:sp>
        <p:nvSpPr>
          <p:cNvPr id="3" name="字幕 2">
            <a:extLst>
              <a:ext uri="{FF2B5EF4-FFF2-40B4-BE49-F238E27FC236}">
                <a16:creationId xmlns:a16="http://schemas.microsoft.com/office/drawing/2014/main" id="{BAC1EEF7-B368-174A-D9B2-40F179F8562A}"/>
              </a:ext>
            </a:extLst>
          </p:cNvPr>
          <p:cNvSpPr>
            <a:spLocks noGrp="1"/>
          </p:cNvSpPr>
          <p:nvPr>
            <p:ph type="subTitle" idx="1"/>
          </p:nvPr>
        </p:nvSpPr>
        <p:spPr/>
        <p:txBody>
          <a:bodyPr>
            <a:normAutofit/>
          </a:bodyPr>
          <a:lstStyle/>
          <a:p>
            <a:r>
              <a:rPr lang="ja-JP" altLang="en-US" sz="2400" dirty="0"/>
              <a:t>住井・松田研究室　三上 陽向</a:t>
            </a:r>
            <a:r>
              <a:rPr lang="en-US" altLang="ja-JP" sz="2400" dirty="0"/>
              <a:t> </a:t>
            </a:r>
            <a:endParaRPr lang="ja-JP" altLang="en-US" sz="2400" dirty="0"/>
          </a:p>
        </p:txBody>
      </p:sp>
    </p:spTree>
    <p:extLst>
      <p:ext uri="{BB962C8B-B14F-4D97-AF65-F5344CB8AC3E}">
        <p14:creationId xmlns:p14="http://schemas.microsoft.com/office/powerpoint/2010/main" val="421122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AC6AA5F-7640-EC37-1B16-6A327BAE76AD}"/>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a:t>s1</a:t>
            </a:r>
            <a:r>
              <a:rPr kumimoji="1" lang="ja-JP" altLang="en-US" dirty="0"/>
              <a:t>のクローンオブジェクト</a:t>
            </a:r>
            <a:r>
              <a:rPr kumimoji="1" lang="en-US" altLang="ja-JP" dirty="0"/>
              <a:t>s2</a:t>
            </a:r>
            <a:r>
              <a:rPr kumimoji="1" lang="ja-JP" altLang="en-US" dirty="0"/>
              <a:t>を作成し，</a:t>
            </a:r>
            <a:r>
              <a:rPr kumimoji="1" lang="en-US" altLang="ja-JP" dirty="0"/>
              <a:t>s2 </a:t>
            </a:r>
            <a:r>
              <a:rPr kumimoji="1" lang="ja-JP" altLang="en-US" dirty="0"/>
              <a:t>に </a:t>
            </a:r>
            <a:r>
              <a:rPr kumimoji="1" lang="en-US" altLang="ja-JP" dirty="0"/>
              <a:t>&amp;str </a:t>
            </a:r>
            <a:r>
              <a:rPr kumimoji="1" lang="ja-JP" altLang="en-US" dirty="0"/>
              <a:t>をプッシュすると，</a:t>
            </a:r>
            <a:r>
              <a:rPr kumimoji="1" lang="en-US" altLang="ja-JP" dirty="0"/>
              <a:t>s1 </a:t>
            </a:r>
            <a:r>
              <a:rPr kumimoji="1" lang="ja-JP" altLang="en-US" dirty="0"/>
              <a:t>は変更されず，</a:t>
            </a:r>
            <a:r>
              <a:rPr kumimoji="1" lang="en-US" altLang="ja-JP" dirty="0"/>
              <a:t>s2 </a:t>
            </a:r>
            <a:r>
              <a:rPr kumimoji="1" lang="ja-JP" altLang="en-US" dirty="0"/>
              <a:t>のみが変更されている．</a:t>
            </a:r>
          </a:p>
        </p:txBody>
      </p:sp>
      <p:sp>
        <p:nvSpPr>
          <p:cNvPr id="3" name="コンテンツ プレースホルダー 2">
            <a:extLst>
              <a:ext uri="{FF2B5EF4-FFF2-40B4-BE49-F238E27FC236}">
                <a16:creationId xmlns:a16="http://schemas.microsoft.com/office/drawing/2014/main" id="{3DB6E74A-89CB-CCF3-0AC7-B84CA21040DA}"/>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a:t>Python </a:t>
            </a:r>
            <a:r>
              <a:rPr kumimoji="1" lang="ja-JP" altLang="en-US" dirty="0"/>
              <a:t>は </a:t>
            </a:r>
            <a:r>
              <a:rPr kumimoji="1" lang="en-US" altLang="ja-JP" dirty="0"/>
              <a:t>s2 </a:t>
            </a:r>
            <a:r>
              <a:rPr kumimoji="1" lang="ja-JP" altLang="en-US" dirty="0"/>
              <a:t>に </a:t>
            </a:r>
            <a:r>
              <a:rPr kumimoji="1" lang="en-US" altLang="ja-JP" dirty="0"/>
              <a:t>String </a:t>
            </a:r>
            <a:r>
              <a:rPr kumimoji="1" lang="ja-JP" altLang="en-US" dirty="0"/>
              <a:t>をプッシュした時点で別オブジェクトが生成されるため，オブジェクトが複製されるタイミングは</a:t>
            </a:r>
            <a:r>
              <a:rPr kumimoji="1" lang="en-US" altLang="ja-JP" dirty="0"/>
              <a:t>1</a:t>
            </a:r>
            <a:r>
              <a:rPr kumimoji="1" lang="ja-JP" altLang="en-US" dirty="0"/>
              <a:t>行分異なるが，ほぼ等しい挙動・メモリ管理をしているといえる．</a:t>
            </a:r>
          </a:p>
        </p:txBody>
      </p:sp>
      <p:sp>
        <p:nvSpPr>
          <p:cNvPr id="4" name="タイトル 3">
            <a:extLst>
              <a:ext uri="{FF2B5EF4-FFF2-40B4-BE49-F238E27FC236}">
                <a16:creationId xmlns:a16="http://schemas.microsoft.com/office/drawing/2014/main" id="{2D2E9C7E-A078-CCEF-AC8E-DA42BAE03EBA}"/>
              </a:ext>
            </a:extLst>
          </p:cNvPr>
          <p:cNvSpPr>
            <a:spLocks noGrp="1"/>
          </p:cNvSpPr>
          <p:nvPr>
            <p:ph type="title"/>
          </p:nvPr>
        </p:nvSpPr>
        <p:spPr/>
        <p:txBody>
          <a:bodyPr/>
          <a:lstStyle/>
          <a:p>
            <a:r>
              <a:rPr lang="ja-JP" altLang="en-US" dirty="0"/>
              <a:t>例</a:t>
            </a:r>
            <a:r>
              <a:rPr lang="en-US" altLang="ja-JP" dirty="0">
                <a:latin typeface="+mj-lt"/>
              </a:rPr>
              <a:t>3.4.1 </a:t>
            </a:r>
            <a:r>
              <a:rPr lang="ja-JP" altLang="en-US" dirty="0">
                <a:latin typeface="+mj-lt"/>
              </a:rPr>
              <a:t>クローン</a:t>
            </a:r>
            <a:endParaRPr kumimoji="1" lang="ja-JP" altLang="en-US" dirty="0"/>
          </a:p>
        </p:txBody>
      </p:sp>
      <p:pic>
        <p:nvPicPr>
          <p:cNvPr id="6" name="図 5">
            <a:extLst>
              <a:ext uri="{FF2B5EF4-FFF2-40B4-BE49-F238E27FC236}">
                <a16:creationId xmlns:a16="http://schemas.microsoft.com/office/drawing/2014/main" id="{A14F9E74-D738-FAB2-3CC5-C37677BF7E05}"/>
              </a:ext>
            </a:extLst>
          </p:cNvPr>
          <p:cNvPicPr>
            <a:picLocks noChangeAspect="1"/>
          </p:cNvPicPr>
          <p:nvPr/>
        </p:nvPicPr>
        <p:blipFill>
          <a:blip r:embed="rId2"/>
          <a:stretch>
            <a:fillRect/>
          </a:stretch>
        </p:blipFill>
        <p:spPr>
          <a:xfrm>
            <a:off x="345591" y="1050217"/>
            <a:ext cx="4413816" cy="2574726"/>
          </a:xfrm>
          <a:prstGeom prst="rect">
            <a:avLst/>
          </a:prstGeom>
        </p:spPr>
      </p:pic>
      <p:pic>
        <p:nvPicPr>
          <p:cNvPr id="8" name="図 7">
            <a:extLst>
              <a:ext uri="{FF2B5EF4-FFF2-40B4-BE49-F238E27FC236}">
                <a16:creationId xmlns:a16="http://schemas.microsoft.com/office/drawing/2014/main" id="{45168A3E-F14F-6CD1-3A5C-B4729E3906E3}"/>
              </a:ext>
            </a:extLst>
          </p:cNvPr>
          <p:cNvPicPr>
            <a:picLocks noChangeAspect="1"/>
          </p:cNvPicPr>
          <p:nvPr/>
        </p:nvPicPr>
        <p:blipFill>
          <a:blip r:embed="rId3"/>
          <a:stretch>
            <a:fillRect/>
          </a:stretch>
        </p:blipFill>
        <p:spPr>
          <a:xfrm>
            <a:off x="6172200" y="1050216"/>
            <a:ext cx="3312650" cy="1997783"/>
          </a:xfrm>
          <a:prstGeom prst="rect">
            <a:avLst/>
          </a:prstGeom>
        </p:spPr>
      </p:pic>
      <p:pic>
        <p:nvPicPr>
          <p:cNvPr id="10" name="図 9">
            <a:extLst>
              <a:ext uri="{FF2B5EF4-FFF2-40B4-BE49-F238E27FC236}">
                <a16:creationId xmlns:a16="http://schemas.microsoft.com/office/drawing/2014/main" id="{9216E2CB-DAC8-38AF-7F0A-9CB657B55239}"/>
              </a:ext>
            </a:extLst>
          </p:cNvPr>
          <p:cNvPicPr>
            <a:picLocks noChangeAspect="1"/>
          </p:cNvPicPr>
          <p:nvPr/>
        </p:nvPicPr>
        <p:blipFill>
          <a:blip r:embed="rId4"/>
          <a:stretch>
            <a:fillRect/>
          </a:stretch>
        </p:blipFill>
        <p:spPr>
          <a:xfrm>
            <a:off x="345591" y="3756368"/>
            <a:ext cx="1836365" cy="554375"/>
          </a:xfrm>
          <a:prstGeom prst="rect">
            <a:avLst/>
          </a:prstGeom>
        </p:spPr>
      </p:pic>
      <p:pic>
        <p:nvPicPr>
          <p:cNvPr id="11" name="図 10">
            <a:extLst>
              <a:ext uri="{FF2B5EF4-FFF2-40B4-BE49-F238E27FC236}">
                <a16:creationId xmlns:a16="http://schemas.microsoft.com/office/drawing/2014/main" id="{68CBF726-A11D-958F-2E6E-749BDD4793C0}"/>
              </a:ext>
            </a:extLst>
          </p:cNvPr>
          <p:cNvPicPr>
            <a:picLocks noChangeAspect="1"/>
          </p:cNvPicPr>
          <p:nvPr/>
        </p:nvPicPr>
        <p:blipFill>
          <a:blip r:embed="rId4"/>
          <a:stretch>
            <a:fillRect/>
          </a:stretch>
        </p:blipFill>
        <p:spPr>
          <a:xfrm>
            <a:off x="6172200" y="3756368"/>
            <a:ext cx="1836365" cy="554375"/>
          </a:xfrm>
          <a:prstGeom prst="rect">
            <a:avLst/>
          </a:prstGeom>
        </p:spPr>
      </p:pic>
    </p:spTree>
    <p:extLst>
      <p:ext uri="{BB962C8B-B14F-4D97-AF65-F5344CB8AC3E}">
        <p14:creationId xmlns:p14="http://schemas.microsoft.com/office/powerpoint/2010/main" val="257766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A52E83A-9D1F-B269-0945-3E9C3B210338}"/>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ベクタは </a:t>
            </a:r>
            <a:r>
              <a:rPr kumimoji="1" lang="en-US" altLang="ja-JP" dirty="0"/>
              <a:t>Rust </a:t>
            </a:r>
            <a:r>
              <a:rPr kumimoji="1" lang="ja-JP" altLang="en-US" dirty="0"/>
              <a:t>ではミュータブルであるが，</a:t>
            </a:r>
            <a:r>
              <a:rPr kumimoji="1" lang="en-US" altLang="ja-JP" dirty="0"/>
              <a:t>s2 </a:t>
            </a:r>
            <a:r>
              <a:rPr kumimoji="1" lang="ja-JP" altLang="en-US" dirty="0"/>
              <a:t>はクローン</a:t>
            </a:r>
            <a:r>
              <a:rPr lang="ja-JP" altLang="en-US" dirty="0"/>
              <a:t>されたオブジェクトなので </a:t>
            </a:r>
            <a:r>
              <a:rPr lang="en-US" altLang="ja-JP" dirty="0"/>
              <a:t>s1 </a:t>
            </a:r>
            <a:r>
              <a:rPr lang="ja-JP" altLang="en-US" dirty="0"/>
              <a:t>に影響を与えない．</a:t>
            </a:r>
            <a:endParaRPr kumimoji="1" lang="ja-JP" altLang="en-US" dirty="0"/>
          </a:p>
        </p:txBody>
      </p:sp>
      <p:sp>
        <p:nvSpPr>
          <p:cNvPr id="3" name="コンテンツ プレースホルダー 2">
            <a:extLst>
              <a:ext uri="{FF2B5EF4-FFF2-40B4-BE49-F238E27FC236}">
                <a16:creationId xmlns:a16="http://schemas.microsoft.com/office/drawing/2014/main" id="{394513AD-795F-5962-D494-7B33050F39E9}"/>
              </a:ext>
            </a:extLst>
          </p:cNvPr>
          <p:cNvSpPr>
            <a:spLocks noGrp="1"/>
          </p:cNvSpPr>
          <p:nvPr>
            <p:ph sz="half" idx="2"/>
          </p:nvPr>
        </p:nvSpPr>
        <p:spPr/>
        <p:txBody>
          <a:bodyPr>
            <a:noAutofit/>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a:t>Python</a:t>
            </a:r>
            <a:r>
              <a:rPr kumimoji="1" lang="ja-JP" altLang="en-US" dirty="0"/>
              <a:t>では，</a:t>
            </a:r>
            <a:r>
              <a:rPr kumimoji="1" lang="en-US" altLang="ja-JP" dirty="0"/>
              <a:t>s2 = s1 </a:t>
            </a:r>
            <a:r>
              <a:rPr kumimoji="1" lang="ja-JP" altLang="en-US" dirty="0"/>
              <a:t>としても同じオブジェクトへの参照をコピーするだけで，元のオブジェクトがミュータブルだと </a:t>
            </a:r>
            <a:r>
              <a:rPr kumimoji="1" lang="en-US" altLang="ja-JP" dirty="0"/>
              <a:t>s2[0] </a:t>
            </a:r>
            <a:r>
              <a:rPr kumimoji="1" lang="ja-JP" altLang="en-US" dirty="0"/>
              <a:t>の変更が </a:t>
            </a:r>
            <a:r>
              <a:rPr kumimoji="1" lang="en-US" altLang="ja-JP" dirty="0"/>
              <a:t>s1[0] </a:t>
            </a:r>
            <a:r>
              <a:rPr kumimoji="1" lang="ja-JP" altLang="en-US" dirty="0"/>
              <a:t>にも影響を与えてしまう．</a:t>
            </a:r>
            <a:br>
              <a:rPr kumimoji="1" lang="en-US" altLang="ja-JP" dirty="0"/>
            </a:br>
            <a:r>
              <a:rPr kumimoji="1" lang="en-US" altLang="ja-JP" dirty="0"/>
              <a:t>copy</a:t>
            </a:r>
            <a:r>
              <a:rPr kumimoji="1" lang="ja-JP" altLang="en-US" dirty="0"/>
              <a:t>モジュールの</a:t>
            </a:r>
            <a:r>
              <a:rPr kumimoji="1" lang="en-US" altLang="ja-JP" dirty="0" err="1"/>
              <a:t>deepcopy</a:t>
            </a:r>
            <a:r>
              <a:rPr kumimoji="1" lang="ja-JP" altLang="en-US" dirty="0"/>
              <a:t>を実行することで，コンテナオブジェクトとその各要素</a:t>
            </a:r>
            <a:r>
              <a:rPr lang="ja-JP" altLang="en-US" dirty="0"/>
              <a:t>を，新オブジェクトとして</a:t>
            </a:r>
            <a:r>
              <a:rPr kumimoji="1" lang="ja-JP" altLang="en-US" dirty="0"/>
              <a:t>再帰的にコピーする．</a:t>
            </a:r>
          </a:p>
        </p:txBody>
      </p:sp>
      <p:sp>
        <p:nvSpPr>
          <p:cNvPr id="4" name="タイトル 3">
            <a:extLst>
              <a:ext uri="{FF2B5EF4-FFF2-40B4-BE49-F238E27FC236}">
                <a16:creationId xmlns:a16="http://schemas.microsoft.com/office/drawing/2014/main" id="{1FB4F15F-B89C-CD33-128F-C59890C10677}"/>
              </a:ext>
            </a:extLst>
          </p:cNvPr>
          <p:cNvSpPr>
            <a:spLocks noGrp="1"/>
          </p:cNvSpPr>
          <p:nvPr>
            <p:ph type="title"/>
          </p:nvPr>
        </p:nvSpPr>
        <p:spPr/>
        <p:txBody>
          <a:bodyPr/>
          <a:lstStyle/>
          <a:p>
            <a:r>
              <a:rPr lang="ja-JP" altLang="en-US" dirty="0"/>
              <a:t>例</a:t>
            </a:r>
            <a:r>
              <a:rPr lang="en-US" altLang="ja-JP" dirty="0">
                <a:latin typeface="+mj-lt"/>
              </a:rPr>
              <a:t>3.4.2 </a:t>
            </a:r>
            <a:r>
              <a:rPr lang="ja-JP" altLang="en-US" dirty="0">
                <a:latin typeface="+mj-lt"/>
              </a:rPr>
              <a:t>クローン</a:t>
            </a:r>
            <a:endParaRPr kumimoji="1" lang="ja-JP" altLang="en-US" dirty="0"/>
          </a:p>
        </p:txBody>
      </p:sp>
      <p:pic>
        <p:nvPicPr>
          <p:cNvPr id="6" name="図 5">
            <a:extLst>
              <a:ext uri="{FF2B5EF4-FFF2-40B4-BE49-F238E27FC236}">
                <a16:creationId xmlns:a16="http://schemas.microsoft.com/office/drawing/2014/main" id="{0B47C23F-38E6-3D69-225E-C8107B40203A}"/>
              </a:ext>
            </a:extLst>
          </p:cNvPr>
          <p:cNvPicPr>
            <a:picLocks noChangeAspect="1"/>
          </p:cNvPicPr>
          <p:nvPr/>
        </p:nvPicPr>
        <p:blipFill>
          <a:blip r:embed="rId3"/>
          <a:stretch>
            <a:fillRect/>
          </a:stretch>
        </p:blipFill>
        <p:spPr>
          <a:xfrm>
            <a:off x="345590" y="1050216"/>
            <a:ext cx="5062667" cy="2596497"/>
          </a:xfrm>
          <a:prstGeom prst="rect">
            <a:avLst/>
          </a:prstGeom>
        </p:spPr>
      </p:pic>
      <p:pic>
        <p:nvPicPr>
          <p:cNvPr id="12" name="図 11">
            <a:extLst>
              <a:ext uri="{FF2B5EF4-FFF2-40B4-BE49-F238E27FC236}">
                <a16:creationId xmlns:a16="http://schemas.microsoft.com/office/drawing/2014/main" id="{27D270FD-F143-F900-EE46-A847F2F70BA1}"/>
              </a:ext>
            </a:extLst>
          </p:cNvPr>
          <p:cNvPicPr>
            <a:picLocks noChangeAspect="1"/>
          </p:cNvPicPr>
          <p:nvPr/>
        </p:nvPicPr>
        <p:blipFill>
          <a:blip r:embed="rId4"/>
          <a:stretch>
            <a:fillRect/>
          </a:stretch>
        </p:blipFill>
        <p:spPr>
          <a:xfrm>
            <a:off x="345591" y="3767254"/>
            <a:ext cx="2123362" cy="630574"/>
          </a:xfrm>
          <a:prstGeom prst="rect">
            <a:avLst/>
          </a:prstGeom>
        </p:spPr>
      </p:pic>
      <p:pic>
        <p:nvPicPr>
          <p:cNvPr id="14" name="図 13">
            <a:extLst>
              <a:ext uri="{FF2B5EF4-FFF2-40B4-BE49-F238E27FC236}">
                <a16:creationId xmlns:a16="http://schemas.microsoft.com/office/drawing/2014/main" id="{F25A3630-A773-5808-A8ED-9D59D2BB9827}"/>
              </a:ext>
            </a:extLst>
          </p:cNvPr>
          <p:cNvPicPr>
            <a:picLocks noChangeAspect="1"/>
          </p:cNvPicPr>
          <p:nvPr/>
        </p:nvPicPr>
        <p:blipFill>
          <a:blip r:embed="rId5"/>
          <a:stretch>
            <a:fillRect/>
          </a:stretch>
        </p:blipFill>
        <p:spPr>
          <a:xfrm>
            <a:off x="6172199" y="1050216"/>
            <a:ext cx="3891146" cy="2629153"/>
          </a:xfrm>
          <a:prstGeom prst="rect">
            <a:avLst/>
          </a:prstGeom>
        </p:spPr>
      </p:pic>
      <p:pic>
        <p:nvPicPr>
          <p:cNvPr id="15" name="図 14">
            <a:extLst>
              <a:ext uri="{FF2B5EF4-FFF2-40B4-BE49-F238E27FC236}">
                <a16:creationId xmlns:a16="http://schemas.microsoft.com/office/drawing/2014/main" id="{84701FA9-CE2A-E9EC-631F-1E0B354AFFC3}"/>
              </a:ext>
            </a:extLst>
          </p:cNvPr>
          <p:cNvPicPr>
            <a:picLocks noChangeAspect="1"/>
          </p:cNvPicPr>
          <p:nvPr/>
        </p:nvPicPr>
        <p:blipFill>
          <a:blip r:embed="rId4"/>
          <a:stretch>
            <a:fillRect/>
          </a:stretch>
        </p:blipFill>
        <p:spPr>
          <a:xfrm>
            <a:off x="6172199" y="3767253"/>
            <a:ext cx="2123362" cy="630574"/>
          </a:xfrm>
          <a:prstGeom prst="rect">
            <a:avLst/>
          </a:prstGeom>
        </p:spPr>
      </p:pic>
    </p:spTree>
    <p:extLst>
      <p:ext uri="{BB962C8B-B14F-4D97-AF65-F5344CB8AC3E}">
        <p14:creationId xmlns:p14="http://schemas.microsoft.com/office/powerpoint/2010/main" val="365968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BBDA335-195F-A684-DDB1-07C9C520DA8F}"/>
              </a:ext>
            </a:extLst>
          </p:cNvPr>
          <p:cNvSpPr>
            <a:spLocks noGrp="1"/>
          </p:cNvSpPr>
          <p:nvPr>
            <p:ph sz="half" idx="1"/>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C743711-25C7-3AB1-DFAA-0BDFDFE452C4}"/>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en-US" altLang="ja-JP" dirty="0"/>
              <a:t>Python</a:t>
            </a:r>
            <a:r>
              <a:rPr lang="ja-JP" altLang="en-US" dirty="0"/>
              <a:t>では，グローバル変数を使用する際は宣言する必要がある．また，イミュータブルな値の，破壊的代入による値の変更を禁止する記述は簡単には書けない</a:t>
            </a:r>
            <a:r>
              <a:rPr lang="en-US" altLang="ja-JP" dirty="0"/>
              <a:t>.</a:t>
            </a:r>
            <a:endParaRPr kumimoji="1" lang="ja-JP" altLang="en-US" dirty="0"/>
          </a:p>
        </p:txBody>
      </p:sp>
      <p:sp>
        <p:nvSpPr>
          <p:cNvPr id="4" name="タイトル 3">
            <a:extLst>
              <a:ext uri="{FF2B5EF4-FFF2-40B4-BE49-F238E27FC236}">
                <a16:creationId xmlns:a16="http://schemas.microsoft.com/office/drawing/2014/main" id="{61B2AB04-F088-B46D-8D8C-EF1870253F8C}"/>
              </a:ext>
            </a:extLst>
          </p:cNvPr>
          <p:cNvSpPr>
            <a:spLocks noGrp="1"/>
          </p:cNvSpPr>
          <p:nvPr>
            <p:ph type="title"/>
          </p:nvPr>
        </p:nvSpPr>
        <p:spPr/>
        <p:txBody>
          <a:bodyPr/>
          <a:lstStyle/>
          <a:p>
            <a:r>
              <a:rPr lang="ja-JP" altLang="en-US" dirty="0"/>
              <a:t>例</a:t>
            </a:r>
            <a:r>
              <a:rPr lang="en-US" altLang="ja-JP" dirty="0">
                <a:latin typeface="+mj-lt"/>
              </a:rPr>
              <a:t>3.5.1 </a:t>
            </a:r>
            <a:r>
              <a:rPr lang="ja-JP" altLang="en-US" dirty="0">
                <a:latin typeface="+mj-lt"/>
              </a:rPr>
              <a:t>定数，グローバル変数</a:t>
            </a:r>
            <a:endParaRPr kumimoji="1" lang="ja-JP" altLang="en-US" dirty="0"/>
          </a:p>
        </p:txBody>
      </p:sp>
      <p:pic>
        <p:nvPicPr>
          <p:cNvPr id="8" name="図 7">
            <a:extLst>
              <a:ext uri="{FF2B5EF4-FFF2-40B4-BE49-F238E27FC236}">
                <a16:creationId xmlns:a16="http://schemas.microsoft.com/office/drawing/2014/main" id="{CA3A517A-B371-46E9-04B1-A88DDBE717C4}"/>
              </a:ext>
            </a:extLst>
          </p:cNvPr>
          <p:cNvPicPr>
            <a:picLocks noChangeAspect="1"/>
          </p:cNvPicPr>
          <p:nvPr/>
        </p:nvPicPr>
        <p:blipFill>
          <a:blip r:embed="rId2"/>
          <a:stretch>
            <a:fillRect/>
          </a:stretch>
        </p:blipFill>
        <p:spPr>
          <a:xfrm>
            <a:off x="345589" y="1050216"/>
            <a:ext cx="5412011" cy="4305555"/>
          </a:xfrm>
          <a:prstGeom prst="rect">
            <a:avLst/>
          </a:prstGeom>
        </p:spPr>
      </p:pic>
      <p:pic>
        <p:nvPicPr>
          <p:cNvPr id="10" name="図 9">
            <a:extLst>
              <a:ext uri="{FF2B5EF4-FFF2-40B4-BE49-F238E27FC236}">
                <a16:creationId xmlns:a16="http://schemas.microsoft.com/office/drawing/2014/main" id="{7D1C1B9C-711F-F2B8-C6D0-30302B2C6AA4}"/>
              </a:ext>
            </a:extLst>
          </p:cNvPr>
          <p:cNvPicPr>
            <a:picLocks noChangeAspect="1"/>
          </p:cNvPicPr>
          <p:nvPr/>
        </p:nvPicPr>
        <p:blipFill>
          <a:blip r:embed="rId3"/>
          <a:stretch>
            <a:fillRect/>
          </a:stretch>
        </p:blipFill>
        <p:spPr>
          <a:xfrm>
            <a:off x="345589" y="5453281"/>
            <a:ext cx="1980623" cy="642719"/>
          </a:xfrm>
          <a:prstGeom prst="rect">
            <a:avLst/>
          </a:prstGeom>
        </p:spPr>
      </p:pic>
      <p:pic>
        <p:nvPicPr>
          <p:cNvPr id="12" name="図 11">
            <a:extLst>
              <a:ext uri="{FF2B5EF4-FFF2-40B4-BE49-F238E27FC236}">
                <a16:creationId xmlns:a16="http://schemas.microsoft.com/office/drawing/2014/main" id="{AA608F34-1385-84C6-0E75-7D0C3E94F3D2}"/>
              </a:ext>
            </a:extLst>
          </p:cNvPr>
          <p:cNvPicPr>
            <a:picLocks noChangeAspect="1"/>
          </p:cNvPicPr>
          <p:nvPr/>
        </p:nvPicPr>
        <p:blipFill>
          <a:blip r:embed="rId4"/>
          <a:stretch>
            <a:fillRect/>
          </a:stretch>
        </p:blipFill>
        <p:spPr>
          <a:xfrm>
            <a:off x="6161314" y="1050215"/>
            <a:ext cx="3433069" cy="3195213"/>
          </a:xfrm>
          <a:prstGeom prst="rect">
            <a:avLst/>
          </a:prstGeom>
        </p:spPr>
      </p:pic>
      <p:pic>
        <p:nvPicPr>
          <p:cNvPr id="13" name="図 12">
            <a:extLst>
              <a:ext uri="{FF2B5EF4-FFF2-40B4-BE49-F238E27FC236}">
                <a16:creationId xmlns:a16="http://schemas.microsoft.com/office/drawing/2014/main" id="{E9F883D8-AEFD-F8B4-1918-95F437488495}"/>
              </a:ext>
            </a:extLst>
          </p:cNvPr>
          <p:cNvPicPr>
            <a:picLocks noChangeAspect="1"/>
          </p:cNvPicPr>
          <p:nvPr/>
        </p:nvPicPr>
        <p:blipFill>
          <a:blip r:embed="rId3"/>
          <a:stretch>
            <a:fillRect/>
          </a:stretch>
        </p:blipFill>
        <p:spPr>
          <a:xfrm>
            <a:off x="6172200" y="4330276"/>
            <a:ext cx="1980623" cy="642719"/>
          </a:xfrm>
          <a:prstGeom prst="rect">
            <a:avLst/>
          </a:prstGeom>
        </p:spPr>
      </p:pic>
    </p:spTree>
    <p:extLst>
      <p:ext uri="{BB962C8B-B14F-4D97-AF65-F5344CB8AC3E}">
        <p14:creationId xmlns:p14="http://schemas.microsoft.com/office/powerpoint/2010/main" val="360122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9DC6C-7CD1-59ED-4766-C13CF2A8E5FC}"/>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540C57A-10D2-935E-18B7-642F5DE58B9A}"/>
              </a:ext>
            </a:extLst>
          </p:cNvPr>
          <p:cNvSpPr>
            <a:spLocks noGrp="1"/>
          </p:cNvSpPr>
          <p:nvPr>
            <p:ph sz="half" idx="1"/>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867B9906-05C6-B399-C203-3D0484869739}"/>
              </a:ext>
            </a:extLst>
          </p:cNvPr>
          <p:cNvSpPr>
            <a:spLocks noGrp="1"/>
          </p:cNvSpPr>
          <p:nvPr>
            <p:ph sz="half" idx="2"/>
          </p:nvPr>
        </p:nvSpPr>
        <p:spPr/>
        <p:txBody>
          <a:bodyPr/>
          <a:lstStyle/>
          <a:p>
            <a:endParaRPr kumimoji="1" lang="ja-JP" altLang="en-US" dirty="0"/>
          </a:p>
        </p:txBody>
      </p:sp>
      <p:sp>
        <p:nvSpPr>
          <p:cNvPr id="4" name="タイトル 3">
            <a:extLst>
              <a:ext uri="{FF2B5EF4-FFF2-40B4-BE49-F238E27FC236}">
                <a16:creationId xmlns:a16="http://schemas.microsoft.com/office/drawing/2014/main" id="{8CDCD751-F68C-FC4C-931D-F22D6067C409}"/>
              </a:ext>
            </a:extLst>
          </p:cNvPr>
          <p:cNvSpPr>
            <a:spLocks noGrp="1"/>
          </p:cNvSpPr>
          <p:nvPr>
            <p:ph type="title"/>
          </p:nvPr>
        </p:nvSpPr>
        <p:spPr/>
        <p:txBody>
          <a:bodyPr>
            <a:normAutofit/>
          </a:bodyPr>
          <a:lstStyle/>
          <a:p>
            <a:r>
              <a:rPr lang="ja-JP" altLang="en-US" dirty="0"/>
              <a:t>例</a:t>
            </a:r>
            <a:r>
              <a:rPr lang="en-US" altLang="ja-JP" dirty="0">
                <a:latin typeface="+mj-lt"/>
              </a:rPr>
              <a:t>3.5.2 Python</a:t>
            </a:r>
            <a:r>
              <a:rPr lang="ja-JP" altLang="en-US" dirty="0">
                <a:latin typeface="+mj-lt"/>
              </a:rPr>
              <a:t>におけるクラスを利用した値の変更の抑制</a:t>
            </a:r>
            <a:endParaRPr kumimoji="1" lang="ja-JP" altLang="en-US" dirty="0"/>
          </a:p>
        </p:txBody>
      </p:sp>
      <p:pic>
        <p:nvPicPr>
          <p:cNvPr id="6" name="図 5">
            <a:extLst>
              <a:ext uri="{FF2B5EF4-FFF2-40B4-BE49-F238E27FC236}">
                <a16:creationId xmlns:a16="http://schemas.microsoft.com/office/drawing/2014/main" id="{230BAFF9-E0F3-E6CE-9E9D-7A23065B9EAC}"/>
              </a:ext>
            </a:extLst>
          </p:cNvPr>
          <p:cNvPicPr>
            <a:picLocks noChangeAspect="1"/>
          </p:cNvPicPr>
          <p:nvPr/>
        </p:nvPicPr>
        <p:blipFill>
          <a:blip r:embed="rId2"/>
          <a:stretch>
            <a:fillRect/>
          </a:stretch>
        </p:blipFill>
        <p:spPr>
          <a:xfrm>
            <a:off x="345590" y="1050217"/>
            <a:ext cx="9364467" cy="5750792"/>
          </a:xfrm>
          <a:prstGeom prst="rect">
            <a:avLst/>
          </a:prstGeom>
        </p:spPr>
      </p:pic>
    </p:spTree>
    <p:extLst>
      <p:ext uri="{BB962C8B-B14F-4D97-AF65-F5344CB8AC3E}">
        <p14:creationId xmlns:p14="http://schemas.microsoft.com/office/powerpoint/2010/main" val="1772633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1FD6B8-BDB4-5852-5C64-DCC799D6FEE6}"/>
              </a:ext>
            </a:extLst>
          </p:cNvPr>
          <p:cNvSpPr>
            <a:spLocks noGrp="1"/>
          </p:cNvSpPr>
          <p:nvPr>
            <p:ph type="title"/>
          </p:nvPr>
        </p:nvSpPr>
        <p:spPr/>
        <p:txBody>
          <a:bodyPr/>
          <a:lstStyle/>
          <a:p>
            <a:r>
              <a:rPr kumimoji="1" lang="en-US" altLang="ja-JP" dirty="0"/>
              <a:t>4. </a:t>
            </a:r>
            <a:r>
              <a:rPr kumimoji="1" lang="ja-JP" altLang="en-US" dirty="0"/>
              <a:t>結論・考察</a:t>
            </a:r>
          </a:p>
        </p:txBody>
      </p:sp>
      <p:sp>
        <p:nvSpPr>
          <p:cNvPr id="3" name="コンテンツ プレースホルダー 2">
            <a:extLst>
              <a:ext uri="{FF2B5EF4-FFF2-40B4-BE49-F238E27FC236}">
                <a16:creationId xmlns:a16="http://schemas.microsoft.com/office/drawing/2014/main" id="{9FA67429-B276-4428-494D-372F9E71E4D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83243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4B2A28-C893-3BE7-F4A9-100E832691FB}"/>
              </a:ext>
            </a:extLst>
          </p:cNvPr>
          <p:cNvSpPr>
            <a:spLocks noGrp="1"/>
          </p:cNvSpPr>
          <p:nvPr>
            <p:ph type="title"/>
          </p:nvPr>
        </p:nvSpPr>
        <p:spPr/>
        <p:txBody>
          <a:bodyPr/>
          <a:lstStyle/>
          <a:p>
            <a:r>
              <a:rPr kumimoji="1" lang="en-US" altLang="ja-JP" dirty="0"/>
              <a:t>5. </a:t>
            </a:r>
            <a:r>
              <a:rPr kumimoji="1" lang="ja-JP" altLang="en-US" dirty="0"/>
              <a:t>今後の展望</a:t>
            </a:r>
          </a:p>
        </p:txBody>
      </p:sp>
      <p:sp>
        <p:nvSpPr>
          <p:cNvPr id="3" name="コンテンツ プレースホルダー 2">
            <a:extLst>
              <a:ext uri="{FF2B5EF4-FFF2-40B4-BE49-F238E27FC236}">
                <a16:creationId xmlns:a16="http://schemas.microsoft.com/office/drawing/2014/main" id="{03ABB999-E82A-4799-AE42-4294AA0EF98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7111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0F53D-D5BB-CC85-83B7-3B8BB908E636}"/>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B6DB7AA2-875D-C68C-28CB-31DDB0160A5A}"/>
              </a:ext>
            </a:extLst>
          </p:cNvPr>
          <p:cNvSpPr>
            <a:spLocks noGrp="1"/>
          </p:cNvSpPr>
          <p:nvPr>
            <p:ph idx="1"/>
          </p:nvPr>
        </p:nvSpPr>
        <p:spPr/>
        <p:txBody>
          <a:bodyPr>
            <a:normAutofit/>
          </a:bodyPr>
          <a:lstStyle/>
          <a:p>
            <a:pPr marL="514350" indent="-514350">
              <a:buAutoNum type="arabicPeriod"/>
            </a:pPr>
            <a:endParaRPr lang="en-US" altLang="ja-JP" sz="3200" dirty="0"/>
          </a:p>
          <a:p>
            <a:pPr marL="514350" indent="-514350">
              <a:buAutoNum type="arabicPeriod"/>
            </a:pPr>
            <a:r>
              <a:rPr lang="ja-JP" altLang="en-US" sz="3200" dirty="0"/>
              <a:t>研究の動機</a:t>
            </a:r>
            <a:endParaRPr lang="en-US" altLang="ja-JP" sz="3200" dirty="0"/>
          </a:p>
          <a:p>
            <a:pPr marL="514350" indent="-514350">
              <a:buAutoNum type="arabicPeriod"/>
            </a:pPr>
            <a:r>
              <a:rPr lang="ja-JP" altLang="en-US" sz="3200" dirty="0"/>
              <a:t>方法</a:t>
            </a:r>
            <a:endParaRPr lang="en-US" altLang="ja-JP" sz="3200" dirty="0"/>
          </a:p>
          <a:p>
            <a:pPr marL="514350" indent="-514350">
              <a:buAutoNum type="arabicPeriod"/>
            </a:pPr>
            <a:r>
              <a:rPr lang="ja-JP" altLang="en-US" sz="3200" dirty="0"/>
              <a:t>例</a:t>
            </a:r>
            <a:endParaRPr lang="en-US" altLang="ja-JP" sz="3200" dirty="0"/>
          </a:p>
          <a:p>
            <a:pPr marL="514350" indent="-514350">
              <a:buAutoNum type="arabicPeriod"/>
            </a:pPr>
            <a:r>
              <a:rPr lang="ja-JP" altLang="en-US" sz="3200" dirty="0"/>
              <a:t>結論・考察</a:t>
            </a:r>
            <a:endParaRPr lang="en-US" altLang="ja-JP" sz="3200" dirty="0"/>
          </a:p>
          <a:p>
            <a:pPr marL="514350" indent="-514350">
              <a:buAutoNum type="arabicPeriod"/>
            </a:pPr>
            <a:r>
              <a:rPr lang="ja-JP" altLang="en-US" sz="3200" dirty="0"/>
              <a:t>今後の展望</a:t>
            </a:r>
          </a:p>
        </p:txBody>
      </p:sp>
    </p:spTree>
    <p:extLst>
      <p:ext uri="{BB962C8B-B14F-4D97-AF65-F5344CB8AC3E}">
        <p14:creationId xmlns:p14="http://schemas.microsoft.com/office/powerpoint/2010/main" val="1196947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5F062-1159-45AB-4784-63C00B80A76D}"/>
              </a:ext>
            </a:extLst>
          </p:cNvPr>
          <p:cNvSpPr>
            <a:spLocks noGrp="1"/>
          </p:cNvSpPr>
          <p:nvPr>
            <p:ph type="title"/>
          </p:nvPr>
        </p:nvSpPr>
        <p:spPr/>
        <p:txBody>
          <a:bodyPr/>
          <a:lstStyle/>
          <a:p>
            <a:r>
              <a:rPr kumimoji="1" lang="en-US" altLang="ja-JP" dirty="0"/>
              <a:t>1. </a:t>
            </a:r>
            <a:r>
              <a:rPr lang="ja-JP" altLang="en-US" dirty="0"/>
              <a:t>研究の動機</a:t>
            </a:r>
            <a:endParaRPr kumimoji="1" lang="ja-JP" altLang="en-US" dirty="0"/>
          </a:p>
        </p:txBody>
      </p:sp>
      <p:sp>
        <p:nvSpPr>
          <p:cNvPr id="3" name="コンテンツ プレースホルダー 2">
            <a:extLst>
              <a:ext uri="{FF2B5EF4-FFF2-40B4-BE49-F238E27FC236}">
                <a16:creationId xmlns:a16="http://schemas.microsoft.com/office/drawing/2014/main" id="{1364E296-7855-2513-214F-92A2B863A12A}"/>
              </a:ext>
            </a:extLst>
          </p:cNvPr>
          <p:cNvSpPr>
            <a:spLocks noGrp="1"/>
          </p:cNvSpPr>
          <p:nvPr>
            <p:ph idx="1"/>
          </p:nvPr>
        </p:nvSpPr>
        <p:spPr/>
        <p:txBody>
          <a:bodyPr>
            <a:normAutofit lnSpcReduction="10000"/>
          </a:bodyPr>
          <a:lstStyle/>
          <a:p>
            <a:r>
              <a:rPr kumimoji="1" lang="en-US" altLang="ja-JP" dirty="0"/>
              <a:t>Python : </a:t>
            </a:r>
            <a:r>
              <a:rPr lang="ja-JP" altLang="en-US" dirty="0"/>
              <a:t>動的メモリ管理・制約がやや甘い</a:t>
            </a:r>
            <a:endParaRPr lang="en-US" altLang="ja-JP" dirty="0"/>
          </a:p>
          <a:p>
            <a:r>
              <a:rPr kumimoji="1" lang="en-US" altLang="ja-JP" dirty="0"/>
              <a:t>Rust : </a:t>
            </a:r>
            <a:r>
              <a:rPr kumimoji="1" lang="ja-JP" altLang="en-US" dirty="0"/>
              <a:t>静的メモリ管理・非常に厳しい制約</a:t>
            </a:r>
            <a:endParaRPr kumimoji="1" lang="en-US" altLang="ja-JP" dirty="0"/>
          </a:p>
          <a:p>
            <a:endParaRPr lang="en-US" altLang="ja-JP" dirty="0"/>
          </a:p>
          <a:p>
            <a:pPr marL="0" indent="0">
              <a:buNone/>
            </a:pPr>
            <a:r>
              <a:rPr kumimoji="1" lang="en-US" altLang="ja-JP" dirty="0"/>
              <a:t>Python </a:t>
            </a:r>
            <a:r>
              <a:rPr kumimoji="1" lang="ja-JP" altLang="en-US" dirty="0"/>
              <a:t>プログラムでは，プログラマの不注意によっては</a:t>
            </a:r>
            <a:endParaRPr lang="en-US" altLang="ja-JP" dirty="0"/>
          </a:p>
          <a:p>
            <a:pPr marL="0" indent="0">
              <a:buNone/>
            </a:pPr>
            <a:r>
              <a:rPr lang="ja-JP" altLang="en-US" dirty="0"/>
              <a:t>メモリリークが発生しうる．</a:t>
            </a:r>
            <a:endParaRPr lang="en-US" altLang="ja-JP" dirty="0"/>
          </a:p>
          <a:p>
            <a:pPr marL="0" indent="0">
              <a:buNone/>
            </a:pPr>
            <a:r>
              <a:rPr lang="ja-JP" altLang="en-US" dirty="0"/>
              <a:t>組み込み機器などの限られたメモリ環境でのメモリリークの発生は，バグの原因となる．</a:t>
            </a:r>
            <a:endParaRPr lang="en-US" altLang="ja-JP" dirty="0"/>
          </a:p>
          <a:p>
            <a:pPr marL="0" indent="0">
              <a:buNone/>
            </a:pPr>
            <a:endParaRPr lang="en-US" altLang="ja-JP" dirty="0"/>
          </a:p>
          <a:p>
            <a:pPr marL="0" indent="0">
              <a:buNone/>
            </a:pPr>
            <a:r>
              <a:rPr lang="en-US" altLang="ja-JP" dirty="0"/>
              <a:t>Rust </a:t>
            </a:r>
            <a:r>
              <a:rPr lang="ja-JP" altLang="en-US" dirty="0"/>
              <a:t>の静的検査をクリアしたプログラムを，</a:t>
            </a:r>
            <a:r>
              <a:rPr lang="en-US" altLang="ja-JP" dirty="0"/>
              <a:t>Rust </a:t>
            </a:r>
            <a:r>
              <a:rPr lang="ja-JP" altLang="en-US" dirty="0"/>
              <a:t>のメモリ管理手法を維持した状態で</a:t>
            </a:r>
            <a:r>
              <a:rPr lang="en-US" altLang="ja-JP" dirty="0"/>
              <a:t>Python</a:t>
            </a:r>
            <a:r>
              <a:rPr lang="ja-JP" altLang="en-US" dirty="0"/>
              <a:t>に変換することができれば，</a:t>
            </a:r>
            <a:r>
              <a:rPr lang="en-US" altLang="ja-JP" dirty="0"/>
              <a:t>Python</a:t>
            </a:r>
            <a:r>
              <a:rPr lang="ja-JP" altLang="en-US" dirty="0"/>
              <a:t>しか使用できないような開発環境でもメモリ安全なプログラムを生成することができるのではないか．</a:t>
            </a:r>
            <a:endParaRPr lang="en-US" altLang="ja-JP" dirty="0"/>
          </a:p>
          <a:p>
            <a:pPr marL="0" indent="0">
              <a:buNone/>
            </a:pPr>
            <a:endParaRPr kumimoji="1" lang="en-US" altLang="ja-JP" dirty="0"/>
          </a:p>
        </p:txBody>
      </p:sp>
    </p:spTree>
    <p:extLst>
      <p:ext uri="{BB962C8B-B14F-4D97-AF65-F5344CB8AC3E}">
        <p14:creationId xmlns:p14="http://schemas.microsoft.com/office/powerpoint/2010/main" val="304471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BC3A3-EF30-3564-66D5-577E0A48EA0C}"/>
              </a:ext>
            </a:extLst>
          </p:cNvPr>
          <p:cNvSpPr>
            <a:spLocks noGrp="1"/>
          </p:cNvSpPr>
          <p:nvPr>
            <p:ph type="title"/>
          </p:nvPr>
        </p:nvSpPr>
        <p:spPr/>
        <p:txBody>
          <a:bodyPr/>
          <a:lstStyle/>
          <a:p>
            <a:r>
              <a:rPr kumimoji="1" lang="en-US" altLang="ja-JP" dirty="0"/>
              <a:t>2. </a:t>
            </a:r>
            <a:r>
              <a:rPr kumimoji="1" lang="ja-JP" altLang="en-US" dirty="0"/>
              <a:t>方法</a:t>
            </a:r>
          </a:p>
        </p:txBody>
      </p:sp>
      <p:sp>
        <p:nvSpPr>
          <p:cNvPr id="3" name="コンテンツ プレースホルダー 2">
            <a:extLst>
              <a:ext uri="{FF2B5EF4-FFF2-40B4-BE49-F238E27FC236}">
                <a16:creationId xmlns:a16="http://schemas.microsoft.com/office/drawing/2014/main" id="{720A3053-A294-E42B-0521-8DB830CC0F4B}"/>
              </a:ext>
            </a:extLst>
          </p:cNvPr>
          <p:cNvSpPr>
            <a:spLocks noGrp="1"/>
          </p:cNvSpPr>
          <p:nvPr>
            <p:ph idx="1"/>
          </p:nvPr>
        </p:nvSpPr>
        <p:spPr/>
        <p:txBody>
          <a:bodyPr/>
          <a:lstStyle/>
          <a:p>
            <a:pPr marL="0" indent="0">
              <a:buNone/>
            </a:pPr>
            <a:r>
              <a:rPr kumimoji="1" lang="ja-JP" altLang="en-US" dirty="0"/>
              <a:t>最終的には機械的にコード変換を行うことを想定し，</a:t>
            </a:r>
            <a:r>
              <a:rPr kumimoji="1" lang="en-US" altLang="ja-JP" dirty="0"/>
              <a:t>Rust</a:t>
            </a:r>
            <a:r>
              <a:rPr kumimoji="1" lang="ja-JP" altLang="en-US" dirty="0"/>
              <a:t>の様々なメモリ管理手法を代表するいくつかのコード例</a:t>
            </a:r>
            <a:r>
              <a:rPr lang="ja-JP" altLang="en-US" dirty="0"/>
              <a:t>と</a:t>
            </a:r>
            <a:r>
              <a:rPr kumimoji="1" lang="ja-JP" altLang="en-US" dirty="0"/>
              <a:t>そのメモリ管理手法を模倣した</a:t>
            </a:r>
            <a:r>
              <a:rPr kumimoji="1" lang="en-US" altLang="ja-JP" dirty="0"/>
              <a:t>Python</a:t>
            </a:r>
            <a:r>
              <a:rPr kumimoji="1" lang="ja-JP" altLang="en-US" dirty="0"/>
              <a:t>コード例を比較し，コード変換の手法および問題点等について検討する．</a:t>
            </a:r>
          </a:p>
        </p:txBody>
      </p:sp>
    </p:spTree>
    <p:extLst>
      <p:ext uri="{BB962C8B-B14F-4D97-AF65-F5344CB8AC3E}">
        <p14:creationId xmlns:p14="http://schemas.microsoft.com/office/powerpoint/2010/main" val="29534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7AA3430-EF15-A83C-7FB9-7E2C3B066378}"/>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let s11 = s1; </a:t>
            </a:r>
            <a:r>
              <a:rPr kumimoji="1" lang="ja-JP" altLang="en-US" dirty="0"/>
              <a:t>で所有権が移動，</a:t>
            </a:r>
            <a:r>
              <a:rPr kumimoji="1" lang="en-US" altLang="ja-JP" dirty="0"/>
              <a:t>s1</a:t>
            </a:r>
            <a:r>
              <a:rPr kumimoji="1" lang="ja-JP" altLang="en-US" dirty="0"/>
              <a:t>はそれ以降使用不可</a:t>
            </a:r>
            <a:r>
              <a:rPr kumimoji="1" lang="en-US" altLang="ja-JP" dirty="0"/>
              <a:t>main</a:t>
            </a:r>
            <a:r>
              <a:rPr kumimoji="1" lang="ja-JP" altLang="en-US" dirty="0"/>
              <a:t>関数</a:t>
            </a:r>
            <a:r>
              <a:rPr kumimoji="1" lang="en-US" altLang="ja-JP" dirty="0"/>
              <a:t>(s1</a:t>
            </a:r>
            <a:r>
              <a:rPr kumimoji="1" lang="ja-JP" altLang="en-US" dirty="0"/>
              <a:t>のスコープ</a:t>
            </a:r>
            <a:r>
              <a:rPr kumimoji="1" lang="en-US" altLang="ja-JP" dirty="0"/>
              <a:t>)</a:t>
            </a:r>
            <a:r>
              <a:rPr kumimoji="1" lang="ja-JP" altLang="en-US" dirty="0"/>
              <a:t>を抜けると</a:t>
            </a:r>
            <a:r>
              <a:rPr kumimoji="1" lang="en-US" altLang="ja-JP" dirty="0"/>
              <a:t>s1</a:t>
            </a:r>
            <a:r>
              <a:rPr kumimoji="1" lang="ja-JP" altLang="en-US" dirty="0"/>
              <a:t>のデータを解放</a:t>
            </a:r>
            <a:r>
              <a:rPr kumimoji="1" lang="en-US" altLang="ja-JP" dirty="0"/>
              <a:t>.</a:t>
            </a:r>
          </a:p>
          <a:p>
            <a:endParaRPr kumimoji="1" lang="ja-JP" altLang="en-US" dirty="0"/>
          </a:p>
        </p:txBody>
      </p:sp>
      <p:sp>
        <p:nvSpPr>
          <p:cNvPr id="3" name="コンテンツ プレースホルダー 2">
            <a:extLst>
              <a:ext uri="{FF2B5EF4-FFF2-40B4-BE49-F238E27FC236}">
                <a16:creationId xmlns:a16="http://schemas.microsoft.com/office/drawing/2014/main" id="{843359D3-E518-2FE5-91E2-30A36AD6F044}"/>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Python</a:t>
            </a:r>
            <a:r>
              <a:rPr kumimoji="1" lang="ja-JP" altLang="en-US" dirty="0"/>
              <a:t>ではオブジェクトを複製．</a:t>
            </a:r>
            <a:br>
              <a:rPr kumimoji="1" lang="ja-JP" altLang="en-US" dirty="0"/>
            </a:br>
            <a:r>
              <a:rPr kumimoji="1" lang="en-US" altLang="ja-JP" dirty="0"/>
              <a:t>Rust</a:t>
            </a:r>
            <a:r>
              <a:rPr kumimoji="1" lang="ja-JP" altLang="en-US" dirty="0"/>
              <a:t>ではオブジェクトは複製せず，所有権が移動するだけ．明示的に </a:t>
            </a:r>
            <a:r>
              <a:rPr kumimoji="1" lang="en-US" altLang="ja-JP" dirty="0"/>
              <a:t>del s1 </a:t>
            </a:r>
            <a:r>
              <a:rPr kumimoji="1" lang="ja-JP" altLang="en-US" dirty="0"/>
              <a:t>をすることで名前を使用不可にし，</a:t>
            </a:r>
            <a:r>
              <a:rPr kumimoji="1" lang="en-US" altLang="ja-JP" dirty="0"/>
              <a:t>s1</a:t>
            </a:r>
            <a:r>
              <a:rPr kumimoji="1" lang="ja-JP" altLang="en-US" dirty="0"/>
              <a:t>が格納されているメモリは</a:t>
            </a:r>
            <a:r>
              <a:rPr kumimoji="1" lang="en-US" altLang="ja-JP" dirty="0"/>
              <a:t>RC = 0</a:t>
            </a:r>
            <a:r>
              <a:rPr kumimoji="1" lang="ja-JP" altLang="en-US" dirty="0"/>
              <a:t>となることにより解放される．これにより</a:t>
            </a:r>
            <a:r>
              <a:rPr kumimoji="1" lang="en-US" altLang="ja-JP" dirty="0"/>
              <a:t>Rust</a:t>
            </a:r>
            <a:r>
              <a:rPr kumimoji="1" lang="ja-JP" altLang="en-US" dirty="0"/>
              <a:t>の所有権移動を模倣．</a:t>
            </a:r>
          </a:p>
          <a:p>
            <a:endParaRPr kumimoji="1" lang="ja-JP" altLang="en-US" dirty="0"/>
          </a:p>
        </p:txBody>
      </p:sp>
      <p:sp>
        <p:nvSpPr>
          <p:cNvPr id="4" name="タイトル 3">
            <a:extLst>
              <a:ext uri="{FF2B5EF4-FFF2-40B4-BE49-F238E27FC236}">
                <a16:creationId xmlns:a16="http://schemas.microsoft.com/office/drawing/2014/main" id="{E1FC607C-ADBC-B0B9-674B-FC9860ACF558}"/>
              </a:ext>
            </a:extLst>
          </p:cNvPr>
          <p:cNvSpPr>
            <a:spLocks noGrp="1"/>
          </p:cNvSpPr>
          <p:nvPr>
            <p:ph type="title"/>
          </p:nvPr>
        </p:nvSpPr>
        <p:spPr/>
        <p:txBody>
          <a:bodyPr/>
          <a:lstStyle/>
          <a:p>
            <a:r>
              <a:rPr lang="ja-JP" altLang="en-US" dirty="0"/>
              <a:t>例</a:t>
            </a:r>
            <a:r>
              <a:rPr lang="en-US" altLang="ja-JP" dirty="0">
                <a:latin typeface="+mj-lt"/>
              </a:rPr>
              <a:t>3.1</a:t>
            </a:r>
            <a:r>
              <a:rPr lang="en-US" altLang="ja-JP" dirty="0"/>
              <a:t> </a:t>
            </a:r>
            <a:r>
              <a:rPr kumimoji="1" lang="en-US" altLang="ja-JP" dirty="0"/>
              <a:t> </a:t>
            </a:r>
            <a:r>
              <a:rPr kumimoji="1" lang="ja-JP" altLang="en-US" dirty="0"/>
              <a:t>所有権の移動</a:t>
            </a:r>
          </a:p>
        </p:txBody>
      </p:sp>
      <p:pic>
        <p:nvPicPr>
          <p:cNvPr id="6" name="図 5">
            <a:extLst>
              <a:ext uri="{FF2B5EF4-FFF2-40B4-BE49-F238E27FC236}">
                <a16:creationId xmlns:a16="http://schemas.microsoft.com/office/drawing/2014/main" id="{1195959C-C0EA-AE44-8050-A1DB6CA1A4C0}"/>
              </a:ext>
            </a:extLst>
          </p:cNvPr>
          <p:cNvPicPr>
            <a:picLocks noChangeAspect="1"/>
          </p:cNvPicPr>
          <p:nvPr/>
        </p:nvPicPr>
        <p:blipFill>
          <a:blip r:embed="rId2"/>
          <a:stretch>
            <a:fillRect/>
          </a:stretch>
        </p:blipFill>
        <p:spPr>
          <a:xfrm>
            <a:off x="345590" y="1050217"/>
            <a:ext cx="5384712" cy="2269926"/>
          </a:xfrm>
          <a:prstGeom prst="rect">
            <a:avLst/>
          </a:prstGeom>
        </p:spPr>
      </p:pic>
      <p:pic>
        <p:nvPicPr>
          <p:cNvPr id="8" name="図 7">
            <a:extLst>
              <a:ext uri="{FF2B5EF4-FFF2-40B4-BE49-F238E27FC236}">
                <a16:creationId xmlns:a16="http://schemas.microsoft.com/office/drawing/2014/main" id="{38DDB769-68A7-68D3-5802-64CB48345717}"/>
              </a:ext>
            </a:extLst>
          </p:cNvPr>
          <p:cNvPicPr>
            <a:picLocks noChangeAspect="1"/>
          </p:cNvPicPr>
          <p:nvPr/>
        </p:nvPicPr>
        <p:blipFill>
          <a:blip r:embed="rId3"/>
          <a:stretch>
            <a:fillRect/>
          </a:stretch>
        </p:blipFill>
        <p:spPr>
          <a:xfrm>
            <a:off x="6095998" y="930691"/>
            <a:ext cx="3584178" cy="2389451"/>
          </a:xfrm>
          <a:prstGeom prst="rect">
            <a:avLst/>
          </a:prstGeom>
        </p:spPr>
      </p:pic>
    </p:spTree>
    <p:extLst>
      <p:ext uri="{BB962C8B-B14F-4D97-AF65-F5344CB8AC3E}">
        <p14:creationId xmlns:p14="http://schemas.microsoft.com/office/powerpoint/2010/main" val="328283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5535ED-D0A8-3AFC-DA7B-4D2F9081A5A1}"/>
              </a:ext>
            </a:extLst>
          </p:cNvPr>
          <p:cNvSpPr>
            <a:spLocks noGrp="1"/>
          </p:cNvSpPr>
          <p:nvPr>
            <p:ph type="title"/>
          </p:nvPr>
        </p:nvSpPr>
        <p:spPr/>
        <p:txBody>
          <a:bodyPr/>
          <a:lstStyle/>
          <a:p>
            <a:r>
              <a:rPr lang="ja-JP" altLang="en-US" dirty="0"/>
              <a:t>例</a:t>
            </a:r>
            <a:r>
              <a:rPr lang="en-US" altLang="ja-JP" dirty="0">
                <a:latin typeface="+mj-lt"/>
              </a:rPr>
              <a:t>3.1</a:t>
            </a:r>
            <a:r>
              <a:rPr lang="en-US" altLang="ja-JP" dirty="0"/>
              <a:t> </a:t>
            </a:r>
            <a:r>
              <a:rPr kumimoji="1" lang="en-US" altLang="ja-JP" dirty="0"/>
              <a:t> </a:t>
            </a:r>
            <a:r>
              <a:rPr kumimoji="1" lang="ja-JP" altLang="en-US" dirty="0"/>
              <a:t>所有権の移動</a:t>
            </a:r>
            <a:r>
              <a:rPr lang="ja-JP" altLang="en-US" dirty="0"/>
              <a:t>ー解放のタイミングの確認</a:t>
            </a:r>
            <a:endParaRPr kumimoji="1" lang="ja-JP" altLang="en-US" dirty="0"/>
          </a:p>
        </p:txBody>
      </p:sp>
      <p:sp>
        <p:nvSpPr>
          <p:cNvPr id="3" name="コンテンツ プレースホルダー 2">
            <a:extLst>
              <a:ext uri="{FF2B5EF4-FFF2-40B4-BE49-F238E27FC236}">
                <a16:creationId xmlns:a16="http://schemas.microsoft.com/office/drawing/2014/main" id="{98A7AEF6-8EE7-2554-AD00-EDC456E63464}"/>
              </a:ext>
            </a:extLst>
          </p:cNvPr>
          <p:cNvSpPr>
            <a:spLocks noGrp="1"/>
          </p:cNvSpPr>
          <p:nvPr>
            <p:ph idx="1"/>
          </p:nvPr>
        </p:nvSpPr>
        <p:spPr/>
        <p:txBody>
          <a:bodyPr/>
          <a:lstStyle/>
          <a:p>
            <a:endParaRPr kumimoji="1" lang="ja-JP" altLang="en-US" dirty="0"/>
          </a:p>
        </p:txBody>
      </p:sp>
      <p:pic>
        <p:nvPicPr>
          <p:cNvPr id="9" name="図 8">
            <a:extLst>
              <a:ext uri="{FF2B5EF4-FFF2-40B4-BE49-F238E27FC236}">
                <a16:creationId xmlns:a16="http://schemas.microsoft.com/office/drawing/2014/main" id="{27EE5669-249A-BEE0-2E2F-2540D986DA8E}"/>
              </a:ext>
            </a:extLst>
          </p:cNvPr>
          <p:cNvPicPr>
            <a:picLocks noChangeAspect="1"/>
          </p:cNvPicPr>
          <p:nvPr/>
        </p:nvPicPr>
        <p:blipFill>
          <a:blip r:embed="rId2"/>
          <a:stretch>
            <a:fillRect/>
          </a:stretch>
        </p:blipFill>
        <p:spPr>
          <a:xfrm>
            <a:off x="345593" y="1050218"/>
            <a:ext cx="6534178" cy="5584902"/>
          </a:xfrm>
          <a:prstGeom prst="rect">
            <a:avLst/>
          </a:prstGeom>
        </p:spPr>
      </p:pic>
      <p:pic>
        <p:nvPicPr>
          <p:cNvPr id="11" name="図 10">
            <a:extLst>
              <a:ext uri="{FF2B5EF4-FFF2-40B4-BE49-F238E27FC236}">
                <a16:creationId xmlns:a16="http://schemas.microsoft.com/office/drawing/2014/main" id="{8D08E9DF-4DD8-7929-ADCF-40CDA2F9FE05}"/>
              </a:ext>
            </a:extLst>
          </p:cNvPr>
          <p:cNvPicPr>
            <a:picLocks noChangeAspect="1"/>
          </p:cNvPicPr>
          <p:nvPr/>
        </p:nvPicPr>
        <p:blipFill>
          <a:blip r:embed="rId3"/>
          <a:stretch>
            <a:fillRect/>
          </a:stretch>
        </p:blipFill>
        <p:spPr>
          <a:xfrm>
            <a:off x="6879771" y="972839"/>
            <a:ext cx="5003458" cy="991070"/>
          </a:xfrm>
          <a:prstGeom prst="rect">
            <a:avLst/>
          </a:prstGeom>
        </p:spPr>
      </p:pic>
    </p:spTree>
    <p:extLst>
      <p:ext uri="{BB962C8B-B14F-4D97-AF65-F5344CB8AC3E}">
        <p14:creationId xmlns:p14="http://schemas.microsoft.com/office/powerpoint/2010/main" val="121408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D4CD577-8D10-A4D9-E0BF-1D0452E3C4FD}"/>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dirty="0"/>
              <a:t>借用型に所有権は存在しないので，</a:t>
            </a:r>
            <a:r>
              <a:rPr kumimoji="1" lang="en-US" altLang="ja-JP" dirty="0"/>
              <a:t>4</a:t>
            </a:r>
            <a:r>
              <a:rPr kumimoji="1" lang="ja-JP" altLang="en-US" dirty="0"/>
              <a:t>行目以降も</a:t>
            </a:r>
            <a:r>
              <a:rPr kumimoji="1" lang="en-US" altLang="ja-JP" dirty="0"/>
              <a:t>s2</a:t>
            </a:r>
            <a:r>
              <a:rPr kumimoji="1" lang="ja-JP" altLang="en-US" dirty="0"/>
              <a:t>は使用可能．</a:t>
            </a:r>
            <a:endParaRPr kumimoji="1" lang="en-US" altLang="ja-JP" dirty="0"/>
          </a:p>
          <a:p>
            <a:r>
              <a:rPr lang="en-US" altLang="ja-JP" dirty="0"/>
              <a:t>“s2”</a:t>
            </a:r>
            <a:r>
              <a:rPr kumimoji="1" lang="ja-JP" altLang="en-US" dirty="0"/>
              <a:t>は静的領域に保存されており，ライフタイムはプログラムが終了するまで（</a:t>
            </a:r>
            <a:r>
              <a:rPr kumimoji="1" lang="en-US" altLang="ja-JP" dirty="0"/>
              <a:t>’static</a:t>
            </a:r>
            <a:r>
              <a:rPr kumimoji="1" lang="ja-JP" altLang="en-US" dirty="0"/>
              <a:t>）である．</a:t>
            </a:r>
          </a:p>
        </p:txBody>
      </p:sp>
      <p:sp>
        <p:nvSpPr>
          <p:cNvPr id="3" name="コンテンツ プレースホルダー 2">
            <a:extLst>
              <a:ext uri="{FF2B5EF4-FFF2-40B4-BE49-F238E27FC236}">
                <a16:creationId xmlns:a16="http://schemas.microsoft.com/office/drawing/2014/main" id="{03A71B18-7AC8-118E-B0FC-A9F5F6E75D77}"/>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Python</a:t>
            </a:r>
            <a:r>
              <a:rPr kumimoji="1" lang="ja-JP" altLang="en-US" dirty="0"/>
              <a:t>では，参照型は存在しないので，</a:t>
            </a:r>
            <a:r>
              <a:rPr kumimoji="1" lang="en-US" altLang="ja-JP" dirty="0"/>
              <a:t>s2</a:t>
            </a:r>
            <a:r>
              <a:rPr kumimoji="1" lang="ja-JP" altLang="en-US" dirty="0"/>
              <a:t>のコピー</a:t>
            </a:r>
            <a:r>
              <a:rPr kumimoji="1" lang="en-US" altLang="ja-JP" dirty="0"/>
              <a:t>s21</a:t>
            </a:r>
            <a:r>
              <a:rPr kumimoji="1" lang="ja-JP" altLang="en-US" dirty="0"/>
              <a:t>を作成する．この場合，</a:t>
            </a:r>
            <a:r>
              <a:rPr kumimoji="1" lang="en-US" altLang="ja-JP" dirty="0"/>
              <a:t>s2, s21 </a:t>
            </a:r>
            <a:r>
              <a:rPr kumimoji="1" lang="ja-JP" altLang="en-US" dirty="0"/>
              <a:t>のオブジェクト</a:t>
            </a:r>
            <a:r>
              <a:rPr kumimoji="1" lang="en-US" altLang="ja-JP" dirty="0"/>
              <a:t>id</a:t>
            </a:r>
            <a:r>
              <a:rPr kumimoji="1" lang="ja-JP" altLang="en-US" dirty="0"/>
              <a:t>は同じであり，</a:t>
            </a:r>
            <a:r>
              <a:rPr kumimoji="1" lang="en-US" altLang="ja-JP" dirty="0"/>
              <a:t>s2, s21</a:t>
            </a:r>
            <a:r>
              <a:rPr kumimoji="1" lang="ja-JP" altLang="en-US" dirty="0"/>
              <a:t>は同じメモリ領域を指している．</a:t>
            </a:r>
            <a:r>
              <a:rPr lang="en-US" altLang="ja-JP" dirty="0"/>
              <a:t>”s2”</a:t>
            </a:r>
            <a:r>
              <a:rPr lang="ja-JP" altLang="en-US" dirty="0"/>
              <a:t>オブジェクトが解放されるのはプログラム終了時であり，</a:t>
            </a:r>
            <a:r>
              <a:rPr lang="en-US" altLang="ja-JP" dirty="0"/>
              <a:t>Rust</a:t>
            </a:r>
            <a:r>
              <a:rPr lang="ja-JP" altLang="en-US" dirty="0"/>
              <a:t>と挙動の違いはない．</a:t>
            </a:r>
            <a:endParaRPr kumimoji="1" lang="en-US" altLang="ja-JP" dirty="0"/>
          </a:p>
        </p:txBody>
      </p:sp>
      <p:sp>
        <p:nvSpPr>
          <p:cNvPr id="4" name="タイトル 3">
            <a:extLst>
              <a:ext uri="{FF2B5EF4-FFF2-40B4-BE49-F238E27FC236}">
                <a16:creationId xmlns:a16="http://schemas.microsoft.com/office/drawing/2014/main" id="{FE6ADB70-5BCE-24EB-8E83-C564DBE8BF10}"/>
              </a:ext>
            </a:extLst>
          </p:cNvPr>
          <p:cNvSpPr>
            <a:spLocks noGrp="1"/>
          </p:cNvSpPr>
          <p:nvPr>
            <p:ph type="title"/>
          </p:nvPr>
        </p:nvSpPr>
        <p:spPr/>
        <p:txBody>
          <a:bodyPr/>
          <a:lstStyle/>
          <a:p>
            <a:r>
              <a:rPr lang="ja-JP" altLang="en-US" dirty="0"/>
              <a:t>例</a:t>
            </a:r>
            <a:r>
              <a:rPr lang="en-US" altLang="ja-JP" dirty="0">
                <a:latin typeface="+mj-lt"/>
              </a:rPr>
              <a:t>3.2 </a:t>
            </a:r>
            <a:r>
              <a:rPr lang="ja-JP" altLang="en-US" dirty="0">
                <a:latin typeface="+mj-lt"/>
              </a:rPr>
              <a:t>借用</a:t>
            </a:r>
            <a:endParaRPr kumimoji="1" lang="ja-JP" altLang="en-US" dirty="0"/>
          </a:p>
        </p:txBody>
      </p:sp>
      <p:pic>
        <p:nvPicPr>
          <p:cNvPr id="8" name="図 7">
            <a:extLst>
              <a:ext uri="{FF2B5EF4-FFF2-40B4-BE49-F238E27FC236}">
                <a16:creationId xmlns:a16="http://schemas.microsoft.com/office/drawing/2014/main" id="{3B2755D7-B872-07B6-6548-84BF2F50DF0F}"/>
              </a:ext>
            </a:extLst>
          </p:cNvPr>
          <p:cNvPicPr>
            <a:picLocks noChangeAspect="1"/>
          </p:cNvPicPr>
          <p:nvPr/>
        </p:nvPicPr>
        <p:blipFill>
          <a:blip r:embed="rId2"/>
          <a:stretch>
            <a:fillRect/>
          </a:stretch>
        </p:blipFill>
        <p:spPr>
          <a:xfrm>
            <a:off x="345590" y="1050217"/>
            <a:ext cx="4106667" cy="2385666"/>
          </a:xfrm>
          <a:prstGeom prst="rect">
            <a:avLst/>
          </a:prstGeom>
        </p:spPr>
      </p:pic>
      <p:pic>
        <p:nvPicPr>
          <p:cNvPr id="10" name="図 9">
            <a:extLst>
              <a:ext uri="{FF2B5EF4-FFF2-40B4-BE49-F238E27FC236}">
                <a16:creationId xmlns:a16="http://schemas.microsoft.com/office/drawing/2014/main" id="{97F36797-B3D6-65FF-D9B1-340C6CFF3762}"/>
              </a:ext>
            </a:extLst>
          </p:cNvPr>
          <p:cNvPicPr>
            <a:picLocks noChangeAspect="1"/>
          </p:cNvPicPr>
          <p:nvPr/>
        </p:nvPicPr>
        <p:blipFill>
          <a:blip r:embed="rId3"/>
          <a:stretch>
            <a:fillRect/>
          </a:stretch>
        </p:blipFill>
        <p:spPr>
          <a:xfrm>
            <a:off x="6172200" y="1050217"/>
            <a:ext cx="3353206" cy="2095754"/>
          </a:xfrm>
          <a:prstGeom prst="rect">
            <a:avLst/>
          </a:prstGeom>
        </p:spPr>
      </p:pic>
    </p:spTree>
    <p:extLst>
      <p:ext uri="{BB962C8B-B14F-4D97-AF65-F5344CB8AC3E}">
        <p14:creationId xmlns:p14="http://schemas.microsoft.com/office/powerpoint/2010/main" val="203049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D9D4629-BE97-A267-98D8-E7571923340D}"/>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Rust</a:t>
            </a:r>
            <a:r>
              <a:rPr kumimoji="1" lang="ja-JP" altLang="en-US" dirty="0"/>
              <a:t>における</a:t>
            </a:r>
            <a:r>
              <a:rPr lang="ja-JP" altLang="en-US" dirty="0"/>
              <a:t>ミュータブルなオブジェクトであるベクタ（≒リスト）</a:t>
            </a:r>
            <a:r>
              <a:rPr lang="en-US" altLang="ja-JP" dirty="0"/>
              <a:t>s1 </a:t>
            </a:r>
            <a:r>
              <a:rPr lang="ja-JP" altLang="en-US" dirty="0"/>
              <a:t>とその可変参照として</a:t>
            </a:r>
            <a:r>
              <a:rPr lang="en-US" altLang="ja-JP" dirty="0"/>
              <a:t>s2</a:t>
            </a:r>
            <a:r>
              <a:rPr lang="ja-JP" altLang="en-US" dirty="0"/>
              <a:t>を作る．ここで，</a:t>
            </a:r>
            <a:r>
              <a:rPr lang="en-US" altLang="ja-JP" dirty="0"/>
              <a:t>s2[0]</a:t>
            </a:r>
            <a:r>
              <a:rPr lang="ja-JP" altLang="en-US" dirty="0"/>
              <a:t> に</a:t>
            </a:r>
            <a:r>
              <a:rPr lang="en-US" altLang="ja-JP" dirty="0"/>
              <a:t>&amp;str </a:t>
            </a:r>
            <a:r>
              <a:rPr lang="ja-JP" altLang="en-US" dirty="0"/>
              <a:t>をプッシュすると，</a:t>
            </a:r>
            <a:r>
              <a:rPr lang="en-US" altLang="ja-JP" dirty="0"/>
              <a:t>s2[0] </a:t>
            </a:r>
            <a:r>
              <a:rPr lang="ja-JP" altLang="en-US" dirty="0"/>
              <a:t>および元の </a:t>
            </a:r>
            <a:r>
              <a:rPr lang="en-US" altLang="ja-JP" dirty="0"/>
              <a:t>s1[0] </a:t>
            </a:r>
            <a:r>
              <a:rPr lang="ja-JP" altLang="en-US" dirty="0"/>
              <a:t>も変更されている．</a:t>
            </a:r>
            <a:endParaRPr kumimoji="1" lang="ja-JP" altLang="en-US" dirty="0"/>
          </a:p>
        </p:txBody>
      </p:sp>
      <p:sp>
        <p:nvSpPr>
          <p:cNvPr id="4" name="タイトル 3">
            <a:extLst>
              <a:ext uri="{FF2B5EF4-FFF2-40B4-BE49-F238E27FC236}">
                <a16:creationId xmlns:a16="http://schemas.microsoft.com/office/drawing/2014/main" id="{0CA7FBC6-F394-4A54-99CB-A6CC152B1B35}"/>
              </a:ext>
            </a:extLst>
          </p:cNvPr>
          <p:cNvSpPr>
            <a:spLocks noGrp="1"/>
          </p:cNvSpPr>
          <p:nvPr>
            <p:ph type="title"/>
          </p:nvPr>
        </p:nvSpPr>
        <p:spPr/>
        <p:txBody>
          <a:bodyPr/>
          <a:lstStyle/>
          <a:p>
            <a:r>
              <a:rPr lang="ja-JP" altLang="en-US" dirty="0"/>
              <a:t>例</a:t>
            </a:r>
            <a:r>
              <a:rPr lang="en-US" altLang="ja-JP" dirty="0">
                <a:latin typeface="+mj-lt"/>
              </a:rPr>
              <a:t>3.3.1 </a:t>
            </a:r>
            <a:r>
              <a:rPr lang="ja-JP" altLang="en-US" dirty="0">
                <a:latin typeface="+mj-lt"/>
              </a:rPr>
              <a:t>可変借用</a:t>
            </a:r>
            <a:endParaRPr kumimoji="1" lang="ja-JP" altLang="en-US" dirty="0"/>
          </a:p>
        </p:txBody>
      </p:sp>
      <p:pic>
        <p:nvPicPr>
          <p:cNvPr id="8" name="図 7">
            <a:extLst>
              <a:ext uri="{FF2B5EF4-FFF2-40B4-BE49-F238E27FC236}">
                <a16:creationId xmlns:a16="http://schemas.microsoft.com/office/drawing/2014/main" id="{FB58F2E4-3911-51EC-5EED-51B66B399377}"/>
              </a:ext>
            </a:extLst>
          </p:cNvPr>
          <p:cNvPicPr>
            <a:picLocks noChangeAspect="1"/>
          </p:cNvPicPr>
          <p:nvPr/>
        </p:nvPicPr>
        <p:blipFill>
          <a:blip r:embed="rId2"/>
          <a:stretch>
            <a:fillRect/>
          </a:stretch>
        </p:blipFill>
        <p:spPr>
          <a:xfrm>
            <a:off x="345592" y="1081675"/>
            <a:ext cx="5537646" cy="2249354"/>
          </a:xfrm>
          <a:prstGeom prst="rect">
            <a:avLst/>
          </a:prstGeom>
        </p:spPr>
      </p:pic>
      <p:pic>
        <p:nvPicPr>
          <p:cNvPr id="10" name="図 9">
            <a:extLst>
              <a:ext uri="{FF2B5EF4-FFF2-40B4-BE49-F238E27FC236}">
                <a16:creationId xmlns:a16="http://schemas.microsoft.com/office/drawing/2014/main" id="{BA9C2FF0-5AD7-31B4-7920-8E94A663E0D8}"/>
              </a:ext>
            </a:extLst>
          </p:cNvPr>
          <p:cNvPicPr>
            <a:picLocks noChangeAspect="1"/>
          </p:cNvPicPr>
          <p:nvPr/>
        </p:nvPicPr>
        <p:blipFill>
          <a:blip r:embed="rId3"/>
          <a:stretch>
            <a:fillRect/>
          </a:stretch>
        </p:blipFill>
        <p:spPr>
          <a:xfrm>
            <a:off x="6172199" y="1081675"/>
            <a:ext cx="3655001" cy="1998982"/>
          </a:xfrm>
          <a:prstGeom prst="rect">
            <a:avLst/>
          </a:prstGeom>
        </p:spPr>
      </p:pic>
      <p:pic>
        <p:nvPicPr>
          <p:cNvPr id="12" name="図 11">
            <a:extLst>
              <a:ext uri="{FF2B5EF4-FFF2-40B4-BE49-F238E27FC236}">
                <a16:creationId xmlns:a16="http://schemas.microsoft.com/office/drawing/2014/main" id="{5D9554A0-9ECC-0DBE-59DA-FC84ED7F32EC}"/>
              </a:ext>
            </a:extLst>
          </p:cNvPr>
          <p:cNvPicPr>
            <a:picLocks noChangeAspect="1"/>
          </p:cNvPicPr>
          <p:nvPr/>
        </p:nvPicPr>
        <p:blipFill>
          <a:blip r:embed="rId4"/>
          <a:stretch>
            <a:fillRect/>
          </a:stretch>
        </p:blipFill>
        <p:spPr>
          <a:xfrm>
            <a:off x="345592" y="3526972"/>
            <a:ext cx="2353085" cy="598714"/>
          </a:xfrm>
          <a:prstGeom prst="rect">
            <a:avLst/>
          </a:prstGeom>
        </p:spPr>
      </p:pic>
      <p:sp>
        <p:nvSpPr>
          <p:cNvPr id="16" name="コンテンツ プレースホルダー 15">
            <a:extLst>
              <a:ext uri="{FF2B5EF4-FFF2-40B4-BE49-F238E27FC236}">
                <a16:creationId xmlns:a16="http://schemas.microsoft.com/office/drawing/2014/main" id="{9E316D46-E16D-43AF-5D9C-61E38B1D1E09}"/>
              </a:ext>
            </a:extLst>
          </p:cNvPr>
          <p:cNvSpPr>
            <a:spLocks noGrp="1"/>
          </p:cNvSpPr>
          <p:nvPr>
            <p:ph sz="half" idx="2"/>
          </p:nvPr>
        </p:nvSpPr>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dirty="0"/>
              <a:t>Python</a:t>
            </a:r>
            <a:r>
              <a:rPr lang="ja-JP" altLang="en-US" dirty="0"/>
              <a:t>でも，</a:t>
            </a:r>
            <a:r>
              <a:rPr lang="en-US" altLang="ja-JP" dirty="0"/>
              <a:t>s2[0] </a:t>
            </a:r>
            <a:r>
              <a:rPr lang="ja-JP" altLang="en-US" dirty="0"/>
              <a:t>に</a:t>
            </a:r>
            <a:r>
              <a:rPr lang="en-US" altLang="ja-JP" dirty="0"/>
              <a:t>String</a:t>
            </a:r>
            <a:r>
              <a:rPr lang="ja-JP" altLang="en-US" dirty="0"/>
              <a:t>をプッシュすると，</a:t>
            </a:r>
            <a:r>
              <a:rPr lang="en-US" altLang="ja-JP" dirty="0"/>
              <a:t>s2[0] </a:t>
            </a:r>
            <a:r>
              <a:rPr lang="ja-JP" altLang="en-US" dirty="0"/>
              <a:t>だけでなく元の </a:t>
            </a:r>
            <a:r>
              <a:rPr lang="en-US" altLang="ja-JP" dirty="0"/>
              <a:t>s1[0] </a:t>
            </a:r>
            <a:r>
              <a:rPr lang="ja-JP" altLang="en-US" dirty="0"/>
              <a:t>も変更されている</a:t>
            </a:r>
            <a:r>
              <a:rPr lang="en-US" altLang="ja-JP" dirty="0"/>
              <a:t>.</a:t>
            </a:r>
            <a:endParaRPr lang="ja-JP" altLang="en-US" dirty="0"/>
          </a:p>
        </p:txBody>
      </p:sp>
      <p:pic>
        <p:nvPicPr>
          <p:cNvPr id="17" name="図 16">
            <a:extLst>
              <a:ext uri="{FF2B5EF4-FFF2-40B4-BE49-F238E27FC236}">
                <a16:creationId xmlns:a16="http://schemas.microsoft.com/office/drawing/2014/main" id="{0B9DE0E5-1B05-6F8E-9F89-1F9B035C62F2}"/>
              </a:ext>
            </a:extLst>
          </p:cNvPr>
          <p:cNvPicPr>
            <a:picLocks noChangeAspect="1"/>
          </p:cNvPicPr>
          <p:nvPr/>
        </p:nvPicPr>
        <p:blipFill>
          <a:blip r:embed="rId4"/>
          <a:stretch>
            <a:fillRect/>
          </a:stretch>
        </p:blipFill>
        <p:spPr>
          <a:xfrm>
            <a:off x="6172199" y="3526972"/>
            <a:ext cx="2353085" cy="598714"/>
          </a:xfrm>
          <a:prstGeom prst="rect">
            <a:avLst/>
          </a:prstGeom>
        </p:spPr>
      </p:pic>
    </p:spTree>
    <p:extLst>
      <p:ext uri="{BB962C8B-B14F-4D97-AF65-F5344CB8AC3E}">
        <p14:creationId xmlns:p14="http://schemas.microsoft.com/office/powerpoint/2010/main" val="409363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BA8D900-B7CD-9699-6D82-D09858C8C123}"/>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String </a:t>
            </a:r>
            <a:r>
              <a:rPr kumimoji="1" lang="ja-JP" altLang="en-US" dirty="0"/>
              <a:t>は </a:t>
            </a:r>
            <a:r>
              <a:rPr kumimoji="1" lang="en-US" altLang="ja-JP" dirty="0"/>
              <a:t>Rust </a:t>
            </a:r>
            <a:r>
              <a:rPr kumimoji="1" lang="ja-JP" altLang="en-US" dirty="0"/>
              <a:t>ではミュータブルである．</a:t>
            </a:r>
          </a:p>
        </p:txBody>
      </p:sp>
      <p:sp>
        <p:nvSpPr>
          <p:cNvPr id="3" name="コンテンツ プレースホルダー 2">
            <a:extLst>
              <a:ext uri="{FF2B5EF4-FFF2-40B4-BE49-F238E27FC236}">
                <a16:creationId xmlns:a16="http://schemas.microsoft.com/office/drawing/2014/main" id="{C747654B-ACFD-F299-9010-1A1B3E6A63CE}"/>
              </a:ext>
            </a:extLst>
          </p:cNvPr>
          <p:cNvSpPr>
            <a:spLocks noGrp="1"/>
          </p:cNvSpPr>
          <p:nvPr>
            <p:ph sz="half" idx="2"/>
          </p:nvPr>
        </p:nvSpPr>
        <p:spPr/>
        <p:txBody>
          <a:bodyPr>
            <a:noAutofit/>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en-US" altLang="ja-JP" dirty="0"/>
              <a:t>String </a:t>
            </a:r>
            <a:r>
              <a:rPr lang="ja-JP" altLang="en-US" dirty="0"/>
              <a:t>は </a:t>
            </a:r>
            <a:r>
              <a:rPr lang="en-US" altLang="ja-JP" dirty="0"/>
              <a:t>Python </a:t>
            </a:r>
            <a:r>
              <a:rPr lang="ja-JP" altLang="en-US" dirty="0"/>
              <a:t>ではイミュータブルであり，</a:t>
            </a:r>
            <a:r>
              <a:rPr lang="en-US" altLang="ja-JP" dirty="0"/>
              <a:t>s2 </a:t>
            </a:r>
            <a:r>
              <a:rPr lang="ja-JP" altLang="en-US" dirty="0"/>
              <a:t>に </a:t>
            </a:r>
            <a:r>
              <a:rPr lang="en-US" altLang="ja-JP" dirty="0"/>
              <a:t>String </a:t>
            </a:r>
            <a:r>
              <a:rPr lang="ja-JP" altLang="en-US" dirty="0"/>
              <a:t>をプッシュした時点で別のオブジェクトになってしまう．</a:t>
            </a:r>
            <a:endParaRPr lang="en-US" altLang="ja-JP" dirty="0"/>
          </a:p>
          <a:p>
            <a:r>
              <a:rPr lang="en-US" altLang="ja-JP" dirty="0"/>
              <a:t>Rust</a:t>
            </a:r>
            <a:r>
              <a:rPr lang="ja-JP" altLang="en-US" dirty="0"/>
              <a:t>ではミュータブルで，</a:t>
            </a:r>
            <a:r>
              <a:rPr lang="en-US" altLang="ja-JP" dirty="0"/>
              <a:t>Python</a:t>
            </a:r>
            <a:r>
              <a:rPr lang="ja-JP" altLang="en-US" dirty="0"/>
              <a:t>ではイミュータブルであるような型（数，文字列，タプル）では，同様の問題が発生する．</a:t>
            </a:r>
            <a:r>
              <a:rPr lang="en-US" altLang="ja-JP" dirty="0"/>
              <a:t> </a:t>
            </a:r>
            <a:r>
              <a:rPr lang="ja-JP" altLang="en-US" dirty="0"/>
              <a:t>変換を実現するには</a:t>
            </a:r>
            <a:r>
              <a:rPr lang="en-US" altLang="ja-JP" dirty="0"/>
              <a:t>Python</a:t>
            </a:r>
            <a:r>
              <a:rPr lang="ja-JP" altLang="en-US" dirty="0"/>
              <a:t>上でミュータブルな数・文字列・タプルを作るか，それに準ずる機能を実現しなければならない</a:t>
            </a:r>
            <a:endParaRPr kumimoji="1" lang="ja-JP" altLang="en-US" dirty="0"/>
          </a:p>
        </p:txBody>
      </p:sp>
      <p:sp>
        <p:nvSpPr>
          <p:cNvPr id="4" name="タイトル 3">
            <a:extLst>
              <a:ext uri="{FF2B5EF4-FFF2-40B4-BE49-F238E27FC236}">
                <a16:creationId xmlns:a16="http://schemas.microsoft.com/office/drawing/2014/main" id="{572F1470-AB3A-55CF-BC1D-B8B3F255A24C}"/>
              </a:ext>
            </a:extLst>
          </p:cNvPr>
          <p:cNvSpPr>
            <a:spLocks noGrp="1"/>
          </p:cNvSpPr>
          <p:nvPr>
            <p:ph type="title"/>
          </p:nvPr>
        </p:nvSpPr>
        <p:spPr/>
        <p:txBody>
          <a:bodyPr/>
          <a:lstStyle/>
          <a:p>
            <a:r>
              <a:rPr lang="ja-JP" altLang="en-US" dirty="0"/>
              <a:t>例</a:t>
            </a:r>
            <a:r>
              <a:rPr lang="en-US" altLang="ja-JP" dirty="0">
                <a:latin typeface="+mj-lt"/>
              </a:rPr>
              <a:t>3.3.2 </a:t>
            </a:r>
            <a:r>
              <a:rPr lang="ja-JP" altLang="en-US" dirty="0">
                <a:latin typeface="+mj-lt"/>
              </a:rPr>
              <a:t>可変借用（変換できない例）</a:t>
            </a:r>
            <a:endParaRPr kumimoji="1" lang="ja-JP" altLang="en-US" dirty="0"/>
          </a:p>
        </p:txBody>
      </p:sp>
      <p:pic>
        <p:nvPicPr>
          <p:cNvPr id="6" name="図 5">
            <a:extLst>
              <a:ext uri="{FF2B5EF4-FFF2-40B4-BE49-F238E27FC236}">
                <a16:creationId xmlns:a16="http://schemas.microsoft.com/office/drawing/2014/main" id="{F3C3EB65-1406-77F9-BB6A-D890C037BFE9}"/>
              </a:ext>
            </a:extLst>
          </p:cNvPr>
          <p:cNvPicPr>
            <a:picLocks noChangeAspect="1"/>
          </p:cNvPicPr>
          <p:nvPr/>
        </p:nvPicPr>
        <p:blipFill>
          <a:blip r:embed="rId2"/>
          <a:stretch>
            <a:fillRect/>
          </a:stretch>
        </p:blipFill>
        <p:spPr>
          <a:xfrm>
            <a:off x="345589" y="1050216"/>
            <a:ext cx="4953225" cy="2378783"/>
          </a:xfrm>
          <a:prstGeom prst="rect">
            <a:avLst/>
          </a:prstGeom>
        </p:spPr>
      </p:pic>
      <p:pic>
        <p:nvPicPr>
          <p:cNvPr id="8" name="図 7">
            <a:extLst>
              <a:ext uri="{FF2B5EF4-FFF2-40B4-BE49-F238E27FC236}">
                <a16:creationId xmlns:a16="http://schemas.microsoft.com/office/drawing/2014/main" id="{C9F0EFE2-3DD9-E424-2990-5C2B7EA6B578}"/>
              </a:ext>
            </a:extLst>
          </p:cNvPr>
          <p:cNvPicPr>
            <a:picLocks noChangeAspect="1"/>
          </p:cNvPicPr>
          <p:nvPr/>
        </p:nvPicPr>
        <p:blipFill>
          <a:blip r:embed="rId3"/>
          <a:stretch>
            <a:fillRect/>
          </a:stretch>
        </p:blipFill>
        <p:spPr>
          <a:xfrm>
            <a:off x="6172200" y="1050216"/>
            <a:ext cx="3522922" cy="2139298"/>
          </a:xfrm>
          <a:prstGeom prst="rect">
            <a:avLst/>
          </a:prstGeom>
        </p:spPr>
      </p:pic>
      <p:pic>
        <p:nvPicPr>
          <p:cNvPr id="10" name="図 9">
            <a:extLst>
              <a:ext uri="{FF2B5EF4-FFF2-40B4-BE49-F238E27FC236}">
                <a16:creationId xmlns:a16="http://schemas.microsoft.com/office/drawing/2014/main" id="{0417484D-95E8-71E0-67FA-EABED3E10836}"/>
              </a:ext>
            </a:extLst>
          </p:cNvPr>
          <p:cNvPicPr>
            <a:picLocks noChangeAspect="1"/>
          </p:cNvPicPr>
          <p:nvPr/>
        </p:nvPicPr>
        <p:blipFill>
          <a:blip r:embed="rId4"/>
          <a:stretch>
            <a:fillRect/>
          </a:stretch>
        </p:blipFill>
        <p:spPr>
          <a:xfrm>
            <a:off x="6172200" y="3474693"/>
            <a:ext cx="1981200" cy="618336"/>
          </a:xfrm>
          <a:prstGeom prst="rect">
            <a:avLst/>
          </a:prstGeom>
        </p:spPr>
      </p:pic>
      <p:pic>
        <p:nvPicPr>
          <p:cNvPr id="12" name="図 11">
            <a:extLst>
              <a:ext uri="{FF2B5EF4-FFF2-40B4-BE49-F238E27FC236}">
                <a16:creationId xmlns:a16="http://schemas.microsoft.com/office/drawing/2014/main" id="{F07BF5BE-2ED8-81E1-DCA2-943FB2FC5483}"/>
              </a:ext>
            </a:extLst>
          </p:cNvPr>
          <p:cNvPicPr>
            <a:picLocks noChangeAspect="1"/>
          </p:cNvPicPr>
          <p:nvPr/>
        </p:nvPicPr>
        <p:blipFill>
          <a:blip r:embed="rId5"/>
          <a:stretch>
            <a:fillRect/>
          </a:stretch>
        </p:blipFill>
        <p:spPr>
          <a:xfrm>
            <a:off x="345589" y="3428999"/>
            <a:ext cx="2031148" cy="664030"/>
          </a:xfrm>
          <a:prstGeom prst="rect">
            <a:avLst/>
          </a:prstGeom>
        </p:spPr>
      </p:pic>
    </p:spTree>
    <p:extLst>
      <p:ext uri="{BB962C8B-B14F-4D97-AF65-F5344CB8AC3E}">
        <p14:creationId xmlns:p14="http://schemas.microsoft.com/office/powerpoint/2010/main" val="4283314331"/>
      </p:ext>
    </p:extLst>
  </p:cSld>
  <p:clrMapOvr>
    <a:masterClrMapping/>
  </p:clrMapOvr>
</p:sld>
</file>

<file path=ppt/theme/theme1.xml><?xml version="1.0" encoding="utf-8"?>
<a:theme xmlns:a="http://schemas.openxmlformats.org/drawingml/2006/main" name="2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NR/MSPG">
      <a:majorFont>
        <a:latin typeface="Arial"/>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464</TotalTime>
  <Words>849</Words>
  <Application>Microsoft Office PowerPoint</Application>
  <PresentationFormat>ワイド画面</PresentationFormat>
  <Paragraphs>162</Paragraphs>
  <Slides>15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游ゴシック</vt:lpstr>
      <vt:lpstr>Arial</vt:lpstr>
      <vt:lpstr>Open Sans</vt:lpstr>
      <vt:lpstr>Times New Roman</vt:lpstr>
      <vt:lpstr>2_Office テーマ</vt:lpstr>
      <vt:lpstr>タイトル（仮） PythonとRustのメモリ管理手法の比較を通した，Python→Rust プログラム変換手法の検討</vt:lpstr>
      <vt:lpstr>内容</vt:lpstr>
      <vt:lpstr>1. 研究の動機</vt:lpstr>
      <vt:lpstr>2. 方法</vt:lpstr>
      <vt:lpstr>例3.1  所有権の移動</vt:lpstr>
      <vt:lpstr>例3.1  所有権の移動ー解放のタイミングの確認</vt:lpstr>
      <vt:lpstr>例3.2 借用</vt:lpstr>
      <vt:lpstr>例3.3.1 可変借用</vt:lpstr>
      <vt:lpstr>例3.3.2 可変借用（変換できない例）</vt:lpstr>
      <vt:lpstr>例3.4.1 クローン</vt:lpstr>
      <vt:lpstr>例3.4.2 クローン</vt:lpstr>
      <vt:lpstr>例3.5.1 定数，グローバル変数</vt:lpstr>
      <vt:lpstr>例3.5.2 Pythonにおけるクラスを利用した値の変更の抑制</vt:lpstr>
      <vt:lpstr>4. 結論・考察</vt:lpstr>
      <vt:lpstr>5. 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陽向 三上</dc:creator>
  <cp:lastModifiedBy>陽向 三上</cp:lastModifiedBy>
  <cp:revision>98</cp:revision>
  <dcterms:created xsi:type="dcterms:W3CDTF">2024-06-19T02:29:43Z</dcterms:created>
  <dcterms:modified xsi:type="dcterms:W3CDTF">2025-01-13T10:15:39Z</dcterms:modified>
</cp:coreProperties>
</file>