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PREPARED BY; MBONG HINCKZ</a:t>
            </a:r>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r>
              <a:rPr lang="en-US"/>
              <a:t>PREPARED BY; MBONG HINCKZ</a:t>
            </a:r>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r>
              <a:rPr lang="en-US"/>
              <a:t>PREPARED BY; MBONG HINCKZ</a:t>
            </a:r>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r>
              <a:rPr lang="en-US"/>
              <a:t>PREPARED BY; MBONG HINCKZ</a:t>
            </a:r>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r>
              <a:rPr lang="en-US"/>
              <a:t>PREPARED BY; MBONG HINCKZ</a:t>
            </a:r>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r>
              <a:rPr lang="en-US"/>
              <a:t>PREPARED BY; MBONG HINCKZ</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r>
              <a:rPr lang="en-US"/>
              <a:t>PREPARED BY; MBONG HINCKZ</a:t>
            </a:r>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r>
              <a:rPr lang="en-US"/>
              <a:t>PREPARED BY; MBONG HINCKZ</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r>
              <a:rPr lang="en-US"/>
              <a:t>PREPARED BY; MBONG HINCKZ</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r>
              <a:rPr lang="en-US"/>
              <a:t>PREPARED BY; MBONG HINCKZ</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r>
              <a:rPr lang="en-US"/>
              <a:t>PREPARED BY; MBONG HINCKZ</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PREPARED BY; MBONG HINCKZ</a:t>
            </a:r>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kaggle.com/datasets/arnabchaki/data-science-salaries-2023" TargetMode="External"/><Relationship Id="rId1" Type="http://schemas.openxmlformats.org/officeDocument/2006/relationships/hyperlink" Target="https://www.kaggle.com/datasets/iyadelwy/boxing-matches-dataset-predict-winner?select=fighters.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55" y="397510"/>
            <a:ext cx="11231245" cy="2572385"/>
          </a:xfrm>
        </p:spPr>
        <p:txBody>
          <a:bodyPr/>
          <a:lstStyle/>
          <a:p>
            <a:pPr>
              <a:lnSpc>
                <a:spcPct val="130000"/>
              </a:lnSpc>
            </a:pPr>
            <a:r>
              <a:rPr lang="en-US" sz="5400" b="1" u="sng" dirty="0">
                <a:solidFill>
                  <a:schemeClr val="tx1"/>
                </a:solidFill>
                <a:latin typeface="Arial" panose="020B0604020202020204" pitchFamily="34" charset="0"/>
                <a:cs typeface="Arial" panose="020B0604020202020204" pitchFamily="34" charset="0"/>
              </a:rPr>
              <a:t>WELCOME TO MY</a:t>
            </a:r>
            <a:br>
              <a:rPr lang="en-US" sz="5400" b="1" u="sng" dirty="0">
                <a:solidFill>
                  <a:schemeClr val="tx1"/>
                </a:solidFill>
                <a:latin typeface="Arial" panose="020B0604020202020204" pitchFamily="34" charset="0"/>
                <a:cs typeface="Arial" panose="020B0604020202020204" pitchFamily="34" charset="0"/>
              </a:rPr>
            </a:br>
            <a:r>
              <a:rPr lang="en-US" sz="5400" b="1" u="sng" dirty="0">
                <a:solidFill>
                  <a:schemeClr val="tx1"/>
                </a:solidFill>
                <a:latin typeface="Arial" panose="020B0604020202020204" pitchFamily="34" charset="0"/>
                <a:cs typeface="Arial" panose="020B0604020202020204" pitchFamily="34" charset="0"/>
              </a:rPr>
              <a:t>IT143 DATASET PRESENTATION</a:t>
            </a:r>
            <a:endParaRPr lang="en-US" sz="5400" b="1" u="sng"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pPr marL="457200" indent="-457200">
              <a:buFont typeface="Arial" panose="020B0604020202020204" pitchFamily="34" charset="0"/>
              <a:buChar char="•"/>
            </a:pPr>
            <a:r>
              <a:rPr lang="en-US" sz="2800"/>
              <a:t>BOXING DATASET UNDER THE “COMBAT SPORT COMMUNITY”.</a:t>
            </a:r>
            <a:endParaRPr lang="en-US" sz="2800"/>
          </a:p>
          <a:p>
            <a:pPr marL="457200" indent="-457200">
              <a:buFont typeface="Arial" panose="020B0604020202020204" pitchFamily="34" charset="0"/>
              <a:buChar char="•"/>
            </a:pPr>
            <a:r>
              <a:rPr lang="en-US" sz="2800"/>
              <a:t>SALARY RANGES DATASET IN TECHNOLOGY UNDER THE “TECH COMMUNITY”.</a:t>
            </a:r>
            <a:endParaRPr lang="en-US" sz="2800"/>
          </a:p>
        </p:txBody>
      </p:sp>
      <p:sp>
        <p:nvSpPr>
          <p:cNvPr id="5" name="Footer Placeholder 4"/>
          <p:cNvSpPr>
            <a:spLocks noGrp="1"/>
          </p:cNvSpPr>
          <p:nvPr>
            <p:ph type="ftr" sz="quarter" idx="3"/>
          </p:nvPr>
        </p:nvSpPr>
        <p:spPr/>
        <p:txBody>
          <a:bodyPr/>
          <a:p>
            <a:r>
              <a:rPr lang="en-US" b="1">
                <a:solidFill>
                  <a:srgbClr val="FF0000"/>
                </a:solidFill>
              </a:rPr>
              <a:t>PREPARED BY; MBONG, GORDON</a:t>
            </a:r>
            <a:endParaRPr lang="en-US"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b="1" u="sng"/>
              <a:t>SUMMARY</a:t>
            </a:r>
            <a:endParaRPr lang="en-US" sz="5400" b="1" u="sng"/>
          </a:p>
        </p:txBody>
      </p:sp>
      <p:sp>
        <p:nvSpPr>
          <p:cNvPr id="3" name="Content Placeholder 2"/>
          <p:cNvSpPr>
            <a:spLocks noGrp="1"/>
          </p:cNvSpPr>
          <p:nvPr>
            <p:ph idx="1"/>
          </p:nvPr>
        </p:nvSpPr>
        <p:spPr/>
        <p:txBody>
          <a:bodyPr/>
          <a:p>
            <a:pPr marL="0" indent="0" algn="ctr">
              <a:buNone/>
            </a:pPr>
            <a:r>
              <a:rPr lang="en-US" sz="2800" b="1"/>
              <a:t>The presented datasets can be analysed in different ways, depending on the occasion or need of individual, companies, and including government agencies. It can also be suitable for studies based on future improvement of market.</a:t>
            </a:r>
            <a:endParaRPr lang="en-US" sz="2800" b="1"/>
          </a:p>
          <a:p>
            <a:pPr marL="0" indent="0" algn="ctr">
              <a:buNone/>
            </a:pPr>
            <a:r>
              <a:rPr lang="en-US" sz="2800" b="1"/>
              <a:t>It can also enable the building and arrangement of future wider, more inclusive and efficient databases for many more complex analysis.</a:t>
            </a:r>
            <a:endParaRPr lang="en-US" sz="2800" b="1"/>
          </a:p>
          <a:p>
            <a:pPr marL="0" indent="0" algn="ctr">
              <a:buNone/>
            </a:pPr>
            <a:endParaRPr lang="en-US" sz="2800" b="1"/>
          </a:p>
          <a:p>
            <a:pPr marL="0" indent="0" algn="l">
              <a:buNone/>
            </a:pPr>
            <a:r>
              <a:rPr lang="en-US" sz="2800" b="1"/>
              <a:t>Many thanks for engaging!!!</a:t>
            </a:r>
            <a:endParaRPr lang="en-US" sz="2800" b="1"/>
          </a:p>
        </p:txBody>
      </p:sp>
      <p:sp>
        <p:nvSpPr>
          <p:cNvPr id="4" name="Footer Placeholder 3"/>
          <p:cNvSpPr>
            <a:spLocks noGrp="1"/>
          </p:cNvSpPr>
          <p:nvPr>
            <p:ph type="ftr" sz="quarter" idx="11"/>
          </p:nvPr>
        </p:nvSpPr>
        <p:spPr/>
        <p:txBody>
          <a:bodyPr/>
          <a:p>
            <a:r>
              <a:rPr lang="en-US">
                <a:solidFill>
                  <a:srgbClr val="FF0000"/>
                </a:solidFill>
              </a:rPr>
              <a:t>PREPARED BY; MBONG, GORDON</a:t>
            </a:r>
            <a:endParaRPr 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b="1" u="sng"/>
              <a:t>INTRODUCTION</a:t>
            </a:r>
            <a:endParaRPr lang="en-US" sz="5400" b="1" u="sng"/>
          </a:p>
        </p:txBody>
      </p:sp>
      <p:sp>
        <p:nvSpPr>
          <p:cNvPr id="3" name="Content Placeholder 2"/>
          <p:cNvSpPr>
            <a:spLocks noGrp="1"/>
          </p:cNvSpPr>
          <p:nvPr>
            <p:ph idx="1"/>
          </p:nvPr>
        </p:nvSpPr>
        <p:spPr>
          <a:xfrm>
            <a:off x="609600" y="1417955"/>
            <a:ext cx="10972800" cy="4826635"/>
          </a:xfrm>
        </p:spPr>
        <p:txBody>
          <a:bodyPr/>
          <a:p>
            <a:r>
              <a:rPr lang="en-US" b="1">
                <a:solidFill>
                  <a:schemeClr val="accent5">
                    <a:lumMod val="75000"/>
                  </a:schemeClr>
                </a:solidFill>
              </a:rPr>
              <a:t>BOXING DATASET</a:t>
            </a:r>
            <a:endParaRPr lang="en-US" b="1"/>
          </a:p>
          <a:p>
            <a:pPr marL="0" indent="0">
              <a:buNone/>
            </a:pPr>
            <a:r>
              <a:rPr lang="en-US" sz="2800" b="1"/>
              <a:t>This is a type of combat sport dataset, under the combat sport community. It provides interesting information capable of telling each boxer’s story at a glance of the table.</a:t>
            </a:r>
            <a:endParaRPr lang="en-US" sz="2800" b="1"/>
          </a:p>
          <a:p>
            <a:pPr marL="0" indent="0">
              <a:buNone/>
            </a:pPr>
            <a:endParaRPr lang="en-US" sz="2800" b="1"/>
          </a:p>
          <a:p>
            <a:r>
              <a:rPr lang="en-US" b="1">
                <a:solidFill>
                  <a:schemeClr val="accent5">
                    <a:lumMod val="75000"/>
                  </a:schemeClr>
                </a:solidFill>
              </a:rPr>
              <a:t>TECH SALARIES DATASET</a:t>
            </a:r>
            <a:endParaRPr lang="en-US" b="1">
              <a:solidFill>
                <a:schemeClr val="accent5">
                  <a:lumMod val="75000"/>
                </a:schemeClr>
              </a:solidFill>
            </a:endParaRPr>
          </a:p>
          <a:p>
            <a:pPr marL="0" indent="0">
              <a:buNone/>
            </a:pPr>
            <a:r>
              <a:rPr lang="en-US" sz="2800" b="1"/>
              <a:t>This is an example of dataset found in the technology community, it compares salary ranges of tech employees in different areas and categories. This dataset is can help resolve lots of questions relating to this community.</a:t>
            </a:r>
            <a:endParaRPr lang="en-US" sz="2800" b="1"/>
          </a:p>
        </p:txBody>
      </p:sp>
      <p:sp>
        <p:nvSpPr>
          <p:cNvPr id="4" name="Footer Placeholder 3"/>
          <p:cNvSpPr>
            <a:spLocks noGrp="1"/>
          </p:cNvSpPr>
          <p:nvPr>
            <p:ph type="ftr" sz="quarter" idx="11"/>
          </p:nvPr>
        </p:nvSpPr>
        <p:spPr/>
        <p:txBody>
          <a:bodyPr/>
          <a:p>
            <a:r>
              <a:rPr lang="en-US">
                <a:solidFill>
                  <a:srgbClr val="FF0000"/>
                </a:solidFill>
              </a:rPr>
              <a:t>PREPARED BY; MBONG, GORDON</a:t>
            </a:r>
            <a:endParaRPr lang="en-US">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570990"/>
          </a:xfrm>
        </p:spPr>
        <p:txBody>
          <a:bodyPr/>
          <a:p>
            <a:pPr algn="ctr"/>
            <a:r>
              <a:rPr lang="en-US" sz="4400" b="1" u="sng"/>
              <a:t>Sources of Boxing and Tech-Salaries </a:t>
            </a:r>
            <a:br>
              <a:rPr lang="en-US" sz="4400" b="1" u="sng"/>
            </a:br>
            <a:r>
              <a:rPr lang="en-US" sz="4400" b="1" u="sng"/>
              <a:t>Data Sets</a:t>
            </a:r>
            <a:endParaRPr lang="en-US" sz="4400" b="1" u="sng"/>
          </a:p>
        </p:txBody>
      </p:sp>
      <p:sp>
        <p:nvSpPr>
          <p:cNvPr id="3" name="Content Placeholder 2"/>
          <p:cNvSpPr>
            <a:spLocks noGrp="1"/>
          </p:cNvSpPr>
          <p:nvPr>
            <p:ph idx="1"/>
          </p:nvPr>
        </p:nvSpPr>
        <p:spPr>
          <a:xfrm>
            <a:off x="609600" y="1846580"/>
            <a:ext cx="10972800" cy="4279900"/>
          </a:xfrm>
        </p:spPr>
        <p:txBody>
          <a:bodyPr/>
          <a:p>
            <a:r>
              <a:rPr lang="en-US" sz="2800" b="1"/>
              <a:t>My Boxing dataset can be found using the link below:</a:t>
            </a:r>
            <a:endParaRPr lang="en-US"/>
          </a:p>
          <a:p>
            <a:pPr marL="0" indent="0">
              <a:buNone/>
            </a:pPr>
            <a:r>
              <a:rPr lang="en-US">
                <a:hlinkClick r:id="rId1" tooltip="" action="ppaction://hlinkfile">
                  <a:extLst>
                    <a:ext uri="{DAF060AB-1E55-43B9-8AAB-6FB025537F2F}">
                      <wpsdc:hlinkClr xmlns:wpsdc="http://www.wps.cn/officeDocument/2017/drawingmlCustomData" val="FF5050"/>
                      <wpsdc:folHlinkClr xmlns:wpsdc="http://www.wps.cn/officeDocument/2017/drawingmlCustomData" val="000099"/>
                      <wpsdc:hlinkUnderline xmlns:wpsdc="http://www.wps.cn/officeDocument/2017/drawingmlCustomData" val="1"/>
                    </a:ext>
                  </a:extLst>
                </a:hlinkClick>
              </a:rPr>
              <a:t>https://www.kaggle.com/datasets/iyadelwy/boxing-matches-dataset-predict-winner?select=fighters.csv</a:t>
            </a:r>
            <a:endParaRPr lang="en-US">
              <a:hlinkClick r:id="rId1" tooltip="" action="ppaction://hlinkfile">
                <a:extLst>
                  <a:ext uri="{DAF060AB-1E55-43B9-8AAB-6FB025537F2F}">
                    <wpsdc:hlinkClr xmlns:wpsdc="http://www.wps.cn/officeDocument/2017/drawingmlCustomData" val="FF5050"/>
                    <wpsdc:folHlinkClr xmlns:wpsdc="http://www.wps.cn/officeDocument/2017/drawingmlCustomData" val="000099"/>
                    <wpsdc:hlinkUnderline xmlns:wpsdc="http://www.wps.cn/officeDocument/2017/drawingmlCustomData" val="1"/>
                  </a:ext>
                </a:extLst>
              </a:hlinkClick>
            </a:endParaRPr>
          </a:p>
          <a:p>
            <a:pPr marL="0" indent="0">
              <a:buNone/>
            </a:pPr>
            <a:endParaRPr lang="en-US"/>
          </a:p>
          <a:p>
            <a:r>
              <a:rPr lang="en-US" sz="2800" b="1"/>
              <a:t>My Tech salaries dataset can be found using the link below:</a:t>
            </a:r>
            <a:endParaRPr lang="en-US" sz="2800" b="1"/>
          </a:p>
          <a:p>
            <a:pPr marL="0" indent="0">
              <a:buNone/>
            </a:pPr>
            <a:r>
              <a:rPr lang="en-US">
                <a:hlinkClick r:id="rId2" tooltip="" action="ppaction://hlinkfile"/>
              </a:rPr>
              <a:t>https://www.kaggle.com/datasets/arnabchaki/data-science-salaries-2023</a:t>
            </a:r>
            <a:endParaRPr lang="en-US"/>
          </a:p>
        </p:txBody>
      </p:sp>
      <p:sp>
        <p:nvSpPr>
          <p:cNvPr id="4" name="Footer Placeholder 3"/>
          <p:cNvSpPr>
            <a:spLocks noGrp="1"/>
          </p:cNvSpPr>
          <p:nvPr>
            <p:ph type="ftr" sz="quarter" idx="11"/>
          </p:nvPr>
        </p:nvSpPr>
        <p:spPr/>
        <p:txBody>
          <a:bodyPr/>
          <a:p>
            <a:r>
              <a:rPr lang="en-US">
                <a:solidFill>
                  <a:srgbClr val="FF0000"/>
                </a:solidFill>
              </a:rPr>
              <a:t>PREPARED BY; MBONG, GORDON</a:t>
            </a:r>
            <a:endParaRPr 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371600"/>
          </a:xfrm>
        </p:spPr>
        <p:txBody>
          <a:bodyPr/>
          <a:p>
            <a:pPr algn="ctr"/>
            <a:r>
              <a:rPr lang="en-US" b="1" u="sng"/>
              <a:t>STAKEHOLDERS AND DECISION MAKERS FOR THE </a:t>
            </a:r>
            <a:r>
              <a:rPr lang="en-US" b="1" u="sng">
                <a:solidFill>
                  <a:schemeClr val="accent5">
                    <a:lumMod val="75000"/>
                  </a:schemeClr>
                </a:solidFill>
              </a:rPr>
              <a:t>BOXING DATASET</a:t>
            </a:r>
            <a:endParaRPr lang="en-US" b="1" u="sng">
              <a:solidFill>
                <a:schemeClr val="accent5">
                  <a:lumMod val="75000"/>
                </a:schemeClr>
              </a:solidFill>
            </a:endParaRPr>
          </a:p>
        </p:txBody>
      </p:sp>
      <p:sp>
        <p:nvSpPr>
          <p:cNvPr id="3" name="Content Placeholder 2"/>
          <p:cNvSpPr>
            <a:spLocks noGrp="1"/>
          </p:cNvSpPr>
          <p:nvPr>
            <p:ph idx="1"/>
          </p:nvPr>
        </p:nvSpPr>
        <p:spPr>
          <a:xfrm>
            <a:off x="609600" y="1646555"/>
            <a:ext cx="10972800" cy="4480560"/>
          </a:xfrm>
        </p:spPr>
        <p:txBody>
          <a:bodyPr/>
          <a:p>
            <a:pPr marL="0" indent="0">
              <a:buNone/>
            </a:pPr>
            <a:r>
              <a:rPr lang="en-US"/>
              <a:t>This is a list for decision makers of the combat sport community:</a:t>
            </a:r>
            <a:endParaRPr lang="en-US"/>
          </a:p>
          <a:p>
            <a:pPr>
              <a:buFont typeface="Wingdings" panose="05000000000000000000" charset="0"/>
              <a:buChar char="v"/>
            </a:pPr>
            <a:r>
              <a:rPr lang="en-US"/>
              <a:t> Coaches / Trainers</a:t>
            </a:r>
            <a:endParaRPr lang="en-US"/>
          </a:p>
          <a:p>
            <a:pPr>
              <a:buFont typeface="Wingdings" panose="05000000000000000000" charset="0"/>
              <a:buChar char="v"/>
            </a:pPr>
            <a:r>
              <a:rPr lang="en-US"/>
              <a:t> Government Agencies and Authorities</a:t>
            </a:r>
            <a:endParaRPr lang="en-US"/>
          </a:p>
          <a:p>
            <a:pPr>
              <a:buFont typeface="Wingdings" panose="05000000000000000000" charset="0"/>
              <a:buChar char="v"/>
            </a:pPr>
            <a:r>
              <a:rPr lang="en-US"/>
              <a:t> Medical Professionals</a:t>
            </a:r>
            <a:endParaRPr lang="en-US"/>
          </a:p>
          <a:p>
            <a:pPr>
              <a:buFont typeface="Wingdings" panose="05000000000000000000" charset="0"/>
              <a:buChar char="v"/>
            </a:pPr>
            <a:r>
              <a:rPr lang="en-US"/>
              <a:t> Athletic Commissions</a:t>
            </a:r>
            <a:endParaRPr lang="en-US"/>
          </a:p>
          <a:p>
            <a:pPr>
              <a:buFont typeface="Wingdings" panose="05000000000000000000" charset="0"/>
              <a:buChar char="v"/>
            </a:pPr>
            <a:r>
              <a:rPr lang="en-US"/>
              <a:t> Promoters and Sponsors</a:t>
            </a:r>
            <a:endParaRPr lang="en-US"/>
          </a:p>
          <a:p>
            <a:pPr>
              <a:buFont typeface="Wingdings" panose="05000000000000000000" charset="0"/>
              <a:buChar char="v"/>
            </a:pPr>
            <a:r>
              <a:rPr lang="en-US"/>
              <a:t> Equipment Manufacturers</a:t>
            </a:r>
            <a:endParaRPr lang="en-US"/>
          </a:p>
        </p:txBody>
      </p:sp>
      <p:sp>
        <p:nvSpPr>
          <p:cNvPr id="4" name="Footer Placeholder 3"/>
          <p:cNvSpPr>
            <a:spLocks noGrp="1"/>
          </p:cNvSpPr>
          <p:nvPr>
            <p:ph type="ftr" sz="quarter" idx="11"/>
          </p:nvPr>
        </p:nvSpPr>
        <p:spPr/>
        <p:txBody>
          <a:bodyPr/>
          <a:p>
            <a:r>
              <a:rPr lang="en-US">
                <a:solidFill>
                  <a:srgbClr val="FF0000"/>
                </a:solidFill>
              </a:rPr>
              <a:t>PREPARED BY; MBONG, GORDON</a:t>
            </a:r>
            <a:endParaRPr lang="en-US">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sym typeface="+mn-ea"/>
              </a:rPr>
              <a:t>STAKEHOLDERS AND DECISION MAKERS FOR THE </a:t>
            </a:r>
            <a:r>
              <a:rPr lang="en-US" b="1" u="sng">
                <a:solidFill>
                  <a:schemeClr val="accent5">
                    <a:lumMod val="75000"/>
                  </a:schemeClr>
                </a:solidFill>
                <a:sym typeface="+mn-ea"/>
              </a:rPr>
              <a:t>TECH-SAlARY DATASET</a:t>
            </a:r>
            <a:endParaRPr lang="en-US" b="1" u="sng">
              <a:solidFill>
                <a:schemeClr val="accent5">
                  <a:lumMod val="75000"/>
                </a:schemeClr>
              </a:solidFill>
              <a:sym typeface="+mn-ea"/>
            </a:endParaRPr>
          </a:p>
        </p:txBody>
      </p:sp>
      <p:sp>
        <p:nvSpPr>
          <p:cNvPr id="3" name="Content Placeholder 2"/>
          <p:cNvSpPr>
            <a:spLocks noGrp="1"/>
          </p:cNvSpPr>
          <p:nvPr>
            <p:ph idx="1"/>
          </p:nvPr>
        </p:nvSpPr>
        <p:spPr/>
        <p:txBody>
          <a:bodyPr/>
          <a:p>
            <a:pPr marL="0" indent="0">
              <a:buNone/>
            </a:pPr>
            <a:r>
              <a:rPr lang="en-US" sz="2800" b="1">
                <a:sym typeface="+mn-ea"/>
              </a:rPr>
              <a:t>This is a list for decision makers of the Technology community:</a:t>
            </a:r>
            <a:endParaRPr lang="en-US"/>
          </a:p>
          <a:p>
            <a:pPr>
              <a:buFont typeface="Wingdings" panose="05000000000000000000" charset="0"/>
              <a:buChar char="v"/>
            </a:pPr>
            <a:r>
              <a:rPr lang="en-US"/>
              <a:t> </a:t>
            </a:r>
            <a:r>
              <a:rPr lang="en-US" sz="2800"/>
              <a:t>Managers / Aministrators</a:t>
            </a:r>
            <a:endParaRPr lang="en-US" sz="2800"/>
          </a:p>
          <a:p>
            <a:pPr>
              <a:buFont typeface="Wingdings" panose="05000000000000000000" charset="0"/>
              <a:buChar char="v"/>
            </a:pPr>
            <a:r>
              <a:rPr lang="en-US" sz="2800"/>
              <a:t> Human Resources Professionals</a:t>
            </a:r>
            <a:endParaRPr lang="en-US" sz="2800"/>
          </a:p>
          <a:p>
            <a:pPr>
              <a:buFont typeface="Wingdings" panose="05000000000000000000" charset="0"/>
              <a:buChar char="v"/>
            </a:pPr>
            <a:r>
              <a:rPr lang="en-US" sz="2800"/>
              <a:t> Hiring Managers &amp; Recruiters</a:t>
            </a:r>
            <a:endParaRPr lang="en-US" sz="2800"/>
          </a:p>
          <a:p>
            <a:pPr>
              <a:buFont typeface="Wingdings" panose="05000000000000000000" charset="0"/>
              <a:buChar char="v"/>
            </a:pPr>
            <a:r>
              <a:rPr lang="en-US" sz="2800"/>
              <a:t> Government &amp; Regulatory bodies</a:t>
            </a:r>
            <a:endParaRPr lang="en-US" sz="2800"/>
          </a:p>
          <a:p>
            <a:pPr>
              <a:buFont typeface="Wingdings" panose="05000000000000000000" charset="0"/>
              <a:buChar char="v"/>
            </a:pPr>
            <a:r>
              <a:rPr lang="en-US" sz="2800"/>
              <a:t> Employers / Company Executives</a:t>
            </a:r>
            <a:endParaRPr lang="en-US" sz="2800"/>
          </a:p>
          <a:p>
            <a:pPr>
              <a:buFont typeface="Wingdings" panose="05000000000000000000" charset="0"/>
              <a:buChar char="v"/>
            </a:pPr>
            <a:r>
              <a:rPr lang="en-US" sz="2800"/>
              <a:t>Tech Industry experts</a:t>
            </a:r>
            <a:endParaRPr lang="en-US" sz="2800"/>
          </a:p>
          <a:p>
            <a:pPr>
              <a:buFont typeface="Wingdings" panose="05000000000000000000" charset="0"/>
              <a:buChar char="v"/>
            </a:pPr>
            <a:r>
              <a:rPr lang="en-US" sz="2800"/>
              <a:t> Techn Industry Associations</a:t>
            </a:r>
            <a:endParaRPr lang="en-US" sz="2800"/>
          </a:p>
        </p:txBody>
      </p:sp>
      <p:sp>
        <p:nvSpPr>
          <p:cNvPr id="4" name="Footer Placeholder 3"/>
          <p:cNvSpPr>
            <a:spLocks noGrp="1"/>
          </p:cNvSpPr>
          <p:nvPr>
            <p:ph type="ftr" sz="quarter" idx="11"/>
          </p:nvPr>
        </p:nvSpPr>
        <p:spPr/>
        <p:txBody>
          <a:bodyPr/>
          <a:p>
            <a:r>
              <a:rPr lang="en-US">
                <a:solidFill>
                  <a:srgbClr val="FF0000"/>
                </a:solidFill>
              </a:rPr>
              <a:t>PREPARED BY; MBONG, GORDON</a:t>
            </a:r>
            <a:endParaRPr 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t>THE </a:t>
            </a:r>
            <a:r>
              <a:rPr lang="en-US" b="1" u="sng">
                <a:solidFill>
                  <a:schemeClr val="accent5">
                    <a:lumMod val="75000"/>
                  </a:schemeClr>
                </a:solidFill>
              </a:rPr>
              <a:t>BOXING DATASET</a:t>
            </a:r>
            <a:r>
              <a:rPr lang="en-US" b="1" u="sng"/>
              <a:t> OF COMBAT SPORT COMMUNITY</a:t>
            </a:r>
            <a:endParaRPr lang="en-US" b="1" u="sng"/>
          </a:p>
        </p:txBody>
      </p:sp>
      <p:sp>
        <p:nvSpPr>
          <p:cNvPr id="3" name="Content Placeholder 2"/>
          <p:cNvSpPr>
            <a:spLocks noGrp="1"/>
          </p:cNvSpPr>
          <p:nvPr>
            <p:ph idx="1"/>
          </p:nvPr>
        </p:nvSpPr>
        <p:spPr>
          <a:xfrm>
            <a:off x="609600" y="1303020"/>
            <a:ext cx="10972800" cy="4823460"/>
          </a:xfrm>
        </p:spPr>
        <p:txBody>
          <a:bodyPr/>
          <a:p>
            <a:pPr marL="0" indent="0">
              <a:buNone/>
            </a:pPr>
            <a:r>
              <a:rPr lang="en-US" sz="2400" b="1"/>
              <a:t>This dataset has the following column headings;</a:t>
            </a:r>
            <a:endParaRPr lang="en-US" sz="2400" b="1"/>
          </a:p>
          <a:p>
            <a:pPr>
              <a:buFont typeface="Wingdings" panose="05000000000000000000" charset="0"/>
              <a:buChar char="ü"/>
            </a:pPr>
            <a:r>
              <a:rPr lang="en-US" sz="2400" b="1"/>
              <a:t> Name of Fighter</a:t>
            </a:r>
            <a:endParaRPr lang="en-US" sz="2400" b="1"/>
          </a:p>
          <a:p>
            <a:pPr>
              <a:buFont typeface="Wingdings" panose="05000000000000000000" charset="0"/>
              <a:buChar char="ü"/>
            </a:pPr>
            <a:r>
              <a:rPr lang="en-US" sz="2400" b="1"/>
              <a:t> Number of Wins</a:t>
            </a:r>
            <a:endParaRPr lang="en-US" sz="2400" b="1"/>
          </a:p>
          <a:p>
            <a:pPr>
              <a:buFont typeface="Wingdings" panose="05000000000000000000" charset="0"/>
              <a:buChar char="ü"/>
            </a:pPr>
            <a:r>
              <a:rPr lang="en-US" sz="2400" b="1"/>
              <a:t> Number of Losses</a:t>
            </a:r>
            <a:endParaRPr lang="en-US" sz="2400" b="1"/>
          </a:p>
          <a:p>
            <a:pPr>
              <a:buFont typeface="Wingdings" panose="05000000000000000000" charset="0"/>
              <a:buChar char="ü"/>
            </a:pPr>
            <a:r>
              <a:rPr lang="en-US" sz="2400" b="1"/>
              <a:t> Number of Draws</a:t>
            </a:r>
            <a:endParaRPr lang="en-US" sz="2400" b="1"/>
          </a:p>
          <a:p>
            <a:pPr>
              <a:buFont typeface="Wingdings" panose="05000000000000000000" charset="0"/>
              <a:buChar char="ü"/>
            </a:pPr>
            <a:r>
              <a:rPr lang="en-US" sz="2400" b="1"/>
              <a:t> K.O rate percentage</a:t>
            </a:r>
            <a:endParaRPr lang="en-US" sz="2400" b="1"/>
          </a:p>
          <a:p>
            <a:pPr>
              <a:buFont typeface="Wingdings" panose="05000000000000000000" charset="0"/>
              <a:buChar char="ü"/>
            </a:pPr>
            <a:r>
              <a:rPr lang="en-US" sz="2400" b="1"/>
              <a:t> Fighter’s stance</a:t>
            </a:r>
            <a:endParaRPr lang="en-US" sz="2400" b="1"/>
          </a:p>
          <a:p>
            <a:pPr>
              <a:buFont typeface="Wingdings" panose="05000000000000000000" charset="0"/>
              <a:buChar char="ü"/>
            </a:pPr>
            <a:r>
              <a:rPr lang="en-US" sz="2400" b="1"/>
              <a:t> Fighter’s age</a:t>
            </a:r>
            <a:endParaRPr lang="en-US" sz="2400" b="1"/>
          </a:p>
          <a:p>
            <a:pPr>
              <a:buFont typeface="Wingdings" panose="05000000000000000000" charset="0"/>
              <a:buChar char="ü"/>
            </a:pPr>
            <a:r>
              <a:rPr lang="en-US" sz="2400" b="1"/>
              <a:t> Fighter’s height</a:t>
            </a:r>
            <a:endParaRPr lang="en-US" sz="2400" b="1"/>
          </a:p>
          <a:p>
            <a:pPr>
              <a:buFont typeface="Wingdings" panose="05000000000000000000" charset="0"/>
              <a:buChar char="ü"/>
            </a:pPr>
            <a:r>
              <a:rPr lang="en-US" sz="2400" b="1"/>
              <a:t> Fighter’s reach</a:t>
            </a:r>
            <a:endParaRPr lang="en-US" sz="2400" b="1"/>
          </a:p>
          <a:p>
            <a:pPr>
              <a:buFont typeface="Wingdings" panose="05000000000000000000" charset="0"/>
              <a:buChar char="ü"/>
            </a:pPr>
            <a:r>
              <a:rPr lang="en-US" sz="2400" b="1"/>
              <a:t> Fighter’s country</a:t>
            </a:r>
            <a:endParaRPr lang="en-US" sz="2400" b="1"/>
          </a:p>
          <a:p>
            <a:pPr>
              <a:buFont typeface="Wingdings" panose="05000000000000000000" charset="0"/>
              <a:buChar char="ü"/>
            </a:pPr>
            <a:endParaRPr lang="en-US" sz="2400" b="1"/>
          </a:p>
        </p:txBody>
      </p:sp>
      <p:sp>
        <p:nvSpPr>
          <p:cNvPr id="4" name="Footer Placeholder 3"/>
          <p:cNvSpPr>
            <a:spLocks noGrp="1"/>
          </p:cNvSpPr>
          <p:nvPr>
            <p:ph type="ftr" sz="quarter" idx="11"/>
          </p:nvPr>
        </p:nvSpPr>
        <p:spPr/>
        <p:txBody>
          <a:bodyPr/>
          <a:p>
            <a:r>
              <a:rPr lang="en-US">
                <a:solidFill>
                  <a:srgbClr val="FF0000"/>
                </a:solidFill>
              </a:rPr>
              <a:t>PREPARED BY; MBONG, GORDON</a:t>
            </a:r>
            <a:endParaRPr 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206500"/>
          </a:xfrm>
        </p:spPr>
        <p:txBody>
          <a:bodyPr/>
          <a:p>
            <a:pPr algn="ctr"/>
            <a:r>
              <a:rPr lang="en-US" b="1" u="sng">
                <a:sym typeface="+mn-ea"/>
              </a:rPr>
              <a:t>THE</a:t>
            </a:r>
            <a:r>
              <a:rPr lang="en-US" b="1" u="sng">
                <a:solidFill>
                  <a:schemeClr val="accent5">
                    <a:lumMod val="75000"/>
                  </a:schemeClr>
                </a:solidFill>
                <a:sym typeface="+mn-ea"/>
              </a:rPr>
              <a:t> TECH-SALARIES DATASET</a:t>
            </a:r>
            <a:r>
              <a:rPr lang="en-US" b="1" u="sng">
                <a:sym typeface="+mn-ea"/>
              </a:rPr>
              <a:t> OF COMBAT SPORT COMMUNITY</a:t>
            </a:r>
            <a:br>
              <a:rPr lang="en-US" b="1"/>
            </a:br>
            <a:endParaRPr lang="en-US"/>
          </a:p>
        </p:txBody>
      </p:sp>
      <p:sp>
        <p:nvSpPr>
          <p:cNvPr id="3" name="Content Placeholder 2"/>
          <p:cNvSpPr>
            <a:spLocks noGrp="1"/>
          </p:cNvSpPr>
          <p:nvPr>
            <p:ph idx="1"/>
          </p:nvPr>
        </p:nvSpPr>
        <p:spPr>
          <a:xfrm>
            <a:off x="609600" y="1320165"/>
            <a:ext cx="10972800" cy="4806315"/>
          </a:xfrm>
        </p:spPr>
        <p:txBody>
          <a:bodyPr/>
          <a:p>
            <a:pPr marL="0" indent="0">
              <a:buNone/>
            </a:pPr>
            <a:r>
              <a:rPr lang="en-US" sz="2400" b="1">
                <a:sym typeface="+mn-ea"/>
              </a:rPr>
              <a:t>This dataset has the following column headings;</a:t>
            </a:r>
            <a:endParaRPr lang="en-US" sz="2400" b="1">
              <a:sym typeface="+mn-ea"/>
            </a:endParaRPr>
          </a:p>
          <a:p>
            <a:pPr>
              <a:buFont typeface="Wingdings" panose="05000000000000000000" charset="0"/>
              <a:buChar char="ü"/>
            </a:pPr>
            <a:r>
              <a:rPr lang="en-US" sz="2400"/>
              <a:t> Year of work</a:t>
            </a:r>
            <a:endParaRPr lang="en-US" sz="2400"/>
          </a:p>
          <a:p>
            <a:pPr>
              <a:buFont typeface="Wingdings" panose="05000000000000000000" charset="0"/>
              <a:buChar char="ü"/>
            </a:pPr>
            <a:r>
              <a:rPr lang="en-US" sz="2400"/>
              <a:t> Level of experience</a:t>
            </a:r>
            <a:endParaRPr lang="en-US" sz="2400"/>
          </a:p>
          <a:p>
            <a:pPr>
              <a:buFont typeface="Wingdings" panose="05000000000000000000" charset="0"/>
              <a:buChar char="ü"/>
            </a:pPr>
            <a:r>
              <a:rPr lang="en-US" sz="2400"/>
              <a:t> Type of employment</a:t>
            </a:r>
            <a:endParaRPr lang="en-US" sz="2400"/>
          </a:p>
          <a:p>
            <a:pPr>
              <a:buFont typeface="Wingdings" panose="05000000000000000000" charset="0"/>
              <a:buChar char="ü"/>
            </a:pPr>
            <a:r>
              <a:rPr lang="en-US" sz="2400"/>
              <a:t> Designation</a:t>
            </a:r>
            <a:endParaRPr lang="en-US" sz="2400"/>
          </a:p>
          <a:p>
            <a:pPr>
              <a:buFont typeface="Wingdings" panose="05000000000000000000" charset="0"/>
              <a:buChar char="ü"/>
            </a:pPr>
            <a:r>
              <a:rPr lang="en-US" sz="2400"/>
              <a:t> Salary amount in local currency</a:t>
            </a:r>
            <a:endParaRPr lang="en-US" sz="2400"/>
          </a:p>
          <a:p>
            <a:pPr>
              <a:buFont typeface="Wingdings" panose="05000000000000000000" charset="0"/>
              <a:buChar char="ü"/>
            </a:pPr>
            <a:r>
              <a:rPr lang="en-US" sz="2400"/>
              <a:t> Local salary currency</a:t>
            </a:r>
            <a:endParaRPr lang="en-US" sz="2400"/>
          </a:p>
          <a:p>
            <a:pPr>
              <a:buFont typeface="Wingdings" panose="05000000000000000000" charset="0"/>
              <a:buChar char="ü"/>
            </a:pPr>
            <a:r>
              <a:rPr lang="en-US" sz="2400"/>
              <a:t> Salary equivalent in US dollars</a:t>
            </a:r>
            <a:endParaRPr lang="en-US" sz="2400"/>
          </a:p>
          <a:p>
            <a:pPr>
              <a:buFont typeface="Wingdings" panose="05000000000000000000" charset="0"/>
              <a:buChar char="ü"/>
            </a:pPr>
            <a:r>
              <a:rPr lang="en-US" sz="2400"/>
              <a:t> Residence</a:t>
            </a:r>
            <a:endParaRPr lang="en-US" sz="2400"/>
          </a:p>
          <a:p>
            <a:pPr>
              <a:buFont typeface="Wingdings" panose="05000000000000000000" charset="0"/>
              <a:buChar char="ü"/>
            </a:pPr>
            <a:r>
              <a:rPr lang="en-US" sz="2400"/>
              <a:t> Ratio of working remotely</a:t>
            </a:r>
            <a:endParaRPr lang="en-US" sz="2400"/>
          </a:p>
          <a:p>
            <a:pPr>
              <a:buFont typeface="Wingdings" panose="05000000000000000000" charset="0"/>
              <a:buChar char="ü"/>
            </a:pPr>
            <a:r>
              <a:rPr lang="en-US" sz="2400"/>
              <a:t>Company location</a:t>
            </a:r>
            <a:endParaRPr lang="en-US" sz="2400"/>
          </a:p>
        </p:txBody>
      </p:sp>
      <p:sp>
        <p:nvSpPr>
          <p:cNvPr id="4" name="Footer Placeholder 3"/>
          <p:cNvSpPr>
            <a:spLocks noGrp="1"/>
          </p:cNvSpPr>
          <p:nvPr>
            <p:ph type="ftr" sz="quarter" idx="11"/>
          </p:nvPr>
        </p:nvSpPr>
        <p:spPr/>
        <p:txBody>
          <a:bodyPr/>
          <a:p>
            <a:r>
              <a:rPr lang="en-US">
                <a:solidFill>
                  <a:srgbClr val="FF0000"/>
                </a:solidFill>
              </a:rPr>
              <a:t>PREPARED BY; MBONG, GORDON</a:t>
            </a:r>
            <a:endParaRPr lang="en-US">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1945"/>
            <a:ext cx="10972800" cy="1216025"/>
          </a:xfrm>
        </p:spPr>
        <p:txBody>
          <a:bodyPr/>
          <a:p>
            <a:pPr algn="ctr"/>
            <a:r>
              <a:rPr lang="en-US" b="1" u="sng"/>
              <a:t>BOXING DATASET SQL QUESTIONS</a:t>
            </a:r>
            <a:endParaRPr lang="en-US" b="1" u="sng"/>
          </a:p>
        </p:txBody>
      </p:sp>
      <p:sp>
        <p:nvSpPr>
          <p:cNvPr id="3" name="Content Placeholder 2"/>
          <p:cNvSpPr>
            <a:spLocks noGrp="1"/>
          </p:cNvSpPr>
          <p:nvPr>
            <p:ph idx="1"/>
          </p:nvPr>
        </p:nvSpPr>
        <p:spPr>
          <a:xfrm>
            <a:off x="609600" y="440690"/>
            <a:ext cx="10972800" cy="5685790"/>
          </a:xfrm>
        </p:spPr>
        <p:txBody>
          <a:bodyPr/>
          <a:p>
            <a:pPr marL="0" indent="0">
              <a:buNone/>
            </a:pPr>
            <a:r>
              <a:rPr lang="en-US" sz="2400" b="1"/>
              <a:t>Q1.</a:t>
            </a:r>
            <a:r>
              <a:rPr lang="en-US" b="1"/>
              <a:t> </a:t>
            </a:r>
            <a:r>
              <a:rPr lang="en-US" sz="2000"/>
              <a:t>For my gymn business and records, can you give me the fighter(s) who has the highest win-loss ratio, considering only fighters aged between 25 and 35 years and with a minimum of 15 matches fought? This would act as a case study to infant fighters training with me. </a:t>
            </a:r>
            <a:endParaRPr lang="en-US" sz="2000"/>
          </a:p>
          <a:p>
            <a:pPr marL="0" indent="0">
              <a:buNone/>
            </a:pPr>
            <a:r>
              <a:rPr lang="en-US" sz="2400" b="1"/>
              <a:t>Q2.</a:t>
            </a:r>
            <a:r>
              <a:rPr lang="en-US" b="1"/>
              <a:t> </a:t>
            </a:r>
            <a:r>
              <a:rPr lang="en-US" sz="2000"/>
              <a:t>In the sporting arena we are planing on a tournament capable of providing one on one mentorship from experienced boxers to upcoming once in our state, to enhance these young talent we would need to focus on fighters with great K.O strength. So could you retrieve the top 3 countries with the highest average K.O. rates among their fighters, considering only fighters with a minimum of 20 matches fought?</a:t>
            </a:r>
            <a:endParaRPr lang="en-US" sz="2000"/>
          </a:p>
          <a:p>
            <a:pPr marL="0" indent="0">
              <a:buNone/>
            </a:pPr>
            <a:r>
              <a:rPr lang="en-US" sz="2400" b="1"/>
              <a:t>Q3.</a:t>
            </a:r>
            <a:r>
              <a:rPr lang="en-US" b="1"/>
              <a:t> </a:t>
            </a:r>
            <a:r>
              <a:rPr lang="en-US" sz="1800"/>
              <a:t>A point was raised in a few meetings ago with the world's sporting committee in conjuction with UFC global and the to recognize sport hall-of-famers in the country to give motivation to the upcoming or interested youth would be a boost in the coming years.So therefore, Can you provide me a list of fighters who have won at least 80% of their matches, with a minimum of 10 matches fought, and are from countries with an average fighter height above 180 cm?</a:t>
            </a:r>
            <a:endParaRPr lang="en-US" sz="1800"/>
          </a:p>
          <a:p>
            <a:pPr marL="0" indent="0">
              <a:buNone/>
            </a:pPr>
            <a:r>
              <a:rPr lang="en-US" sz="2400" b="1"/>
              <a:t>Q4.</a:t>
            </a:r>
            <a:r>
              <a:rPr lang="en-US" b="1"/>
              <a:t> </a:t>
            </a:r>
            <a:r>
              <a:rPr lang="en-US" sz="1800"/>
              <a:t>I am researching on the reasons 50% or more of professional boxers and kick boxers tend not to remain in the profession for at least 20years. This research will be a deciding grade of my final semester report, theefore specifics are needed, so please can you help find out the average age of fighters who have won at least 75% of their matches? </a:t>
            </a:r>
            <a:endParaRPr lang="en-US" sz="1800"/>
          </a:p>
        </p:txBody>
      </p:sp>
      <p:sp>
        <p:nvSpPr>
          <p:cNvPr id="4" name="Footer Placeholder 3"/>
          <p:cNvSpPr>
            <a:spLocks noGrp="1"/>
          </p:cNvSpPr>
          <p:nvPr>
            <p:ph type="ftr" sz="quarter" idx="11"/>
          </p:nvPr>
        </p:nvSpPr>
        <p:spPr>
          <a:xfrm>
            <a:off x="4575810" y="6386830"/>
            <a:ext cx="3450590" cy="471170"/>
          </a:xfrm>
        </p:spPr>
        <p:txBody>
          <a:bodyPr/>
          <a:p>
            <a:r>
              <a:rPr lang="en-US">
                <a:solidFill>
                  <a:srgbClr val="FF0000"/>
                </a:solidFill>
              </a:rPr>
              <a:t>PREPARED BY; MBONG, GORDON</a:t>
            </a:r>
            <a:endParaRPr lang="en-US">
              <a:solidFill>
                <a:srgbClr val="FF0000"/>
              </a:solidFill>
            </a:endParaRPr>
          </a:p>
        </p:txBody>
      </p:sp>
      <p:sp>
        <p:nvSpPr>
          <p:cNvPr id="6" name="Text Box 5"/>
          <p:cNvSpPr txBox="1"/>
          <p:nvPr/>
        </p:nvSpPr>
        <p:spPr>
          <a:xfrm>
            <a:off x="1659255" y="1826260"/>
            <a:ext cx="309880" cy="368300"/>
          </a:xfrm>
          <a:prstGeom prst="rect">
            <a:avLst/>
          </a:prstGeom>
          <a:noFill/>
        </p:spPr>
        <p:txBody>
          <a:bodyPr wrap="non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sym typeface="+mn-ea"/>
              </a:rPr>
              <a:t>TECH-SALARIES DATASET SQL QUESTIONS</a:t>
            </a:r>
            <a:endParaRPr lang="en-US" b="1" u="sng">
              <a:sym typeface="+mn-ea"/>
            </a:endParaRPr>
          </a:p>
        </p:txBody>
      </p:sp>
      <p:sp>
        <p:nvSpPr>
          <p:cNvPr id="3" name="Content Placeholder 2"/>
          <p:cNvSpPr>
            <a:spLocks noGrp="1"/>
          </p:cNvSpPr>
          <p:nvPr>
            <p:ph idx="1"/>
          </p:nvPr>
        </p:nvSpPr>
        <p:spPr>
          <a:xfrm>
            <a:off x="609600" y="1417955"/>
            <a:ext cx="10972800" cy="4708525"/>
          </a:xfrm>
        </p:spPr>
        <p:txBody>
          <a:bodyPr/>
          <a:p>
            <a:pPr marL="0" indent="0">
              <a:buNone/>
            </a:pPr>
            <a:r>
              <a:rPr lang="en-US" sz="2400" b="1"/>
              <a:t>Q1. </a:t>
            </a:r>
            <a:r>
              <a:rPr lang="en-US" sz="2000"/>
              <a:t>I am interested in tech and was wanting to get into a new career. What I am wanting to get information on is the Salary in USD and the overall amount of work done remotely.?</a:t>
            </a:r>
            <a:endParaRPr lang="en-US" sz="2000"/>
          </a:p>
          <a:p>
            <a:pPr marL="0" indent="0">
              <a:buNone/>
            </a:pPr>
            <a:r>
              <a:rPr lang="en-US" sz="2400" b="1"/>
              <a:t>Q2. </a:t>
            </a:r>
            <a:r>
              <a:rPr lang="en-US" sz="2000"/>
              <a:t>With the data available in the tech_salries table, please check for the average salary for a software engineer with great experience and working in a full-time position at a tech company in the United States region? </a:t>
            </a:r>
            <a:endParaRPr lang="en-US" sz="2000"/>
          </a:p>
          <a:p>
            <a:pPr marL="0" indent="0">
              <a:buNone/>
            </a:pPr>
            <a:r>
              <a:rPr lang="en-US" sz="2400" b="1"/>
              <a:t>Q3.</a:t>
            </a:r>
            <a:r>
              <a:rPr lang="en-US" sz="2000"/>
              <a:t> In four areas of concern for the company, the cost of living has increased substantially in the pas six months and is now compared to that of San Francisco environs. As a result some employees have protested silently for a raise in their pay. For potential decision making on raise and study sake, please provide me with the difference in the average salary between tech employees who work in Nigeria, India, France and Great Britain areas as compared to the US? </a:t>
            </a:r>
            <a:endParaRPr lang="en-US" sz="2000"/>
          </a:p>
          <a:p>
            <a:pPr marL="0" indent="0">
              <a:buNone/>
            </a:pPr>
            <a:r>
              <a:rPr lang="en-US" sz="2400" b="1"/>
              <a:t>Q4. </a:t>
            </a:r>
            <a:r>
              <a:rPr lang="en-US" sz="2000"/>
              <a:t>In recent times, the company has brought in a valuable number of employees working both remotely and some hybrid. In preparation for a company wide audit and future employments, can use this information to provide me with the highest salary a remote Applied Scientist employee earns?</a:t>
            </a:r>
            <a:endParaRPr lang="en-US" sz="2000"/>
          </a:p>
        </p:txBody>
      </p:sp>
      <p:sp>
        <p:nvSpPr>
          <p:cNvPr id="4" name="Footer Placeholder 3"/>
          <p:cNvSpPr>
            <a:spLocks noGrp="1"/>
          </p:cNvSpPr>
          <p:nvPr>
            <p:ph type="ftr" sz="quarter" idx="11"/>
          </p:nvPr>
        </p:nvSpPr>
        <p:spPr/>
        <p:txBody>
          <a:bodyPr/>
          <a:p>
            <a:r>
              <a:rPr lang="en-US">
                <a:solidFill>
                  <a:srgbClr val="FF0000"/>
                </a:solidFill>
              </a:rPr>
              <a:t>PREPARED BY; MBONG, GORDON</a:t>
            </a:r>
            <a:endParaRPr lang="en-US">
              <a:solidFill>
                <a:srgbClr val="FF0000"/>
              </a:solidFill>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5415</Words>
  <Application>WPS Presentation</Application>
  <PresentationFormat>Widescreen</PresentationFormat>
  <Paragraphs>112</Paragraphs>
  <Slides>10</Slides>
  <Notes>0</Notes>
  <HiddenSlides>0</HiddenSlides>
  <MMClips>0</MMClips>
  <ScaleCrop>false</ScaleCrop>
  <HeadingPairs>
    <vt:vector size="6" baseType="variant">
      <vt:variant>
        <vt:lpstr>已用的字体</vt:lpstr>
      </vt:variant>
      <vt:variant>
        <vt:i4>47</vt:i4>
      </vt:variant>
      <vt:variant>
        <vt:lpstr>主题</vt:lpstr>
      </vt:variant>
      <vt:variant>
        <vt:i4>1</vt:i4>
      </vt:variant>
      <vt:variant>
        <vt:lpstr>幻灯片标题</vt:lpstr>
      </vt:variant>
      <vt:variant>
        <vt:i4>10</vt:i4>
      </vt:variant>
    </vt:vector>
  </HeadingPairs>
  <TitlesOfParts>
    <vt:vector size="58" baseType="lpstr">
      <vt:lpstr>Arial</vt:lpstr>
      <vt:lpstr>SimSun</vt:lpstr>
      <vt:lpstr>Wingdings</vt:lpstr>
      <vt:lpstr>Calibri Light</vt:lpstr>
      <vt:lpstr>Calibri</vt:lpstr>
      <vt:lpstr>Microsoft YaHei</vt:lpstr>
      <vt:lpstr>Arial Unicode MS</vt:lpstr>
      <vt:lpstr>Bahnschrift</vt:lpstr>
      <vt:lpstr>Bahnschrift Condensed</vt:lpstr>
      <vt:lpstr>Arial Black</vt:lpstr>
      <vt:lpstr>Bahnschrift Light SemiCondensed</vt:lpstr>
      <vt:lpstr>Bahnschrift SemiBold</vt:lpstr>
      <vt:lpstr>Bahnschrift SemiBold Condensed</vt:lpstr>
      <vt:lpstr>Bahnschrift SemiBold SemiCondensed</vt:lpstr>
      <vt:lpstr>Bahnschrift SemiCondensed</vt:lpstr>
      <vt:lpstr>Cambria</vt:lpstr>
      <vt:lpstr>Candara Light</vt:lpstr>
      <vt:lpstr>Comic Sans MS</vt:lpstr>
      <vt:lpstr>Consolas</vt:lpstr>
      <vt:lpstr>Constantia</vt:lpstr>
      <vt:lpstr>Courier New</vt:lpstr>
      <vt:lpstr>Gabriola</vt:lpstr>
      <vt:lpstr>Franklin Gothic Medium</vt:lpstr>
      <vt:lpstr>Gadugi</vt:lpstr>
      <vt:lpstr>HoloLens MDL2 Assets</vt:lpstr>
      <vt:lpstr>Impact</vt:lpstr>
      <vt:lpstr>Malgun Gothic Semilight</vt:lpstr>
      <vt:lpstr>Malgun Gothic</vt:lpstr>
      <vt:lpstr>Lucida Console</vt:lpstr>
      <vt:lpstr>Lucida Sans Unicode</vt:lpstr>
      <vt:lpstr>Microsoft PhagsPa</vt:lpstr>
      <vt:lpstr>Microsoft Sans Serif</vt:lpstr>
      <vt:lpstr>Microsoft YaHei UI</vt:lpstr>
      <vt:lpstr>Microsoft YaHei Light</vt:lpstr>
      <vt:lpstr>Microsoft Yi Baiti</vt:lpstr>
      <vt:lpstr>Segoe UI Black</vt:lpstr>
      <vt:lpstr>Segoe UI Semibold</vt:lpstr>
      <vt:lpstr>Yu Gothic UI Semibold</vt:lpstr>
      <vt:lpstr>Marlett</vt:lpstr>
      <vt:lpstr>Symbol</vt:lpstr>
      <vt:lpstr>Webdings</vt:lpstr>
      <vt:lpstr>Yu Gothic UI Semilight</vt:lpstr>
      <vt:lpstr>Cambria Math</vt:lpstr>
      <vt:lpstr>Corbel</vt:lpstr>
      <vt:lpstr>Corbel Light</vt:lpstr>
      <vt:lpstr>Bahnschrift Light</vt:lpstr>
      <vt:lpstr>Wingdings</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IT143 DATASET PRESENTATION</dc:title>
  <dc:creator/>
  <cp:lastModifiedBy>USER</cp:lastModifiedBy>
  <cp:revision>1</cp:revision>
  <dcterms:created xsi:type="dcterms:W3CDTF">2023-06-25T18:02:16Z</dcterms:created>
  <dcterms:modified xsi:type="dcterms:W3CDTF">2023-06-25T18:02:16Z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6755238895F44D2D95669D1AEE99F6DE</vt:lpwstr>
  </property>
  <property fmtid="{D5CDD505-2E9C-101B-9397-08002B2CF9AE}" pid="3" name="KSOProductBuildVer">
    <vt:lpwstr>1033-11.2.0.11388</vt:lpwstr>
  </property>
</Properties>
</file>