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029978-1881-4EAC-9B5D-A76196877990}">
  <a:tblStyle styleId="{A8029978-1881-4EAC-9B5D-A761968779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19" Type="http://schemas.openxmlformats.org/officeDocument/2006/relationships/font" Target="fonts/MavenPro-bold.fntdata"/><Relationship Id="rId6" Type="http://schemas.openxmlformats.org/officeDocument/2006/relationships/notesMaster" Target="notesMasters/notesMaster1.xml"/><Relationship Id="rId18"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90a692ff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90a692ff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90a692ff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90a692ff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90a692ff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90a692ff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590a692ffd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590a692ffd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590a692ff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590a692ff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59340632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59340632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hyperlink" Target="https://ensign.instructure.com/courses/16563/files/5837115?wrap=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0"/>
            <a:ext cx="5934900" cy="159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Welcome to My Project2 DataSet Presentation. </a:t>
            </a:r>
            <a:endParaRPr/>
          </a:p>
        </p:txBody>
      </p:sp>
      <p:sp>
        <p:nvSpPr>
          <p:cNvPr id="278" name="Google Shape;278;p13"/>
          <p:cNvSpPr txBox="1"/>
          <p:nvPr>
            <p:ph idx="1" type="subTitle"/>
          </p:nvPr>
        </p:nvSpPr>
        <p:spPr>
          <a:xfrm>
            <a:off x="0" y="1863125"/>
            <a:ext cx="4241100" cy="267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4200"/>
          </a:p>
          <a:p>
            <a:pPr indent="0" lvl="0" marL="0" rtl="0" algn="ctr">
              <a:spcBef>
                <a:spcPts val="0"/>
              </a:spcBef>
              <a:spcAft>
                <a:spcPts val="0"/>
              </a:spcAft>
              <a:buNone/>
            </a:pPr>
            <a:r>
              <a:rPr b="1" i="1" lang="en-GB" sz="4200"/>
              <a:t>WESTMARK  DATASET</a:t>
            </a:r>
            <a:endParaRPr sz="4200"/>
          </a:p>
        </p:txBody>
      </p:sp>
      <p:pic>
        <p:nvPicPr>
          <p:cNvPr id="279" name="Google Shape;279;p13"/>
          <p:cNvPicPr preferRelativeResize="0"/>
          <p:nvPr/>
        </p:nvPicPr>
        <p:blipFill>
          <a:blip r:embed="rId3">
            <a:alphaModFix/>
          </a:blip>
          <a:stretch>
            <a:fillRect/>
          </a:stretch>
        </p:blipFill>
        <p:spPr>
          <a:xfrm>
            <a:off x="4478000" y="1583450"/>
            <a:ext cx="4719100" cy="3231450"/>
          </a:xfrm>
          <a:prstGeom prst="rect">
            <a:avLst/>
          </a:prstGeom>
          <a:noFill/>
          <a:ln>
            <a:noFill/>
          </a:ln>
        </p:spPr>
      </p:pic>
      <p:sp>
        <p:nvSpPr>
          <p:cNvPr id="280" name="Google Shape;280;p13"/>
          <p:cNvSpPr txBox="1"/>
          <p:nvPr/>
        </p:nvSpPr>
        <p:spPr>
          <a:xfrm>
            <a:off x="6443000" y="4814900"/>
            <a:ext cx="296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CC0000"/>
                </a:solidFill>
                <a:latin typeface="Impact"/>
                <a:ea typeface="Impact"/>
                <a:cs typeface="Impact"/>
                <a:sym typeface="Impact"/>
              </a:rPr>
              <a:t>PREPARED BY; MBONG, GORDON</a:t>
            </a:r>
            <a:endParaRPr sz="1600">
              <a:solidFill>
                <a:srgbClr val="CC0000"/>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2054550" y="269650"/>
            <a:ext cx="5034900" cy="134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900"/>
              <a:t>INTRODUCTION</a:t>
            </a:r>
            <a:endParaRPr sz="4900"/>
          </a:p>
        </p:txBody>
      </p:sp>
      <p:sp>
        <p:nvSpPr>
          <p:cNvPr id="286" name="Google Shape;286;p14"/>
          <p:cNvSpPr txBox="1"/>
          <p:nvPr>
            <p:ph idx="1" type="subTitle"/>
          </p:nvPr>
        </p:nvSpPr>
        <p:spPr>
          <a:xfrm>
            <a:off x="147100" y="1617850"/>
            <a:ext cx="5540400" cy="25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300"/>
              <a:t>WESTMARK FINANCIAL</a:t>
            </a:r>
            <a:endParaRPr sz="2300"/>
          </a:p>
          <a:p>
            <a:pPr indent="0" lvl="0" marL="0" rtl="0" algn="ctr">
              <a:spcBef>
                <a:spcPts val="0"/>
              </a:spcBef>
              <a:spcAft>
                <a:spcPts val="0"/>
              </a:spcAft>
              <a:buNone/>
            </a:pPr>
            <a:r>
              <a:rPr lang="en-GB" sz="2300"/>
              <a:t> INSTITUTION</a:t>
            </a:r>
            <a:endParaRPr sz="2300"/>
          </a:p>
          <a:p>
            <a:pPr indent="0" lvl="0" marL="0" rtl="0" algn="ctr">
              <a:spcBef>
                <a:spcPts val="0"/>
              </a:spcBef>
              <a:spcAft>
                <a:spcPts val="0"/>
              </a:spcAft>
              <a:buNone/>
            </a:pPr>
            <a:r>
              <a:t/>
            </a:r>
            <a:endParaRPr sz="2300"/>
          </a:p>
          <a:p>
            <a:pPr indent="0" lvl="0" marL="0" rtl="0" algn="ctr">
              <a:spcBef>
                <a:spcPts val="0"/>
              </a:spcBef>
              <a:spcAft>
                <a:spcPts val="0"/>
              </a:spcAft>
              <a:buNone/>
            </a:pPr>
            <a:r>
              <a:rPr lang="en-GB" sz="2400"/>
              <a:t>This dataset houses financial information of customers savings and current accounts and investment ratio.</a:t>
            </a:r>
            <a:endParaRPr sz="2400"/>
          </a:p>
        </p:txBody>
      </p:sp>
      <p:pic>
        <p:nvPicPr>
          <p:cNvPr id="287" name="Google Shape;287;p14"/>
          <p:cNvPicPr preferRelativeResize="0"/>
          <p:nvPr/>
        </p:nvPicPr>
        <p:blipFill rotWithShape="1">
          <a:blip r:embed="rId3">
            <a:alphaModFix/>
          </a:blip>
          <a:srcRect b="31833" l="0" r="6524" t="14681"/>
          <a:stretch/>
        </p:blipFill>
        <p:spPr>
          <a:xfrm>
            <a:off x="5963032" y="1718500"/>
            <a:ext cx="3180968" cy="2986200"/>
          </a:xfrm>
          <a:prstGeom prst="rect">
            <a:avLst/>
          </a:prstGeom>
          <a:noFill/>
          <a:ln>
            <a:noFill/>
          </a:ln>
        </p:spPr>
      </p:pic>
      <p:sp>
        <p:nvSpPr>
          <p:cNvPr id="288" name="Google Shape;288;p14"/>
          <p:cNvSpPr txBox="1"/>
          <p:nvPr/>
        </p:nvSpPr>
        <p:spPr>
          <a:xfrm>
            <a:off x="6517475" y="4805350"/>
            <a:ext cx="29850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CC0000"/>
                </a:solidFill>
                <a:latin typeface="Impact"/>
                <a:ea typeface="Impact"/>
                <a:cs typeface="Impact"/>
                <a:sym typeface="Impact"/>
              </a:rPr>
              <a:t>PREPARED BY; MBONG, GORDON</a:t>
            </a:r>
            <a:endParaRPr sz="1600">
              <a:solidFill>
                <a:srgbClr val="CC0000"/>
              </a:solidFill>
              <a:latin typeface="Impact"/>
              <a:ea typeface="Impact"/>
              <a:cs typeface="Impact"/>
              <a:sym typeface="Impact"/>
            </a:endParaRPr>
          </a:p>
        </p:txBody>
      </p:sp>
      <p:sp>
        <p:nvSpPr>
          <p:cNvPr id="289" name="Google Shape;289;p14"/>
          <p:cNvSpPr txBox="1"/>
          <p:nvPr/>
        </p:nvSpPr>
        <p:spPr>
          <a:xfrm>
            <a:off x="232900" y="4216450"/>
            <a:ext cx="5368800" cy="9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u="sng">
                <a:solidFill>
                  <a:srgbClr val="00FFFF"/>
                </a:solidFill>
                <a:latin typeface="Nunito"/>
                <a:ea typeface="Nunito"/>
                <a:cs typeface="Nunito"/>
                <a:sym typeface="Nunito"/>
                <a:hlinkClick r:id="rId4">
                  <a:extLst>
                    <a:ext uri="{A12FA001-AC4F-418D-AE19-62706E023703}">
                      <ahyp:hlinkClr val="tx"/>
                    </a:ext>
                  </a:extLst>
                </a:hlinkClick>
              </a:rPr>
              <a:t>https://ensign.instructure.com/courses/16563/files/5837115?wrap=1</a:t>
            </a:r>
            <a:endParaRPr sz="1700">
              <a:solidFill>
                <a:srgbClr val="00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ctrTitle"/>
          </p:nvPr>
        </p:nvSpPr>
        <p:spPr>
          <a:xfrm>
            <a:off x="588300" y="294150"/>
            <a:ext cx="7967400" cy="1176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DECISION MAKERS FOR WESTMARK FINANCING</a:t>
            </a:r>
            <a:endParaRPr/>
          </a:p>
        </p:txBody>
      </p:sp>
      <p:sp>
        <p:nvSpPr>
          <p:cNvPr id="295" name="Google Shape;295;p15"/>
          <p:cNvSpPr txBox="1"/>
          <p:nvPr>
            <p:ph idx="1" type="subTitle"/>
          </p:nvPr>
        </p:nvSpPr>
        <p:spPr>
          <a:xfrm>
            <a:off x="220625" y="1642500"/>
            <a:ext cx="6104100" cy="33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The following are stakeholders &amp; decision makers for westmark community or dataset;</a:t>
            </a:r>
            <a:endParaRPr sz="2200"/>
          </a:p>
          <a:p>
            <a:pPr indent="-368300" lvl="0" marL="457200" rtl="0" algn="l">
              <a:spcBef>
                <a:spcPts val="0"/>
              </a:spcBef>
              <a:spcAft>
                <a:spcPts val="0"/>
              </a:spcAft>
              <a:buSzPts val="2200"/>
              <a:buChar char="❖"/>
            </a:pPr>
            <a:r>
              <a:rPr lang="en-GB" sz="2200"/>
              <a:t>Government Agencies and Regulators</a:t>
            </a:r>
            <a:endParaRPr sz="2200"/>
          </a:p>
          <a:p>
            <a:pPr indent="-368300" lvl="0" marL="457200" rtl="0" algn="l">
              <a:spcBef>
                <a:spcPts val="0"/>
              </a:spcBef>
              <a:spcAft>
                <a:spcPts val="0"/>
              </a:spcAft>
              <a:buSzPts val="2200"/>
              <a:buChar char="❖"/>
            </a:pPr>
            <a:r>
              <a:rPr lang="en-GB" sz="2200"/>
              <a:t>Central Banks</a:t>
            </a:r>
            <a:endParaRPr sz="2200"/>
          </a:p>
          <a:p>
            <a:pPr indent="-368300" lvl="0" marL="457200" rtl="0" algn="l">
              <a:spcBef>
                <a:spcPts val="0"/>
              </a:spcBef>
              <a:spcAft>
                <a:spcPts val="0"/>
              </a:spcAft>
              <a:buSzPts val="2200"/>
              <a:buChar char="❖"/>
            </a:pPr>
            <a:r>
              <a:rPr lang="en-GB" sz="2200"/>
              <a:t>Investors &amp; Shareholders</a:t>
            </a:r>
            <a:endParaRPr sz="2200"/>
          </a:p>
          <a:p>
            <a:pPr indent="-368300" lvl="0" marL="457200" rtl="0" algn="l">
              <a:spcBef>
                <a:spcPts val="0"/>
              </a:spcBef>
              <a:spcAft>
                <a:spcPts val="0"/>
              </a:spcAft>
              <a:buSzPts val="2200"/>
              <a:buChar char="❖"/>
            </a:pPr>
            <a:r>
              <a:rPr lang="en-GB" sz="2200"/>
              <a:t>Stock Exchanges</a:t>
            </a:r>
            <a:endParaRPr sz="2200"/>
          </a:p>
          <a:p>
            <a:pPr indent="-368300" lvl="0" marL="457200" rtl="0" algn="l">
              <a:spcBef>
                <a:spcPts val="0"/>
              </a:spcBef>
              <a:spcAft>
                <a:spcPts val="0"/>
              </a:spcAft>
              <a:buSzPts val="2200"/>
              <a:buChar char="❖"/>
            </a:pPr>
            <a:r>
              <a:rPr lang="en-GB" sz="2200"/>
              <a:t>Professional Analysts</a:t>
            </a:r>
            <a:endParaRPr sz="2200"/>
          </a:p>
          <a:p>
            <a:pPr indent="-368300" lvl="0" marL="457200" rtl="0" algn="l">
              <a:spcBef>
                <a:spcPts val="0"/>
              </a:spcBef>
              <a:spcAft>
                <a:spcPts val="0"/>
              </a:spcAft>
              <a:buSzPts val="2200"/>
              <a:buChar char="❖"/>
            </a:pPr>
            <a:r>
              <a:rPr lang="en-GB" sz="2200"/>
              <a:t>Employees</a:t>
            </a:r>
            <a:endParaRPr sz="2200"/>
          </a:p>
          <a:p>
            <a:pPr indent="-368300" lvl="0" marL="457200" rtl="0" algn="l">
              <a:spcBef>
                <a:spcPts val="0"/>
              </a:spcBef>
              <a:spcAft>
                <a:spcPts val="0"/>
              </a:spcAft>
              <a:buSzPts val="2200"/>
              <a:buChar char="❖"/>
            </a:pPr>
            <a:r>
              <a:rPr lang="en-GB" sz="2200"/>
              <a:t>Public / Customers</a:t>
            </a:r>
            <a:endParaRPr sz="2200"/>
          </a:p>
        </p:txBody>
      </p:sp>
      <p:pic>
        <p:nvPicPr>
          <p:cNvPr id="296" name="Google Shape;296;p15"/>
          <p:cNvPicPr preferRelativeResize="0"/>
          <p:nvPr/>
        </p:nvPicPr>
        <p:blipFill>
          <a:blip r:embed="rId3">
            <a:alphaModFix/>
          </a:blip>
          <a:stretch>
            <a:fillRect/>
          </a:stretch>
        </p:blipFill>
        <p:spPr>
          <a:xfrm>
            <a:off x="6422875" y="1470750"/>
            <a:ext cx="2721125" cy="3204375"/>
          </a:xfrm>
          <a:prstGeom prst="rect">
            <a:avLst/>
          </a:prstGeom>
          <a:noFill/>
          <a:ln>
            <a:noFill/>
          </a:ln>
        </p:spPr>
      </p:pic>
      <p:sp>
        <p:nvSpPr>
          <p:cNvPr id="297" name="Google Shape;297;p15"/>
          <p:cNvSpPr txBox="1"/>
          <p:nvPr/>
        </p:nvSpPr>
        <p:spPr>
          <a:xfrm>
            <a:off x="6422875" y="4851575"/>
            <a:ext cx="33096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latin typeface="Impact"/>
                <a:ea typeface="Impact"/>
                <a:cs typeface="Impact"/>
                <a:sym typeface="Impact"/>
              </a:rPr>
              <a:t>PREPARED BY; MBONG, GORDON</a:t>
            </a:r>
            <a:endParaRPr b="1" sz="1600">
              <a:solidFill>
                <a:srgbClr val="CC0000"/>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ctrTitle"/>
          </p:nvPr>
        </p:nvSpPr>
        <p:spPr>
          <a:xfrm>
            <a:off x="631188" y="-203600"/>
            <a:ext cx="7869300" cy="1343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200"/>
              <a:t>THE WESTMARK FINANCIAL DATASET</a:t>
            </a:r>
            <a:endParaRPr sz="3200"/>
          </a:p>
        </p:txBody>
      </p:sp>
      <p:sp>
        <p:nvSpPr>
          <p:cNvPr id="303" name="Google Shape;303;p16"/>
          <p:cNvSpPr txBox="1"/>
          <p:nvPr>
            <p:ph idx="1" type="subTitle"/>
          </p:nvPr>
        </p:nvSpPr>
        <p:spPr>
          <a:xfrm>
            <a:off x="5998675" y="4764425"/>
            <a:ext cx="3848700" cy="462900"/>
          </a:xfrm>
          <a:prstGeom prst="rect">
            <a:avLst/>
          </a:prstGeom>
        </p:spPr>
        <p:txBody>
          <a:bodyPr anchorCtr="0" anchor="t" bIns="91425" lIns="91425" spcFirstLastPara="1" rIns="91425" wrap="square" tIns="91425">
            <a:normAutofit fontScale="85000" lnSpcReduction="20000"/>
          </a:bodyPr>
          <a:lstStyle/>
          <a:p>
            <a:pPr indent="0" lvl="0" marL="0" rtl="0" algn="l">
              <a:lnSpc>
                <a:spcPct val="80000"/>
              </a:lnSpc>
              <a:spcBef>
                <a:spcPts val="0"/>
              </a:spcBef>
              <a:spcAft>
                <a:spcPts val="0"/>
              </a:spcAft>
              <a:buSzPct val="41397"/>
              <a:buNone/>
            </a:pPr>
            <a:r>
              <a:t/>
            </a:r>
            <a:endParaRPr sz="1860">
              <a:solidFill>
                <a:srgbClr val="CC0000"/>
              </a:solidFill>
            </a:endParaRPr>
          </a:p>
          <a:p>
            <a:pPr indent="0" lvl="0" marL="0" rtl="0" algn="ctr">
              <a:lnSpc>
                <a:spcPct val="80000"/>
              </a:lnSpc>
              <a:spcBef>
                <a:spcPts val="0"/>
              </a:spcBef>
              <a:spcAft>
                <a:spcPts val="0"/>
              </a:spcAft>
              <a:buSzPct val="45833"/>
              <a:buNone/>
            </a:pPr>
            <a:r>
              <a:rPr b="1" lang="en-GB" sz="1679">
                <a:solidFill>
                  <a:srgbClr val="CC0000"/>
                </a:solidFill>
                <a:latin typeface="Impact"/>
                <a:ea typeface="Impact"/>
                <a:cs typeface="Impact"/>
                <a:sym typeface="Impact"/>
              </a:rPr>
              <a:t>PREPARED BY; MBONG, GORDON</a:t>
            </a:r>
            <a:endParaRPr b="1" sz="1679">
              <a:solidFill>
                <a:srgbClr val="CC0000"/>
              </a:solidFill>
              <a:latin typeface="Impact"/>
              <a:ea typeface="Impact"/>
              <a:cs typeface="Impact"/>
              <a:sym typeface="Impact"/>
            </a:endParaRPr>
          </a:p>
        </p:txBody>
      </p:sp>
      <p:graphicFrame>
        <p:nvGraphicFramePr>
          <p:cNvPr id="304" name="Google Shape;304;p16"/>
          <p:cNvGraphicFramePr/>
          <p:nvPr/>
        </p:nvGraphicFramePr>
        <p:xfrm>
          <a:off x="361538" y="891775"/>
          <a:ext cx="3000000" cy="3000000"/>
        </p:xfrm>
        <a:graphic>
          <a:graphicData uri="http://schemas.openxmlformats.org/drawingml/2006/table">
            <a:tbl>
              <a:tblPr>
                <a:noFill/>
                <a:tableStyleId>{A8029978-1881-4EAC-9B5D-A76196877990}</a:tableStyleId>
              </a:tblPr>
              <a:tblGrid>
                <a:gridCol w="4345250"/>
                <a:gridCol w="4075675"/>
              </a:tblGrid>
              <a:tr h="518125">
                <a:tc>
                  <a:txBody>
                    <a:bodyPr/>
                    <a:lstStyle/>
                    <a:p>
                      <a:pPr indent="0" lvl="0" marL="0" rtl="0" algn="l">
                        <a:spcBef>
                          <a:spcPts val="0"/>
                        </a:spcBef>
                        <a:spcAft>
                          <a:spcPts val="0"/>
                        </a:spcAft>
                        <a:buNone/>
                      </a:pPr>
                      <a:r>
                        <a:rPr b="1" i="1" lang="en-GB" sz="2100" u="sng">
                          <a:solidFill>
                            <a:schemeClr val="lt1"/>
                          </a:solidFill>
                        </a:rPr>
                        <a:t>WestEnsignBalanceTable</a:t>
                      </a:r>
                      <a:endParaRPr b="1" i="1" sz="2100" u="sng">
                        <a:solidFill>
                          <a:schemeClr val="lt1"/>
                        </a:solidFill>
                      </a:endParaRPr>
                    </a:p>
                  </a:txBody>
                  <a:tcPr marT="91425" marB="91425" marR="91425" marL="91425"/>
                </a:tc>
                <a:tc>
                  <a:txBody>
                    <a:bodyPr/>
                    <a:lstStyle/>
                    <a:p>
                      <a:pPr indent="0" lvl="0" marL="0" rtl="0" algn="l">
                        <a:spcBef>
                          <a:spcPts val="0"/>
                        </a:spcBef>
                        <a:spcAft>
                          <a:spcPts val="0"/>
                        </a:spcAft>
                        <a:buNone/>
                      </a:pPr>
                      <a:r>
                        <a:rPr b="1" i="1" lang="en-GB" sz="2200" u="sng">
                          <a:solidFill>
                            <a:schemeClr val="lt1"/>
                          </a:solidFill>
                        </a:rPr>
                        <a:t>WestEnsignHistoryTable</a:t>
                      </a:r>
                      <a:endParaRPr b="1" i="1" sz="2200" u="sng">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Ukey</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rPr b="1" lang="en-GB" sz="2300">
                          <a:solidFill>
                            <a:schemeClr val="lt1"/>
                          </a:solidFill>
                        </a:rPr>
                        <a:t>Ukey</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SavingsBalance</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rPr b="1" lang="en-GB" sz="2300">
                          <a:solidFill>
                            <a:schemeClr val="lt1"/>
                          </a:solidFill>
                        </a:rPr>
                        <a:t>Product</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CheckingBalance</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rPr b="1" lang="en-GB" sz="2300">
                          <a:solidFill>
                            <a:schemeClr val="lt1"/>
                          </a:solidFill>
                        </a:rPr>
                        <a:t>Entry_date</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OpenDatae</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rPr b="1" lang="en-GB" sz="2300">
                          <a:solidFill>
                            <a:schemeClr val="lt1"/>
                          </a:solidFill>
                        </a:rPr>
                        <a:t>Amount</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BalanceDate</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rPr b="1" lang="en-GB" sz="2300">
                          <a:solidFill>
                            <a:schemeClr val="lt1"/>
                          </a:solidFill>
                        </a:rPr>
                        <a:t>NewBalance</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BegSavingsBal</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t/>
                      </a:r>
                      <a:endParaRPr b="1" sz="2300">
                        <a:solidFill>
                          <a:schemeClr val="lt1"/>
                        </a:solidFill>
                      </a:endParaRPr>
                    </a:p>
                  </a:txBody>
                  <a:tcPr marT="91425" marB="91425" marR="91425" marL="91425"/>
                </a:tc>
              </a:tr>
              <a:tr h="533375">
                <a:tc>
                  <a:txBody>
                    <a:bodyPr/>
                    <a:lstStyle/>
                    <a:p>
                      <a:pPr indent="0" lvl="0" marL="0" rtl="0" algn="l">
                        <a:spcBef>
                          <a:spcPts val="0"/>
                        </a:spcBef>
                        <a:spcAft>
                          <a:spcPts val="0"/>
                        </a:spcAft>
                        <a:buNone/>
                      </a:pPr>
                      <a:r>
                        <a:rPr b="1" lang="en-GB" sz="2300">
                          <a:solidFill>
                            <a:schemeClr val="lt1"/>
                          </a:solidFill>
                        </a:rPr>
                        <a:t>BegCheckingBal</a:t>
                      </a:r>
                      <a:endParaRPr b="1" sz="2300">
                        <a:solidFill>
                          <a:schemeClr val="lt1"/>
                        </a:solidFill>
                      </a:endParaRPr>
                    </a:p>
                  </a:txBody>
                  <a:tcPr marT="91425" marB="91425" marR="91425" marL="91425"/>
                </a:tc>
                <a:tc>
                  <a:txBody>
                    <a:bodyPr/>
                    <a:lstStyle/>
                    <a:p>
                      <a:pPr indent="0" lvl="0" marL="0" rtl="0" algn="l">
                        <a:spcBef>
                          <a:spcPts val="0"/>
                        </a:spcBef>
                        <a:spcAft>
                          <a:spcPts val="0"/>
                        </a:spcAft>
                        <a:buNone/>
                      </a:pPr>
                      <a:r>
                        <a:t/>
                      </a:r>
                      <a:endParaRPr b="1" sz="2300">
                        <a:solidFill>
                          <a:schemeClr val="lt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ctrTitle"/>
          </p:nvPr>
        </p:nvSpPr>
        <p:spPr>
          <a:xfrm>
            <a:off x="1122900" y="-132725"/>
            <a:ext cx="6898200" cy="1499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WESTMARK DATASET SQL QUESTIONS</a:t>
            </a:r>
            <a:endParaRPr/>
          </a:p>
        </p:txBody>
      </p:sp>
      <p:sp>
        <p:nvSpPr>
          <p:cNvPr id="310" name="Google Shape;310;p17"/>
          <p:cNvSpPr txBox="1"/>
          <p:nvPr>
            <p:ph idx="1" type="subTitle"/>
          </p:nvPr>
        </p:nvSpPr>
        <p:spPr>
          <a:xfrm>
            <a:off x="0" y="1366975"/>
            <a:ext cx="9144000" cy="3230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From the west ensign datasets available, the stakeholders are interested in the most recent balance date associated with unique keys representing essential products. Please check for and retrieve unique keys and their latest balance dates.</a:t>
            </a:r>
            <a:endParaRPr sz="2100"/>
          </a:p>
          <a:p>
            <a:pPr indent="0" lvl="0" marL="457200" rtl="0" algn="l">
              <a:spcBef>
                <a:spcPts val="0"/>
              </a:spcBef>
              <a:spcAft>
                <a:spcPts val="0"/>
              </a:spcAft>
              <a:buNone/>
            </a:pPr>
            <a:r>
              <a:t/>
            </a:r>
            <a:endParaRPr sz="2100"/>
          </a:p>
          <a:p>
            <a:pPr indent="-361950" lvl="0" marL="457200" rtl="0" algn="l">
              <a:spcBef>
                <a:spcPts val="0"/>
              </a:spcBef>
              <a:spcAft>
                <a:spcPts val="0"/>
              </a:spcAft>
              <a:buSzPts val="2100"/>
              <a:buChar char="★"/>
            </a:pPr>
            <a:r>
              <a:rPr lang="en-GB" sz="2100"/>
              <a:t>Every product has a unique key denoted as the ‘Ukey’, sometimes used by the board in tracking various aspects in relation to the government policies surrounding each product. Can you check for the unique keys and the average amount for each unique key, only considering rows where the Product is at least 5, for 5 is the baseline of our focus.</a:t>
            </a:r>
            <a:endParaRPr sz="2100"/>
          </a:p>
        </p:txBody>
      </p:sp>
      <p:sp>
        <p:nvSpPr>
          <p:cNvPr id="311" name="Google Shape;311;p17"/>
          <p:cNvSpPr txBox="1"/>
          <p:nvPr/>
        </p:nvSpPr>
        <p:spPr>
          <a:xfrm>
            <a:off x="6675425" y="4777800"/>
            <a:ext cx="2548200" cy="1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CC0000"/>
                </a:solidFill>
                <a:latin typeface="Impact"/>
                <a:ea typeface="Impact"/>
                <a:cs typeface="Impact"/>
                <a:sym typeface="Impact"/>
              </a:rPr>
              <a:t>PREPARED BY; MBONG, GORDON</a:t>
            </a:r>
            <a:endParaRPr b="1">
              <a:solidFill>
                <a:srgbClr val="CC0000"/>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ctrTitle"/>
          </p:nvPr>
        </p:nvSpPr>
        <p:spPr>
          <a:xfrm>
            <a:off x="1102700" y="-151275"/>
            <a:ext cx="7125600" cy="155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WESTMARK DATASET SQL QUESTIONS</a:t>
            </a:r>
            <a:endParaRPr/>
          </a:p>
        </p:txBody>
      </p:sp>
      <p:sp>
        <p:nvSpPr>
          <p:cNvPr id="317" name="Google Shape;317;p18"/>
          <p:cNvSpPr txBox="1"/>
          <p:nvPr>
            <p:ph idx="1" type="subTitle"/>
          </p:nvPr>
        </p:nvSpPr>
        <p:spPr>
          <a:xfrm>
            <a:off x="-100" y="1300600"/>
            <a:ext cx="9144000" cy="3437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I am currently analyzing the financial transaction from Westmark and I need to understand more about these transactions. I need to see the ukey, product and amount and I also need to see the beginning saving balance and checking balance. Can you also provide a list that contains all this information? I want to see the outcome with that order.</a:t>
            </a:r>
            <a:endParaRPr sz="21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GB" sz="2100"/>
              <a:t>An interested investor is analysing the reliability of owning unique keys as an investor in our company, In order to help him do that, Could you make a list of 5 unique keys with the highest Savings balance and with the highest amounts?</a:t>
            </a:r>
            <a:endParaRPr sz="2100"/>
          </a:p>
        </p:txBody>
      </p:sp>
      <p:sp>
        <p:nvSpPr>
          <p:cNvPr id="318" name="Google Shape;318;p18"/>
          <p:cNvSpPr txBox="1"/>
          <p:nvPr/>
        </p:nvSpPr>
        <p:spPr>
          <a:xfrm>
            <a:off x="6463175" y="4804375"/>
            <a:ext cx="30792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latin typeface="Impact"/>
                <a:ea typeface="Impact"/>
                <a:cs typeface="Impact"/>
                <a:sym typeface="Impact"/>
              </a:rPr>
              <a:t>PREPARED BY; MBONG, GORDON</a:t>
            </a:r>
            <a:endParaRPr b="1" sz="1600">
              <a:solidFill>
                <a:srgbClr val="CC0000"/>
              </a:solidFill>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ctrTitle"/>
          </p:nvPr>
        </p:nvSpPr>
        <p:spPr>
          <a:xfrm>
            <a:off x="2283850" y="-337087"/>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700"/>
              <a:t>CONCLUSION</a:t>
            </a:r>
            <a:endParaRPr sz="4700"/>
          </a:p>
        </p:txBody>
      </p:sp>
      <p:sp>
        <p:nvSpPr>
          <p:cNvPr id="324" name="Google Shape;324;p19"/>
          <p:cNvSpPr txBox="1"/>
          <p:nvPr>
            <p:ph idx="1" type="subTitle"/>
          </p:nvPr>
        </p:nvSpPr>
        <p:spPr>
          <a:xfrm>
            <a:off x="212350" y="1353675"/>
            <a:ext cx="6171300" cy="322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The embedded information made on this slide is an overview of what this dataset represents and can achieve if used with SQL server management </a:t>
            </a:r>
            <a:r>
              <a:rPr lang="en-GB" sz="2400"/>
              <a:t>studio in such a business environment with such of similar needs. Analysis carefully carried out on available datasets can easily respond  to issues  and thereby producing great market advantages.</a:t>
            </a:r>
            <a:endParaRPr sz="2400"/>
          </a:p>
        </p:txBody>
      </p:sp>
      <p:pic>
        <p:nvPicPr>
          <p:cNvPr id="325" name="Google Shape;325;p19"/>
          <p:cNvPicPr preferRelativeResize="0"/>
          <p:nvPr/>
        </p:nvPicPr>
        <p:blipFill>
          <a:blip r:embed="rId3">
            <a:alphaModFix/>
          </a:blip>
          <a:stretch>
            <a:fillRect/>
          </a:stretch>
        </p:blipFill>
        <p:spPr>
          <a:xfrm>
            <a:off x="6539350" y="1161025"/>
            <a:ext cx="2238375" cy="3228975"/>
          </a:xfrm>
          <a:prstGeom prst="rect">
            <a:avLst/>
          </a:prstGeom>
          <a:noFill/>
          <a:ln>
            <a:noFill/>
          </a:ln>
        </p:spPr>
      </p:pic>
      <p:sp>
        <p:nvSpPr>
          <p:cNvPr id="326" name="Google Shape;326;p19"/>
          <p:cNvSpPr txBox="1"/>
          <p:nvPr/>
        </p:nvSpPr>
        <p:spPr>
          <a:xfrm>
            <a:off x="6423350" y="4844075"/>
            <a:ext cx="2720700" cy="1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C0000"/>
                </a:solidFill>
                <a:latin typeface="Impact"/>
                <a:ea typeface="Impact"/>
                <a:cs typeface="Impact"/>
                <a:sym typeface="Impact"/>
              </a:rPr>
              <a:t>PREPARED BY; MBONG, GORDON</a:t>
            </a:r>
            <a:endParaRPr b="1" sz="1600">
              <a:solidFill>
                <a:srgbClr val="CC0000"/>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