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84" r:id="rId3"/>
    <p:sldId id="260" r:id="rId4"/>
    <p:sldId id="299" r:id="rId5"/>
    <p:sldId id="298" r:id="rId6"/>
    <p:sldId id="300" r:id="rId7"/>
    <p:sldId id="283" r:id="rId8"/>
    <p:sldId id="304" r:id="rId9"/>
    <p:sldId id="305" r:id="rId10"/>
    <p:sldId id="301" r:id="rId11"/>
    <p:sldId id="306" r:id="rId12"/>
    <p:sldId id="307" r:id="rId13"/>
    <p:sldId id="310" r:id="rId14"/>
    <p:sldId id="311" r:id="rId15"/>
    <p:sldId id="313" r:id="rId16"/>
    <p:sldId id="314" r:id="rId17"/>
    <p:sldId id="315" r:id="rId18"/>
    <p:sldId id="27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 Slab" pitchFamily="2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8"/>
    <p:restoredTop sz="94648"/>
  </p:normalViewPr>
  <p:slideViewPr>
    <p:cSldViewPr snapToGrid="0" snapToObjects="1">
      <p:cViewPr>
        <p:scale>
          <a:sx n="136" d="100"/>
          <a:sy n="136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72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77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52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89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bf1dbd17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726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61714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341596" y="1283639"/>
            <a:ext cx="704936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Age Detection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from facial images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8F6D4-569D-2F48-B65D-9C937FD37522}"/>
              </a:ext>
            </a:extLst>
          </p:cNvPr>
          <p:cNvSpPr txBox="1"/>
          <p:nvPr/>
        </p:nvSpPr>
        <p:spPr>
          <a:xfrm>
            <a:off x="1341596" y="3859861"/>
            <a:ext cx="36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800" b="1" dirty="0">
                <a:solidFill>
                  <a:schemeClr val="accent6">
                    <a:lumMod val="50000"/>
                  </a:schemeClr>
                </a:solidFill>
                <a:latin typeface="Al Nile" pitchFamily="2" charset="-78"/>
                <a:cs typeface="Al Nile" pitchFamily="2" charset="-78"/>
              </a:rPr>
              <a:t>Done by:</a:t>
            </a:r>
          </a:p>
          <a:p>
            <a:r>
              <a:rPr lang="en-SA" sz="1800" b="1" dirty="0">
                <a:solidFill>
                  <a:schemeClr val="accent6">
                    <a:lumMod val="50000"/>
                  </a:schemeClr>
                </a:solidFill>
                <a:latin typeface="Al Nile" pitchFamily="2" charset="-78"/>
                <a:cs typeface="Al Nile" pitchFamily="2" charset="-78"/>
              </a:rPr>
              <a:t>Eman Alshehri – Hind Alamri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A294-AD30-6B4E-84FA-45442C65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58" y="289271"/>
            <a:ext cx="7571700" cy="702600"/>
          </a:xfrm>
        </p:spPr>
        <p:txBody>
          <a:bodyPr/>
          <a:lstStyle/>
          <a:p>
            <a:r>
              <a:rPr lang="en-US" b="1" dirty="0"/>
              <a:t> Convolutional Neural Networks (First attempt) for Age</a:t>
            </a:r>
            <a:br>
              <a:rPr lang="en-US" b="1" dirty="0"/>
            </a:br>
            <a:endParaRPr lang="en-S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1EF32-2191-3A4E-9829-E3673291E8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86FB2A-4CEE-6E41-823C-D98081F22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89328"/>
              </p:ext>
            </p:extLst>
          </p:nvPr>
        </p:nvGraphicFramePr>
        <p:xfrm>
          <a:off x="1102935" y="1478895"/>
          <a:ext cx="2818615" cy="2282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1861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824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571486C-1DF3-844F-816B-FEEA13F7C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51415"/>
              </p:ext>
            </p:extLst>
          </p:nvPr>
        </p:nvGraphicFramePr>
        <p:xfrm>
          <a:off x="4572000" y="1478895"/>
          <a:ext cx="2818615" cy="2282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1861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824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>
                        <a:latin typeface="Al Nile" pitchFamily="2" charset="-78"/>
                        <a:cs typeface="Al Nile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sp>
        <p:nvSpPr>
          <p:cNvPr id="7" name="Google Shape;240;p8">
            <a:extLst>
              <a:ext uri="{FF2B5EF4-FFF2-40B4-BE49-F238E27FC236}">
                <a16:creationId xmlns:a16="http://schemas.microsoft.com/office/drawing/2014/main" id="{964A33D9-C935-0B48-918E-A997FC57FFD6}"/>
              </a:ext>
            </a:extLst>
          </p:cNvPr>
          <p:cNvSpPr/>
          <p:nvPr/>
        </p:nvSpPr>
        <p:spPr>
          <a:xfrm>
            <a:off x="2222591" y="1612155"/>
            <a:ext cx="445195" cy="351150"/>
          </a:xfrm>
          <a:custGeom>
            <a:avLst/>
            <a:gdLst/>
            <a:ahLst/>
            <a:cxnLst/>
            <a:rect l="l" t="t" r="r" b="b"/>
            <a:pathLst>
              <a:path w="6693" h="5947" extrusionOk="0">
                <a:moveTo>
                  <a:pt x="2424" y="1"/>
                </a:moveTo>
                <a:lnTo>
                  <a:pt x="2293" y="19"/>
                </a:lnTo>
                <a:lnTo>
                  <a:pt x="2163" y="38"/>
                </a:lnTo>
                <a:lnTo>
                  <a:pt x="2070" y="94"/>
                </a:lnTo>
                <a:lnTo>
                  <a:pt x="1958" y="168"/>
                </a:lnTo>
                <a:lnTo>
                  <a:pt x="1864" y="243"/>
                </a:lnTo>
                <a:lnTo>
                  <a:pt x="1809" y="336"/>
                </a:lnTo>
                <a:lnTo>
                  <a:pt x="1734" y="448"/>
                </a:lnTo>
                <a:lnTo>
                  <a:pt x="1697" y="560"/>
                </a:lnTo>
                <a:lnTo>
                  <a:pt x="1678" y="560"/>
                </a:lnTo>
                <a:lnTo>
                  <a:pt x="1529" y="578"/>
                </a:lnTo>
                <a:lnTo>
                  <a:pt x="1380" y="616"/>
                </a:lnTo>
                <a:lnTo>
                  <a:pt x="1268" y="690"/>
                </a:lnTo>
                <a:lnTo>
                  <a:pt x="1156" y="765"/>
                </a:lnTo>
                <a:lnTo>
                  <a:pt x="1063" y="877"/>
                </a:lnTo>
                <a:lnTo>
                  <a:pt x="988" y="1007"/>
                </a:lnTo>
                <a:lnTo>
                  <a:pt x="951" y="1156"/>
                </a:lnTo>
                <a:lnTo>
                  <a:pt x="933" y="1305"/>
                </a:lnTo>
                <a:lnTo>
                  <a:pt x="951" y="1455"/>
                </a:lnTo>
                <a:lnTo>
                  <a:pt x="839" y="1529"/>
                </a:lnTo>
                <a:lnTo>
                  <a:pt x="727" y="1604"/>
                </a:lnTo>
                <a:lnTo>
                  <a:pt x="616" y="1697"/>
                </a:lnTo>
                <a:lnTo>
                  <a:pt x="541" y="1790"/>
                </a:lnTo>
                <a:lnTo>
                  <a:pt x="467" y="1921"/>
                </a:lnTo>
                <a:lnTo>
                  <a:pt x="411" y="2051"/>
                </a:lnTo>
                <a:lnTo>
                  <a:pt x="392" y="2181"/>
                </a:lnTo>
                <a:lnTo>
                  <a:pt x="373" y="2312"/>
                </a:lnTo>
                <a:lnTo>
                  <a:pt x="392" y="2424"/>
                </a:lnTo>
                <a:lnTo>
                  <a:pt x="411" y="2536"/>
                </a:lnTo>
                <a:lnTo>
                  <a:pt x="429" y="2629"/>
                </a:lnTo>
                <a:lnTo>
                  <a:pt x="467" y="2722"/>
                </a:lnTo>
                <a:lnTo>
                  <a:pt x="373" y="2797"/>
                </a:lnTo>
                <a:lnTo>
                  <a:pt x="280" y="2871"/>
                </a:lnTo>
                <a:lnTo>
                  <a:pt x="206" y="2964"/>
                </a:lnTo>
                <a:lnTo>
                  <a:pt x="131" y="3058"/>
                </a:lnTo>
                <a:lnTo>
                  <a:pt x="75" y="3169"/>
                </a:lnTo>
                <a:lnTo>
                  <a:pt x="38" y="3281"/>
                </a:lnTo>
                <a:lnTo>
                  <a:pt x="19" y="3393"/>
                </a:lnTo>
                <a:lnTo>
                  <a:pt x="1" y="3524"/>
                </a:lnTo>
                <a:lnTo>
                  <a:pt x="19" y="3673"/>
                </a:lnTo>
                <a:lnTo>
                  <a:pt x="56" y="3803"/>
                </a:lnTo>
                <a:lnTo>
                  <a:pt x="94" y="3934"/>
                </a:lnTo>
                <a:lnTo>
                  <a:pt x="168" y="4045"/>
                </a:lnTo>
                <a:lnTo>
                  <a:pt x="243" y="4157"/>
                </a:lnTo>
                <a:lnTo>
                  <a:pt x="355" y="4250"/>
                </a:lnTo>
                <a:lnTo>
                  <a:pt x="467" y="4325"/>
                </a:lnTo>
                <a:lnTo>
                  <a:pt x="578" y="4381"/>
                </a:lnTo>
                <a:lnTo>
                  <a:pt x="560" y="4549"/>
                </a:lnTo>
                <a:lnTo>
                  <a:pt x="578" y="4716"/>
                </a:lnTo>
                <a:lnTo>
                  <a:pt x="634" y="4866"/>
                </a:lnTo>
                <a:lnTo>
                  <a:pt x="709" y="5015"/>
                </a:lnTo>
                <a:lnTo>
                  <a:pt x="802" y="5145"/>
                </a:lnTo>
                <a:lnTo>
                  <a:pt x="933" y="5238"/>
                </a:lnTo>
                <a:lnTo>
                  <a:pt x="1082" y="5313"/>
                </a:lnTo>
                <a:lnTo>
                  <a:pt x="1231" y="5369"/>
                </a:lnTo>
                <a:lnTo>
                  <a:pt x="1398" y="5388"/>
                </a:lnTo>
                <a:lnTo>
                  <a:pt x="1529" y="5369"/>
                </a:lnTo>
                <a:lnTo>
                  <a:pt x="1585" y="5499"/>
                </a:lnTo>
                <a:lnTo>
                  <a:pt x="1659" y="5611"/>
                </a:lnTo>
                <a:lnTo>
                  <a:pt x="1753" y="5704"/>
                </a:lnTo>
                <a:lnTo>
                  <a:pt x="1846" y="5779"/>
                </a:lnTo>
                <a:lnTo>
                  <a:pt x="1958" y="5854"/>
                </a:lnTo>
                <a:lnTo>
                  <a:pt x="2088" y="5909"/>
                </a:lnTo>
                <a:lnTo>
                  <a:pt x="2219" y="5928"/>
                </a:lnTo>
                <a:lnTo>
                  <a:pt x="2349" y="5947"/>
                </a:lnTo>
                <a:lnTo>
                  <a:pt x="2517" y="5909"/>
                </a:lnTo>
                <a:lnTo>
                  <a:pt x="2666" y="5872"/>
                </a:lnTo>
                <a:lnTo>
                  <a:pt x="2815" y="5779"/>
                </a:lnTo>
                <a:lnTo>
                  <a:pt x="2927" y="5686"/>
                </a:lnTo>
                <a:lnTo>
                  <a:pt x="3020" y="5555"/>
                </a:lnTo>
                <a:lnTo>
                  <a:pt x="3095" y="5406"/>
                </a:lnTo>
                <a:lnTo>
                  <a:pt x="3151" y="5257"/>
                </a:lnTo>
                <a:lnTo>
                  <a:pt x="3169" y="5089"/>
                </a:lnTo>
                <a:lnTo>
                  <a:pt x="3169" y="2387"/>
                </a:lnTo>
                <a:lnTo>
                  <a:pt x="3057" y="2461"/>
                </a:lnTo>
                <a:lnTo>
                  <a:pt x="2946" y="2517"/>
                </a:lnTo>
                <a:lnTo>
                  <a:pt x="2834" y="2554"/>
                </a:lnTo>
                <a:lnTo>
                  <a:pt x="2722" y="2592"/>
                </a:lnTo>
                <a:lnTo>
                  <a:pt x="2666" y="2592"/>
                </a:lnTo>
                <a:lnTo>
                  <a:pt x="2647" y="2573"/>
                </a:lnTo>
                <a:lnTo>
                  <a:pt x="2610" y="2554"/>
                </a:lnTo>
                <a:lnTo>
                  <a:pt x="2610" y="2498"/>
                </a:lnTo>
                <a:lnTo>
                  <a:pt x="2610" y="2312"/>
                </a:lnTo>
                <a:lnTo>
                  <a:pt x="2629" y="2256"/>
                </a:lnTo>
                <a:lnTo>
                  <a:pt x="2666" y="2237"/>
                </a:lnTo>
                <a:lnTo>
                  <a:pt x="2778" y="2200"/>
                </a:lnTo>
                <a:lnTo>
                  <a:pt x="2871" y="2144"/>
                </a:lnTo>
                <a:lnTo>
                  <a:pt x="2946" y="2070"/>
                </a:lnTo>
                <a:lnTo>
                  <a:pt x="3020" y="1995"/>
                </a:lnTo>
                <a:lnTo>
                  <a:pt x="3076" y="1921"/>
                </a:lnTo>
                <a:lnTo>
                  <a:pt x="3132" y="1809"/>
                </a:lnTo>
                <a:lnTo>
                  <a:pt x="3151" y="1715"/>
                </a:lnTo>
                <a:lnTo>
                  <a:pt x="3169" y="1604"/>
                </a:lnTo>
                <a:lnTo>
                  <a:pt x="3169" y="746"/>
                </a:lnTo>
                <a:lnTo>
                  <a:pt x="3151" y="597"/>
                </a:lnTo>
                <a:lnTo>
                  <a:pt x="3095" y="448"/>
                </a:lnTo>
                <a:lnTo>
                  <a:pt x="3039" y="336"/>
                </a:lnTo>
                <a:lnTo>
                  <a:pt x="2946" y="224"/>
                </a:lnTo>
                <a:lnTo>
                  <a:pt x="2834" y="131"/>
                </a:lnTo>
                <a:lnTo>
                  <a:pt x="2703" y="57"/>
                </a:lnTo>
                <a:lnTo>
                  <a:pt x="2573" y="19"/>
                </a:lnTo>
                <a:lnTo>
                  <a:pt x="2424" y="1"/>
                </a:lnTo>
                <a:close/>
                <a:moveTo>
                  <a:pt x="4269" y="1"/>
                </a:moveTo>
                <a:lnTo>
                  <a:pt x="4120" y="19"/>
                </a:lnTo>
                <a:lnTo>
                  <a:pt x="3989" y="57"/>
                </a:lnTo>
                <a:lnTo>
                  <a:pt x="3859" y="131"/>
                </a:lnTo>
                <a:lnTo>
                  <a:pt x="3747" y="224"/>
                </a:lnTo>
                <a:lnTo>
                  <a:pt x="3654" y="336"/>
                </a:lnTo>
                <a:lnTo>
                  <a:pt x="3598" y="448"/>
                </a:lnTo>
                <a:lnTo>
                  <a:pt x="3542" y="597"/>
                </a:lnTo>
                <a:lnTo>
                  <a:pt x="3523" y="746"/>
                </a:lnTo>
                <a:lnTo>
                  <a:pt x="3523" y="1604"/>
                </a:lnTo>
                <a:lnTo>
                  <a:pt x="3542" y="1715"/>
                </a:lnTo>
                <a:lnTo>
                  <a:pt x="3561" y="1809"/>
                </a:lnTo>
                <a:lnTo>
                  <a:pt x="3617" y="1921"/>
                </a:lnTo>
                <a:lnTo>
                  <a:pt x="3673" y="1995"/>
                </a:lnTo>
                <a:lnTo>
                  <a:pt x="3747" y="2070"/>
                </a:lnTo>
                <a:lnTo>
                  <a:pt x="3822" y="2144"/>
                </a:lnTo>
                <a:lnTo>
                  <a:pt x="3915" y="2200"/>
                </a:lnTo>
                <a:lnTo>
                  <a:pt x="4027" y="2219"/>
                </a:lnTo>
                <a:lnTo>
                  <a:pt x="4064" y="2256"/>
                </a:lnTo>
                <a:lnTo>
                  <a:pt x="4083" y="2312"/>
                </a:lnTo>
                <a:lnTo>
                  <a:pt x="4083" y="2498"/>
                </a:lnTo>
                <a:lnTo>
                  <a:pt x="4083" y="2554"/>
                </a:lnTo>
                <a:lnTo>
                  <a:pt x="4045" y="2573"/>
                </a:lnTo>
                <a:lnTo>
                  <a:pt x="4027" y="2592"/>
                </a:lnTo>
                <a:lnTo>
                  <a:pt x="3971" y="2592"/>
                </a:lnTo>
                <a:lnTo>
                  <a:pt x="3859" y="2554"/>
                </a:lnTo>
                <a:lnTo>
                  <a:pt x="3747" y="2517"/>
                </a:lnTo>
                <a:lnTo>
                  <a:pt x="3635" y="2461"/>
                </a:lnTo>
                <a:lnTo>
                  <a:pt x="3523" y="2387"/>
                </a:lnTo>
                <a:lnTo>
                  <a:pt x="3523" y="5089"/>
                </a:lnTo>
                <a:lnTo>
                  <a:pt x="3542" y="5257"/>
                </a:lnTo>
                <a:lnTo>
                  <a:pt x="3598" y="5406"/>
                </a:lnTo>
                <a:lnTo>
                  <a:pt x="3673" y="5555"/>
                </a:lnTo>
                <a:lnTo>
                  <a:pt x="3766" y="5686"/>
                </a:lnTo>
                <a:lnTo>
                  <a:pt x="3878" y="5779"/>
                </a:lnTo>
                <a:lnTo>
                  <a:pt x="4027" y="5872"/>
                </a:lnTo>
                <a:lnTo>
                  <a:pt x="4176" y="5909"/>
                </a:lnTo>
                <a:lnTo>
                  <a:pt x="4344" y="5947"/>
                </a:lnTo>
                <a:lnTo>
                  <a:pt x="4474" y="5928"/>
                </a:lnTo>
                <a:lnTo>
                  <a:pt x="4605" y="5909"/>
                </a:lnTo>
                <a:lnTo>
                  <a:pt x="4735" y="5854"/>
                </a:lnTo>
                <a:lnTo>
                  <a:pt x="4847" y="5779"/>
                </a:lnTo>
                <a:lnTo>
                  <a:pt x="4940" y="5704"/>
                </a:lnTo>
                <a:lnTo>
                  <a:pt x="5033" y="5611"/>
                </a:lnTo>
                <a:lnTo>
                  <a:pt x="5108" y="5499"/>
                </a:lnTo>
                <a:lnTo>
                  <a:pt x="5164" y="5369"/>
                </a:lnTo>
                <a:lnTo>
                  <a:pt x="5294" y="5388"/>
                </a:lnTo>
                <a:lnTo>
                  <a:pt x="5462" y="5369"/>
                </a:lnTo>
                <a:lnTo>
                  <a:pt x="5630" y="5313"/>
                </a:lnTo>
                <a:lnTo>
                  <a:pt x="5760" y="5238"/>
                </a:lnTo>
                <a:lnTo>
                  <a:pt x="5891" y="5145"/>
                </a:lnTo>
                <a:lnTo>
                  <a:pt x="5984" y="5015"/>
                </a:lnTo>
                <a:lnTo>
                  <a:pt x="6058" y="4866"/>
                </a:lnTo>
                <a:lnTo>
                  <a:pt x="6114" y="4716"/>
                </a:lnTo>
                <a:lnTo>
                  <a:pt x="6133" y="4549"/>
                </a:lnTo>
                <a:lnTo>
                  <a:pt x="6114" y="4381"/>
                </a:lnTo>
                <a:lnTo>
                  <a:pt x="6226" y="4325"/>
                </a:lnTo>
                <a:lnTo>
                  <a:pt x="6338" y="4250"/>
                </a:lnTo>
                <a:lnTo>
                  <a:pt x="6450" y="4157"/>
                </a:lnTo>
                <a:lnTo>
                  <a:pt x="6524" y="4045"/>
                </a:lnTo>
                <a:lnTo>
                  <a:pt x="6599" y="3934"/>
                </a:lnTo>
                <a:lnTo>
                  <a:pt x="6636" y="3803"/>
                </a:lnTo>
                <a:lnTo>
                  <a:pt x="6674" y="3673"/>
                </a:lnTo>
                <a:lnTo>
                  <a:pt x="6692" y="3524"/>
                </a:lnTo>
                <a:lnTo>
                  <a:pt x="6674" y="3393"/>
                </a:lnTo>
                <a:lnTo>
                  <a:pt x="6655" y="3281"/>
                </a:lnTo>
                <a:lnTo>
                  <a:pt x="6618" y="3169"/>
                </a:lnTo>
                <a:lnTo>
                  <a:pt x="6562" y="3058"/>
                </a:lnTo>
                <a:lnTo>
                  <a:pt x="6487" y="2964"/>
                </a:lnTo>
                <a:lnTo>
                  <a:pt x="6413" y="2871"/>
                </a:lnTo>
                <a:lnTo>
                  <a:pt x="6319" y="2797"/>
                </a:lnTo>
                <a:lnTo>
                  <a:pt x="6226" y="2722"/>
                </a:lnTo>
                <a:lnTo>
                  <a:pt x="6263" y="2629"/>
                </a:lnTo>
                <a:lnTo>
                  <a:pt x="6282" y="2536"/>
                </a:lnTo>
                <a:lnTo>
                  <a:pt x="6301" y="2424"/>
                </a:lnTo>
                <a:lnTo>
                  <a:pt x="6319" y="2312"/>
                </a:lnTo>
                <a:lnTo>
                  <a:pt x="6301" y="2181"/>
                </a:lnTo>
                <a:lnTo>
                  <a:pt x="6282" y="2051"/>
                </a:lnTo>
                <a:lnTo>
                  <a:pt x="6226" y="1921"/>
                </a:lnTo>
                <a:lnTo>
                  <a:pt x="6152" y="1790"/>
                </a:lnTo>
                <a:lnTo>
                  <a:pt x="6077" y="1697"/>
                </a:lnTo>
                <a:lnTo>
                  <a:pt x="5965" y="1604"/>
                </a:lnTo>
                <a:lnTo>
                  <a:pt x="5853" y="1529"/>
                </a:lnTo>
                <a:lnTo>
                  <a:pt x="5742" y="1455"/>
                </a:lnTo>
                <a:lnTo>
                  <a:pt x="5760" y="1305"/>
                </a:lnTo>
                <a:lnTo>
                  <a:pt x="5742" y="1156"/>
                </a:lnTo>
                <a:lnTo>
                  <a:pt x="5704" y="1007"/>
                </a:lnTo>
                <a:lnTo>
                  <a:pt x="5630" y="877"/>
                </a:lnTo>
                <a:lnTo>
                  <a:pt x="5537" y="765"/>
                </a:lnTo>
                <a:lnTo>
                  <a:pt x="5425" y="690"/>
                </a:lnTo>
                <a:lnTo>
                  <a:pt x="5313" y="616"/>
                </a:lnTo>
                <a:lnTo>
                  <a:pt x="5164" y="578"/>
                </a:lnTo>
                <a:lnTo>
                  <a:pt x="5015" y="560"/>
                </a:lnTo>
                <a:lnTo>
                  <a:pt x="4996" y="560"/>
                </a:lnTo>
                <a:lnTo>
                  <a:pt x="4959" y="448"/>
                </a:lnTo>
                <a:lnTo>
                  <a:pt x="4903" y="336"/>
                </a:lnTo>
                <a:lnTo>
                  <a:pt x="4828" y="243"/>
                </a:lnTo>
                <a:lnTo>
                  <a:pt x="4735" y="168"/>
                </a:lnTo>
                <a:lnTo>
                  <a:pt x="4623" y="94"/>
                </a:lnTo>
                <a:lnTo>
                  <a:pt x="4530" y="38"/>
                </a:lnTo>
                <a:lnTo>
                  <a:pt x="4400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058;p49">
            <a:extLst>
              <a:ext uri="{FF2B5EF4-FFF2-40B4-BE49-F238E27FC236}">
                <a16:creationId xmlns:a16="http://schemas.microsoft.com/office/drawing/2014/main" id="{45D08C42-7F2D-D045-8C9A-E50BA387F2EF}"/>
              </a:ext>
            </a:extLst>
          </p:cNvPr>
          <p:cNvGrpSpPr/>
          <p:nvPr/>
        </p:nvGrpSpPr>
        <p:grpSpPr>
          <a:xfrm>
            <a:off x="5731497" y="1586491"/>
            <a:ext cx="476020" cy="506260"/>
            <a:chOff x="5233525" y="4954450"/>
            <a:chExt cx="538275" cy="516350"/>
          </a:xfrm>
        </p:grpSpPr>
        <p:sp>
          <p:nvSpPr>
            <p:cNvPr id="9" name="Google Shape;1059;p49">
              <a:extLst>
                <a:ext uri="{FF2B5EF4-FFF2-40B4-BE49-F238E27FC236}">
                  <a16:creationId xmlns:a16="http://schemas.microsoft.com/office/drawing/2014/main" id="{2DA21EA7-CA65-DF4D-9DBC-951FCB49DA02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0;p49">
              <a:extLst>
                <a:ext uri="{FF2B5EF4-FFF2-40B4-BE49-F238E27FC236}">
                  <a16:creationId xmlns:a16="http://schemas.microsoft.com/office/drawing/2014/main" id="{7C5BC9CD-ED6E-EC48-9D81-593100FFFF18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1;p49">
              <a:extLst>
                <a:ext uri="{FF2B5EF4-FFF2-40B4-BE49-F238E27FC236}">
                  <a16:creationId xmlns:a16="http://schemas.microsoft.com/office/drawing/2014/main" id="{436F89BF-FCBD-0347-AE31-F655EAB53BC4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2;p49">
              <a:extLst>
                <a:ext uri="{FF2B5EF4-FFF2-40B4-BE49-F238E27FC236}">
                  <a16:creationId xmlns:a16="http://schemas.microsoft.com/office/drawing/2014/main" id="{8DA4B2D4-633A-DA4E-8EEF-6BC740234C40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3;p49">
              <a:extLst>
                <a:ext uri="{FF2B5EF4-FFF2-40B4-BE49-F238E27FC236}">
                  <a16:creationId xmlns:a16="http://schemas.microsoft.com/office/drawing/2014/main" id="{7EF8F3C2-48E2-5F46-B5EA-C2D2A3BB91FC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4;p49">
              <a:extLst>
                <a:ext uri="{FF2B5EF4-FFF2-40B4-BE49-F238E27FC236}">
                  <a16:creationId xmlns:a16="http://schemas.microsoft.com/office/drawing/2014/main" id="{80BC17D5-883D-0D4E-B550-2E0B1F1795D3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5;p49">
              <a:extLst>
                <a:ext uri="{FF2B5EF4-FFF2-40B4-BE49-F238E27FC236}">
                  <a16:creationId xmlns:a16="http://schemas.microsoft.com/office/drawing/2014/main" id="{6E18DE8E-4CCA-554B-A91B-51C14D026431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6;p49">
              <a:extLst>
                <a:ext uri="{FF2B5EF4-FFF2-40B4-BE49-F238E27FC236}">
                  <a16:creationId xmlns:a16="http://schemas.microsoft.com/office/drawing/2014/main" id="{54D3BD66-E748-6241-8A93-9369194209B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7;p49">
              <a:extLst>
                <a:ext uri="{FF2B5EF4-FFF2-40B4-BE49-F238E27FC236}">
                  <a16:creationId xmlns:a16="http://schemas.microsoft.com/office/drawing/2014/main" id="{3F9A93D3-C5AB-0144-8519-1783FF6EBA0F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8;p49">
              <a:extLst>
                <a:ext uri="{FF2B5EF4-FFF2-40B4-BE49-F238E27FC236}">
                  <a16:creationId xmlns:a16="http://schemas.microsoft.com/office/drawing/2014/main" id="{A289D5B9-A48D-524C-9F0C-8D0617A2AAB0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9;p49">
              <a:extLst>
                <a:ext uri="{FF2B5EF4-FFF2-40B4-BE49-F238E27FC236}">
                  <a16:creationId xmlns:a16="http://schemas.microsoft.com/office/drawing/2014/main" id="{E28A9DEB-064F-6245-8973-1C5E36FC9985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E9B58CD-4F93-4D46-841C-09DA19D908C8}"/>
              </a:ext>
            </a:extLst>
          </p:cNvPr>
          <p:cNvSpPr txBox="1"/>
          <p:nvPr/>
        </p:nvSpPr>
        <p:spPr>
          <a:xfrm>
            <a:off x="1159497" y="1987070"/>
            <a:ext cx="4572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Hidden Layers: 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8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Units: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316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Epochs = 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30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Callbacks : early stopping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Droup out :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20</a:t>
            </a: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B951AA-6D10-C645-B2E4-C121E6C424B6}"/>
              </a:ext>
            </a:extLst>
          </p:cNvPr>
          <p:cNvSpPr txBox="1"/>
          <p:nvPr/>
        </p:nvSpPr>
        <p:spPr>
          <a:xfrm>
            <a:off x="4939644" y="2197056"/>
            <a:ext cx="2134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Train accuracy: 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0.3230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Validation accuracy: 0.3040</a:t>
            </a:r>
            <a:endParaRPr lang="en-SA" sz="1600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622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A294-AD30-6B4E-84FA-45442C65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44" y="279825"/>
            <a:ext cx="7571700" cy="702600"/>
          </a:xfrm>
        </p:spPr>
        <p:txBody>
          <a:bodyPr/>
          <a:lstStyle/>
          <a:p>
            <a:r>
              <a:rPr lang="en-US" b="1" dirty="0"/>
              <a:t> Convolutional Neural Networks (Second attempt) for Age</a:t>
            </a:r>
            <a:br>
              <a:rPr lang="en-US" b="1" dirty="0"/>
            </a:br>
            <a:endParaRPr lang="en-S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1EF32-2191-3A4E-9829-E3673291E8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86FB2A-4CEE-6E41-823C-D98081F22993}"/>
              </a:ext>
            </a:extLst>
          </p:cNvPr>
          <p:cNvGraphicFramePr>
            <a:graphicFrameLocks noGrp="1"/>
          </p:cNvGraphicFramePr>
          <p:nvPr/>
        </p:nvGraphicFramePr>
        <p:xfrm>
          <a:off x="1102935" y="1478895"/>
          <a:ext cx="2818615" cy="2282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1861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824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571486C-1DF3-844F-816B-FEEA13F7CEF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478895"/>
          <a:ext cx="2818615" cy="2282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1861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824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grpSp>
        <p:nvGrpSpPr>
          <p:cNvPr id="7" name="Google Shape;1058;p49">
            <a:extLst>
              <a:ext uri="{FF2B5EF4-FFF2-40B4-BE49-F238E27FC236}">
                <a16:creationId xmlns:a16="http://schemas.microsoft.com/office/drawing/2014/main" id="{DB8896F9-E9C5-3A43-8ADF-723A87DCFE01}"/>
              </a:ext>
            </a:extLst>
          </p:cNvPr>
          <p:cNvGrpSpPr/>
          <p:nvPr/>
        </p:nvGrpSpPr>
        <p:grpSpPr>
          <a:xfrm>
            <a:off x="5731497" y="1586491"/>
            <a:ext cx="476020" cy="506260"/>
            <a:chOff x="5233525" y="4954450"/>
            <a:chExt cx="538275" cy="516350"/>
          </a:xfrm>
        </p:grpSpPr>
        <p:sp>
          <p:nvSpPr>
            <p:cNvPr id="8" name="Google Shape;1059;p49">
              <a:extLst>
                <a:ext uri="{FF2B5EF4-FFF2-40B4-BE49-F238E27FC236}">
                  <a16:creationId xmlns:a16="http://schemas.microsoft.com/office/drawing/2014/main" id="{077896BF-E4B6-8143-BA32-EEF4619C3C81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0;p49">
              <a:extLst>
                <a:ext uri="{FF2B5EF4-FFF2-40B4-BE49-F238E27FC236}">
                  <a16:creationId xmlns:a16="http://schemas.microsoft.com/office/drawing/2014/main" id="{27201649-A814-8544-98D8-927DF3A35ACF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1;p49">
              <a:extLst>
                <a:ext uri="{FF2B5EF4-FFF2-40B4-BE49-F238E27FC236}">
                  <a16:creationId xmlns:a16="http://schemas.microsoft.com/office/drawing/2014/main" id="{E99FCD06-74DD-4142-8C3D-790BEA26C2CA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2;p49">
              <a:extLst>
                <a:ext uri="{FF2B5EF4-FFF2-40B4-BE49-F238E27FC236}">
                  <a16:creationId xmlns:a16="http://schemas.microsoft.com/office/drawing/2014/main" id="{24D5C054-4693-E043-B59E-29E1C52590C2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3;p49">
              <a:extLst>
                <a:ext uri="{FF2B5EF4-FFF2-40B4-BE49-F238E27FC236}">
                  <a16:creationId xmlns:a16="http://schemas.microsoft.com/office/drawing/2014/main" id="{3C0FB8F3-BEC3-D949-B059-762C492E67A2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4;p49">
              <a:extLst>
                <a:ext uri="{FF2B5EF4-FFF2-40B4-BE49-F238E27FC236}">
                  <a16:creationId xmlns:a16="http://schemas.microsoft.com/office/drawing/2014/main" id="{1F5D2777-7EE7-4341-8470-D07D0D6A1D05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5;p49">
              <a:extLst>
                <a:ext uri="{FF2B5EF4-FFF2-40B4-BE49-F238E27FC236}">
                  <a16:creationId xmlns:a16="http://schemas.microsoft.com/office/drawing/2014/main" id="{EE60CF3D-294B-3144-A367-24E3375BB56B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6;p49">
              <a:extLst>
                <a:ext uri="{FF2B5EF4-FFF2-40B4-BE49-F238E27FC236}">
                  <a16:creationId xmlns:a16="http://schemas.microsoft.com/office/drawing/2014/main" id="{DDAF2E37-270A-F649-8713-C1DC98DD1572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7;p49">
              <a:extLst>
                <a:ext uri="{FF2B5EF4-FFF2-40B4-BE49-F238E27FC236}">
                  <a16:creationId xmlns:a16="http://schemas.microsoft.com/office/drawing/2014/main" id="{453057F0-E7D4-1D4C-9820-70D704ABE40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8;p49">
              <a:extLst>
                <a:ext uri="{FF2B5EF4-FFF2-40B4-BE49-F238E27FC236}">
                  <a16:creationId xmlns:a16="http://schemas.microsoft.com/office/drawing/2014/main" id="{255B7E83-3BB1-4846-BD38-038545B8D095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9;p49">
              <a:extLst>
                <a:ext uri="{FF2B5EF4-FFF2-40B4-BE49-F238E27FC236}">
                  <a16:creationId xmlns:a16="http://schemas.microsoft.com/office/drawing/2014/main" id="{6E42EC89-E159-9646-A88A-8DA5217DE6DE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40;p8">
            <a:extLst>
              <a:ext uri="{FF2B5EF4-FFF2-40B4-BE49-F238E27FC236}">
                <a16:creationId xmlns:a16="http://schemas.microsoft.com/office/drawing/2014/main" id="{9005C74D-7C72-E549-BA16-F63363AA47FB}"/>
              </a:ext>
            </a:extLst>
          </p:cNvPr>
          <p:cNvSpPr/>
          <p:nvPr/>
        </p:nvSpPr>
        <p:spPr>
          <a:xfrm>
            <a:off x="2222591" y="1612155"/>
            <a:ext cx="445195" cy="351150"/>
          </a:xfrm>
          <a:custGeom>
            <a:avLst/>
            <a:gdLst/>
            <a:ahLst/>
            <a:cxnLst/>
            <a:rect l="l" t="t" r="r" b="b"/>
            <a:pathLst>
              <a:path w="6693" h="5947" extrusionOk="0">
                <a:moveTo>
                  <a:pt x="2424" y="1"/>
                </a:moveTo>
                <a:lnTo>
                  <a:pt x="2293" y="19"/>
                </a:lnTo>
                <a:lnTo>
                  <a:pt x="2163" y="38"/>
                </a:lnTo>
                <a:lnTo>
                  <a:pt x="2070" y="94"/>
                </a:lnTo>
                <a:lnTo>
                  <a:pt x="1958" y="168"/>
                </a:lnTo>
                <a:lnTo>
                  <a:pt x="1864" y="243"/>
                </a:lnTo>
                <a:lnTo>
                  <a:pt x="1809" y="336"/>
                </a:lnTo>
                <a:lnTo>
                  <a:pt x="1734" y="448"/>
                </a:lnTo>
                <a:lnTo>
                  <a:pt x="1697" y="560"/>
                </a:lnTo>
                <a:lnTo>
                  <a:pt x="1678" y="560"/>
                </a:lnTo>
                <a:lnTo>
                  <a:pt x="1529" y="578"/>
                </a:lnTo>
                <a:lnTo>
                  <a:pt x="1380" y="616"/>
                </a:lnTo>
                <a:lnTo>
                  <a:pt x="1268" y="690"/>
                </a:lnTo>
                <a:lnTo>
                  <a:pt x="1156" y="765"/>
                </a:lnTo>
                <a:lnTo>
                  <a:pt x="1063" y="877"/>
                </a:lnTo>
                <a:lnTo>
                  <a:pt x="988" y="1007"/>
                </a:lnTo>
                <a:lnTo>
                  <a:pt x="951" y="1156"/>
                </a:lnTo>
                <a:lnTo>
                  <a:pt x="933" y="1305"/>
                </a:lnTo>
                <a:lnTo>
                  <a:pt x="951" y="1455"/>
                </a:lnTo>
                <a:lnTo>
                  <a:pt x="839" y="1529"/>
                </a:lnTo>
                <a:lnTo>
                  <a:pt x="727" y="1604"/>
                </a:lnTo>
                <a:lnTo>
                  <a:pt x="616" y="1697"/>
                </a:lnTo>
                <a:lnTo>
                  <a:pt x="541" y="1790"/>
                </a:lnTo>
                <a:lnTo>
                  <a:pt x="467" y="1921"/>
                </a:lnTo>
                <a:lnTo>
                  <a:pt x="411" y="2051"/>
                </a:lnTo>
                <a:lnTo>
                  <a:pt x="392" y="2181"/>
                </a:lnTo>
                <a:lnTo>
                  <a:pt x="373" y="2312"/>
                </a:lnTo>
                <a:lnTo>
                  <a:pt x="392" y="2424"/>
                </a:lnTo>
                <a:lnTo>
                  <a:pt x="411" y="2536"/>
                </a:lnTo>
                <a:lnTo>
                  <a:pt x="429" y="2629"/>
                </a:lnTo>
                <a:lnTo>
                  <a:pt x="467" y="2722"/>
                </a:lnTo>
                <a:lnTo>
                  <a:pt x="373" y="2797"/>
                </a:lnTo>
                <a:lnTo>
                  <a:pt x="280" y="2871"/>
                </a:lnTo>
                <a:lnTo>
                  <a:pt x="206" y="2964"/>
                </a:lnTo>
                <a:lnTo>
                  <a:pt x="131" y="3058"/>
                </a:lnTo>
                <a:lnTo>
                  <a:pt x="75" y="3169"/>
                </a:lnTo>
                <a:lnTo>
                  <a:pt x="38" y="3281"/>
                </a:lnTo>
                <a:lnTo>
                  <a:pt x="19" y="3393"/>
                </a:lnTo>
                <a:lnTo>
                  <a:pt x="1" y="3524"/>
                </a:lnTo>
                <a:lnTo>
                  <a:pt x="19" y="3673"/>
                </a:lnTo>
                <a:lnTo>
                  <a:pt x="56" y="3803"/>
                </a:lnTo>
                <a:lnTo>
                  <a:pt x="94" y="3934"/>
                </a:lnTo>
                <a:lnTo>
                  <a:pt x="168" y="4045"/>
                </a:lnTo>
                <a:lnTo>
                  <a:pt x="243" y="4157"/>
                </a:lnTo>
                <a:lnTo>
                  <a:pt x="355" y="4250"/>
                </a:lnTo>
                <a:lnTo>
                  <a:pt x="467" y="4325"/>
                </a:lnTo>
                <a:lnTo>
                  <a:pt x="578" y="4381"/>
                </a:lnTo>
                <a:lnTo>
                  <a:pt x="560" y="4549"/>
                </a:lnTo>
                <a:lnTo>
                  <a:pt x="578" y="4716"/>
                </a:lnTo>
                <a:lnTo>
                  <a:pt x="634" y="4866"/>
                </a:lnTo>
                <a:lnTo>
                  <a:pt x="709" y="5015"/>
                </a:lnTo>
                <a:lnTo>
                  <a:pt x="802" y="5145"/>
                </a:lnTo>
                <a:lnTo>
                  <a:pt x="933" y="5238"/>
                </a:lnTo>
                <a:lnTo>
                  <a:pt x="1082" y="5313"/>
                </a:lnTo>
                <a:lnTo>
                  <a:pt x="1231" y="5369"/>
                </a:lnTo>
                <a:lnTo>
                  <a:pt x="1398" y="5388"/>
                </a:lnTo>
                <a:lnTo>
                  <a:pt x="1529" y="5369"/>
                </a:lnTo>
                <a:lnTo>
                  <a:pt x="1585" y="5499"/>
                </a:lnTo>
                <a:lnTo>
                  <a:pt x="1659" y="5611"/>
                </a:lnTo>
                <a:lnTo>
                  <a:pt x="1753" y="5704"/>
                </a:lnTo>
                <a:lnTo>
                  <a:pt x="1846" y="5779"/>
                </a:lnTo>
                <a:lnTo>
                  <a:pt x="1958" y="5854"/>
                </a:lnTo>
                <a:lnTo>
                  <a:pt x="2088" y="5909"/>
                </a:lnTo>
                <a:lnTo>
                  <a:pt x="2219" y="5928"/>
                </a:lnTo>
                <a:lnTo>
                  <a:pt x="2349" y="5947"/>
                </a:lnTo>
                <a:lnTo>
                  <a:pt x="2517" y="5909"/>
                </a:lnTo>
                <a:lnTo>
                  <a:pt x="2666" y="5872"/>
                </a:lnTo>
                <a:lnTo>
                  <a:pt x="2815" y="5779"/>
                </a:lnTo>
                <a:lnTo>
                  <a:pt x="2927" y="5686"/>
                </a:lnTo>
                <a:lnTo>
                  <a:pt x="3020" y="5555"/>
                </a:lnTo>
                <a:lnTo>
                  <a:pt x="3095" y="5406"/>
                </a:lnTo>
                <a:lnTo>
                  <a:pt x="3151" y="5257"/>
                </a:lnTo>
                <a:lnTo>
                  <a:pt x="3169" y="5089"/>
                </a:lnTo>
                <a:lnTo>
                  <a:pt x="3169" y="2387"/>
                </a:lnTo>
                <a:lnTo>
                  <a:pt x="3057" y="2461"/>
                </a:lnTo>
                <a:lnTo>
                  <a:pt x="2946" y="2517"/>
                </a:lnTo>
                <a:lnTo>
                  <a:pt x="2834" y="2554"/>
                </a:lnTo>
                <a:lnTo>
                  <a:pt x="2722" y="2592"/>
                </a:lnTo>
                <a:lnTo>
                  <a:pt x="2666" y="2592"/>
                </a:lnTo>
                <a:lnTo>
                  <a:pt x="2647" y="2573"/>
                </a:lnTo>
                <a:lnTo>
                  <a:pt x="2610" y="2554"/>
                </a:lnTo>
                <a:lnTo>
                  <a:pt x="2610" y="2498"/>
                </a:lnTo>
                <a:lnTo>
                  <a:pt x="2610" y="2312"/>
                </a:lnTo>
                <a:lnTo>
                  <a:pt x="2629" y="2256"/>
                </a:lnTo>
                <a:lnTo>
                  <a:pt x="2666" y="2237"/>
                </a:lnTo>
                <a:lnTo>
                  <a:pt x="2778" y="2200"/>
                </a:lnTo>
                <a:lnTo>
                  <a:pt x="2871" y="2144"/>
                </a:lnTo>
                <a:lnTo>
                  <a:pt x="2946" y="2070"/>
                </a:lnTo>
                <a:lnTo>
                  <a:pt x="3020" y="1995"/>
                </a:lnTo>
                <a:lnTo>
                  <a:pt x="3076" y="1921"/>
                </a:lnTo>
                <a:lnTo>
                  <a:pt x="3132" y="1809"/>
                </a:lnTo>
                <a:lnTo>
                  <a:pt x="3151" y="1715"/>
                </a:lnTo>
                <a:lnTo>
                  <a:pt x="3169" y="1604"/>
                </a:lnTo>
                <a:lnTo>
                  <a:pt x="3169" y="746"/>
                </a:lnTo>
                <a:lnTo>
                  <a:pt x="3151" y="597"/>
                </a:lnTo>
                <a:lnTo>
                  <a:pt x="3095" y="448"/>
                </a:lnTo>
                <a:lnTo>
                  <a:pt x="3039" y="336"/>
                </a:lnTo>
                <a:lnTo>
                  <a:pt x="2946" y="224"/>
                </a:lnTo>
                <a:lnTo>
                  <a:pt x="2834" y="131"/>
                </a:lnTo>
                <a:lnTo>
                  <a:pt x="2703" y="57"/>
                </a:lnTo>
                <a:lnTo>
                  <a:pt x="2573" y="19"/>
                </a:lnTo>
                <a:lnTo>
                  <a:pt x="2424" y="1"/>
                </a:lnTo>
                <a:close/>
                <a:moveTo>
                  <a:pt x="4269" y="1"/>
                </a:moveTo>
                <a:lnTo>
                  <a:pt x="4120" y="19"/>
                </a:lnTo>
                <a:lnTo>
                  <a:pt x="3989" y="57"/>
                </a:lnTo>
                <a:lnTo>
                  <a:pt x="3859" y="131"/>
                </a:lnTo>
                <a:lnTo>
                  <a:pt x="3747" y="224"/>
                </a:lnTo>
                <a:lnTo>
                  <a:pt x="3654" y="336"/>
                </a:lnTo>
                <a:lnTo>
                  <a:pt x="3598" y="448"/>
                </a:lnTo>
                <a:lnTo>
                  <a:pt x="3542" y="597"/>
                </a:lnTo>
                <a:lnTo>
                  <a:pt x="3523" y="746"/>
                </a:lnTo>
                <a:lnTo>
                  <a:pt x="3523" y="1604"/>
                </a:lnTo>
                <a:lnTo>
                  <a:pt x="3542" y="1715"/>
                </a:lnTo>
                <a:lnTo>
                  <a:pt x="3561" y="1809"/>
                </a:lnTo>
                <a:lnTo>
                  <a:pt x="3617" y="1921"/>
                </a:lnTo>
                <a:lnTo>
                  <a:pt x="3673" y="1995"/>
                </a:lnTo>
                <a:lnTo>
                  <a:pt x="3747" y="2070"/>
                </a:lnTo>
                <a:lnTo>
                  <a:pt x="3822" y="2144"/>
                </a:lnTo>
                <a:lnTo>
                  <a:pt x="3915" y="2200"/>
                </a:lnTo>
                <a:lnTo>
                  <a:pt x="4027" y="2219"/>
                </a:lnTo>
                <a:lnTo>
                  <a:pt x="4064" y="2256"/>
                </a:lnTo>
                <a:lnTo>
                  <a:pt x="4083" y="2312"/>
                </a:lnTo>
                <a:lnTo>
                  <a:pt x="4083" y="2498"/>
                </a:lnTo>
                <a:lnTo>
                  <a:pt x="4083" y="2554"/>
                </a:lnTo>
                <a:lnTo>
                  <a:pt x="4045" y="2573"/>
                </a:lnTo>
                <a:lnTo>
                  <a:pt x="4027" y="2592"/>
                </a:lnTo>
                <a:lnTo>
                  <a:pt x="3971" y="2592"/>
                </a:lnTo>
                <a:lnTo>
                  <a:pt x="3859" y="2554"/>
                </a:lnTo>
                <a:lnTo>
                  <a:pt x="3747" y="2517"/>
                </a:lnTo>
                <a:lnTo>
                  <a:pt x="3635" y="2461"/>
                </a:lnTo>
                <a:lnTo>
                  <a:pt x="3523" y="2387"/>
                </a:lnTo>
                <a:lnTo>
                  <a:pt x="3523" y="5089"/>
                </a:lnTo>
                <a:lnTo>
                  <a:pt x="3542" y="5257"/>
                </a:lnTo>
                <a:lnTo>
                  <a:pt x="3598" y="5406"/>
                </a:lnTo>
                <a:lnTo>
                  <a:pt x="3673" y="5555"/>
                </a:lnTo>
                <a:lnTo>
                  <a:pt x="3766" y="5686"/>
                </a:lnTo>
                <a:lnTo>
                  <a:pt x="3878" y="5779"/>
                </a:lnTo>
                <a:lnTo>
                  <a:pt x="4027" y="5872"/>
                </a:lnTo>
                <a:lnTo>
                  <a:pt x="4176" y="5909"/>
                </a:lnTo>
                <a:lnTo>
                  <a:pt x="4344" y="5947"/>
                </a:lnTo>
                <a:lnTo>
                  <a:pt x="4474" y="5928"/>
                </a:lnTo>
                <a:lnTo>
                  <a:pt x="4605" y="5909"/>
                </a:lnTo>
                <a:lnTo>
                  <a:pt x="4735" y="5854"/>
                </a:lnTo>
                <a:lnTo>
                  <a:pt x="4847" y="5779"/>
                </a:lnTo>
                <a:lnTo>
                  <a:pt x="4940" y="5704"/>
                </a:lnTo>
                <a:lnTo>
                  <a:pt x="5033" y="5611"/>
                </a:lnTo>
                <a:lnTo>
                  <a:pt x="5108" y="5499"/>
                </a:lnTo>
                <a:lnTo>
                  <a:pt x="5164" y="5369"/>
                </a:lnTo>
                <a:lnTo>
                  <a:pt x="5294" y="5388"/>
                </a:lnTo>
                <a:lnTo>
                  <a:pt x="5462" y="5369"/>
                </a:lnTo>
                <a:lnTo>
                  <a:pt x="5630" y="5313"/>
                </a:lnTo>
                <a:lnTo>
                  <a:pt x="5760" y="5238"/>
                </a:lnTo>
                <a:lnTo>
                  <a:pt x="5891" y="5145"/>
                </a:lnTo>
                <a:lnTo>
                  <a:pt x="5984" y="5015"/>
                </a:lnTo>
                <a:lnTo>
                  <a:pt x="6058" y="4866"/>
                </a:lnTo>
                <a:lnTo>
                  <a:pt x="6114" y="4716"/>
                </a:lnTo>
                <a:lnTo>
                  <a:pt x="6133" y="4549"/>
                </a:lnTo>
                <a:lnTo>
                  <a:pt x="6114" y="4381"/>
                </a:lnTo>
                <a:lnTo>
                  <a:pt x="6226" y="4325"/>
                </a:lnTo>
                <a:lnTo>
                  <a:pt x="6338" y="4250"/>
                </a:lnTo>
                <a:lnTo>
                  <a:pt x="6450" y="4157"/>
                </a:lnTo>
                <a:lnTo>
                  <a:pt x="6524" y="4045"/>
                </a:lnTo>
                <a:lnTo>
                  <a:pt x="6599" y="3934"/>
                </a:lnTo>
                <a:lnTo>
                  <a:pt x="6636" y="3803"/>
                </a:lnTo>
                <a:lnTo>
                  <a:pt x="6674" y="3673"/>
                </a:lnTo>
                <a:lnTo>
                  <a:pt x="6692" y="3524"/>
                </a:lnTo>
                <a:lnTo>
                  <a:pt x="6674" y="3393"/>
                </a:lnTo>
                <a:lnTo>
                  <a:pt x="6655" y="3281"/>
                </a:lnTo>
                <a:lnTo>
                  <a:pt x="6618" y="3169"/>
                </a:lnTo>
                <a:lnTo>
                  <a:pt x="6562" y="3058"/>
                </a:lnTo>
                <a:lnTo>
                  <a:pt x="6487" y="2964"/>
                </a:lnTo>
                <a:lnTo>
                  <a:pt x="6413" y="2871"/>
                </a:lnTo>
                <a:lnTo>
                  <a:pt x="6319" y="2797"/>
                </a:lnTo>
                <a:lnTo>
                  <a:pt x="6226" y="2722"/>
                </a:lnTo>
                <a:lnTo>
                  <a:pt x="6263" y="2629"/>
                </a:lnTo>
                <a:lnTo>
                  <a:pt x="6282" y="2536"/>
                </a:lnTo>
                <a:lnTo>
                  <a:pt x="6301" y="2424"/>
                </a:lnTo>
                <a:lnTo>
                  <a:pt x="6319" y="2312"/>
                </a:lnTo>
                <a:lnTo>
                  <a:pt x="6301" y="2181"/>
                </a:lnTo>
                <a:lnTo>
                  <a:pt x="6282" y="2051"/>
                </a:lnTo>
                <a:lnTo>
                  <a:pt x="6226" y="1921"/>
                </a:lnTo>
                <a:lnTo>
                  <a:pt x="6152" y="1790"/>
                </a:lnTo>
                <a:lnTo>
                  <a:pt x="6077" y="1697"/>
                </a:lnTo>
                <a:lnTo>
                  <a:pt x="5965" y="1604"/>
                </a:lnTo>
                <a:lnTo>
                  <a:pt x="5853" y="1529"/>
                </a:lnTo>
                <a:lnTo>
                  <a:pt x="5742" y="1455"/>
                </a:lnTo>
                <a:lnTo>
                  <a:pt x="5760" y="1305"/>
                </a:lnTo>
                <a:lnTo>
                  <a:pt x="5742" y="1156"/>
                </a:lnTo>
                <a:lnTo>
                  <a:pt x="5704" y="1007"/>
                </a:lnTo>
                <a:lnTo>
                  <a:pt x="5630" y="877"/>
                </a:lnTo>
                <a:lnTo>
                  <a:pt x="5537" y="765"/>
                </a:lnTo>
                <a:lnTo>
                  <a:pt x="5425" y="690"/>
                </a:lnTo>
                <a:lnTo>
                  <a:pt x="5313" y="616"/>
                </a:lnTo>
                <a:lnTo>
                  <a:pt x="5164" y="578"/>
                </a:lnTo>
                <a:lnTo>
                  <a:pt x="5015" y="560"/>
                </a:lnTo>
                <a:lnTo>
                  <a:pt x="4996" y="560"/>
                </a:lnTo>
                <a:lnTo>
                  <a:pt x="4959" y="448"/>
                </a:lnTo>
                <a:lnTo>
                  <a:pt x="4903" y="336"/>
                </a:lnTo>
                <a:lnTo>
                  <a:pt x="4828" y="243"/>
                </a:lnTo>
                <a:lnTo>
                  <a:pt x="4735" y="168"/>
                </a:lnTo>
                <a:lnTo>
                  <a:pt x="4623" y="94"/>
                </a:lnTo>
                <a:lnTo>
                  <a:pt x="4530" y="38"/>
                </a:lnTo>
                <a:lnTo>
                  <a:pt x="4400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DF3CD2-D310-4945-AA20-2A20696A0C75}"/>
              </a:ext>
            </a:extLst>
          </p:cNvPr>
          <p:cNvSpPr txBox="1"/>
          <p:nvPr/>
        </p:nvSpPr>
        <p:spPr>
          <a:xfrm>
            <a:off x="1159508" y="1930693"/>
            <a:ext cx="4572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Hidden Layers: 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12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Units: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306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Epochs = 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30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Callbacks : early stopping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Droup out :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20</a:t>
            </a: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39D0DA-3C89-E94D-9C2B-1C962E4D1E4B}"/>
              </a:ext>
            </a:extLst>
          </p:cNvPr>
          <p:cNvSpPr txBox="1"/>
          <p:nvPr/>
        </p:nvSpPr>
        <p:spPr>
          <a:xfrm>
            <a:off x="3193140" y="2116981"/>
            <a:ext cx="554409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Train accuracy: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</a:t>
            </a:r>
            <a:r>
              <a:rPr lang="en-SA" sz="1600" dirty="0">
                <a:latin typeface="Al Nile" pitchFamily="2" charset="-78"/>
                <a:cs typeface="Al Nile" pitchFamily="2" charset="-78"/>
              </a:rPr>
              <a:t>0.5358</a:t>
            </a:r>
            <a:r>
              <a:rPr lang="en-US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Validation accuracy:</a:t>
            </a:r>
          </a:p>
          <a:p>
            <a:pPr algn="ctr">
              <a:lnSpc>
                <a:spcPct val="150000"/>
              </a:lnSpc>
            </a:pPr>
            <a:r>
              <a:rPr lang="en-SA" sz="1600" dirty="0">
                <a:latin typeface="Al Nile" pitchFamily="2" charset="-78"/>
                <a:cs typeface="Al Nile" pitchFamily="2" charset="-78"/>
              </a:rPr>
              <a:t>0.4611</a:t>
            </a:r>
          </a:p>
          <a:p>
            <a:pPr algn="ctr">
              <a:lnSpc>
                <a:spcPct val="150000"/>
              </a:lnSpc>
            </a:pPr>
            <a:endParaRPr lang="en-SA" sz="1600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20BCE7AE-7537-E546-B77B-A9852CB74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90631"/>
              </p:ext>
            </p:extLst>
          </p:nvPr>
        </p:nvGraphicFramePr>
        <p:xfrm>
          <a:off x="1173830" y="3938136"/>
          <a:ext cx="5784927" cy="6705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784927">
                  <a:extLst>
                    <a:ext uri="{9D8B030D-6E8A-4147-A177-3AD203B41FA5}">
                      <a16:colId xmlns:a16="http://schemas.microsoft.com/office/drawing/2014/main" val="1354277023"/>
                    </a:ext>
                  </a:extLst>
                </a:gridCol>
              </a:tblGrid>
              <a:tr h="381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Test accuracy:0.365</a:t>
                      </a:r>
                    </a:p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0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10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A294-AD30-6B4E-84FA-45442C65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Transfer Learning(VGG16) for Age</a:t>
            </a:r>
            <a:br>
              <a:rPr lang="en-US" sz="2400" b="1" dirty="0"/>
            </a:br>
            <a:endParaRPr lang="en-S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1EF32-2191-3A4E-9829-E3673291E8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86FB2A-4CEE-6E41-823C-D98081F22993}"/>
              </a:ext>
            </a:extLst>
          </p:cNvPr>
          <p:cNvGraphicFramePr>
            <a:graphicFrameLocks noGrp="1"/>
          </p:cNvGraphicFramePr>
          <p:nvPr/>
        </p:nvGraphicFramePr>
        <p:xfrm>
          <a:off x="1102935" y="1478895"/>
          <a:ext cx="2818615" cy="2282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1861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824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571486C-1DF3-844F-816B-FEEA13F7CEF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478895"/>
          <a:ext cx="2818615" cy="2282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1861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824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grpSp>
        <p:nvGrpSpPr>
          <p:cNvPr id="7" name="Google Shape;1058;p49">
            <a:extLst>
              <a:ext uri="{FF2B5EF4-FFF2-40B4-BE49-F238E27FC236}">
                <a16:creationId xmlns:a16="http://schemas.microsoft.com/office/drawing/2014/main" id="{DB8896F9-E9C5-3A43-8ADF-723A87DCFE01}"/>
              </a:ext>
            </a:extLst>
          </p:cNvPr>
          <p:cNvGrpSpPr/>
          <p:nvPr/>
        </p:nvGrpSpPr>
        <p:grpSpPr>
          <a:xfrm>
            <a:off x="5731497" y="1586491"/>
            <a:ext cx="476020" cy="506260"/>
            <a:chOff x="5233525" y="4954450"/>
            <a:chExt cx="538275" cy="516350"/>
          </a:xfrm>
        </p:grpSpPr>
        <p:sp>
          <p:nvSpPr>
            <p:cNvPr id="8" name="Google Shape;1059;p49">
              <a:extLst>
                <a:ext uri="{FF2B5EF4-FFF2-40B4-BE49-F238E27FC236}">
                  <a16:creationId xmlns:a16="http://schemas.microsoft.com/office/drawing/2014/main" id="{077896BF-E4B6-8143-BA32-EEF4619C3C81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0;p49">
              <a:extLst>
                <a:ext uri="{FF2B5EF4-FFF2-40B4-BE49-F238E27FC236}">
                  <a16:creationId xmlns:a16="http://schemas.microsoft.com/office/drawing/2014/main" id="{27201649-A814-8544-98D8-927DF3A35ACF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1;p49">
              <a:extLst>
                <a:ext uri="{FF2B5EF4-FFF2-40B4-BE49-F238E27FC236}">
                  <a16:creationId xmlns:a16="http://schemas.microsoft.com/office/drawing/2014/main" id="{E99FCD06-74DD-4142-8C3D-790BEA26C2CA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2;p49">
              <a:extLst>
                <a:ext uri="{FF2B5EF4-FFF2-40B4-BE49-F238E27FC236}">
                  <a16:creationId xmlns:a16="http://schemas.microsoft.com/office/drawing/2014/main" id="{24D5C054-4693-E043-B59E-29E1C52590C2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3;p49">
              <a:extLst>
                <a:ext uri="{FF2B5EF4-FFF2-40B4-BE49-F238E27FC236}">
                  <a16:creationId xmlns:a16="http://schemas.microsoft.com/office/drawing/2014/main" id="{3C0FB8F3-BEC3-D949-B059-762C492E67A2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4;p49">
              <a:extLst>
                <a:ext uri="{FF2B5EF4-FFF2-40B4-BE49-F238E27FC236}">
                  <a16:creationId xmlns:a16="http://schemas.microsoft.com/office/drawing/2014/main" id="{1F5D2777-7EE7-4341-8470-D07D0D6A1D05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5;p49">
              <a:extLst>
                <a:ext uri="{FF2B5EF4-FFF2-40B4-BE49-F238E27FC236}">
                  <a16:creationId xmlns:a16="http://schemas.microsoft.com/office/drawing/2014/main" id="{EE60CF3D-294B-3144-A367-24E3375BB56B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6;p49">
              <a:extLst>
                <a:ext uri="{FF2B5EF4-FFF2-40B4-BE49-F238E27FC236}">
                  <a16:creationId xmlns:a16="http://schemas.microsoft.com/office/drawing/2014/main" id="{DDAF2E37-270A-F649-8713-C1DC98DD1572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7;p49">
              <a:extLst>
                <a:ext uri="{FF2B5EF4-FFF2-40B4-BE49-F238E27FC236}">
                  <a16:creationId xmlns:a16="http://schemas.microsoft.com/office/drawing/2014/main" id="{453057F0-E7D4-1D4C-9820-70D704ABE40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8;p49">
              <a:extLst>
                <a:ext uri="{FF2B5EF4-FFF2-40B4-BE49-F238E27FC236}">
                  <a16:creationId xmlns:a16="http://schemas.microsoft.com/office/drawing/2014/main" id="{255B7E83-3BB1-4846-BD38-038545B8D095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9;p49">
              <a:extLst>
                <a:ext uri="{FF2B5EF4-FFF2-40B4-BE49-F238E27FC236}">
                  <a16:creationId xmlns:a16="http://schemas.microsoft.com/office/drawing/2014/main" id="{6E42EC89-E159-9646-A88A-8DA5217DE6DE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40;p8">
            <a:extLst>
              <a:ext uri="{FF2B5EF4-FFF2-40B4-BE49-F238E27FC236}">
                <a16:creationId xmlns:a16="http://schemas.microsoft.com/office/drawing/2014/main" id="{9005C74D-7C72-E549-BA16-F63363AA47FB}"/>
              </a:ext>
            </a:extLst>
          </p:cNvPr>
          <p:cNvSpPr/>
          <p:nvPr/>
        </p:nvSpPr>
        <p:spPr>
          <a:xfrm>
            <a:off x="2222591" y="1612155"/>
            <a:ext cx="445195" cy="351150"/>
          </a:xfrm>
          <a:custGeom>
            <a:avLst/>
            <a:gdLst/>
            <a:ahLst/>
            <a:cxnLst/>
            <a:rect l="l" t="t" r="r" b="b"/>
            <a:pathLst>
              <a:path w="6693" h="5947" extrusionOk="0">
                <a:moveTo>
                  <a:pt x="2424" y="1"/>
                </a:moveTo>
                <a:lnTo>
                  <a:pt x="2293" y="19"/>
                </a:lnTo>
                <a:lnTo>
                  <a:pt x="2163" y="38"/>
                </a:lnTo>
                <a:lnTo>
                  <a:pt x="2070" y="94"/>
                </a:lnTo>
                <a:lnTo>
                  <a:pt x="1958" y="168"/>
                </a:lnTo>
                <a:lnTo>
                  <a:pt x="1864" y="243"/>
                </a:lnTo>
                <a:lnTo>
                  <a:pt x="1809" y="336"/>
                </a:lnTo>
                <a:lnTo>
                  <a:pt x="1734" y="448"/>
                </a:lnTo>
                <a:lnTo>
                  <a:pt x="1697" y="560"/>
                </a:lnTo>
                <a:lnTo>
                  <a:pt x="1678" y="560"/>
                </a:lnTo>
                <a:lnTo>
                  <a:pt x="1529" y="578"/>
                </a:lnTo>
                <a:lnTo>
                  <a:pt x="1380" y="616"/>
                </a:lnTo>
                <a:lnTo>
                  <a:pt x="1268" y="690"/>
                </a:lnTo>
                <a:lnTo>
                  <a:pt x="1156" y="765"/>
                </a:lnTo>
                <a:lnTo>
                  <a:pt x="1063" y="877"/>
                </a:lnTo>
                <a:lnTo>
                  <a:pt x="988" y="1007"/>
                </a:lnTo>
                <a:lnTo>
                  <a:pt x="951" y="1156"/>
                </a:lnTo>
                <a:lnTo>
                  <a:pt x="933" y="1305"/>
                </a:lnTo>
                <a:lnTo>
                  <a:pt x="951" y="1455"/>
                </a:lnTo>
                <a:lnTo>
                  <a:pt x="839" y="1529"/>
                </a:lnTo>
                <a:lnTo>
                  <a:pt x="727" y="1604"/>
                </a:lnTo>
                <a:lnTo>
                  <a:pt x="616" y="1697"/>
                </a:lnTo>
                <a:lnTo>
                  <a:pt x="541" y="1790"/>
                </a:lnTo>
                <a:lnTo>
                  <a:pt x="467" y="1921"/>
                </a:lnTo>
                <a:lnTo>
                  <a:pt x="411" y="2051"/>
                </a:lnTo>
                <a:lnTo>
                  <a:pt x="392" y="2181"/>
                </a:lnTo>
                <a:lnTo>
                  <a:pt x="373" y="2312"/>
                </a:lnTo>
                <a:lnTo>
                  <a:pt x="392" y="2424"/>
                </a:lnTo>
                <a:lnTo>
                  <a:pt x="411" y="2536"/>
                </a:lnTo>
                <a:lnTo>
                  <a:pt x="429" y="2629"/>
                </a:lnTo>
                <a:lnTo>
                  <a:pt x="467" y="2722"/>
                </a:lnTo>
                <a:lnTo>
                  <a:pt x="373" y="2797"/>
                </a:lnTo>
                <a:lnTo>
                  <a:pt x="280" y="2871"/>
                </a:lnTo>
                <a:lnTo>
                  <a:pt x="206" y="2964"/>
                </a:lnTo>
                <a:lnTo>
                  <a:pt x="131" y="3058"/>
                </a:lnTo>
                <a:lnTo>
                  <a:pt x="75" y="3169"/>
                </a:lnTo>
                <a:lnTo>
                  <a:pt x="38" y="3281"/>
                </a:lnTo>
                <a:lnTo>
                  <a:pt x="19" y="3393"/>
                </a:lnTo>
                <a:lnTo>
                  <a:pt x="1" y="3524"/>
                </a:lnTo>
                <a:lnTo>
                  <a:pt x="19" y="3673"/>
                </a:lnTo>
                <a:lnTo>
                  <a:pt x="56" y="3803"/>
                </a:lnTo>
                <a:lnTo>
                  <a:pt x="94" y="3934"/>
                </a:lnTo>
                <a:lnTo>
                  <a:pt x="168" y="4045"/>
                </a:lnTo>
                <a:lnTo>
                  <a:pt x="243" y="4157"/>
                </a:lnTo>
                <a:lnTo>
                  <a:pt x="355" y="4250"/>
                </a:lnTo>
                <a:lnTo>
                  <a:pt x="467" y="4325"/>
                </a:lnTo>
                <a:lnTo>
                  <a:pt x="578" y="4381"/>
                </a:lnTo>
                <a:lnTo>
                  <a:pt x="560" y="4549"/>
                </a:lnTo>
                <a:lnTo>
                  <a:pt x="578" y="4716"/>
                </a:lnTo>
                <a:lnTo>
                  <a:pt x="634" y="4866"/>
                </a:lnTo>
                <a:lnTo>
                  <a:pt x="709" y="5015"/>
                </a:lnTo>
                <a:lnTo>
                  <a:pt x="802" y="5145"/>
                </a:lnTo>
                <a:lnTo>
                  <a:pt x="933" y="5238"/>
                </a:lnTo>
                <a:lnTo>
                  <a:pt x="1082" y="5313"/>
                </a:lnTo>
                <a:lnTo>
                  <a:pt x="1231" y="5369"/>
                </a:lnTo>
                <a:lnTo>
                  <a:pt x="1398" y="5388"/>
                </a:lnTo>
                <a:lnTo>
                  <a:pt x="1529" y="5369"/>
                </a:lnTo>
                <a:lnTo>
                  <a:pt x="1585" y="5499"/>
                </a:lnTo>
                <a:lnTo>
                  <a:pt x="1659" y="5611"/>
                </a:lnTo>
                <a:lnTo>
                  <a:pt x="1753" y="5704"/>
                </a:lnTo>
                <a:lnTo>
                  <a:pt x="1846" y="5779"/>
                </a:lnTo>
                <a:lnTo>
                  <a:pt x="1958" y="5854"/>
                </a:lnTo>
                <a:lnTo>
                  <a:pt x="2088" y="5909"/>
                </a:lnTo>
                <a:lnTo>
                  <a:pt x="2219" y="5928"/>
                </a:lnTo>
                <a:lnTo>
                  <a:pt x="2349" y="5947"/>
                </a:lnTo>
                <a:lnTo>
                  <a:pt x="2517" y="5909"/>
                </a:lnTo>
                <a:lnTo>
                  <a:pt x="2666" y="5872"/>
                </a:lnTo>
                <a:lnTo>
                  <a:pt x="2815" y="5779"/>
                </a:lnTo>
                <a:lnTo>
                  <a:pt x="2927" y="5686"/>
                </a:lnTo>
                <a:lnTo>
                  <a:pt x="3020" y="5555"/>
                </a:lnTo>
                <a:lnTo>
                  <a:pt x="3095" y="5406"/>
                </a:lnTo>
                <a:lnTo>
                  <a:pt x="3151" y="5257"/>
                </a:lnTo>
                <a:lnTo>
                  <a:pt x="3169" y="5089"/>
                </a:lnTo>
                <a:lnTo>
                  <a:pt x="3169" y="2387"/>
                </a:lnTo>
                <a:lnTo>
                  <a:pt x="3057" y="2461"/>
                </a:lnTo>
                <a:lnTo>
                  <a:pt x="2946" y="2517"/>
                </a:lnTo>
                <a:lnTo>
                  <a:pt x="2834" y="2554"/>
                </a:lnTo>
                <a:lnTo>
                  <a:pt x="2722" y="2592"/>
                </a:lnTo>
                <a:lnTo>
                  <a:pt x="2666" y="2592"/>
                </a:lnTo>
                <a:lnTo>
                  <a:pt x="2647" y="2573"/>
                </a:lnTo>
                <a:lnTo>
                  <a:pt x="2610" y="2554"/>
                </a:lnTo>
                <a:lnTo>
                  <a:pt x="2610" y="2498"/>
                </a:lnTo>
                <a:lnTo>
                  <a:pt x="2610" y="2312"/>
                </a:lnTo>
                <a:lnTo>
                  <a:pt x="2629" y="2256"/>
                </a:lnTo>
                <a:lnTo>
                  <a:pt x="2666" y="2237"/>
                </a:lnTo>
                <a:lnTo>
                  <a:pt x="2778" y="2200"/>
                </a:lnTo>
                <a:lnTo>
                  <a:pt x="2871" y="2144"/>
                </a:lnTo>
                <a:lnTo>
                  <a:pt x="2946" y="2070"/>
                </a:lnTo>
                <a:lnTo>
                  <a:pt x="3020" y="1995"/>
                </a:lnTo>
                <a:lnTo>
                  <a:pt x="3076" y="1921"/>
                </a:lnTo>
                <a:lnTo>
                  <a:pt x="3132" y="1809"/>
                </a:lnTo>
                <a:lnTo>
                  <a:pt x="3151" y="1715"/>
                </a:lnTo>
                <a:lnTo>
                  <a:pt x="3169" y="1604"/>
                </a:lnTo>
                <a:lnTo>
                  <a:pt x="3169" y="746"/>
                </a:lnTo>
                <a:lnTo>
                  <a:pt x="3151" y="597"/>
                </a:lnTo>
                <a:lnTo>
                  <a:pt x="3095" y="448"/>
                </a:lnTo>
                <a:lnTo>
                  <a:pt x="3039" y="336"/>
                </a:lnTo>
                <a:lnTo>
                  <a:pt x="2946" y="224"/>
                </a:lnTo>
                <a:lnTo>
                  <a:pt x="2834" y="131"/>
                </a:lnTo>
                <a:lnTo>
                  <a:pt x="2703" y="57"/>
                </a:lnTo>
                <a:lnTo>
                  <a:pt x="2573" y="19"/>
                </a:lnTo>
                <a:lnTo>
                  <a:pt x="2424" y="1"/>
                </a:lnTo>
                <a:close/>
                <a:moveTo>
                  <a:pt x="4269" y="1"/>
                </a:moveTo>
                <a:lnTo>
                  <a:pt x="4120" y="19"/>
                </a:lnTo>
                <a:lnTo>
                  <a:pt x="3989" y="57"/>
                </a:lnTo>
                <a:lnTo>
                  <a:pt x="3859" y="131"/>
                </a:lnTo>
                <a:lnTo>
                  <a:pt x="3747" y="224"/>
                </a:lnTo>
                <a:lnTo>
                  <a:pt x="3654" y="336"/>
                </a:lnTo>
                <a:lnTo>
                  <a:pt x="3598" y="448"/>
                </a:lnTo>
                <a:lnTo>
                  <a:pt x="3542" y="597"/>
                </a:lnTo>
                <a:lnTo>
                  <a:pt x="3523" y="746"/>
                </a:lnTo>
                <a:lnTo>
                  <a:pt x="3523" y="1604"/>
                </a:lnTo>
                <a:lnTo>
                  <a:pt x="3542" y="1715"/>
                </a:lnTo>
                <a:lnTo>
                  <a:pt x="3561" y="1809"/>
                </a:lnTo>
                <a:lnTo>
                  <a:pt x="3617" y="1921"/>
                </a:lnTo>
                <a:lnTo>
                  <a:pt x="3673" y="1995"/>
                </a:lnTo>
                <a:lnTo>
                  <a:pt x="3747" y="2070"/>
                </a:lnTo>
                <a:lnTo>
                  <a:pt x="3822" y="2144"/>
                </a:lnTo>
                <a:lnTo>
                  <a:pt x="3915" y="2200"/>
                </a:lnTo>
                <a:lnTo>
                  <a:pt x="4027" y="2219"/>
                </a:lnTo>
                <a:lnTo>
                  <a:pt x="4064" y="2256"/>
                </a:lnTo>
                <a:lnTo>
                  <a:pt x="4083" y="2312"/>
                </a:lnTo>
                <a:lnTo>
                  <a:pt x="4083" y="2498"/>
                </a:lnTo>
                <a:lnTo>
                  <a:pt x="4083" y="2554"/>
                </a:lnTo>
                <a:lnTo>
                  <a:pt x="4045" y="2573"/>
                </a:lnTo>
                <a:lnTo>
                  <a:pt x="4027" y="2592"/>
                </a:lnTo>
                <a:lnTo>
                  <a:pt x="3971" y="2592"/>
                </a:lnTo>
                <a:lnTo>
                  <a:pt x="3859" y="2554"/>
                </a:lnTo>
                <a:lnTo>
                  <a:pt x="3747" y="2517"/>
                </a:lnTo>
                <a:lnTo>
                  <a:pt x="3635" y="2461"/>
                </a:lnTo>
                <a:lnTo>
                  <a:pt x="3523" y="2387"/>
                </a:lnTo>
                <a:lnTo>
                  <a:pt x="3523" y="5089"/>
                </a:lnTo>
                <a:lnTo>
                  <a:pt x="3542" y="5257"/>
                </a:lnTo>
                <a:lnTo>
                  <a:pt x="3598" y="5406"/>
                </a:lnTo>
                <a:lnTo>
                  <a:pt x="3673" y="5555"/>
                </a:lnTo>
                <a:lnTo>
                  <a:pt x="3766" y="5686"/>
                </a:lnTo>
                <a:lnTo>
                  <a:pt x="3878" y="5779"/>
                </a:lnTo>
                <a:lnTo>
                  <a:pt x="4027" y="5872"/>
                </a:lnTo>
                <a:lnTo>
                  <a:pt x="4176" y="5909"/>
                </a:lnTo>
                <a:lnTo>
                  <a:pt x="4344" y="5947"/>
                </a:lnTo>
                <a:lnTo>
                  <a:pt x="4474" y="5928"/>
                </a:lnTo>
                <a:lnTo>
                  <a:pt x="4605" y="5909"/>
                </a:lnTo>
                <a:lnTo>
                  <a:pt x="4735" y="5854"/>
                </a:lnTo>
                <a:lnTo>
                  <a:pt x="4847" y="5779"/>
                </a:lnTo>
                <a:lnTo>
                  <a:pt x="4940" y="5704"/>
                </a:lnTo>
                <a:lnTo>
                  <a:pt x="5033" y="5611"/>
                </a:lnTo>
                <a:lnTo>
                  <a:pt x="5108" y="5499"/>
                </a:lnTo>
                <a:lnTo>
                  <a:pt x="5164" y="5369"/>
                </a:lnTo>
                <a:lnTo>
                  <a:pt x="5294" y="5388"/>
                </a:lnTo>
                <a:lnTo>
                  <a:pt x="5462" y="5369"/>
                </a:lnTo>
                <a:lnTo>
                  <a:pt x="5630" y="5313"/>
                </a:lnTo>
                <a:lnTo>
                  <a:pt x="5760" y="5238"/>
                </a:lnTo>
                <a:lnTo>
                  <a:pt x="5891" y="5145"/>
                </a:lnTo>
                <a:lnTo>
                  <a:pt x="5984" y="5015"/>
                </a:lnTo>
                <a:lnTo>
                  <a:pt x="6058" y="4866"/>
                </a:lnTo>
                <a:lnTo>
                  <a:pt x="6114" y="4716"/>
                </a:lnTo>
                <a:lnTo>
                  <a:pt x="6133" y="4549"/>
                </a:lnTo>
                <a:lnTo>
                  <a:pt x="6114" y="4381"/>
                </a:lnTo>
                <a:lnTo>
                  <a:pt x="6226" y="4325"/>
                </a:lnTo>
                <a:lnTo>
                  <a:pt x="6338" y="4250"/>
                </a:lnTo>
                <a:lnTo>
                  <a:pt x="6450" y="4157"/>
                </a:lnTo>
                <a:lnTo>
                  <a:pt x="6524" y="4045"/>
                </a:lnTo>
                <a:lnTo>
                  <a:pt x="6599" y="3934"/>
                </a:lnTo>
                <a:lnTo>
                  <a:pt x="6636" y="3803"/>
                </a:lnTo>
                <a:lnTo>
                  <a:pt x="6674" y="3673"/>
                </a:lnTo>
                <a:lnTo>
                  <a:pt x="6692" y="3524"/>
                </a:lnTo>
                <a:lnTo>
                  <a:pt x="6674" y="3393"/>
                </a:lnTo>
                <a:lnTo>
                  <a:pt x="6655" y="3281"/>
                </a:lnTo>
                <a:lnTo>
                  <a:pt x="6618" y="3169"/>
                </a:lnTo>
                <a:lnTo>
                  <a:pt x="6562" y="3058"/>
                </a:lnTo>
                <a:lnTo>
                  <a:pt x="6487" y="2964"/>
                </a:lnTo>
                <a:lnTo>
                  <a:pt x="6413" y="2871"/>
                </a:lnTo>
                <a:lnTo>
                  <a:pt x="6319" y="2797"/>
                </a:lnTo>
                <a:lnTo>
                  <a:pt x="6226" y="2722"/>
                </a:lnTo>
                <a:lnTo>
                  <a:pt x="6263" y="2629"/>
                </a:lnTo>
                <a:lnTo>
                  <a:pt x="6282" y="2536"/>
                </a:lnTo>
                <a:lnTo>
                  <a:pt x="6301" y="2424"/>
                </a:lnTo>
                <a:lnTo>
                  <a:pt x="6319" y="2312"/>
                </a:lnTo>
                <a:lnTo>
                  <a:pt x="6301" y="2181"/>
                </a:lnTo>
                <a:lnTo>
                  <a:pt x="6282" y="2051"/>
                </a:lnTo>
                <a:lnTo>
                  <a:pt x="6226" y="1921"/>
                </a:lnTo>
                <a:lnTo>
                  <a:pt x="6152" y="1790"/>
                </a:lnTo>
                <a:lnTo>
                  <a:pt x="6077" y="1697"/>
                </a:lnTo>
                <a:lnTo>
                  <a:pt x="5965" y="1604"/>
                </a:lnTo>
                <a:lnTo>
                  <a:pt x="5853" y="1529"/>
                </a:lnTo>
                <a:lnTo>
                  <a:pt x="5742" y="1455"/>
                </a:lnTo>
                <a:lnTo>
                  <a:pt x="5760" y="1305"/>
                </a:lnTo>
                <a:lnTo>
                  <a:pt x="5742" y="1156"/>
                </a:lnTo>
                <a:lnTo>
                  <a:pt x="5704" y="1007"/>
                </a:lnTo>
                <a:lnTo>
                  <a:pt x="5630" y="877"/>
                </a:lnTo>
                <a:lnTo>
                  <a:pt x="5537" y="765"/>
                </a:lnTo>
                <a:lnTo>
                  <a:pt x="5425" y="690"/>
                </a:lnTo>
                <a:lnTo>
                  <a:pt x="5313" y="616"/>
                </a:lnTo>
                <a:lnTo>
                  <a:pt x="5164" y="578"/>
                </a:lnTo>
                <a:lnTo>
                  <a:pt x="5015" y="560"/>
                </a:lnTo>
                <a:lnTo>
                  <a:pt x="4996" y="560"/>
                </a:lnTo>
                <a:lnTo>
                  <a:pt x="4959" y="448"/>
                </a:lnTo>
                <a:lnTo>
                  <a:pt x="4903" y="336"/>
                </a:lnTo>
                <a:lnTo>
                  <a:pt x="4828" y="243"/>
                </a:lnTo>
                <a:lnTo>
                  <a:pt x="4735" y="168"/>
                </a:lnTo>
                <a:lnTo>
                  <a:pt x="4623" y="94"/>
                </a:lnTo>
                <a:lnTo>
                  <a:pt x="4530" y="38"/>
                </a:lnTo>
                <a:lnTo>
                  <a:pt x="4400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DF3CD2-D310-4945-AA20-2A20696A0C75}"/>
              </a:ext>
            </a:extLst>
          </p:cNvPr>
          <p:cNvSpPr txBox="1"/>
          <p:nvPr/>
        </p:nvSpPr>
        <p:spPr>
          <a:xfrm>
            <a:off x="1198806" y="2190468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Hidden Layers: 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7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Units: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907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Droup out :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50</a:t>
            </a: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39D0DA-3C89-E94D-9C2B-1C962E4D1E4B}"/>
              </a:ext>
            </a:extLst>
          </p:cNvPr>
          <p:cNvSpPr txBox="1"/>
          <p:nvPr/>
        </p:nvSpPr>
        <p:spPr>
          <a:xfrm>
            <a:off x="3861233" y="2234232"/>
            <a:ext cx="4250486" cy="148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Train accuracy:</a:t>
            </a:r>
          </a:p>
          <a:p>
            <a:pPr algn="ctr">
              <a:lnSpc>
                <a:spcPct val="150000"/>
              </a:lnSpc>
            </a:pPr>
            <a:r>
              <a:rPr lang="en-SA" sz="1600" dirty="0">
                <a:latin typeface="Al Nile" pitchFamily="2" charset="-78"/>
                <a:cs typeface="Al Nile" pitchFamily="2" charset="-78"/>
              </a:rPr>
              <a:t>0.414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Validation accuracy:</a:t>
            </a:r>
          </a:p>
          <a:p>
            <a:pPr algn="ctr">
              <a:lnSpc>
                <a:spcPct val="150000"/>
              </a:lnSpc>
            </a:pPr>
            <a:r>
              <a:rPr lang="en-SA" sz="1600" dirty="0">
                <a:latin typeface="Al Nile" pitchFamily="2" charset="-78"/>
                <a:cs typeface="Al Nile" pitchFamily="2" charset="-78"/>
              </a:rPr>
              <a:t>0.4045</a:t>
            </a:r>
            <a:endParaRPr lang="en-SA" sz="1600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782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A294-AD30-6B4E-84FA-45442C65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Transfer Learning(mobilenet_v2) for Age</a:t>
            </a:r>
            <a:br>
              <a:rPr lang="en-US" sz="2400" b="1" dirty="0"/>
            </a:br>
            <a:endParaRPr lang="en-S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1EF32-2191-3A4E-9829-E3673291E8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86FB2A-4CEE-6E41-823C-D98081F22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38879"/>
              </p:ext>
            </p:extLst>
          </p:nvPr>
        </p:nvGraphicFramePr>
        <p:xfrm>
          <a:off x="563551" y="1430549"/>
          <a:ext cx="2818615" cy="2282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1861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824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sp>
        <p:nvSpPr>
          <p:cNvPr id="19" name="Google Shape;240;p8">
            <a:extLst>
              <a:ext uri="{FF2B5EF4-FFF2-40B4-BE49-F238E27FC236}">
                <a16:creationId xmlns:a16="http://schemas.microsoft.com/office/drawing/2014/main" id="{9005C74D-7C72-E549-BA16-F63363AA47FB}"/>
              </a:ext>
            </a:extLst>
          </p:cNvPr>
          <p:cNvSpPr/>
          <p:nvPr/>
        </p:nvSpPr>
        <p:spPr>
          <a:xfrm>
            <a:off x="1750260" y="1620727"/>
            <a:ext cx="445195" cy="351150"/>
          </a:xfrm>
          <a:custGeom>
            <a:avLst/>
            <a:gdLst/>
            <a:ahLst/>
            <a:cxnLst/>
            <a:rect l="l" t="t" r="r" b="b"/>
            <a:pathLst>
              <a:path w="6693" h="5947" extrusionOk="0">
                <a:moveTo>
                  <a:pt x="2424" y="1"/>
                </a:moveTo>
                <a:lnTo>
                  <a:pt x="2293" y="19"/>
                </a:lnTo>
                <a:lnTo>
                  <a:pt x="2163" y="38"/>
                </a:lnTo>
                <a:lnTo>
                  <a:pt x="2070" y="94"/>
                </a:lnTo>
                <a:lnTo>
                  <a:pt x="1958" y="168"/>
                </a:lnTo>
                <a:lnTo>
                  <a:pt x="1864" y="243"/>
                </a:lnTo>
                <a:lnTo>
                  <a:pt x="1809" y="336"/>
                </a:lnTo>
                <a:lnTo>
                  <a:pt x="1734" y="448"/>
                </a:lnTo>
                <a:lnTo>
                  <a:pt x="1697" y="560"/>
                </a:lnTo>
                <a:lnTo>
                  <a:pt x="1678" y="560"/>
                </a:lnTo>
                <a:lnTo>
                  <a:pt x="1529" y="578"/>
                </a:lnTo>
                <a:lnTo>
                  <a:pt x="1380" y="616"/>
                </a:lnTo>
                <a:lnTo>
                  <a:pt x="1268" y="690"/>
                </a:lnTo>
                <a:lnTo>
                  <a:pt x="1156" y="765"/>
                </a:lnTo>
                <a:lnTo>
                  <a:pt x="1063" y="877"/>
                </a:lnTo>
                <a:lnTo>
                  <a:pt x="988" y="1007"/>
                </a:lnTo>
                <a:lnTo>
                  <a:pt x="951" y="1156"/>
                </a:lnTo>
                <a:lnTo>
                  <a:pt x="933" y="1305"/>
                </a:lnTo>
                <a:lnTo>
                  <a:pt x="951" y="1455"/>
                </a:lnTo>
                <a:lnTo>
                  <a:pt x="839" y="1529"/>
                </a:lnTo>
                <a:lnTo>
                  <a:pt x="727" y="1604"/>
                </a:lnTo>
                <a:lnTo>
                  <a:pt x="616" y="1697"/>
                </a:lnTo>
                <a:lnTo>
                  <a:pt x="541" y="1790"/>
                </a:lnTo>
                <a:lnTo>
                  <a:pt x="467" y="1921"/>
                </a:lnTo>
                <a:lnTo>
                  <a:pt x="411" y="2051"/>
                </a:lnTo>
                <a:lnTo>
                  <a:pt x="392" y="2181"/>
                </a:lnTo>
                <a:lnTo>
                  <a:pt x="373" y="2312"/>
                </a:lnTo>
                <a:lnTo>
                  <a:pt x="392" y="2424"/>
                </a:lnTo>
                <a:lnTo>
                  <a:pt x="411" y="2536"/>
                </a:lnTo>
                <a:lnTo>
                  <a:pt x="429" y="2629"/>
                </a:lnTo>
                <a:lnTo>
                  <a:pt x="467" y="2722"/>
                </a:lnTo>
                <a:lnTo>
                  <a:pt x="373" y="2797"/>
                </a:lnTo>
                <a:lnTo>
                  <a:pt x="280" y="2871"/>
                </a:lnTo>
                <a:lnTo>
                  <a:pt x="206" y="2964"/>
                </a:lnTo>
                <a:lnTo>
                  <a:pt x="131" y="3058"/>
                </a:lnTo>
                <a:lnTo>
                  <a:pt x="75" y="3169"/>
                </a:lnTo>
                <a:lnTo>
                  <a:pt x="38" y="3281"/>
                </a:lnTo>
                <a:lnTo>
                  <a:pt x="19" y="3393"/>
                </a:lnTo>
                <a:lnTo>
                  <a:pt x="1" y="3524"/>
                </a:lnTo>
                <a:lnTo>
                  <a:pt x="19" y="3673"/>
                </a:lnTo>
                <a:lnTo>
                  <a:pt x="56" y="3803"/>
                </a:lnTo>
                <a:lnTo>
                  <a:pt x="94" y="3934"/>
                </a:lnTo>
                <a:lnTo>
                  <a:pt x="168" y="4045"/>
                </a:lnTo>
                <a:lnTo>
                  <a:pt x="243" y="4157"/>
                </a:lnTo>
                <a:lnTo>
                  <a:pt x="355" y="4250"/>
                </a:lnTo>
                <a:lnTo>
                  <a:pt x="467" y="4325"/>
                </a:lnTo>
                <a:lnTo>
                  <a:pt x="578" y="4381"/>
                </a:lnTo>
                <a:lnTo>
                  <a:pt x="560" y="4549"/>
                </a:lnTo>
                <a:lnTo>
                  <a:pt x="578" y="4716"/>
                </a:lnTo>
                <a:lnTo>
                  <a:pt x="634" y="4866"/>
                </a:lnTo>
                <a:lnTo>
                  <a:pt x="709" y="5015"/>
                </a:lnTo>
                <a:lnTo>
                  <a:pt x="802" y="5145"/>
                </a:lnTo>
                <a:lnTo>
                  <a:pt x="933" y="5238"/>
                </a:lnTo>
                <a:lnTo>
                  <a:pt x="1082" y="5313"/>
                </a:lnTo>
                <a:lnTo>
                  <a:pt x="1231" y="5369"/>
                </a:lnTo>
                <a:lnTo>
                  <a:pt x="1398" y="5388"/>
                </a:lnTo>
                <a:lnTo>
                  <a:pt x="1529" y="5369"/>
                </a:lnTo>
                <a:lnTo>
                  <a:pt x="1585" y="5499"/>
                </a:lnTo>
                <a:lnTo>
                  <a:pt x="1659" y="5611"/>
                </a:lnTo>
                <a:lnTo>
                  <a:pt x="1753" y="5704"/>
                </a:lnTo>
                <a:lnTo>
                  <a:pt x="1846" y="5779"/>
                </a:lnTo>
                <a:lnTo>
                  <a:pt x="1958" y="5854"/>
                </a:lnTo>
                <a:lnTo>
                  <a:pt x="2088" y="5909"/>
                </a:lnTo>
                <a:lnTo>
                  <a:pt x="2219" y="5928"/>
                </a:lnTo>
                <a:lnTo>
                  <a:pt x="2349" y="5947"/>
                </a:lnTo>
                <a:lnTo>
                  <a:pt x="2517" y="5909"/>
                </a:lnTo>
                <a:lnTo>
                  <a:pt x="2666" y="5872"/>
                </a:lnTo>
                <a:lnTo>
                  <a:pt x="2815" y="5779"/>
                </a:lnTo>
                <a:lnTo>
                  <a:pt x="2927" y="5686"/>
                </a:lnTo>
                <a:lnTo>
                  <a:pt x="3020" y="5555"/>
                </a:lnTo>
                <a:lnTo>
                  <a:pt x="3095" y="5406"/>
                </a:lnTo>
                <a:lnTo>
                  <a:pt x="3151" y="5257"/>
                </a:lnTo>
                <a:lnTo>
                  <a:pt x="3169" y="5089"/>
                </a:lnTo>
                <a:lnTo>
                  <a:pt x="3169" y="2387"/>
                </a:lnTo>
                <a:lnTo>
                  <a:pt x="3057" y="2461"/>
                </a:lnTo>
                <a:lnTo>
                  <a:pt x="2946" y="2517"/>
                </a:lnTo>
                <a:lnTo>
                  <a:pt x="2834" y="2554"/>
                </a:lnTo>
                <a:lnTo>
                  <a:pt x="2722" y="2592"/>
                </a:lnTo>
                <a:lnTo>
                  <a:pt x="2666" y="2592"/>
                </a:lnTo>
                <a:lnTo>
                  <a:pt x="2647" y="2573"/>
                </a:lnTo>
                <a:lnTo>
                  <a:pt x="2610" y="2554"/>
                </a:lnTo>
                <a:lnTo>
                  <a:pt x="2610" y="2498"/>
                </a:lnTo>
                <a:lnTo>
                  <a:pt x="2610" y="2312"/>
                </a:lnTo>
                <a:lnTo>
                  <a:pt x="2629" y="2256"/>
                </a:lnTo>
                <a:lnTo>
                  <a:pt x="2666" y="2237"/>
                </a:lnTo>
                <a:lnTo>
                  <a:pt x="2778" y="2200"/>
                </a:lnTo>
                <a:lnTo>
                  <a:pt x="2871" y="2144"/>
                </a:lnTo>
                <a:lnTo>
                  <a:pt x="2946" y="2070"/>
                </a:lnTo>
                <a:lnTo>
                  <a:pt x="3020" y="1995"/>
                </a:lnTo>
                <a:lnTo>
                  <a:pt x="3076" y="1921"/>
                </a:lnTo>
                <a:lnTo>
                  <a:pt x="3132" y="1809"/>
                </a:lnTo>
                <a:lnTo>
                  <a:pt x="3151" y="1715"/>
                </a:lnTo>
                <a:lnTo>
                  <a:pt x="3169" y="1604"/>
                </a:lnTo>
                <a:lnTo>
                  <a:pt x="3169" y="746"/>
                </a:lnTo>
                <a:lnTo>
                  <a:pt x="3151" y="597"/>
                </a:lnTo>
                <a:lnTo>
                  <a:pt x="3095" y="448"/>
                </a:lnTo>
                <a:lnTo>
                  <a:pt x="3039" y="336"/>
                </a:lnTo>
                <a:lnTo>
                  <a:pt x="2946" y="224"/>
                </a:lnTo>
                <a:lnTo>
                  <a:pt x="2834" y="131"/>
                </a:lnTo>
                <a:lnTo>
                  <a:pt x="2703" y="57"/>
                </a:lnTo>
                <a:lnTo>
                  <a:pt x="2573" y="19"/>
                </a:lnTo>
                <a:lnTo>
                  <a:pt x="2424" y="1"/>
                </a:lnTo>
                <a:close/>
                <a:moveTo>
                  <a:pt x="4269" y="1"/>
                </a:moveTo>
                <a:lnTo>
                  <a:pt x="4120" y="19"/>
                </a:lnTo>
                <a:lnTo>
                  <a:pt x="3989" y="57"/>
                </a:lnTo>
                <a:lnTo>
                  <a:pt x="3859" y="131"/>
                </a:lnTo>
                <a:lnTo>
                  <a:pt x="3747" y="224"/>
                </a:lnTo>
                <a:lnTo>
                  <a:pt x="3654" y="336"/>
                </a:lnTo>
                <a:lnTo>
                  <a:pt x="3598" y="448"/>
                </a:lnTo>
                <a:lnTo>
                  <a:pt x="3542" y="597"/>
                </a:lnTo>
                <a:lnTo>
                  <a:pt x="3523" y="746"/>
                </a:lnTo>
                <a:lnTo>
                  <a:pt x="3523" y="1604"/>
                </a:lnTo>
                <a:lnTo>
                  <a:pt x="3542" y="1715"/>
                </a:lnTo>
                <a:lnTo>
                  <a:pt x="3561" y="1809"/>
                </a:lnTo>
                <a:lnTo>
                  <a:pt x="3617" y="1921"/>
                </a:lnTo>
                <a:lnTo>
                  <a:pt x="3673" y="1995"/>
                </a:lnTo>
                <a:lnTo>
                  <a:pt x="3747" y="2070"/>
                </a:lnTo>
                <a:lnTo>
                  <a:pt x="3822" y="2144"/>
                </a:lnTo>
                <a:lnTo>
                  <a:pt x="3915" y="2200"/>
                </a:lnTo>
                <a:lnTo>
                  <a:pt x="4027" y="2219"/>
                </a:lnTo>
                <a:lnTo>
                  <a:pt x="4064" y="2256"/>
                </a:lnTo>
                <a:lnTo>
                  <a:pt x="4083" y="2312"/>
                </a:lnTo>
                <a:lnTo>
                  <a:pt x="4083" y="2498"/>
                </a:lnTo>
                <a:lnTo>
                  <a:pt x="4083" y="2554"/>
                </a:lnTo>
                <a:lnTo>
                  <a:pt x="4045" y="2573"/>
                </a:lnTo>
                <a:lnTo>
                  <a:pt x="4027" y="2592"/>
                </a:lnTo>
                <a:lnTo>
                  <a:pt x="3971" y="2592"/>
                </a:lnTo>
                <a:lnTo>
                  <a:pt x="3859" y="2554"/>
                </a:lnTo>
                <a:lnTo>
                  <a:pt x="3747" y="2517"/>
                </a:lnTo>
                <a:lnTo>
                  <a:pt x="3635" y="2461"/>
                </a:lnTo>
                <a:lnTo>
                  <a:pt x="3523" y="2387"/>
                </a:lnTo>
                <a:lnTo>
                  <a:pt x="3523" y="5089"/>
                </a:lnTo>
                <a:lnTo>
                  <a:pt x="3542" y="5257"/>
                </a:lnTo>
                <a:lnTo>
                  <a:pt x="3598" y="5406"/>
                </a:lnTo>
                <a:lnTo>
                  <a:pt x="3673" y="5555"/>
                </a:lnTo>
                <a:lnTo>
                  <a:pt x="3766" y="5686"/>
                </a:lnTo>
                <a:lnTo>
                  <a:pt x="3878" y="5779"/>
                </a:lnTo>
                <a:lnTo>
                  <a:pt x="4027" y="5872"/>
                </a:lnTo>
                <a:lnTo>
                  <a:pt x="4176" y="5909"/>
                </a:lnTo>
                <a:lnTo>
                  <a:pt x="4344" y="5947"/>
                </a:lnTo>
                <a:lnTo>
                  <a:pt x="4474" y="5928"/>
                </a:lnTo>
                <a:lnTo>
                  <a:pt x="4605" y="5909"/>
                </a:lnTo>
                <a:lnTo>
                  <a:pt x="4735" y="5854"/>
                </a:lnTo>
                <a:lnTo>
                  <a:pt x="4847" y="5779"/>
                </a:lnTo>
                <a:lnTo>
                  <a:pt x="4940" y="5704"/>
                </a:lnTo>
                <a:lnTo>
                  <a:pt x="5033" y="5611"/>
                </a:lnTo>
                <a:lnTo>
                  <a:pt x="5108" y="5499"/>
                </a:lnTo>
                <a:lnTo>
                  <a:pt x="5164" y="5369"/>
                </a:lnTo>
                <a:lnTo>
                  <a:pt x="5294" y="5388"/>
                </a:lnTo>
                <a:lnTo>
                  <a:pt x="5462" y="5369"/>
                </a:lnTo>
                <a:lnTo>
                  <a:pt x="5630" y="5313"/>
                </a:lnTo>
                <a:lnTo>
                  <a:pt x="5760" y="5238"/>
                </a:lnTo>
                <a:lnTo>
                  <a:pt x="5891" y="5145"/>
                </a:lnTo>
                <a:lnTo>
                  <a:pt x="5984" y="5015"/>
                </a:lnTo>
                <a:lnTo>
                  <a:pt x="6058" y="4866"/>
                </a:lnTo>
                <a:lnTo>
                  <a:pt x="6114" y="4716"/>
                </a:lnTo>
                <a:lnTo>
                  <a:pt x="6133" y="4549"/>
                </a:lnTo>
                <a:lnTo>
                  <a:pt x="6114" y="4381"/>
                </a:lnTo>
                <a:lnTo>
                  <a:pt x="6226" y="4325"/>
                </a:lnTo>
                <a:lnTo>
                  <a:pt x="6338" y="4250"/>
                </a:lnTo>
                <a:lnTo>
                  <a:pt x="6450" y="4157"/>
                </a:lnTo>
                <a:lnTo>
                  <a:pt x="6524" y="4045"/>
                </a:lnTo>
                <a:lnTo>
                  <a:pt x="6599" y="3934"/>
                </a:lnTo>
                <a:lnTo>
                  <a:pt x="6636" y="3803"/>
                </a:lnTo>
                <a:lnTo>
                  <a:pt x="6674" y="3673"/>
                </a:lnTo>
                <a:lnTo>
                  <a:pt x="6692" y="3524"/>
                </a:lnTo>
                <a:lnTo>
                  <a:pt x="6674" y="3393"/>
                </a:lnTo>
                <a:lnTo>
                  <a:pt x="6655" y="3281"/>
                </a:lnTo>
                <a:lnTo>
                  <a:pt x="6618" y="3169"/>
                </a:lnTo>
                <a:lnTo>
                  <a:pt x="6562" y="3058"/>
                </a:lnTo>
                <a:lnTo>
                  <a:pt x="6487" y="2964"/>
                </a:lnTo>
                <a:lnTo>
                  <a:pt x="6413" y="2871"/>
                </a:lnTo>
                <a:lnTo>
                  <a:pt x="6319" y="2797"/>
                </a:lnTo>
                <a:lnTo>
                  <a:pt x="6226" y="2722"/>
                </a:lnTo>
                <a:lnTo>
                  <a:pt x="6263" y="2629"/>
                </a:lnTo>
                <a:lnTo>
                  <a:pt x="6282" y="2536"/>
                </a:lnTo>
                <a:lnTo>
                  <a:pt x="6301" y="2424"/>
                </a:lnTo>
                <a:lnTo>
                  <a:pt x="6319" y="2312"/>
                </a:lnTo>
                <a:lnTo>
                  <a:pt x="6301" y="2181"/>
                </a:lnTo>
                <a:lnTo>
                  <a:pt x="6282" y="2051"/>
                </a:lnTo>
                <a:lnTo>
                  <a:pt x="6226" y="1921"/>
                </a:lnTo>
                <a:lnTo>
                  <a:pt x="6152" y="1790"/>
                </a:lnTo>
                <a:lnTo>
                  <a:pt x="6077" y="1697"/>
                </a:lnTo>
                <a:lnTo>
                  <a:pt x="5965" y="1604"/>
                </a:lnTo>
                <a:lnTo>
                  <a:pt x="5853" y="1529"/>
                </a:lnTo>
                <a:lnTo>
                  <a:pt x="5742" y="1455"/>
                </a:lnTo>
                <a:lnTo>
                  <a:pt x="5760" y="1305"/>
                </a:lnTo>
                <a:lnTo>
                  <a:pt x="5742" y="1156"/>
                </a:lnTo>
                <a:lnTo>
                  <a:pt x="5704" y="1007"/>
                </a:lnTo>
                <a:lnTo>
                  <a:pt x="5630" y="877"/>
                </a:lnTo>
                <a:lnTo>
                  <a:pt x="5537" y="765"/>
                </a:lnTo>
                <a:lnTo>
                  <a:pt x="5425" y="690"/>
                </a:lnTo>
                <a:lnTo>
                  <a:pt x="5313" y="616"/>
                </a:lnTo>
                <a:lnTo>
                  <a:pt x="5164" y="578"/>
                </a:lnTo>
                <a:lnTo>
                  <a:pt x="5015" y="560"/>
                </a:lnTo>
                <a:lnTo>
                  <a:pt x="4996" y="560"/>
                </a:lnTo>
                <a:lnTo>
                  <a:pt x="4959" y="448"/>
                </a:lnTo>
                <a:lnTo>
                  <a:pt x="4903" y="336"/>
                </a:lnTo>
                <a:lnTo>
                  <a:pt x="4828" y="243"/>
                </a:lnTo>
                <a:lnTo>
                  <a:pt x="4735" y="168"/>
                </a:lnTo>
                <a:lnTo>
                  <a:pt x="4623" y="94"/>
                </a:lnTo>
                <a:lnTo>
                  <a:pt x="4530" y="38"/>
                </a:lnTo>
                <a:lnTo>
                  <a:pt x="4400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DF3CD2-D310-4945-AA20-2A20696A0C75}"/>
              </a:ext>
            </a:extLst>
          </p:cNvPr>
          <p:cNvSpPr txBox="1"/>
          <p:nvPr/>
        </p:nvSpPr>
        <p:spPr>
          <a:xfrm>
            <a:off x="589969" y="2225828"/>
            <a:ext cx="4572000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Hidden Layers:5 </a:t>
            </a: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Units: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496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Droup out :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50</a:t>
            </a: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9EFEE-4F8A-5045-BCE8-07BE0B91185E}"/>
              </a:ext>
            </a:extLst>
          </p:cNvPr>
          <p:cNvSpPr txBox="1"/>
          <p:nvPr/>
        </p:nvSpPr>
        <p:spPr>
          <a:xfrm>
            <a:off x="2597084" y="24178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SA" dirty="0"/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A22EDB70-C374-B64B-80F3-4E69C4E2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5441"/>
              </p:ext>
            </p:extLst>
          </p:nvPr>
        </p:nvGraphicFramePr>
        <p:xfrm>
          <a:off x="5048313" y="1447077"/>
          <a:ext cx="2818615" cy="2282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1861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824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F2D5610-BBED-C742-ADF9-CB1E85D40BA9}"/>
              </a:ext>
            </a:extLst>
          </p:cNvPr>
          <p:cNvSpPr txBox="1"/>
          <p:nvPr/>
        </p:nvSpPr>
        <p:spPr>
          <a:xfrm>
            <a:off x="4243350" y="2048856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Train accuracy:</a:t>
            </a:r>
          </a:p>
          <a:p>
            <a:pPr algn="ctr">
              <a:lnSpc>
                <a:spcPct val="150000"/>
              </a:lnSpc>
            </a:pP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0.587</a:t>
            </a:r>
            <a:endParaRPr lang="en-SA" sz="1600" dirty="0">
              <a:latin typeface="Al Nile" pitchFamily="2" charset="-78"/>
              <a:cs typeface="Al Nile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Validation accuracy:</a:t>
            </a:r>
          </a:p>
          <a:p>
            <a:pPr algn="ctr">
              <a:lnSpc>
                <a:spcPct val="150000"/>
              </a:lnSpc>
            </a:pP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0.4355</a:t>
            </a:r>
          </a:p>
        </p:txBody>
      </p:sp>
      <p:grpSp>
        <p:nvGrpSpPr>
          <p:cNvPr id="31" name="Google Shape;1058;p49">
            <a:extLst>
              <a:ext uri="{FF2B5EF4-FFF2-40B4-BE49-F238E27FC236}">
                <a16:creationId xmlns:a16="http://schemas.microsoft.com/office/drawing/2014/main" id="{16B2B876-A44F-9548-ABF7-EDB76799F1DE}"/>
              </a:ext>
            </a:extLst>
          </p:cNvPr>
          <p:cNvGrpSpPr/>
          <p:nvPr/>
        </p:nvGrpSpPr>
        <p:grpSpPr>
          <a:xfrm>
            <a:off x="6182842" y="1587383"/>
            <a:ext cx="476020" cy="506260"/>
            <a:chOff x="5233525" y="4954450"/>
            <a:chExt cx="538275" cy="516350"/>
          </a:xfrm>
        </p:grpSpPr>
        <p:sp>
          <p:nvSpPr>
            <p:cNvPr id="32" name="Google Shape;1059;p49">
              <a:extLst>
                <a:ext uri="{FF2B5EF4-FFF2-40B4-BE49-F238E27FC236}">
                  <a16:creationId xmlns:a16="http://schemas.microsoft.com/office/drawing/2014/main" id="{C049C07A-B796-1F4C-B746-BF3AE54E86C8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0;p49">
              <a:extLst>
                <a:ext uri="{FF2B5EF4-FFF2-40B4-BE49-F238E27FC236}">
                  <a16:creationId xmlns:a16="http://schemas.microsoft.com/office/drawing/2014/main" id="{1D30D21F-FC27-7A41-B33B-66DFAB508C81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1;p49">
              <a:extLst>
                <a:ext uri="{FF2B5EF4-FFF2-40B4-BE49-F238E27FC236}">
                  <a16:creationId xmlns:a16="http://schemas.microsoft.com/office/drawing/2014/main" id="{9A07FF5B-5991-A645-B27F-0CB72E412D7C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2;p49">
              <a:extLst>
                <a:ext uri="{FF2B5EF4-FFF2-40B4-BE49-F238E27FC236}">
                  <a16:creationId xmlns:a16="http://schemas.microsoft.com/office/drawing/2014/main" id="{E691190A-748D-B34C-975B-C2A27735062C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3;p49">
              <a:extLst>
                <a:ext uri="{FF2B5EF4-FFF2-40B4-BE49-F238E27FC236}">
                  <a16:creationId xmlns:a16="http://schemas.microsoft.com/office/drawing/2014/main" id="{683DB973-31F0-B848-A5E8-46321ABB728B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4;p49">
              <a:extLst>
                <a:ext uri="{FF2B5EF4-FFF2-40B4-BE49-F238E27FC236}">
                  <a16:creationId xmlns:a16="http://schemas.microsoft.com/office/drawing/2014/main" id="{B224101A-3CEE-2E49-AE5F-01F9940FA0CD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5;p49">
              <a:extLst>
                <a:ext uri="{FF2B5EF4-FFF2-40B4-BE49-F238E27FC236}">
                  <a16:creationId xmlns:a16="http://schemas.microsoft.com/office/drawing/2014/main" id="{96E4A57C-36EB-8D49-9A64-29E7D58E19CB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6;p49">
              <a:extLst>
                <a:ext uri="{FF2B5EF4-FFF2-40B4-BE49-F238E27FC236}">
                  <a16:creationId xmlns:a16="http://schemas.microsoft.com/office/drawing/2014/main" id="{BF542BAD-9C4D-0648-AE62-D134203C216C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7;p49">
              <a:extLst>
                <a:ext uri="{FF2B5EF4-FFF2-40B4-BE49-F238E27FC236}">
                  <a16:creationId xmlns:a16="http://schemas.microsoft.com/office/drawing/2014/main" id="{EEF23660-CC26-404F-AB0B-88C0BE64A9FA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8;p49">
              <a:extLst>
                <a:ext uri="{FF2B5EF4-FFF2-40B4-BE49-F238E27FC236}">
                  <a16:creationId xmlns:a16="http://schemas.microsoft.com/office/drawing/2014/main" id="{7C1EFEA0-E835-6948-B18E-10DEAFF6CC96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9;p49">
              <a:extLst>
                <a:ext uri="{FF2B5EF4-FFF2-40B4-BE49-F238E27FC236}">
                  <a16:creationId xmlns:a16="http://schemas.microsoft.com/office/drawing/2014/main" id="{0BC9309E-8DB8-124B-A8D6-CE6317CD9602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B928822-DA5F-D141-B2B6-A0C21DDC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13" y="2770146"/>
            <a:ext cx="3043232" cy="22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A294-AD30-6B4E-84FA-45442C65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Transfer Learning(EfficientNetB0) for Age</a:t>
            </a:r>
            <a:br>
              <a:rPr lang="en-US" sz="2400" b="1" dirty="0"/>
            </a:br>
            <a:endParaRPr lang="en-S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1EF32-2191-3A4E-9829-E3673291E8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86FB2A-4CEE-6E41-823C-D98081F22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77829"/>
              </p:ext>
            </p:extLst>
          </p:nvPr>
        </p:nvGraphicFramePr>
        <p:xfrm>
          <a:off x="999055" y="1478895"/>
          <a:ext cx="2922495" cy="235781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92249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35781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571486C-1DF3-844F-816B-FEEA13F7C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1606"/>
              </p:ext>
            </p:extLst>
          </p:nvPr>
        </p:nvGraphicFramePr>
        <p:xfrm>
          <a:off x="4772318" y="1478895"/>
          <a:ext cx="3011865" cy="2282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01186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824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grpSp>
        <p:nvGrpSpPr>
          <p:cNvPr id="7" name="Google Shape;1058;p49">
            <a:extLst>
              <a:ext uri="{FF2B5EF4-FFF2-40B4-BE49-F238E27FC236}">
                <a16:creationId xmlns:a16="http://schemas.microsoft.com/office/drawing/2014/main" id="{DB8896F9-E9C5-3A43-8ADF-723A87DCFE01}"/>
              </a:ext>
            </a:extLst>
          </p:cNvPr>
          <p:cNvGrpSpPr/>
          <p:nvPr/>
        </p:nvGrpSpPr>
        <p:grpSpPr>
          <a:xfrm>
            <a:off x="5948313" y="1534600"/>
            <a:ext cx="476020" cy="506260"/>
            <a:chOff x="5233525" y="4954450"/>
            <a:chExt cx="538275" cy="516350"/>
          </a:xfrm>
        </p:grpSpPr>
        <p:sp>
          <p:nvSpPr>
            <p:cNvPr id="8" name="Google Shape;1059;p49">
              <a:extLst>
                <a:ext uri="{FF2B5EF4-FFF2-40B4-BE49-F238E27FC236}">
                  <a16:creationId xmlns:a16="http://schemas.microsoft.com/office/drawing/2014/main" id="{077896BF-E4B6-8143-BA32-EEF4619C3C81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0;p49">
              <a:extLst>
                <a:ext uri="{FF2B5EF4-FFF2-40B4-BE49-F238E27FC236}">
                  <a16:creationId xmlns:a16="http://schemas.microsoft.com/office/drawing/2014/main" id="{27201649-A814-8544-98D8-927DF3A35ACF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1;p49">
              <a:extLst>
                <a:ext uri="{FF2B5EF4-FFF2-40B4-BE49-F238E27FC236}">
                  <a16:creationId xmlns:a16="http://schemas.microsoft.com/office/drawing/2014/main" id="{E99FCD06-74DD-4142-8C3D-790BEA26C2CA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2;p49">
              <a:extLst>
                <a:ext uri="{FF2B5EF4-FFF2-40B4-BE49-F238E27FC236}">
                  <a16:creationId xmlns:a16="http://schemas.microsoft.com/office/drawing/2014/main" id="{24D5C054-4693-E043-B59E-29E1C52590C2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3;p49">
              <a:extLst>
                <a:ext uri="{FF2B5EF4-FFF2-40B4-BE49-F238E27FC236}">
                  <a16:creationId xmlns:a16="http://schemas.microsoft.com/office/drawing/2014/main" id="{3C0FB8F3-BEC3-D949-B059-762C492E67A2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4;p49">
              <a:extLst>
                <a:ext uri="{FF2B5EF4-FFF2-40B4-BE49-F238E27FC236}">
                  <a16:creationId xmlns:a16="http://schemas.microsoft.com/office/drawing/2014/main" id="{1F5D2777-7EE7-4341-8470-D07D0D6A1D05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5;p49">
              <a:extLst>
                <a:ext uri="{FF2B5EF4-FFF2-40B4-BE49-F238E27FC236}">
                  <a16:creationId xmlns:a16="http://schemas.microsoft.com/office/drawing/2014/main" id="{EE60CF3D-294B-3144-A367-24E3375BB56B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6;p49">
              <a:extLst>
                <a:ext uri="{FF2B5EF4-FFF2-40B4-BE49-F238E27FC236}">
                  <a16:creationId xmlns:a16="http://schemas.microsoft.com/office/drawing/2014/main" id="{DDAF2E37-270A-F649-8713-C1DC98DD1572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7;p49">
              <a:extLst>
                <a:ext uri="{FF2B5EF4-FFF2-40B4-BE49-F238E27FC236}">
                  <a16:creationId xmlns:a16="http://schemas.microsoft.com/office/drawing/2014/main" id="{453057F0-E7D4-1D4C-9820-70D704ABE40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8;p49">
              <a:extLst>
                <a:ext uri="{FF2B5EF4-FFF2-40B4-BE49-F238E27FC236}">
                  <a16:creationId xmlns:a16="http://schemas.microsoft.com/office/drawing/2014/main" id="{255B7E83-3BB1-4846-BD38-038545B8D095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9;p49">
              <a:extLst>
                <a:ext uri="{FF2B5EF4-FFF2-40B4-BE49-F238E27FC236}">
                  <a16:creationId xmlns:a16="http://schemas.microsoft.com/office/drawing/2014/main" id="{6E42EC89-E159-9646-A88A-8DA5217DE6DE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40;p8">
            <a:extLst>
              <a:ext uri="{FF2B5EF4-FFF2-40B4-BE49-F238E27FC236}">
                <a16:creationId xmlns:a16="http://schemas.microsoft.com/office/drawing/2014/main" id="{9005C74D-7C72-E549-BA16-F63363AA47FB}"/>
              </a:ext>
            </a:extLst>
          </p:cNvPr>
          <p:cNvSpPr/>
          <p:nvPr/>
        </p:nvSpPr>
        <p:spPr>
          <a:xfrm>
            <a:off x="2222591" y="1612155"/>
            <a:ext cx="445195" cy="351150"/>
          </a:xfrm>
          <a:custGeom>
            <a:avLst/>
            <a:gdLst/>
            <a:ahLst/>
            <a:cxnLst/>
            <a:rect l="l" t="t" r="r" b="b"/>
            <a:pathLst>
              <a:path w="6693" h="5947" extrusionOk="0">
                <a:moveTo>
                  <a:pt x="2424" y="1"/>
                </a:moveTo>
                <a:lnTo>
                  <a:pt x="2293" y="19"/>
                </a:lnTo>
                <a:lnTo>
                  <a:pt x="2163" y="38"/>
                </a:lnTo>
                <a:lnTo>
                  <a:pt x="2070" y="94"/>
                </a:lnTo>
                <a:lnTo>
                  <a:pt x="1958" y="168"/>
                </a:lnTo>
                <a:lnTo>
                  <a:pt x="1864" y="243"/>
                </a:lnTo>
                <a:lnTo>
                  <a:pt x="1809" y="336"/>
                </a:lnTo>
                <a:lnTo>
                  <a:pt x="1734" y="448"/>
                </a:lnTo>
                <a:lnTo>
                  <a:pt x="1697" y="560"/>
                </a:lnTo>
                <a:lnTo>
                  <a:pt x="1678" y="560"/>
                </a:lnTo>
                <a:lnTo>
                  <a:pt x="1529" y="578"/>
                </a:lnTo>
                <a:lnTo>
                  <a:pt x="1380" y="616"/>
                </a:lnTo>
                <a:lnTo>
                  <a:pt x="1268" y="690"/>
                </a:lnTo>
                <a:lnTo>
                  <a:pt x="1156" y="765"/>
                </a:lnTo>
                <a:lnTo>
                  <a:pt x="1063" y="877"/>
                </a:lnTo>
                <a:lnTo>
                  <a:pt x="988" y="1007"/>
                </a:lnTo>
                <a:lnTo>
                  <a:pt x="951" y="1156"/>
                </a:lnTo>
                <a:lnTo>
                  <a:pt x="933" y="1305"/>
                </a:lnTo>
                <a:lnTo>
                  <a:pt x="951" y="1455"/>
                </a:lnTo>
                <a:lnTo>
                  <a:pt x="839" y="1529"/>
                </a:lnTo>
                <a:lnTo>
                  <a:pt x="727" y="1604"/>
                </a:lnTo>
                <a:lnTo>
                  <a:pt x="616" y="1697"/>
                </a:lnTo>
                <a:lnTo>
                  <a:pt x="541" y="1790"/>
                </a:lnTo>
                <a:lnTo>
                  <a:pt x="467" y="1921"/>
                </a:lnTo>
                <a:lnTo>
                  <a:pt x="411" y="2051"/>
                </a:lnTo>
                <a:lnTo>
                  <a:pt x="392" y="2181"/>
                </a:lnTo>
                <a:lnTo>
                  <a:pt x="373" y="2312"/>
                </a:lnTo>
                <a:lnTo>
                  <a:pt x="392" y="2424"/>
                </a:lnTo>
                <a:lnTo>
                  <a:pt x="411" y="2536"/>
                </a:lnTo>
                <a:lnTo>
                  <a:pt x="429" y="2629"/>
                </a:lnTo>
                <a:lnTo>
                  <a:pt x="467" y="2722"/>
                </a:lnTo>
                <a:lnTo>
                  <a:pt x="373" y="2797"/>
                </a:lnTo>
                <a:lnTo>
                  <a:pt x="280" y="2871"/>
                </a:lnTo>
                <a:lnTo>
                  <a:pt x="206" y="2964"/>
                </a:lnTo>
                <a:lnTo>
                  <a:pt x="131" y="3058"/>
                </a:lnTo>
                <a:lnTo>
                  <a:pt x="75" y="3169"/>
                </a:lnTo>
                <a:lnTo>
                  <a:pt x="38" y="3281"/>
                </a:lnTo>
                <a:lnTo>
                  <a:pt x="19" y="3393"/>
                </a:lnTo>
                <a:lnTo>
                  <a:pt x="1" y="3524"/>
                </a:lnTo>
                <a:lnTo>
                  <a:pt x="19" y="3673"/>
                </a:lnTo>
                <a:lnTo>
                  <a:pt x="56" y="3803"/>
                </a:lnTo>
                <a:lnTo>
                  <a:pt x="94" y="3934"/>
                </a:lnTo>
                <a:lnTo>
                  <a:pt x="168" y="4045"/>
                </a:lnTo>
                <a:lnTo>
                  <a:pt x="243" y="4157"/>
                </a:lnTo>
                <a:lnTo>
                  <a:pt x="355" y="4250"/>
                </a:lnTo>
                <a:lnTo>
                  <a:pt x="467" y="4325"/>
                </a:lnTo>
                <a:lnTo>
                  <a:pt x="578" y="4381"/>
                </a:lnTo>
                <a:lnTo>
                  <a:pt x="560" y="4549"/>
                </a:lnTo>
                <a:lnTo>
                  <a:pt x="578" y="4716"/>
                </a:lnTo>
                <a:lnTo>
                  <a:pt x="634" y="4866"/>
                </a:lnTo>
                <a:lnTo>
                  <a:pt x="709" y="5015"/>
                </a:lnTo>
                <a:lnTo>
                  <a:pt x="802" y="5145"/>
                </a:lnTo>
                <a:lnTo>
                  <a:pt x="933" y="5238"/>
                </a:lnTo>
                <a:lnTo>
                  <a:pt x="1082" y="5313"/>
                </a:lnTo>
                <a:lnTo>
                  <a:pt x="1231" y="5369"/>
                </a:lnTo>
                <a:lnTo>
                  <a:pt x="1398" y="5388"/>
                </a:lnTo>
                <a:lnTo>
                  <a:pt x="1529" y="5369"/>
                </a:lnTo>
                <a:lnTo>
                  <a:pt x="1585" y="5499"/>
                </a:lnTo>
                <a:lnTo>
                  <a:pt x="1659" y="5611"/>
                </a:lnTo>
                <a:lnTo>
                  <a:pt x="1753" y="5704"/>
                </a:lnTo>
                <a:lnTo>
                  <a:pt x="1846" y="5779"/>
                </a:lnTo>
                <a:lnTo>
                  <a:pt x="1958" y="5854"/>
                </a:lnTo>
                <a:lnTo>
                  <a:pt x="2088" y="5909"/>
                </a:lnTo>
                <a:lnTo>
                  <a:pt x="2219" y="5928"/>
                </a:lnTo>
                <a:lnTo>
                  <a:pt x="2349" y="5947"/>
                </a:lnTo>
                <a:lnTo>
                  <a:pt x="2517" y="5909"/>
                </a:lnTo>
                <a:lnTo>
                  <a:pt x="2666" y="5872"/>
                </a:lnTo>
                <a:lnTo>
                  <a:pt x="2815" y="5779"/>
                </a:lnTo>
                <a:lnTo>
                  <a:pt x="2927" y="5686"/>
                </a:lnTo>
                <a:lnTo>
                  <a:pt x="3020" y="5555"/>
                </a:lnTo>
                <a:lnTo>
                  <a:pt x="3095" y="5406"/>
                </a:lnTo>
                <a:lnTo>
                  <a:pt x="3151" y="5257"/>
                </a:lnTo>
                <a:lnTo>
                  <a:pt x="3169" y="5089"/>
                </a:lnTo>
                <a:lnTo>
                  <a:pt x="3169" y="2387"/>
                </a:lnTo>
                <a:lnTo>
                  <a:pt x="3057" y="2461"/>
                </a:lnTo>
                <a:lnTo>
                  <a:pt x="2946" y="2517"/>
                </a:lnTo>
                <a:lnTo>
                  <a:pt x="2834" y="2554"/>
                </a:lnTo>
                <a:lnTo>
                  <a:pt x="2722" y="2592"/>
                </a:lnTo>
                <a:lnTo>
                  <a:pt x="2666" y="2592"/>
                </a:lnTo>
                <a:lnTo>
                  <a:pt x="2647" y="2573"/>
                </a:lnTo>
                <a:lnTo>
                  <a:pt x="2610" y="2554"/>
                </a:lnTo>
                <a:lnTo>
                  <a:pt x="2610" y="2498"/>
                </a:lnTo>
                <a:lnTo>
                  <a:pt x="2610" y="2312"/>
                </a:lnTo>
                <a:lnTo>
                  <a:pt x="2629" y="2256"/>
                </a:lnTo>
                <a:lnTo>
                  <a:pt x="2666" y="2237"/>
                </a:lnTo>
                <a:lnTo>
                  <a:pt x="2778" y="2200"/>
                </a:lnTo>
                <a:lnTo>
                  <a:pt x="2871" y="2144"/>
                </a:lnTo>
                <a:lnTo>
                  <a:pt x="2946" y="2070"/>
                </a:lnTo>
                <a:lnTo>
                  <a:pt x="3020" y="1995"/>
                </a:lnTo>
                <a:lnTo>
                  <a:pt x="3076" y="1921"/>
                </a:lnTo>
                <a:lnTo>
                  <a:pt x="3132" y="1809"/>
                </a:lnTo>
                <a:lnTo>
                  <a:pt x="3151" y="1715"/>
                </a:lnTo>
                <a:lnTo>
                  <a:pt x="3169" y="1604"/>
                </a:lnTo>
                <a:lnTo>
                  <a:pt x="3169" y="746"/>
                </a:lnTo>
                <a:lnTo>
                  <a:pt x="3151" y="597"/>
                </a:lnTo>
                <a:lnTo>
                  <a:pt x="3095" y="448"/>
                </a:lnTo>
                <a:lnTo>
                  <a:pt x="3039" y="336"/>
                </a:lnTo>
                <a:lnTo>
                  <a:pt x="2946" y="224"/>
                </a:lnTo>
                <a:lnTo>
                  <a:pt x="2834" y="131"/>
                </a:lnTo>
                <a:lnTo>
                  <a:pt x="2703" y="57"/>
                </a:lnTo>
                <a:lnTo>
                  <a:pt x="2573" y="19"/>
                </a:lnTo>
                <a:lnTo>
                  <a:pt x="2424" y="1"/>
                </a:lnTo>
                <a:close/>
                <a:moveTo>
                  <a:pt x="4269" y="1"/>
                </a:moveTo>
                <a:lnTo>
                  <a:pt x="4120" y="19"/>
                </a:lnTo>
                <a:lnTo>
                  <a:pt x="3989" y="57"/>
                </a:lnTo>
                <a:lnTo>
                  <a:pt x="3859" y="131"/>
                </a:lnTo>
                <a:lnTo>
                  <a:pt x="3747" y="224"/>
                </a:lnTo>
                <a:lnTo>
                  <a:pt x="3654" y="336"/>
                </a:lnTo>
                <a:lnTo>
                  <a:pt x="3598" y="448"/>
                </a:lnTo>
                <a:lnTo>
                  <a:pt x="3542" y="597"/>
                </a:lnTo>
                <a:lnTo>
                  <a:pt x="3523" y="746"/>
                </a:lnTo>
                <a:lnTo>
                  <a:pt x="3523" y="1604"/>
                </a:lnTo>
                <a:lnTo>
                  <a:pt x="3542" y="1715"/>
                </a:lnTo>
                <a:lnTo>
                  <a:pt x="3561" y="1809"/>
                </a:lnTo>
                <a:lnTo>
                  <a:pt x="3617" y="1921"/>
                </a:lnTo>
                <a:lnTo>
                  <a:pt x="3673" y="1995"/>
                </a:lnTo>
                <a:lnTo>
                  <a:pt x="3747" y="2070"/>
                </a:lnTo>
                <a:lnTo>
                  <a:pt x="3822" y="2144"/>
                </a:lnTo>
                <a:lnTo>
                  <a:pt x="3915" y="2200"/>
                </a:lnTo>
                <a:lnTo>
                  <a:pt x="4027" y="2219"/>
                </a:lnTo>
                <a:lnTo>
                  <a:pt x="4064" y="2256"/>
                </a:lnTo>
                <a:lnTo>
                  <a:pt x="4083" y="2312"/>
                </a:lnTo>
                <a:lnTo>
                  <a:pt x="4083" y="2498"/>
                </a:lnTo>
                <a:lnTo>
                  <a:pt x="4083" y="2554"/>
                </a:lnTo>
                <a:lnTo>
                  <a:pt x="4045" y="2573"/>
                </a:lnTo>
                <a:lnTo>
                  <a:pt x="4027" y="2592"/>
                </a:lnTo>
                <a:lnTo>
                  <a:pt x="3971" y="2592"/>
                </a:lnTo>
                <a:lnTo>
                  <a:pt x="3859" y="2554"/>
                </a:lnTo>
                <a:lnTo>
                  <a:pt x="3747" y="2517"/>
                </a:lnTo>
                <a:lnTo>
                  <a:pt x="3635" y="2461"/>
                </a:lnTo>
                <a:lnTo>
                  <a:pt x="3523" y="2387"/>
                </a:lnTo>
                <a:lnTo>
                  <a:pt x="3523" y="5089"/>
                </a:lnTo>
                <a:lnTo>
                  <a:pt x="3542" y="5257"/>
                </a:lnTo>
                <a:lnTo>
                  <a:pt x="3598" y="5406"/>
                </a:lnTo>
                <a:lnTo>
                  <a:pt x="3673" y="5555"/>
                </a:lnTo>
                <a:lnTo>
                  <a:pt x="3766" y="5686"/>
                </a:lnTo>
                <a:lnTo>
                  <a:pt x="3878" y="5779"/>
                </a:lnTo>
                <a:lnTo>
                  <a:pt x="4027" y="5872"/>
                </a:lnTo>
                <a:lnTo>
                  <a:pt x="4176" y="5909"/>
                </a:lnTo>
                <a:lnTo>
                  <a:pt x="4344" y="5947"/>
                </a:lnTo>
                <a:lnTo>
                  <a:pt x="4474" y="5928"/>
                </a:lnTo>
                <a:lnTo>
                  <a:pt x="4605" y="5909"/>
                </a:lnTo>
                <a:lnTo>
                  <a:pt x="4735" y="5854"/>
                </a:lnTo>
                <a:lnTo>
                  <a:pt x="4847" y="5779"/>
                </a:lnTo>
                <a:lnTo>
                  <a:pt x="4940" y="5704"/>
                </a:lnTo>
                <a:lnTo>
                  <a:pt x="5033" y="5611"/>
                </a:lnTo>
                <a:lnTo>
                  <a:pt x="5108" y="5499"/>
                </a:lnTo>
                <a:lnTo>
                  <a:pt x="5164" y="5369"/>
                </a:lnTo>
                <a:lnTo>
                  <a:pt x="5294" y="5388"/>
                </a:lnTo>
                <a:lnTo>
                  <a:pt x="5462" y="5369"/>
                </a:lnTo>
                <a:lnTo>
                  <a:pt x="5630" y="5313"/>
                </a:lnTo>
                <a:lnTo>
                  <a:pt x="5760" y="5238"/>
                </a:lnTo>
                <a:lnTo>
                  <a:pt x="5891" y="5145"/>
                </a:lnTo>
                <a:lnTo>
                  <a:pt x="5984" y="5015"/>
                </a:lnTo>
                <a:lnTo>
                  <a:pt x="6058" y="4866"/>
                </a:lnTo>
                <a:lnTo>
                  <a:pt x="6114" y="4716"/>
                </a:lnTo>
                <a:lnTo>
                  <a:pt x="6133" y="4549"/>
                </a:lnTo>
                <a:lnTo>
                  <a:pt x="6114" y="4381"/>
                </a:lnTo>
                <a:lnTo>
                  <a:pt x="6226" y="4325"/>
                </a:lnTo>
                <a:lnTo>
                  <a:pt x="6338" y="4250"/>
                </a:lnTo>
                <a:lnTo>
                  <a:pt x="6450" y="4157"/>
                </a:lnTo>
                <a:lnTo>
                  <a:pt x="6524" y="4045"/>
                </a:lnTo>
                <a:lnTo>
                  <a:pt x="6599" y="3934"/>
                </a:lnTo>
                <a:lnTo>
                  <a:pt x="6636" y="3803"/>
                </a:lnTo>
                <a:lnTo>
                  <a:pt x="6674" y="3673"/>
                </a:lnTo>
                <a:lnTo>
                  <a:pt x="6692" y="3524"/>
                </a:lnTo>
                <a:lnTo>
                  <a:pt x="6674" y="3393"/>
                </a:lnTo>
                <a:lnTo>
                  <a:pt x="6655" y="3281"/>
                </a:lnTo>
                <a:lnTo>
                  <a:pt x="6618" y="3169"/>
                </a:lnTo>
                <a:lnTo>
                  <a:pt x="6562" y="3058"/>
                </a:lnTo>
                <a:lnTo>
                  <a:pt x="6487" y="2964"/>
                </a:lnTo>
                <a:lnTo>
                  <a:pt x="6413" y="2871"/>
                </a:lnTo>
                <a:lnTo>
                  <a:pt x="6319" y="2797"/>
                </a:lnTo>
                <a:lnTo>
                  <a:pt x="6226" y="2722"/>
                </a:lnTo>
                <a:lnTo>
                  <a:pt x="6263" y="2629"/>
                </a:lnTo>
                <a:lnTo>
                  <a:pt x="6282" y="2536"/>
                </a:lnTo>
                <a:lnTo>
                  <a:pt x="6301" y="2424"/>
                </a:lnTo>
                <a:lnTo>
                  <a:pt x="6319" y="2312"/>
                </a:lnTo>
                <a:lnTo>
                  <a:pt x="6301" y="2181"/>
                </a:lnTo>
                <a:lnTo>
                  <a:pt x="6282" y="2051"/>
                </a:lnTo>
                <a:lnTo>
                  <a:pt x="6226" y="1921"/>
                </a:lnTo>
                <a:lnTo>
                  <a:pt x="6152" y="1790"/>
                </a:lnTo>
                <a:lnTo>
                  <a:pt x="6077" y="1697"/>
                </a:lnTo>
                <a:lnTo>
                  <a:pt x="5965" y="1604"/>
                </a:lnTo>
                <a:lnTo>
                  <a:pt x="5853" y="1529"/>
                </a:lnTo>
                <a:lnTo>
                  <a:pt x="5742" y="1455"/>
                </a:lnTo>
                <a:lnTo>
                  <a:pt x="5760" y="1305"/>
                </a:lnTo>
                <a:lnTo>
                  <a:pt x="5742" y="1156"/>
                </a:lnTo>
                <a:lnTo>
                  <a:pt x="5704" y="1007"/>
                </a:lnTo>
                <a:lnTo>
                  <a:pt x="5630" y="877"/>
                </a:lnTo>
                <a:lnTo>
                  <a:pt x="5537" y="765"/>
                </a:lnTo>
                <a:lnTo>
                  <a:pt x="5425" y="690"/>
                </a:lnTo>
                <a:lnTo>
                  <a:pt x="5313" y="616"/>
                </a:lnTo>
                <a:lnTo>
                  <a:pt x="5164" y="578"/>
                </a:lnTo>
                <a:lnTo>
                  <a:pt x="5015" y="560"/>
                </a:lnTo>
                <a:lnTo>
                  <a:pt x="4996" y="560"/>
                </a:lnTo>
                <a:lnTo>
                  <a:pt x="4959" y="448"/>
                </a:lnTo>
                <a:lnTo>
                  <a:pt x="4903" y="336"/>
                </a:lnTo>
                <a:lnTo>
                  <a:pt x="4828" y="243"/>
                </a:lnTo>
                <a:lnTo>
                  <a:pt x="4735" y="168"/>
                </a:lnTo>
                <a:lnTo>
                  <a:pt x="4623" y="94"/>
                </a:lnTo>
                <a:lnTo>
                  <a:pt x="4530" y="38"/>
                </a:lnTo>
                <a:lnTo>
                  <a:pt x="4400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DF3CD2-D310-4945-AA20-2A20696A0C75}"/>
              </a:ext>
            </a:extLst>
          </p:cNvPr>
          <p:cNvSpPr txBox="1"/>
          <p:nvPr/>
        </p:nvSpPr>
        <p:spPr>
          <a:xfrm>
            <a:off x="1198806" y="2190468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Hidden Layers: 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5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Units: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600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DAB367-A527-D14A-BC80-8403DD1602B3}"/>
              </a:ext>
            </a:extLst>
          </p:cNvPr>
          <p:cNvSpPr txBox="1"/>
          <p:nvPr/>
        </p:nvSpPr>
        <p:spPr>
          <a:xfrm>
            <a:off x="2286000" y="34235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98B20C-BBB2-794E-9B1B-1841CC1B031A}"/>
              </a:ext>
            </a:extLst>
          </p:cNvPr>
          <p:cNvSpPr txBox="1"/>
          <p:nvPr/>
        </p:nvSpPr>
        <p:spPr>
          <a:xfrm>
            <a:off x="3992251" y="2249884"/>
            <a:ext cx="4572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Train accuracy: </a:t>
            </a:r>
          </a:p>
          <a:p>
            <a:pPr algn="ctr"/>
            <a:r>
              <a:rPr lang="en-SA" sz="1600" dirty="0">
                <a:latin typeface="Al Nile" pitchFamily="2" charset="-78"/>
                <a:cs typeface="Al Nile" pitchFamily="2" charset="-78"/>
              </a:rPr>
              <a:t>0.99657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</a:t>
            </a:r>
          </a:p>
          <a:p>
            <a:pPr algn="ctr"/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</a:t>
            </a:r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Validation accuracy:</a:t>
            </a:r>
          </a:p>
          <a:p>
            <a:pPr algn="ctr"/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0.5275</a:t>
            </a:r>
          </a:p>
        </p:txBody>
      </p:sp>
    </p:spTree>
    <p:extLst>
      <p:ext uri="{BB962C8B-B14F-4D97-AF65-F5344CB8AC3E}">
        <p14:creationId xmlns:p14="http://schemas.microsoft.com/office/powerpoint/2010/main" val="129294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A294-AD30-6B4E-84FA-45442C65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Gender Modeling</a:t>
            </a:r>
            <a:endParaRPr lang="en-S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1EF32-2191-3A4E-9829-E3673291E8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86FB2A-4CEE-6E41-823C-D98081F22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11122"/>
              </p:ext>
            </p:extLst>
          </p:nvPr>
        </p:nvGraphicFramePr>
        <p:xfrm>
          <a:off x="942471" y="1478895"/>
          <a:ext cx="2979079" cy="229020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979079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9020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571486C-1DF3-844F-816B-FEEA13F7C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21235"/>
              </p:ext>
            </p:extLst>
          </p:nvPr>
        </p:nvGraphicFramePr>
        <p:xfrm>
          <a:off x="5041206" y="1478895"/>
          <a:ext cx="2882024" cy="225246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82024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5246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grpSp>
        <p:nvGrpSpPr>
          <p:cNvPr id="7" name="Google Shape;1058;p49">
            <a:extLst>
              <a:ext uri="{FF2B5EF4-FFF2-40B4-BE49-F238E27FC236}">
                <a16:creationId xmlns:a16="http://schemas.microsoft.com/office/drawing/2014/main" id="{DB8896F9-E9C5-3A43-8ADF-723A87DCFE01}"/>
              </a:ext>
            </a:extLst>
          </p:cNvPr>
          <p:cNvGrpSpPr/>
          <p:nvPr/>
        </p:nvGrpSpPr>
        <p:grpSpPr>
          <a:xfrm>
            <a:off x="6244208" y="1612155"/>
            <a:ext cx="476020" cy="506260"/>
            <a:chOff x="5233525" y="4954450"/>
            <a:chExt cx="538275" cy="516350"/>
          </a:xfrm>
        </p:grpSpPr>
        <p:sp>
          <p:nvSpPr>
            <p:cNvPr id="8" name="Google Shape;1059;p49">
              <a:extLst>
                <a:ext uri="{FF2B5EF4-FFF2-40B4-BE49-F238E27FC236}">
                  <a16:creationId xmlns:a16="http://schemas.microsoft.com/office/drawing/2014/main" id="{077896BF-E4B6-8143-BA32-EEF4619C3C81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0;p49">
              <a:extLst>
                <a:ext uri="{FF2B5EF4-FFF2-40B4-BE49-F238E27FC236}">
                  <a16:creationId xmlns:a16="http://schemas.microsoft.com/office/drawing/2014/main" id="{27201649-A814-8544-98D8-927DF3A35ACF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1;p49">
              <a:extLst>
                <a:ext uri="{FF2B5EF4-FFF2-40B4-BE49-F238E27FC236}">
                  <a16:creationId xmlns:a16="http://schemas.microsoft.com/office/drawing/2014/main" id="{E99FCD06-74DD-4142-8C3D-790BEA26C2CA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2;p49">
              <a:extLst>
                <a:ext uri="{FF2B5EF4-FFF2-40B4-BE49-F238E27FC236}">
                  <a16:creationId xmlns:a16="http://schemas.microsoft.com/office/drawing/2014/main" id="{24D5C054-4693-E043-B59E-29E1C52590C2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3;p49">
              <a:extLst>
                <a:ext uri="{FF2B5EF4-FFF2-40B4-BE49-F238E27FC236}">
                  <a16:creationId xmlns:a16="http://schemas.microsoft.com/office/drawing/2014/main" id="{3C0FB8F3-BEC3-D949-B059-762C492E67A2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4;p49">
              <a:extLst>
                <a:ext uri="{FF2B5EF4-FFF2-40B4-BE49-F238E27FC236}">
                  <a16:creationId xmlns:a16="http://schemas.microsoft.com/office/drawing/2014/main" id="{1F5D2777-7EE7-4341-8470-D07D0D6A1D05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5;p49">
              <a:extLst>
                <a:ext uri="{FF2B5EF4-FFF2-40B4-BE49-F238E27FC236}">
                  <a16:creationId xmlns:a16="http://schemas.microsoft.com/office/drawing/2014/main" id="{EE60CF3D-294B-3144-A367-24E3375BB56B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6;p49">
              <a:extLst>
                <a:ext uri="{FF2B5EF4-FFF2-40B4-BE49-F238E27FC236}">
                  <a16:creationId xmlns:a16="http://schemas.microsoft.com/office/drawing/2014/main" id="{DDAF2E37-270A-F649-8713-C1DC98DD1572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7;p49">
              <a:extLst>
                <a:ext uri="{FF2B5EF4-FFF2-40B4-BE49-F238E27FC236}">
                  <a16:creationId xmlns:a16="http://schemas.microsoft.com/office/drawing/2014/main" id="{453057F0-E7D4-1D4C-9820-70D704ABE40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8;p49">
              <a:extLst>
                <a:ext uri="{FF2B5EF4-FFF2-40B4-BE49-F238E27FC236}">
                  <a16:creationId xmlns:a16="http://schemas.microsoft.com/office/drawing/2014/main" id="{255B7E83-3BB1-4846-BD38-038545B8D095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9;p49">
              <a:extLst>
                <a:ext uri="{FF2B5EF4-FFF2-40B4-BE49-F238E27FC236}">
                  <a16:creationId xmlns:a16="http://schemas.microsoft.com/office/drawing/2014/main" id="{6E42EC89-E159-9646-A88A-8DA5217DE6DE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40;p8">
            <a:extLst>
              <a:ext uri="{FF2B5EF4-FFF2-40B4-BE49-F238E27FC236}">
                <a16:creationId xmlns:a16="http://schemas.microsoft.com/office/drawing/2014/main" id="{9005C74D-7C72-E549-BA16-F63363AA47FB}"/>
              </a:ext>
            </a:extLst>
          </p:cNvPr>
          <p:cNvSpPr/>
          <p:nvPr/>
        </p:nvSpPr>
        <p:spPr>
          <a:xfrm>
            <a:off x="2222591" y="1612155"/>
            <a:ext cx="445195" cy="351150"/>
          </a:xfrm>
          <a:custGeom>
            <a:avLst/>
            <a:gdLst/>
            <a:ahLst/>
            <a:cxnLst/>
            <a:rect l="l" t="t" r="r" b="b"/>
            <a:pathLst>
              <a:path w="6693" h="5947" extrusionOk="0">
                <a:moveTo>
                  <a:pt x="2424" y="1"/>
                </a:moveTo>
                <a:lnTo>
                  <a:pt x="2293" y="19"/>
                </a:lnTo>
                <a:lnTo>
                  <a:pt x="2163" y="38"/>
                </a:lnTo>
                <a:lnTo>
                  <a:pt x="2070" y="94"/>
                </a:lnTo>
                <a:lnTo>
                  <a:pt x="1958" y="168"/>
                </a:lnTo>
                <a:lnTo>
                  <a:pt x="1864" y="243"/>
                </a:lnTo>
                <a:lnTo>
                  <a:pt x="1809" y="336"/>
                </a:lnTo>
                <a:lnTo>
                  <a:pt x="1734" y="448"/>
                </a:lnTo>
                <a:lnTo>
                  <a:pt x="1697" y="560"/>
                </a:lnTo>
                <a:lnTo>
                  <a:pt x="1678" y="560"/>
                </a:lnTo>
                <a:lnTo>
                  <a:pt x="1529" y="578"/>
                </a:lnTo>
                <a:lnTo>
                  <a:pt x="1380" y="616"/>
                </a:lnTo>
                <a:lnTo>
                  <a:pt x="1268" y="690"/>
                </a:lnTo>
                <a:lnTo>
                  <a:pt x="1156" y="765"/>
                </a:lnTo>
                <a:lnTo>
                  <a:pt x="1063" y="877"/>
                </a:lnTo>
                <a:lnTo>
                  <a:pt x="988" y="1007"/>
                </a:lnTo>
                <a:lnTo>
                  <a:pt x="951" y="1156"/>
                </a:lnTo>
                <a:lnTo>
                  <a:pt x="933" y="1305"/>
                </a:lnTo>
                <a:lnTo>
                  <a:pt x="951" y="1455"/>
                </a:lnTo>
                <a:lnTo>
                  <a:pt x="839" y="1529"/>
                </a:lnTo>
                <a:lnTo>
                  <a:pt x="727" y="1604"/>
                </a:lnTo>
                <a:lnTo>
                  <a:pt x="616" y="1697"/>
                </a:lnTo>
                <a:lnTo>
                  <a:pt x="541" y="1790"/>
                </a:lnTo>
                <a:lnTo>
                  <a:pt x="467" y="1921"/>
                </a:lnTo>
                <a:lnTo>
                  <a:pt x="411" y="2051"/>
                </a:lnTo>
                <a:lnTo>
                  <a:pt x="392" y="2181"/>
                </a:lnTo>
                <a:lnTo>
                  <a:pt x="373" y="2312"/>
                </a:lnTo>
                <a:lnTo>
                  <a:pt x="392" y="2424"/>
                </a:lnTo>
                <a:lnTo>
                  <a:pt x="411" y="2536"/>
                </a:lnTo>
                <a:lnTo>
                  <a:pt x="429" y="2629"/>
                </a:lnTo>
                <a:lnTo>
                  <a:pt x="467" y="2722"/>
                </a:lnTo>
                <a:lnTo>
                  <a:pt x="373" y="2797"/>
                </a:lnTo>
                <a:lnTo>
                  <a:pt x="280" y="2871"/>
                </a:lnTo>
                <a:lnTo>
                  <a:pt x="206" y="2964"/>
                </a:lnTo>
                <a:lnTo>
                  <a:pt x="131" y="3058"/>
                </a:lnTo>
                <a:lnTo>
                  <a:pt x="75" y="3169"/>
                </a:lnTo>
                <a:lnTo>
                  <a:pt x="38" y="3281"/>
                </a:lnTo>
                <a:lnTo>
                  <a:pt x="19" y="3393"/>
                </a:lnTo>
                <a:lnTo>
                  <a:pt x="1" y="3524"/>
                </a:lnTo>
                <a:lnTo>
                  <a:pt x="19" y="3673"/>
                </a:lnTo>
                <a:lnTo>
                  <a:pt x="56" y="3803"/>
                </a:lnTo>
                <a:lnTo>
                  <a:pt x="94" y="3934"/>
                </a:lnTo>
                <a:lnTo>
                  <a:pt x="168" y="4045"/>
                </a:lnTo>
                <a:lnTo>
                  <a:pt x="243" y="4157"/>
                </a:lnTo>
                <a:lnTo>
                  <a:pt x="355" y="4250"/>
                </a:lnTo>
                <a:lnTo>
                  <a:pt x="467" y="4325"/>
                </a:lnTo>
                <a:lnTo>
                  <a:pt x="578" y="4381"/>
                </a:lnTo>
                <a:lnTo>
                  <a:pt x="560" y="4549"/>
                </a:lnTo>
                <a:lnTo>
                  <a:pt x="578" y="4716"/>
                </a:lnTo>
                <a:lnTo>
                  <a:pt x="634" y="4866"/>
                </a:lnTo>
                <a:lnTo>
                  <a:pt x="709" y="5015"/>
                </a:lnTo>
                <a:lnTo>
                  <a:pt x="802" y="5145"/>
                </a:lnTo>
                <a:lnTo>
                  <a:pt x="933" y="5238"/>
                </a:lnTo>
                <a:lnTo>
                  <a:pt x="1082" y="5313"/>
                </a:lnTo>
                <a:lnTo>
                  <a:pt x="1231" y="5369"/>
                </a:lnTo>
                <a:lnTo>
                  <a:pt x="1398" y="5388"/>
                </a:lnTo>
                <a:lnTo>
                  <a:pt x="1529" y="5369"/>
                </a:lnTo>
                <a:lnTo>
                  <a:pt x="1585" y="5499"/>
                </a:lnTo>
                <a:lnTo>
                  <a:pt x="1659" y="5611"/>
                </a:lnTo>
                <a:lnTo>
                  <a:pt x="1753" y="5704"/>
                </a:lnTo>
                <a:lnTo>
                  <a:pt x="1846" y="5779"/>
                </a:lnTo>
                <a:lnTo>
                  <a:pt x="1958" y="5854"/>
                </a:lnTo>
                <a:lnTo>
                  <a:pt x="2088" y="5909"/>
                </a:lnTo>
                <a:lnTo>
                  <a:pt x="2219" y="5928"/>
                </a:lnTo>
                <a:lnTo>
                  <a:pt x="2349" y="5947"/>
                </a:lnTo>
                <a:lnTo>
                  <a:pt x="2517" y="5909"/>
                </a:lnTo>
                <a:lnTo>
                  <a:pt x="2666" y="5872"/>
                </a:lnTo>
                <a:lnTo>
                  <a:pt x="2815" y="5779"/>
                </a:lnTo>
                <a:lnTo>
                  <a:pt x="2927" y="5686"/>
                </a:lnTo>
                <a:lnTo>
                  <a:pt x="3020" y="5555"/>
                </a:lnTo>
                <a:lnTo>
                  <a:pt x="3095" y="5406"/>
                </a:lnTo>
                <a:lnTo>
                  <a:pt x="3151" y="5257"/>
                </a:lnTo>
                <a:lnTo>
                  <a:pt x="3169" y="5089"/>
                </a:lnTo>
                <a:lnTo>
                  <a:pt x="3169" y="2387"/>
                </a:lnTo>
                <a:lnTo>
                  <a:pt x="3057" y="2461"/>
                </a:lnTo>
                <a:lnTo>
                  <a:pt x="2946" y="2517"/>
                </a:lnTo>
                <a:lnTo>
                  <a:pt x="2834" y="2554"/>
                </a:lnTo>
                <a:lnTo>
                  <a:pt x="2722" y="2592"/>
                </a:lnTo>
                <a:lnTo>
                  <a:pt x="2666" y="2592"/>
                </a:lnTo>
                <a:lnTo>
                  <a:pt x="2647" y="2573"/>
                </a:lnTo>
                <a:lnTo>
                  <a:pt x="2610" y="2554"/>
                </a:lnTo>
                <a:lnTo>
                  <a:pt x="2610" y="2498"/>
                </a:lnTo>
                <a:lnTo>
                  <a:pt x="2610" y="2312"/>
                </a:lnTo>
                <a:lnTo>
                  <a:pt x="2629" y="2256"/>
                </a:lnTo>
                <a:lnTo>
                  <a:pt x="2666" y="2237"/>
                </a:lnTo>
                <a:lnTo>
                  <a:pt x="2778" y="2200"/>
                </a:lnTo>
                <a:lnTo>
                  <a:pt x="2871" y="2144"/>
                </a:lnTo>
                <a:lnTo>
                  <a:pt x="2946" y="2070"/>
                </a:lnTo>
                <a:lnTo>
                  <a:pt x="3020" y="1995"/>
                </a:lnTo>
                <a:lnTo>
                  <a:pt x="3076" y="1921"/>
                </a:lnTo>
                <a:lnTo>
                  <a:pt x="3132" y="1809"/>
                </a:lnTo>
                <a:lnTo>
                  <a:pt x="3151" y="1715"/>
                </a:lnTo>
                <a:lnTo>
                  <a:pt x="3169" y="1604"/>
                </a:lnTo>
                <a:lnTo>
                  <a:pt x="3169" y="746"/>
                </a:lnTo>
                <a:lnTo>
                  <a:pt x="3151" y="597"/>
                </a:lnTo>
                <a:lnTo>
                  <a:pt x="3095" y="448"/>
                </a:lnTo>
                <a:lnTo>
                  <a:pt x="3039" y="336"/>
                </a:lnTo>
                <a:lnTo>
                  <a:pt x="2946" y="224"/>
                </a:lnTo>
                <a:lnTo>
                  <a:pt x="2834" y="131"/>
                </a:lnTo>
                <a:lnTo>
                  <a:pt x="2703" y="57"/>
                </a:lnTo>
                <a:lnTo>
                  <a:pt x="2573" y="19"/>
                </a:lnTo>
                <a:lnTo>
                  <a:pt x="2424" y="1"/>
                </a:lnTo>
                <a:close/>
                <a:moveTo>
                  <a:pt x="4269" y="1"/>
                </a:moveTo>
                <a:lnTo>
                  <a:pt x="4120" y="19"/>
                </a:lnTo>
                <a:lnTo>
                  <a:pt x="3989" y="57"/>
                </a:lnTo>
                <a:lnTo>
                  <a:pt x="3859" y="131"/>
                </a:lnTo>
                <a:lnTo>
                  <a:pt x="3747" y="224"/>
                </a:lnTo>
                <a:lnTo>
                  <a:pt x="3654" y="336"/>
                </a:lnTo>
                <a:lnTo>
                  <a:pt x="3598" y="448"/>
                </a:lnTo>
                <a:lnTo>
                  <a:pt x="3542" y="597"/>
                </a:lnTo>
                <a:lnTo>
                  <a:pt x="3523" y="746"/>
                </a:lnTo>
                <a:lnTo>
                  <a:pt x="3523" y="1604"/>
                </a:lnTo>
                <a:lnTo>
                  <a:pt x="3542" y="1715"/>
                </a:lnTo>
                <a:lnTo>
                  <a:pt x="3561" y="1809"/>
                </a:lnTo>
                <a:lnTo>
                  <a:pt x="3617" y="1921"/>
                </a:lnTo>
                <a:lnTo>
                  <a:pt x="3673" y="1995"/>
                </a:lnTo>
                <a:lnTo>
                  <a:pt x="3747" y="2070"/>
                </a:lnTo>
                <a:lnTo>
                  <a:pt x="3822" y="2144"/>
                </a:lnTo>
                <a:lnTo>
                  <a:pt x="3915" y="2200"/>
                </a:lnTo>
                <a:lnTo>
                  <a:pt x="4027" y="2219"/>
                </a:lnTo>
                <a:lnTo>
                  <a:pt x="4064" y="2256"/>
                </a:lnTo>
                <a:lnTo>
                  <a:pt x="4083" y="2312"/>
                </a:lnTo>
                <a:lnTo>
                  <a:pt x="4083" y="2498"/>
                </a:lnTo>
                <a:lnTo>
                  <a:pt x="4083" y="2554"/>
                </a:lnTo>
                <a:lnTo>
                  <a:pt x="4045" y="2573"/>
                </a:lnTo>
                <a:lnTo>
                  <a:pt x="4027" y="2592"/>
                </a:lnTo>
                <a:lnTo>
                  <a:pt x="3971" y="2592"/>
                </a:lnTo>
                <a:lnTo>
                  <a:pt x="3859" y="2554"/>
                </a:lnTo>
                <a:lnTo>
                  <a:pt x="3747" y="2517"/>
                </a:lnTo>
                <a:lnTo>
                  <a:pt x="3635" y="2461"/>
                </a:lnTo>
                <a:lnTo>
                  <a:pt x="3523" y="2387"/>
                </a:lnTo>
                <a:lnTo>
                  <a:pt x="3523" y="5089"/>
                </a:lnTo>
                <a:lnTo>
                  <a:pt x="3542" y="5257"/>
                </a:lnTo>
                <a:lnTo>
                  <a:pt x="3598" y="5406"/>
                </a:lnTo>
                <a:lnTo>
                  <a:pt x="3673" y="5555"/>
                </a:lnTo>
                <a:lnTo>
                  <a:pt x="3766" y="5686"/>
                </a:lnTo>
                <a:lnTo>
                  <a:pt x="3878" y="5779"/>
                </a:lnTo>
                <a:lnTo>
                  <a:pt x="4027" y="5872"/>
                </a:lnTo>
                <a:lnTo>
                  <a:pt x="4176" y="5909"/>
                </a:lnTo>
                <a:lnTo>
                  <a:pt x="4344" y="5947"/>
                </a:lnTo>
                <a:lnTo>
                  <a:pt x="4474" y="5928"/>
                </a:lnTo>
                <a:lnTo>
                  <a:pt x="4605" y="5909"/>
                </a:lnTo>
                <a:lnTo>
                  <a:pt x="4735" y="5854"/>
                </a:lnTo>
                <a:lnTo>
                  <a:pt x="4847" y="5779"/>
                </a:lnTo>
                <a:lnTo>
                  <a:pt x="4940" y="5704"/>
                </a:lnTo>
                <a:lnTo>
                  <a:pt x="5033" y="5611"/>
                </a:lnTo>
                <a:lnTo>
                  <a:pt x="5108" y="5499"/>
                </a:lnTo>
                <a:lnTo>
                  <a:pt x="5164" y="5369"/>
                </a:lnTo>
                <a:lnTo>
                  <a:pt x="5294" y="5388"/>
                </a:lnTo>
                <a:lnTo>
                  <a:pt x="5462" y="5369"/>
                </a:lnTo>
                <a:lnTo>
                  <a:pt x="5630" y="5313"/>
                </a:lnTo>
                <a:lnTo>
                  <a:pt x="5760" y="5238"/>
                </a:lnTo>
                <a:lnTo>
                  <a:pt x="5891" y="5145"/>
                </a:lnTo>
                <a:lnTo>
                  <a:pt x="5984" y="5015"/>
                </a:lnTo>
                <a:lnTo>
                  <a:pt x="6058" y="4866"/>
                </a:lnTo>
                <a:lnTo>
                  <a:pt x="6114" y="4716"/>
                </a:lnTo>
                <a:lnTo>
                  <a:pt x="6133" y="4549"/>
                </a:lnTo>
                <a:lnTo>
                  <a:pt x="6114" y="4381"/>
                </a:lnTo>
                <a:lnTo>
                  <a:pt x="6226" y="4325"/>
                </a:lnTo>
                <a:lnTo>
                  <a:pt x="6338" y="4250"/>
                </a:lnTo>
                <a:lnTo>
                  <a:pt x="6450" y="4157"/>
                </a:lnTo>
                <a:lnTo>
                  <a:pt x="6524" y="4045"/>
                </a:lnTo>
                <a:lnTo>
                  <a:pt x="6599" y="3934"/>
                </a:lnTo>
                <a:lnTo>
                  <a:pt x="6636" y="3803"/>
                </a:lnTo>
                <a:lnTo>
                  <a:pt x="6674" y="3673"/>
                </a:lnTo>
                <a:lnTo>
                  <a:pt x="6692" y="3524"/>
                </a:lnTo>
                <a:lnTo>
                  <a:pt x="6674" y="3393"/>
                </a:lnTo>
                <a:lnTo>
                  <a:pt x="6655" y="3281"/>
                </a:lnTo>
                <a:lnTo>
                  <a:pt x="6618" y="3169"/>
                </a:lnTo>
                <a:lnTo>
                  <a:pt x="6562" y="3058"/>
                </a:lnTo>
                <a:lnTo>
                  <a:pt x="6487" y="2964"/>
                </a:lnTo>
                <a:lnTo>
                  <a:pt x="6413" y="2871"/>
                </a:lnTo>
                <a:lnTo>
                  <a:pt x="6319" y="2797"/>
                </a:lnTo>
                <a:lnTo>
                  <a:pt x="6226" y="2722"/>
                </a:lnTo>
                <a:lnTo>
                  <a:pt x="6263" y="2629"/>
                </a:lnTo>
                <a:lnTo>
                  <a:pt x="6282" y="2536"/>
                </a:lnTo>
                <a:lnTo>
                  <a:pt x="6301" y="2424"/>
                </a:lnTo>
                <a:lnTo>
                  <a:pt x="6319" y="2312"/>
                </a:lnTo>
                <a:lnTo>
                  <a:pt x="6301" y="2181"/>
                </a:lnTo>
                <a:lnTo>
                  <a:pt x="6282" y="2051"/>
                </a:lnTo>
                <a:lnTo>
                  <a:pt x="6226" y="1921"/>
                </a:lnTo>
                <a:lnTo>
                  <a:pt x="6152" y="1790"/>
                </a:lnTo>
                <a:lnTo>
                  <a:pt x="6077" y="1697"/>
                </a:lnTo>
                <a:lnTo>
                  <a:pt x="5965" y="1604"/>
                </a:lnTo>
                <a:lnTo>
                  <a:pt x="5853" y="1529"/>
                </a:lnTo>
                <a:lnTo>
                  <a:pt x="5742" y="1455"/>
                </a:lnTo>
                <a:lnTo>
                  <a:pt x="5760" y="1305"/>
                </a:lnTo>
                <a:lnTo>
                  <a:pt x="5742" y="1156"/>
                </a:lnTo>
                <a:lnTo>
                  <a:pt x="5704" y="1007"/>
                </a:lnTo>
                <a:lnTo>
                  <a:pt x="5630" y="877"/>
                </a:lnTo>
                <a:lnTo>
                  <a:pt x="5537" y="765"/>
                </a:lnTo>
                <a:lnTo>
                  <a:pt x="5425" y="690"/>
                </a:lnTo>
                <a:lnTo>
                  <a:pt x="5313" y="616"/>
                </a:lnTo>
                <a:lnTo>
                  <a:pt x="5164" y="578"/>
                </a:lnTo>
                <a:lnTo>
                  <a:pt x="5015" y="560"/>
                </a:lnTo>
                <a:lnTo>
                  <a:pt x="4996" y="560"/>
                </a:lnTo>
                <a:lnTo>
                  <a:pt x="4959" y="448"/>
                </a:lnTo>
                <a:lnTo>
                  <a:pt x="4903" y="336"/>
                </a:lnTo>
                <a:lnTo>
                  <a:pt x="4828" y="243"/>
                </a:lnTo>
                <a:lnTo>
                  <a:pt x="4735" y="168"/>
                </a:lnTo>
                <a:lnTo>
                  <a:pt x="4623" y="94"/>
                </a:lnTo>
                <a:lnTo>
                  <a:pt x="4530" y="38"/>
                </a:lnTo>
                <a:lnTo>
                  <a:pt x="4400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DF3CD2-D310-4945-AA20-2A20696A0C75}"/>
              </a:ext>
            </a:extLst>
          </p:cNvPr>
          <p:cNvSpPr txBox="1"/>
          <p:nvPr/>
        </p:nvSpPr>
        <p:spPr>
          <a:xfrm>
            <a:off x="973518" y="1885887"/>
            <a:ext cx="4572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Hidden Layers: 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11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Units: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576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Epochs = </a:t>
            </a:r>
            <a:r>
              <a:rPr lang="en-SA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30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Callbacks : early stopping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>
              <a:lnSpc>
                <a:spcPct val="150000"/>
              </a:lnSpc>
            </a:pPr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Droup out :50%, 30% ,30%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DAB367-A527-D14A-BC80-8403DD1602B3}"/>
              </a:ext>
            </a:extLst>
          </p:cNvPr>
          <p:cNvSpPr txBox="1"/>
          <p:nvPr/>
        </p:nvSpPr>
        <p:spPr>
          <a:xfrm>
            <a:off x="2286000" y="34235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C68E5-2ACD-A144-A701-BEA115E290D2}"/>
              </a:ext>
            </a:extLst>
          </p:cNvPr>
          <p:cNvSpPr txBox="1"/>
          <p:nvPr/>
        </p:nvSpPr>
        <p:spPr>
          <a:xfrm>
            <a:off x="4199446" y="2198851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Train accuracy:</a:t>
            </a:r>
          </a:p>
          <a:p>
            <a:pPr algn="ctr">
              <a:lnSpc>
                <a:spcPct val="150000"/>
              </a:lnSpc>
            </a:pPr>
            <a:r>
              <a:rPr lang="en-SA" sz="1600" dirty="0">
                <a:latin typeface="Al Nile" pitchFamily="2" charset="-78"/>
                <a:cs typeface="Al Nile" pitchFamily="2" charset="-78"/>
              </a:rPr>
              <a:t>0.913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Validation accuracy:</a:t>
            </a:r>
          </a:p>
          <a:p>
            <a:pPr algn="ctr">
              <a:lnSpc>
                <a:spcPct val="150000"/>
              </a:lnSpc>
            </a:pPr>
            <a:r>
              <a:rPr lang="en-SA" sz="1600" dirty="0">
                <a:latin typeface="Al Nile" pitchFamily="2" charset="-78"/>
                <a:cs typeface="Al Nile" pitchFamily="2" charset="-78"/>
              </a:rPr>
              <a:t>0.8658</a:t>
            </a:r>
            <a:endParaRPr lang="en-SA" sz="1600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90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A5FE-28FC-2942-813D-A62FCE7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Gender Model</a:t>
            </a:r>
            <a:endParaRPr lang="en-S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DB1AB-105A-4D4F-91F1-3BDCEE43C5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1E951-AF13-654B-BD8E-6D56FA06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4" y="910115"/>
            <a:ext cx="8229033" cy="35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8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9F75-ADA6-0F47-9036-7A9EC498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624" y="1467616"/>
            <a:ext cx="7571700" cy="702600"/>
          </a:xfrm>
        </p:spPr>
        <p:txBody>
          <a:bodyPr/>
          <a:lstStyle/>
          <a:p>
            <a:r>
              <a:rPr lang="en-US" dirty="0"/>
              <a:t>Gender Age Prediction from Camera.</a:t>
            </a:r>
            <a:endParaRPr lang="en-S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B9687B-275A-2C47-9B35-305193F8B5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Google Shape;191;p8">
            <a:extLst>
              <a:ext uri="{FF2B5EF4-FFF2-40B4-BE49-F238E27FC236}">
                <a16:creationId xmlns:a16="http://schemas.microsoft.com/office/drawing/2014/main" id="{F6B65ACA-2D8B-0242-9925-4F4E4221FFA7}"/>
              </a:ext>
            </a:extLst>
          </p:cNvPr>
          <p:cNvSpPr/>
          <p:nvPr/>
        </p:nvSpPr>
        <p:spPr>
          <a:xfrm>
            <a:off x="838987" y="1283640"/>
            <a:ext cx="465637" cy="450892"/>
          </a:xfrm>
          <a:custGeom>
            <a:avLst/>
            <a:gdLst/>
            <a:ahLst/>
            <a:cxnLst/>
            <a:rect l="l" t="t" r="r" b="b"/>
            <a:pathLst>
              <a:path w="5928" h="5202" extrusionOk="0">
                <a:moveTo>
                  <a:pt x="1789" y="373"/>
                </a:moveTo>
                <a:lnTo>
                  <a:pt x="1827" y="392"/>
                </a:lnTo>
                <a:lnTo>
                  <a:pt x="1845" y="448"/>
                </a:lnTo>
                <a:lnTo>
                  <a:pt x="1845" y="672"/>
                </a:lnTo>
                <a:lnTo>
                  <a:pt x="1827" y="728"/>
                </a:lnTo>
                <a:lnTo>
                  <a:pt x="1789" y="746"/>
                </a:lnTo>
                <a:lnTo>
                  <a:pt x="429" y="746"/>
                </a:lnTo>
                <a:lnTo>
                  <a:pt x="391" y="728"/>
                </a:lnTo>
                <a:lnTo>
                  <a:pt x="373" y="672"/>
                </a:lnTo>
                <a:lnTo>
                  <a:pt x="373" y="560"/>
                </a:lnTo>
                <a:lnTo>
                  <a:pt x="373" y="485"/>
                </a:lnTo>
                <a:lnTo>
                  <a:pt x="429" y="429"/>
                </a:lnTo>
                <a:lnTo>
                  <a:pt x="485" y="392"/>
                </a:lnTo>
                <a:lnTo>
                  <a:pt x="559" y="373"/>
                </a:lnTo>
                <a:close/>
                <a:moveTo>
                  <a:pt x="5387" y="373"/>
                </a:moveTo>
                <a:lnTo>
                  <a:pt x="5443" y="392"/>
                </a:lnTo>
                <a:lnTo>
                  <a:pt x="5517" y="429"/>
                </a:lnTo>
                <a:lnTo>
                  <a:pt x="5555" y="485"/>
                </a:lnTo>
                <a:lnTo>
                  <a:pt x="5555" y="560"/>
                </a:lnTo>
                <a:lnTo>
                  <a:pt x="5555" y="1417"/>
                </a:lnTo>
                <a:lnTo>
                  <a:pt x="5536" y="1473"/>
                </a:lnTo>
                <a:lnTo>
                  <a:pt x="5499" y="1492"/>
                </a:lnTo>
                <a:lnTo>
                  <a:pt x="429" y="1492"/>
                </a:lnTo>
                <a:lnTo>
                  <a:pt x="391" y="1473"/>
                </a:lnTo>
                <a:lnTo>
                  <a:pt x="373" y="1417"/>
                </a:lnTo>
                <a:lnTo>
                  <a:pt x="373" y="989"/>
                </a:lnTo>
                <a:lnTo>
                  <a:pt x="391" y="951"/>
                </a:lnTo>
                <a:lnTo>
                  <a:pt x="429" y="933"/>
                </a:lnTo>
                <a:lnTo>
                  <a:pt x="2032" y="933"/>
                </a:lnTo>
                <a:lnTo>
                  <a:pt x="2386" y="411"/>
                </a:lnTo>
                <a:lnTo>
                  <a:pt x="2405" y="373"/>
                </a:lnTo>
                <a:close/>
                <a:moveTo>
                  <a:pt x="2964" y="2405"/>
                </a:moveTo>
                <a:lnTo>
                  <a:pt x="3038" y="2424"/>
                </a:lnTo>
                <a:lnTo>
                  <a:pt x="3094" y="2461"/>
                </a:lnTo>
                <a:lnTo>
                  <a:pt x="3132" y="2536"/>
                </a:lnTo>
                <a:lnTo>
                  <a:pt x="3150" y="2592"/>
                </a:lnTo>
                <a:lnTo>
                  <a:pt x="3132" y="2666"/>
                </a:lnTo>
                <a:lnTo>
                  <a:pt x="3094" y="2722"/>
                </a:lnTo>
                <a:lnTo>
                  <a:pt x="3038" y="2778"/>
                </a:lnTo>
                <a:lnTo>
                  <a:pt x="2964" y="2778"/>
                </a:lnTo>
                <a:lnTo>
                  <a:pt x="2889" y="2797"/>
                </a:lnTo>
                <a:lnTo>
                  <a:pt x="2815" y="2815"/>
                </a:lnTo>
                <a:lnTo>
                  <a:pt x="2759" y="2853"/>
                </a:lnTo>
                <a:lnTo>
                  <a:pt x="2703" y="2890"/>
                </a:lnTo>
                <a:lnTo>
                  <a:pt x="2647" y="2946"/>
                </a:lnTo>
                <a:lnTo>
                  <a:pt x="2628" y="3020"/>
                </a:lnTo>
                <a:lnTo>
                  <a:pt x="2591" y="3076"/>
                </a:lnTo>
                <a:lnTo>
                  <a:pt x="2591" y="3151"/>
                </a:lnTo>
                <a:lnTo>
                  <a:pt x="2572" y="3225"/>
                </a:lnTo>
                <a:lnTo>
                  <a:pt x="2535" y="3281"/>
                </a:lnTo>
                <a:lnTo>
                  <a:pt x="2479" y="3319"/>
                </a:lnTo>
                <a:lnTo>
                  <a:pt x="2405" y="3337"/>
                </a:lnTo>
                <a:lnTo>
                  <a:pt x="2330" y="3319"/>
                </a:lnTo>
                <a:lnTo>
                  <a:pt x="2274" y="3281"/>
                </a:lnTo>
                <a:lnTo>
                  <a:pt x="2237" y="3225"/>
                </a:lnTo>
                <a:lnTo>
                  <a:pt x="2218" y="3151"/>
                </a:lnTo>
                <a:lnTo>
                  <a:pt x="2237" y="3002"/>
                </a:lnTo>
                <a:lnTo>
                  <a:pt x="2274" y="2871"/>
                </a:lnTo>
                <a:lnTo>
                  <a:pt x="2349" y="2741"/>
                </a:lnTo>
                <a:lnTo>
                  <a:pt x="2442" y="2629"/>
                </a:lnTo>
                <a:lnTo>
                  <a:pt x="2554" y="2536"/>
                </a:lnTo>
                <a:lnTo>
                  <a:pt x="2666" y="2480"/>
                </a:lnTo>
                <a:lnTo>
                  <a:pt x="2815" y="2424"/>
                </a:lnTo>
                <a:lnTo>
                  <a:pt x="2964" y="2405"/>
                </a:lnTo>
                <a:close/>
                <a:moveTo>
                  <a:pt x="2964" y="2126"/>
                </a:moveTo>
                <a:lnTo>
                  <a:pt x="2759" y="2163"/>
                </a:lnTo>
                <a:lnTo>
                  <a:pt x="2572" y="2219"/>
                </a:lnTo>
                <a:lnTo>
                  <a:pt x="2386" y="2312"/>
                </a:lnTo>
                <a:lnTo>
                  <a:pt x="2237" y="2442"/>
                </a:lnTo>
                <a:lnTo>
                  <a:pt x="2125" y="2592"/>
                </a:lnTo>
                <a:lnTo>
                  <a:pt x="2032" y="2759"/>
                </a:lnTo>
                <a:lnTo>
                  <a:pt x="1957" y="2946"/>
                </a:lnTo>
                <a:lnTo>
                  <a:pt x="1939" y="3151"/>
                </a:lnTo>
                <a:lnTo>
                  <a:pt x="1957" y="3356"/>
                </a:lnTo>
                <a:lnTo>
                  <a:pt x="2032" y="3561"/>
                </a:lnTo>
                <a:lnTo>
                  <a:pt x="2125" y="3729"/>
                </a:lnTo>
                <a:lnTo>
                  <a:pt x="2237" y="3878"/>
                </a:lnTo>
                <a:lnTo>
                  <a:pt x="2386" y="4008"/>
                </a:lnTo>
                <a:lnTo>
                  <a:pt x="2572" y="4101"/>
                </a:lnTo>
                <a:lnTo>
                  <a:pt x="2759" y="4157"/>
                </a:lnTo>
                <a:lnTo>
                  <a:pt x="2964" y="4176"/>
                </a:lnTo>
                <a:lnTo>
                  <a:pt x="3169" y="4157"/>
                </a:lnTo>
                <a:lnTo>
                  <a:pt x="3355" y="4101"/>
                </a:lnTo>
                <a:lnTo>
                  <a:pt x="3542" y="4008"/>
                </a:lnTo>
                <a:lnTo>
                  <a:pt x="3691" y="3878"/>
                </a:lnTo>
                <a:lnTo>
                  <a:pt x="3803" y="3729"/>
                </a:lnTo>
                <a:lnTo>
                  <a:pt x="3896" y="3561"/>
                </a:lnTo>
                <a:lnTo>
                  <a:pt x="3970" y="3356"/>
                </a:lnTo>
                <a:lnTo>
                  <a:pt x="3989" y="3151"/>
                </a:lnTo>
                <a:lnTo>
                  <a:pt x="3970" y="2946"/>
                </a:lnTo>
                <a:lnTo>
                  <a:pt x="3896" y="2759"/>
                </a:lnTo>
                <a:lnTo>
                  <a:pt x="3803" y="2592"/>
                </a:lnTo>
                <a:lnTo>
                  <a:pt x="3691" y="2442"/>
                </a:lnTo>
                <a:lnTo>
                  <a:pt x="3542" y="2312"/>
                </a:lnTo>
                <a:lnTo>
                  <a:pt x="3355" y="2219"/>
                </a:lnTo>
                <a:lnTo>
                  <a:pt x="3169" y="2163"/>
                </a:lnTo>
                <a:lnTo>
                  <a:pt x="2964" y="2126"/>
                </a:lnTo>
                <a:close/>
                <a:moveTo>
                  <a:pt x="3113" y="1771"/>
                </a:moveTo>
                <a:lnTo>
                  <a:pt x="3243" y="1790"/>
                </a:lnTo>
                <a:lnTo>
                  <a:pt x="3374" y="1827"/>
                </a:lnTo>
                <a:lnTo>
                  <a:pt x="3504" y="1865"/>
                </a:lnTo>
                <a:lnTo>
                  <a:pt x="3635" y="1939"/>
                </a:lnTo>
                <a:lnTo>
                  <a:pt x="3747" y="1995"/>
                </a:lnTo>
                <a:lnTo>
                  <a:pt x="3840" y="2088"/>
                </a:lnTo>
                <a:lnTo>
                  <a:pt x="3952" y="2163"/>
                </a:lnTo>
                <a:lnTo>
                  <a:pt x="4045" y="2275"/>
                </a:lnTo>
                <a:lnTo>
                  <a:pt x="4119" y="2387"/>
                </a:lnTo>
                <a:lnTo>
                  <a:pt x="4194" y="2498"/>
                </a:lnTo>
                <a:lnTo>
                  <a:pt x="4250" y="2610"/>
                </a:lnTo>
                <a:lnTo>
                  <a:pt x="4287" y="2741"/>
                </a:lnTo>
                <a:lnTo>
                  <a:pt x="4324" y="2871"/>
                </a:lnTo>
                <a:lnTo>
                  <a:pt x="4343" y="3020"/>
                </a:lnTo>
                <a:lnTo>
                  <a:pt x="4362" y="3151"/>
                </a:lnTo>
                <a:lnTo>
                  <a:pt x="4343" y="3300"/>
                </a:lnTo>
                <a:lnTo>
                  <a:pt x="4324" y="3430"/>
                </a:lnTo>
                <a:lnTo>
                  <a:pt x="4287" y="3561"/>
                </a:lnTo>
                <a:lnTo>
                  <a:pt x="4250" y="3691"/>
                </a:lnTo>
                <a:lnTo>
                  <a:pt x="4194" y="3822"/>
                </a:lnTo>
                <a:lnTo>
                  <a:pt x="4119" y="3934"/>
                </a:lnTo>
                <a:lnTo>
                  <a:pt x="4045" y="4045"/>
                </a:lnTo>
                <a:lnTo>
                  <a:pt x="3952" y="4139"/>
                </a:lnTo>
                <a:lnTo>
                  <a:pt x="3840" y="4232"/>
                </a:lnTo>
                <a:lnTo>
                  <a:pt x="3747" y="4306"/>
                </a:lnTo>
                <a:lnTo>
                  <a:pt x="3635" y="4381"/>
                </a:lnTo>
                <a:lnTo>
                  <a:pt x="3504" y="4437"/>
                </a:lnTo>
                <a:lnTo>
                  <a:pt x="3374" y="4493"/>
                </a:lnTo>
                <a:lnTo>
                  <a:pt x="3243" y="4511"/>
                </a:lnTo>
                <a:lnTo>
                  <a:pt x="3113" y="4549"/>
                </a:lnTo>
                <a:lnTo>
                  <a:pt x="2815" y="4549"/>
                </a:lnTo>
                <a:lnTo>
                  <a:pt x="2684" y="4511"/>
                </a:lnTo>
                <a:lnTo>
                  <a:pt x="2554" y="4493"/>
                </a:lnTo>
                <a:lnTo>
                  <a:pt x="2423" y="4437"/>
                </a:lnTo>
                <a:lnTo>
                  <a:pt x="2293" y="4381"/>
                </a:lnTo>
                <a:lnTo>
                  <a:pt x="2181" y="4306"/>
                </a:lnTo>
                <a:lnTo>
                  <a:pt x="2088" y="4232"/>
                </a:lnTo>
                <a:lnTo>
                  <a:pt x="1976" y="4139"/>
                </a:lnTo>
                <a:lnTo>
                  <a:pt x="1883" y="4045"/>
                </a:lnTo>
                <a:lnTo>
                  <a:pt x="1808" y="3934"/>
                </a:lnTo>
                <a:lnTo>
                  <a:pt x="1734" y="3822"/>
                </a:lnTo>
                <a:lnTo>
                  <a:pt x="1678" y="3691"/>
                </a:lnTo>
                <a:lnTo>
                  <a:pt x="1640" y="3561"/>
                </a:lnTo>
                <a:lnTo>
                  <a:pt x="1603" y="3430"/>
                </a:lnTo>
                <a:lnTo>
                  <a:pt x="1584" y="3300"/>
                </a:lnTo>
                <a:lnTo>
                  <a:pt x="1566" y="3151"/>
                </a:lnTo>
                <a:lnTo>
                  <a:pt x="1584" y="3020"/>
                </a:lnTo>
                <a:lnTo>
                  <a:pt x="1603" y="2871"/>
                </a:lnTo>
                <a:lnTo>
                  <a:pt x="1640" y="2741"/>
                </a:lnTo>
                <a:lnTo>
                  <a:pt x="1678" y="2610"/>
                </a:lnTo>
                <a:lnTo>
                  <a:pt x="1734" y="2498"/>
                </a:lnTo>
                <a:lnTo>
                  <a:pt x="1808" y="2387"/>
                </a:lnTo>
                <a:lnTo>
                  <a:pt x="1883" y="2275"/>
                </a:lnTo>
                <a:lnTo>
                  <a:pt x="1976" y="2163"/>
                </a:lnTo>
                <a:lnTo>
                  <a:pt x="2088" y="2088"/>
                </a:lnTo>
                <a:lnTo>
                  <a:pt x="2181" y="1995"/>
                </a:lnTo>
                <a:lnTo>
                  <a:pt x="2293" y="1939"/>
                </a:lnTo>
                <a:lnTo>
                  <a:pt x="2423" y="1865"/>
                </a:lnTo>
                <a:lnTo>
                  <a:pt x="2554" y="1827"/>
                </a:lnTo>
                <a:lnTo>
                  <a:pt x="2684" y="1790"/>
                </a:lnTo>
                <a:lnTo>
                  <a:pt x="2815" y="1771"/>
                </a:lnTo>
                <a:close/>
                <a:moveTo>
                  <a:pt x="559" y="1"/>
                </a:move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49" y="5033"/>
                </a:lnTo>
                <a:lnTo>
                  <a:pt x="242" y="5108"/>
                </a:lnTo>
                <a:lnTo>
                  <a:pt x="336" y="5145"/>
                </a:lnTo>
                <a:lnTo>
                  <a:pt x="447" y="5182"/>
                </a:lnTo>
                <a:lnTo>
                  <a:pt x="559" y="5201"/>
                </a:lnTo>
                <a:lnTo>
                  <a:pt x="5387" y="5201"/>
                </a:lnTo>
                <a:lnTo>
                  <a:pt x="5499" y="5182"/>
                </a:lnTo>
                <a:lnTo>
                  <a:pt x="5592" y="5145"/>
                </a:lnTo>
                <a:lnTo>
                  <a:pt x="5685" y="5108"/>
                </a:lnTo>
                <a:lnTo>
                  <a:pt x="5778" y="5033"/>
                </a:lnTo>
                <a:lnTo>
                  <a:pt x="5834" y="4959"/>
                </a:lnTo>
                <a:lnTo>
                  <a:pt x="5890" y="4866"/>
                </a:lnTo>
                <a:lnTo>
                  <a:pt x="5928" y="4754"/>
                </a:lnTo>
                <a:lnTo>
                  <a:pt x="5928" y="4642"/>
                </a:lnTo>
                <a:lnTo>
                  <a:pt x="5928" y="560"/>
                </a:lnTo>
                <a:lnTo>
                  <a:pt x="5928" y="448"/>
                </a:lnTo>
                <a:lnTo>
                  <a:pt x="5890" y="336"/>
                </a:lnTo>
                <a:lnTo>
                  <a:pt x="5834" y="243"/>
                </a:lnTo>
                <a:lnTo>
                  <a:pt x="5778" y="168"/>
                </a:lnTo>
                <a:lnTo>
                  <a:pt x="5685" y="94"/>
                </a:lnTo>
                <a:lnTo>
                  <a:pt x="5592" y="38"/>
                </a:lnTo>
                <a:lnTo>
                  <a:pt x="5499" y="19"/>
                </a:lnTo>
                <a:lnTo>
                  <a:pt x="538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00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>
            <a:spLocks noGrp="1"/>
          </p:cNvSpPr>
          <p:nvPr>
            <p:ph type="body" idx="4294967295"/>
          </p:nvPr>
        </p:nvSpPr>
        <p:spPr>
          <a:xfrm>
            <a:off x="768284" y="-356383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accent2">
                    <a:lumMod val="75000"/>
                  </a:schemeClr>
                </a:solidFill>
                <a:highlight>
                  <a:schemeClr val="lt2"/>
                </a:highlight>
                <a:latin typeface="Baskerville" panose="02020502070401020303" pitchFamily="18" charset="0"/>
                <a:ea typeface="Baskerville" panose="02020502070401020303" pitchFamily="18" charset="0"/>
              </a:rPr>
              <a:t>Thanks ..</a:t>
            </a:r>
            <a:endParaRPr sz="6600" b="1" dirty="0">
              <a:solidFill>
                <a:schemeClr val="accent2">
                  <a:lumMod val="75000"/>
                </a:schemeClr>
              </a:solidFill>
              <a:highlight>
                <a:schemeClr val="lt2"/>
              </a:highlight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80" name="Google Shape;380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Content</a:t>
            </a:r>
            <a:endParaRPr sz="2800" dirty="0"/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786339" y="1142199"/>
            <a:ext cx="162092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</a:t>
            </a:r>
            <a:endParaRPr lang="en-US" sz="16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TOOLS</a:t>
            </a:r>
            <a:endParaRPr sz="1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09" y="1156100"/>
            <a:ext cx="1596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18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sz="16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</a:t>
            </a:r>
            <a:endParaRPr sz="12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EDA</a:t>
            </a:r>
            <a:endParaRPr sz="1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8" name="Google Shape;483;p40">
            <a:extLst>
              <a:ext uri="{FF2B5EF4-FFF2-40B4-BE49-F238E27FC236}">
                <a16:creationId xmlns:a16="http://schemas.microsoft.com/office/drawing/2014/main" id="{A85A27EB-4CD0-5A46-B3D2-FE0608BDA403}"/>
              </a:ext>
            </a:extLst>
          </p:cNvPr>
          <p:cNvGrpSpPr/>
          <p:nvPr/>
        </p:nvGrpSpPr>
        <p:grpSpPr>
          <a:xfrm>
            <a:off x="7055870" y="3652180"/>
            <a:ext cx="334744" cy="334744"/>
            <a:chOff x="4922067" y="3645628"/>
            <a:chExt cx="334744" cy="334744"/>
          </a:xfrm>
        </p:grpSpPr>
        <p:sp>
          <p:nvSpPr>
            <p:cNvPr id="39" name="Google Shape;484;p40">
              <a:extLst>
                <a:ext uri="{FF2B5EF4-FFF2-40B4-BE49-F238E27FC236}">
                  <a16:creationId xmlns:a16="http://schemas.microsoft.com/office/drawing/2014/main" id="{4F189B26-E4A1-D149-BFA6-66BC3EC09DD2}"/>
                </a:ext>
              </a:extLst>
            </p:cNvPr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5;p40">
              <a:extLst>
                <a:ext uri="{FF2B5EF4-FFF2-40B4-BE49-F238E27FC236}">
                  <a16:creationId xmlns:a16="http://schemas.microsoft.com/office/drawing/2014/main" id="{93BA5FA7-0003-6D4B-9848-B6AE22BA4E32}"/>
                </a:ext>
              </a:extLst>
            </p:cNvPr>
            <p:cNvSpPr/>
            <p:nvPr/>
          </p:nvSpPr>
          <p:spPr>
            <a:xfrm flipH="1">
              <a:off x="5022389" y="3752502"/>
              <a:ext cx="151350" cy="1447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1" name="Google Shape;491;p40">
            <a:extLst>
              <a:ext uri="{FF2B5EF4-FFF2-40B4-BE49-F238E27FC236}">
                <a16:creationId xmlns:a16="http://schemas.microsoft.com/office/drawing/2014/main" id="{8505C477-FD4C-474F-ACB9-63454D787501}"/>
              </a:ext>
            </a:extLst>
          </p:cNvPr>
          <p:cNvSpPr txBox="1"/>
          <p:nvPr/>
        </p:nvSpPr>
        <p:spPr>
          <a:xfrm>
            <a:off x="6474336" y="4232454"/>
            <a:ext cx="1883514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dk2"/>
                </a:solidFill>
                <a:latin typeface="Source Sans Pro"/>
                <a:ea typeface="Source Sans Pro"/>
              </a:rPr>
              <a:t>Gender Age Prediction from Camera.</a:t>
            </a:r>
            <a:endParaRPr b="1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2251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119607" y="1466726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1. Goal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en-US" i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i="0" dirty="0">
                <a:solidFill>
                  <a:schemeClr val="accent2">
                    <a:lumMod val="75000"/>
                  </a:schemeClr>
                </a:solidFill>
              </a:rPr>
              <a:t>The main objective of this project is to use deep-learning algorithms in order to estimate the age from facial image.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72A46-5435-A84B-B61D-08A14C65CDB7}"/>
              </a:ext>
            </a:extLst>
          </p:cNvPr>
          <p:cNvSpPr txBox="1"/>
          <p:nvPr/>
        </p:nvSpPr>
        <p:spPr>
          <a:xfrm>
            <a:off x="4603898" y="115894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417742" y="-69899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2. Dataset 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569044" y="1145971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12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The </a:t>
            </a:r>
            <a:r>
              <a:rPr lang="en-US" sz="1200" dirty="0" err="1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UTKFace</a:t>
            </a:r>
            <a:r>
              <a:rPr lang="en-US" sz="12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dataset  consists of over 20,000 face images with age and gender.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 flipH="1" flipV="1">
            <a:off x="-660246" y="5143451"/>
            <a:ext cx="358588" cy="168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D3826A2B-F0AF-5D44-8AA6-4A547636B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83571"/>
              </p:ext>
            </p:extLst>
          </p:nvPr>
        </p:nvGraphicFramePr>
        <p:xfrm>
          <a:off x="1344720" y="1774042"/>
          <a:ext cx="6627044" cy="297580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627044">
                  <a:extLst>
                    <a:ext uri="{9D8B030D-6E8A-4147-A177-3AD203B41FA5}">
                      <a16:colId xmlns:a16="http://schemas.microsoft.com/office/drawing/2014/main" val="1152353545"/>
                    </a:ext>
                  </a:extLst>
                </a:gridCol>
              </a:tblGrid>
              <a:tr h="49306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Age</a:t>
                      </a:r>
                      <a:endParaRPr lang="en-US" b="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Al Nile" pitchFamily="2" charset="-78"/>
                        <a:cs typeface="Al Nile" pitchFamily="2" charset="-78"/>
                      </a:endParaRPr>
                    </a:p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is an integer from 0 to 116.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2153"/>
                  </a:ext>
                </a:extLst>
              </a:tr>
              <a:tr h="693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Gender</a:t>
                      </a:r>
                      <a:r>
                        <a:rPr lang="en-US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is either 0 (male) or 1 (female).</a:t>
                      </a:r>
                    </a:p>
                    <a:p>
                      <a:endParaRPr lang="en-SA" b="1" dirty="0">
                        <a:latin typeface="Al Nile" pitchFamily="2" charset="-78"/>
                        <a:cs typeface="Al Nile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20551"/>
                  </a:ext>
                </a:extLst>
              </a:tr>
              <a:tr h="781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Race</a:t>
                      </a:r>
                      <a:r>
                        <a:rPr lang="en-US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is an integer from 0 to 4 denoting White, Black, Asian, Indian, and Others.</a:t>
                      </a:r>
                    </a:p>
                    <a:p>
                      <a:endParaRPr lang="en-SA" b="1" dirty="0">
                        <a:latin typeface="Al Nile" pitchFamily="2" charset="-78"/>
                        <a:cs typeface="Al Nile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79363"/>
                  </a:ext>
                </a:extLst>
              </a:tr>
              <a:tr h="895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Date and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is in the format of </a:t>
                      </a:r>
                      <a:r>
                        <a:rPr lang="en-US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yyyymmddHHMMSSFFF</a:t>
                      </a:r>
                      <a:r>
                        <a:rPr lang="en-US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, showing the date and time an image was collected to </a:t>
                      </a:r>
                      <a:r>
                        <a:rPr lang="en-US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UTKFace</a:t>
                      </a:r>
                      <a:r>
                        <a:rPr lang="en-US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.</a:t>
                      </a:r>
                      <a:r>
                        <a:rPr lang="ar-SA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Al Nile" pitchFamily="2" charset="-78"/>
                          <a:cs typeface="Al Nile" pitchFamily="2" charset="-78"/>
                        </a:rPr>
                        <a:t>.</a:t>
                      </a:r>
                      <a:endParaRPr lang="en-SA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Al Nile" pitchFamily="2" charset="-78"/>
                        <a:cs typeface="Al Nile" pitchFamily="2" charset="-78"/>
                      </a:endParaRPr>
                    </a:p>
                    <a:p>
                      <a:endParaRPr lang="en-SA" b="1" dirty="0">
                        <a:latin typeface="Al Nile" pitchFamily="2" charset="-78"/>
                        <a:cs typeface="Al Nile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20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999165"/>
            <a:ext cx="6286826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3.Tools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24112-04B9-5741-AA5B-748404EB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321" y="5593382"/>
            <a:ext cx="1253461" cy="172678"/>
          </a:xfrm>
        </p:spPr>
        <p:txBody>
          <a:bodyPr/>
          <a:lstStyle/>
          <a:p>
            <a:endParaRPr lang="en-SA" dirty="0"/>
          </a:p>
        </p:txBody>
      </p:sp>
      <p:pic>
        <p:nvPicPr>
          <p:cNvPr id="2054" name="Picture 6" descr="TensorBoard | TensorFlow">
            <a:extLst>
              <a:ext uri="{FF2B5EF4-FFF2-40B4-BE49-F238E27FC236}">
                <a16:creationId xmlns:a16="http://schemas.microsoft.com/office/drawing/2014/main" id="{637E4519-FDF9-B14F-9949-72BB08B4B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94" y="2099039"/>
            <a:ext cx="1296522" cy="72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74650-8A1F-9E46-BEC3-54A231E0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96" y="1940594"/>
            <a:ext cx="2139445" cy="843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518EA-3E34-8043-A3CC-8BD4091CB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473" y="1896696"/>
            <a:ext cx="1508625" cy="973923"/>
          </a:xfrm>
          <a:prstGeom prst="rect">
            <a:avLst/>
          </a:prstGeom>
        </p:spPr>
      </p:pic>
      <p:pic>
        <p:nvPicPr>
          <p:cNvPr id="2062" name="Picture 14" descr="Matplotlib tutorial | Interactive Chaos">
            <a:extLst>
              <a:ext uri="{FF2B5EF4-FFF2-40B4-BE49-F238E27FC236}">
                <a16:creationId xmlns:a16="http://schemas.microsoft.com/office/drawing/2014/main" id="{E099F678-2D3F-E74B-B968-1EFCB7C7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69" y="3359536"/>
            <a:ext cx="1803958" cy="90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Python Pandas Tutorial: For Beginners | by Rekha Kalwa | Analytics Vidhya |  Medium">
            <a:extLst>
              <a:ext uri="{FF2B5EF4-FFF2-40B4-BE49-F238E27FC236}">
                <a16:creationId xmlns:a16="http://schemas.microsoft.com/office/drawing/2014/main" id="{512A57AB-07D8-3D46-909F-B1C97B45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28" y="3227089"/>
            <a:ext cx="1894056" cy="9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11A2DFD9-AC81-084D-9B28-49268081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03" y="3130046"/>
            <a:ext cx="1508625" cy="113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595297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en-US" dirty="0"/>
              <a:t>EDA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3B623-D392-6440-9BF7-402E3536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2" y="1777568"/>
            <a:ext cx="4826524" cy="28352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7430CB-9BFF-F04F-97B2-4CF37F1CE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266" y="1883714"/>
            <a:ext cx="3413682" cy="254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1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597015" y="169682"/>
            <a:ext cx="7590242" cy="765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4400"/>
            </a:pPr>
            <a:r>
              <a:rPr lang="en" sz="4400" b="1" dirty="0"/>
              <a:t>5.Model</a:t>
            </a:r>
            <a:endParaRPr sz="4400" b="1" dirty="0"/>
          </a:p>
        </p:txBody>
      </p:sp>
      <p:sp>
        <p:nvSpPr>
          <p:cNvPr id="425" name="Google Shape;425;p39"/>
          <p:cNvSpPr txBox="1">
            <a:spLocks noGrp="1"/>
          </p:cNvSpPr>
          <p:nvPr>
            <p:ph type="sldNum" idx="12"/>
          </p:nvPr>
        </p:nvSpPr>
        <p:spPr>
          <a:xfrm>
            <a:off x="8168715" y="4353924"/>
            <a:ext cx="550044" cy="428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28" name="Google Shape;428;p39"/>
          <p:cNvSpPr/>
          <p:nvPr/>
        </p:nvSpPr>
        <p:spPr>
          <a:xfrm>
            <a:off x="6060393" y="2081387"/>
            <a:ext cx="1894078" cy="801986"/>
          </a:xfrm>
          <a:prstGeom prst="homePlate">
            <a:avLst>
              <a:gd name="adj" fmla="val 3203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 algn="ctr"/>
            <a:r>
              <a:rPr lang="en-US" sz="105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Transfer </a:t>
            </a:r>
          </a:p>
          <a:p>
            <a:pPr lvl="0" algn="ctr"/>
            <a:r>
              <a:rPr lang="en-US" sz="105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Learning</a:t>
            </a:r>
          </a:p>
        </p:txBody>
      </p:sp>
      <p:sp>
        <p:nvSpPr>
          <p:cNvPr id="429" name="Google Shape;429;p39"/>
          <p:cNvSpPr/>
          <p:nvPr/>
        </p:nvSpPr>
        <p:spPr>
          <a:xfrm>
            <a:off x="4894128" y="2073189"/>
            <a:ext cx="1833283" cy="810184"/>
          </a:xfrm>
          <a:prstGeom prst="homePlate">
            <a:avLst>
              <a:gd name="adj" fmla="val 3203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Convolutional Neural Network (2)</a:t>
            </a:r>
          </a:p>
        </p:txBody>
      </p:sp>
      <p:sp>
        <p:nvSpPr>
          <p:cNvPr id="431" name="Google Shape;431;p39"/>
          <p:cNvSpPr/>
          <p:nvPr/>
        </p:nvSpPr>
        <p:spPr>
          <a:xfrm>
            <a:off x="3574659" y="2073188"/>
            <a:ext cx="1751486" cy="810184"/>
          </a:xfrm>
          <a:prstGeom prst="homePlate">
            <a:avLst>
              <a:gd name="adj" fmla="val 320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Convolutional Neural Network</a:t>
            </a:r>
            <a:endParaRPr sz="1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2102182" y="2081387"/>
            <a:ext cx="1833286" cy="801986"/>
          </a:xfrm>
          <a:prstGeom prst="homePlate">
            <a:avLst>
              <a:gd name="adj" fmla="val 32030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Simple Nurture Network</a:t>
            </a:r>
          </a:p>
        </p:txBody>
      </p:sp>
      <p:sp>
        <p:nvSpPr>
          <p:cNvPr id="435" name="Google Shape;435;p39"/>
          <p:cNvSpPr/>
          <p:nvPr/>
        </p:nvSpPr>
        <p:spPr>
          <a:xfrm>
            <a:off x="782431" y="2073188"/>
            <a:ext cx="1646762" cy="810184"/>
          </a:xfrm>
          <a:prstGeom prst="homePlate">
            <a:avLst>
              <a:gd name="adj" fmla="val 32030"/>
            </a:avLst>
          </a:prstGeom>
          <a:solidFill>
            <a:schemeClr val="accent6">
              <a:lumMod val="2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Logistic Regression</a:t>
            </a:r>
          </a:p>
        </p:txBody>
      </p:sp>
      <p:cxnSp>
        <p:nvCxnSpPr>
          <p:cNvPr id="455" name="Google Shape;455;p39"/>
          <p:cNvCxnSpPr>
            <a:cxnSpLocks/>
          </p:cNvCxnSpPr>
          <p:nvPr/>
        </p:nvCxnSpPr>
        <p:spPr>
          <a:xfrm>
            <a:off x="3494033" y="4116286"/>
            <a:ext cx="0" cy="47303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57" name="Google Shape;457;p39"/>
          <p:cNvCxnSpPr>
            <a:cxnSpLocks/>
          </p:cNvCxnSpPr>
          <p:nvPr/>
        </p:nvCxnSpPr>
        <p:spPr>
          <a:xfrm>
            <a:off x="1425282" y="4223742"/>
            <a:ext cx="0" cy="47303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59" name="Google Shape;459;p39"/>
          <p:cNvCxnSpPr>
            <a:cxnSpLocks/>
          </p:cNvCxnSpPr>
          <p:nvPr/>
        </p:nvCxnSpPr>
        <p:spPr>
          <a:xfrm>
            <a:off x="7007432" y="3950899"/>
            <a:ext cx="0" cy="47303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61" name="Google Shape;461;p39"/>
          <p:cNvCxnSpPr>
            <a:cxnSpLocks/>
          </p:cNvCxnSpPr>
          <p:nvPr/>
        </p:nvCxnSpPr>
        <p:spPr>
          <a:xfrm>
            <a:off x="6234103" y="4116285"/>
            <a:ext cx="0" cy="47303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04617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7563-306A-CD4C-A7B2-F11961B7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25" y="110148"/>
            <a:ext cx="7571700" cy="702600"/>
          </a:xfrm>
        </p:spPr>
        <p:txBody>
          <a:bodyPr/>
          <a:lstStyle/>
          <a:p>
            <a:pPr rtl="1"/>
            <a:r>
              <a:rPr lang="en-US" b="1" dirty="0"/>
              <a:t>Logistic Regression model (Baseline)</a:t>
            </a:r>
            <a:br>
              <a:rPr lang="en-US" b="1" dirty="0"/>
            </a:br>
            <a:endParaRPr lang="en-S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C113B-06B1-8641-91A9-480FD2C5B2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E40EA5-15AE-B247-AB9D-F9FAD5831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49160"/>
              </p:ext>
            </p:extLst>
          </p:nvPr>
        </p:nvGraphicFramePr>
        <p:xfrm>
          <a:off x="1102935" y="1478895"/>
          <a:ext cx="2818615" cy="2282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1861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824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9835CE-A7BD-CA4C-AB0D-322D4C33815B}"/>
              </a:ext>
            </a:extLst>
          </p:cNvPr>
          <p:cNvSpPr txBox="1"/>
          <p:nvPr/>
        </p:nvSpPr>
        <p:spPr>
          <a:xfrm>
            <a:off x="1353942" y="2310140"/>
            <a:ext cx="2407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800" b="1" i="0" dirty="0">
                <a:solidFill>
                  <a:schemeClr val="accent5">
                    <a:lumMod val="25000"/>
                  </a:schemeClr>
                </a:solidFill>
                <a:effectLst/>
                <a:latin typeface="Al Nile" pitchFamily="2" charset="-78"/>
                <a:cs typeface="Al Nile" pitchFamily="2" charset="-78"/>
              </a:rPr>
              <a:t>Logistic Regression Metric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10BDEF0-87DF-CD48-B96B-42DB58CB6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59625"/>
              </p:ext>
            </p:extLst>
          </p:nvPr>
        </p:nvGraphicFramePr>
        <p:xfrm>
          <a:off x="4572000" y="1478895"/>
          <a:ext cx="2818615" cy="2282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1861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824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grpSp>
        <p:nvGrpSpPr>
          <p:cNvPr id="17" name="Google Shape;744;p49">
            <a:extLst>
              <a:ext uri="{FF2B5EF4-FFF2-40B4-BE49-F238E27FC236}">
                <a16:creationId xmlns:a16="http://schemas.microsoft.com/office/drawing/2014/main" id="{E9719106-F42A-9446-A6F7-E29FFF978F65}"/>
              </a:ext>
            </a:extLst>
          </p:cNvPr>
          <p:cNvGrpSpPr/>
          <p:nvPr/>
        </p:nvGrpSpPr>
        <p:grpSpPr>
          <a:xfrm>
            <a:off x="2332606" y="1643993"/>
            <a:ext cx="359272" cy="376691"/>
            <a:chOff x="5961125" y="1623900"/>
            <a:chExt cx="427450" cy="448175"/>
          </a:xfrm>
        </p:grpSpPr>
        <p:sp>
          <p:nvSpPr>
            <p:cNvPr id="18" name="Google Shape;745;p49">
              <a:extLst>
                <a:ext uri="{FF2B5EF4-FFF2-40B4-BE49-F238E27FC236}">
                  <a16:creationId xmlns:a16="http://schemas.microsoft.com/office/drawing/2014/main" id="{C6FBD8DE-6C05-0840-9601-96A08D74E671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6;p49">
              <a:extLst>
                <a:ext uri="{FF2B5EF4-FFF2-40B4-BE49-F238E27FC236}">
                  <a16:creationId xmlns:a16="http://schemas.microsoft.com/office/drawing/2014/main" id="{69AE74A2-679E-F443-BBF8-BCFB637E317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47;p49">
              <a:extLst>
                <a:ext uri="{FF2B5EF4-FFF2-40B4-BE49-F238E27FC236}">
                  <a16:creationId xmlns:a16="http://schemas.microsoft.com/office/drawing/2014/main" id="{34268013-4E53-E748-BF17-C0B647CA16C4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48;p49">
              <a:extLst>
                <a:ext uri="{FF2B5EF4-FFF2-40B4-BE49-F238E27FC236}">
                  <a16:creationId xmlns:a16="http://schemas.microsoft.com/office/drawing/2014/main" id="{A626C54D-7FDC-1541-81EE-9BF97627DB6C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9;p49">
              <a:extLst>
                <a:ext uri="{FF2B5EF4-FFF2-40B4-BE49-F238E27FC236}">
                  <a16:creationId xmlns:a16="http://schemas.microsoft.com/office/drawing/2014/main" id="{3E42B568-813C-E44C-8F60-997DF40DFF2D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0;p49">
              <a:extLst>
                <a:ext uri="{FF2B5EF4-FFF2-40B4-BE49-F238E27FC236}">
                  <a16:creationId xmlns:a16="http://schemas.microsoft.com/office/drawing/2014/main" id="{E5E8C249-05DB-F548-B3B7-7B33C0DF1F64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1;p49">
              <a:extLst>
                <a:ext uri="{FF2B5EF4-FFF2-40B4-BE49-F238E27FC236}">
                  <a16:creationId xmlns:a16="http://schemas.microsoft.com/office/drawing/2014/main" id="{FFFE616C-12C0-D740-9529-1D43F80D59CF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4C7B579-6D75-5444-AE17-9203DAE14344}"/>
              </a:ext>
            </a:extLst>
          </p:cNvPr>
          <p:cNvSpPr txBox="1"/>
          <p:nvPr/>
        </p:nvSpPr>
        <p:spPr>
          <a:xfrm>
            <a:off x="1489176" y="3075405"/>
            <a:ext cx="193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Accuracy classification score.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DF6C54-BE2E-B347-95E7-1D4331AF096C}"/>
              </a:ext>
            </a:extLst>
          </p:cNvPr>
          <p:cNvSpPr txBox="1"/>
          <p:nvPr/>
        </p:nvSpPr>
        <p:spPr>
          <a:xfrm>
            <a:off x="4531347" y="1731006"/>
            <a:ext cx="28186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b="1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pPr algn="ctr"/>
            <a:r>
              <a:rPr lang="en-US" sz="1800" b="1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Logistic</a:t>
            </a:r>
            <a:r>
              <a:rPr lang="en-US" sz="1600" b="1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Model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Train accuracy: 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0.687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Validation accuracy: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0.479</a:t>
            </a:r>
            <a:endParaRPr lang="en-SA" sz="1600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7" name="Google Shape;210;p8">
            <a:extLst>
              <a:ext uri="{FF2B5EF4-FFF2-40B4-BE49-F238E27FC236}">
                <a16:creationId xmlns:a16="http://schemas.microsoft.com/office/drawing/2014/main" id="{65C664B3-C434-CA47-8A66-701E5BA5F471}"/>
              </a:ext>
            </a:extLst>
          </p:cNvPr>
          <p:cNvSpPr/>
          <p:nvPr/>
        </p:nvSpPr>
        <p:spPr>
          <a:xfrm>
            <a:off x="5740528" y="1588810"/>
            <a:ext cx="400252" cy="372472"/>
          </a:xfrm>
          <a:custGeom>
            <a:avLst/>
            <a:gdLst/>
            <a:ahLst/>
            <a:cxnLst/>
            <a:rect l="l" t="t" r="r" b="b"/>
            <a:pathLst>
              <a:path w="7438" h="5929" extrusionOk="0">
                <a:moveTo>
                  <a:pt x="6189" y="821"/>
                </a:moveTo>
                <a:lnTo>
                  <a:pt x="6263" y="839"/>
                </a:lnTo>
                <a:lnTo>
                  <a:pt x="6356" y="877"/>
                </a:lnTo>
                <a:lnTo>
                  <a:pt x="6431" y="933"/>
                </a:lnTo>
                <a:lnTo>
                  <a:pt x="6487" y="1007"/>
                </a:lnTo>
                <a:lnTo>
                  <a:pt x="6524" y="1100"/>
                </a:lnTo>
                <a:lnTo>
                  <a:pt x="6543" y="1175"/>
                </a:lnTo>
                <a:lnTo>
                  <a:pt x="6543" y="1268"/>
                </a:lnTo>
                <a:lnTo>
                  <a:pt x="6524" y="1343"/>
                </a:lnTo>
                <a:lnTo>
                  <a:pt x="6506" y="1417"/>
                </a:lnTo>
                <a:lnTo>
                  <a:pt x="6468" y="1473"/>
                </a:lnTo>
                <a:lnTo>
                  <a:pt x="6412" y="1529"/>
                </a:lnTo>
                <a:lnTo>
                  <a:pt x="6356" y="1585"/>
                </a:lnTo>
                <a:lnTo>
                  <a:pt x="6300" y="1622"/>
                </a:lnTo>
                <a:lnTo>
                  <a:pt x="6226" y="1641"/>
                </a:lnTo>
                <a:lnTo>
                  <a:pt x="6151" y="1660"/>
                </a:lnTo>
                <a:lnTo>
                  <a:pt x="6077" y="1660"/>
                </a:lnTo>
                <a:lnTo>
                  <a:pt x="5984" y="1641"/>
                </a:lnTo>
                <a:lnTo>
                  <a:pt x="5909" y="1604"/>
                </a:lnTo>
                <a:lnTo>
                  <a:pt x="5816" y="1548"/>
                </a:lnTo>
                <a:lnTo>
                  <a:pt x="5760" y="1455"/>
                </a:lnTo>
                <a:lnTo>
                  <a:pt x="5723" y="1380"/>
                </a:lnTo>
                <a:lnTo>
                  <a:pt x="5704" y="1287"/>
                </a:lnTo>
                <a:lnTo>
                  <a:pt x="5704" y="1212"/>
                </a:lnTo>
                <a:lnTo>
                  <a:pt x="5723" y="1138"/>
                </a:lnTo>
                <a:lnTo>
                  <a:pt x="5741" y="1063"/>
                </a:lnTo>
                <a:lnTo>
                  <a:pt x="5779" y="989"/>
                </a:lnTo>
                <a:lnTo>
                  <a:pt x="5834" y="933"/>
                </a:lnTo>
                <a:lnTo>
                  <a:pt x="5890" y="895"/>
                </a:lnTo>
                <a:lnTo>
                  <a:pt x="5946" y="858"/>
                </a:lnTo>
                <a:lnTo>
                  <a:pt x="6021" y="821"/>
                </a:lnTo>
                <a:close/>
                <a:moveTo>
                  <a:pt x="5723" y="1"/>
                </a:moveTo>
                <a:lnTo>
                  <a:pt x="5667" y="19"/>
                </a:lnTo>
                <a:lnTo>
                  <a:pt x="5480" y="113"/>
                </a:lnTo>
                <a:lnTo>
                  <a:pt x="5294" y="224"/>
                </a:lnTo>
                <a:lnTo>
                  <a:pt x="5257" y="262"/>
                </a:lnTo>
                <a:lnTo>
                  <a:pt x="5238" y="318"/>
                </a:lnTo>
                <a:lnTo>
                  <a:pt x="5238" y="373"/>
                </a:lnTo>
                <a:lnTo>
                  <a:pt x="5257" y="411"/>
                </a:lnTo>
                <a:lnTo>
                  <a:pt x="5350" y="579"/>
                </a:lnTo>
                <a:lnTo>
                  <a:pt x="5257" y="728"/>
                </a:lnTo>
                <a:lnTo>
                  <a:pt x="5182" y="895"/>
                </a:lnTo>
                <a:lnTo>
                  <a:pt x="4977" y="895"/>
                </a:lnTo>
                <a:lnTo>
                  <a:pt x="4940" y="914"/>
                </a:lnTo>
                <a:lnTo>
                  <a:pt x="4884" y="933"/>
                </a:lnTo>
                <a:lnTo>
                  <a:pt x="4865" y="970"/>
                </a:lnTo>
                <a:lnTo>
                  <a:pt x="4847" y="1026"/>
                </a:lnTo>
                <a:lnTo>
                  <a:pt x="4828" y="1231"/>
                </a:lnTo>
                <a:lnTo>
                  <a:pt x="4847" y="1455"/>
                </a:lnTo>
                <a:lnTo>
                  <a:pt x="4865" y="1492"/>
                </a:lnTo>
                <a:lnTo>
                  <a:pt x="4884" y="1529"/>
                </a:lnTo>
                <a:lnTo>
                  <a:pt x="4940" y="1566"/>
                </a:lnTo>
                <a:lnTo>
                  <a:pt x="5182" y="1566"/>
                </a:lnTo>
                <a:lnTo>
                  <a:pt x="5257" y="1734"/>
                </a:lnTo>
                <a:lnTo>
                  <a:pt x="5350" y="1883"/>
                </a:lnTo>
                <a:lnTo>
                  <a:pt x="5257" y="2051"/>
                </a:lnTo>
                <a:lnTo>
                  <a:pt x="5238" y="2107"/>
                </a:lnTo>
                <a:lnTo>
                  <a:pt x="5238" y="2163"/>
                </a:lnTo>
                <a:lnTo>
                  <a:pt x="5257" y="2200"/>
                </a:lnTo>
                <a:lnTo>
                  <a:pt x="5294" y="2237"/>
                </a:lnTo>
                <a:lnTo>
                  <a:pt x="5480" y="2368"/>
                </a:lnTo>
                <a:lnTo>
                  <a:pt x="5667" y="2461"/>
                </a:lnTo>
                <a:lnTo>
                  <a:pt x="5760" y="2461"/>
                </a:lnTo>
                <a:lnTo>
                  <a:pt x="5816" y="2424"/>
                </a:lnTo>
                <a:lnTo>
                  <a:pt x="5853" y="2387"/>
                </a:lnTo>
                <a:lnTo>
                  <a:pt x="5946" y="2219"/>
                </a:lnTo>
                <a:lnTo>
                  <a:pt x="6133" y="2237"/>
                </a:lnTo>
                <a:lnTo>
                  <a:pt x="6300" y="2219"/>
                </a:lnTo>
                <a:lnTo>
                  <a:pt x="6412" y="2387"/>
                </a:lnTo>
                <a:lnTo>
                  <a:pt x="6431" y="2424"/>
                </a:lnTo>
                <a:lnTo>
                  <a:pt x="6487" y="2461"/>
                </a:lnTo>
                <a:lnTo>
                  <a:pt x="6580" y="2461"/>
                </a:lnTo>
                <a:lnTo>
                  <a:pt x="6785" y="2368"/>
                </a:lnTo>
                <a:lnTo>
                  <a:pt x="6953" y="2237"/>
                </a:lnTo>
                <a:lnTo>
                  <a:pt x="6990" y="2200"/>
                </a:lnTo>
                <a:lnTo>
                  <a:pt x="7009" y="2163"/>
                </a:lnTo>
                <a:lnTo>
                  <a:pt x="7009" y="2107"/>
                </a:lnTo>
                <a:lnTo>
                  <a:pt x="6990" y="2051"/>
                </a:lnTo>
                <a:lnTo>
                  <a:pt x="6897" y="1883"/>
                </a:lnTo>
                <a:lnTo>
                  <a:pt x="6990" y="1734"/>
                </a:lnTo>
                <a:lnTo>
                  <a:pt x="7083" y="1566"/>
                </a:lnTo>
                <a:lnTo>
                  <a:pt x="7326" y="1566"/>
                </a:lnTo>
                <a:lnTo>
                  <a:pt x="7363" y="1529"/>
                </a:lnTo>
                <a:lnTo>
                  <a:pt x="7400" y="1492"/>
                </a:lnTo>
                <a:lnTo>
                  <a:pt x="7419" y="1455"/>
                </a:lnTo>
                <a:lnTo>
                  <a:pt x="7437" y="1231"/>
                </a:lnTo>
                <a:lnTo>
                  <a:pt x="7419" y="1026"/>
                </a:lnTo>
                <a:lnTo>
                  <a:pt x="7400" y="970"/>
                </a:lnTo>
                <a:lnTo>
                  <a:pt x="7363" y="933"/>
                </a:lnTo>
                <a:lnTo>
                  <a:pt x="7326" y="914"/>
                </a:lnTo>
                <a:lnTo>
                  <a:pt x="7270" y="895"/>
                </a:lnTo>
                <a:lnTo>
                  <a:pt x="7083" y="895"/>
                </a:lnTo>
                <a:lnTo>
                  <a:pt x="6990" y="728"/>
                </a:lnTo>
                <a:lnTo>
                  <a:pt x="6897" y="579"/>
                </a:lnTo>
                <a:lnTo>
                  <a:pt x="6990" y="411"/>
                </a:lnTo>
                <a:lnTo>
                  <a:pt x="7009" y="373"/>
                </a:lnTo>
                <a:lnTo>
                  <a:pt x="7009" y="318"/>
                </a:lnTo>
                <a:lnTo>
                  <a:pt x="6990" y="262"/>
                </a:lnTo>
                <a:lnTo>
                  <a:pt x="6953" y="224"/>
                </a:lnTo>
                <a:lnTo>
                  <a:pt x="6785" y="113"/>
                </a:lnTo>
                <a:lnTo>
                  <a:pt x="6580" y="19"/>
                </a:lnTo>
                <a:lnTo>
                  <a:pt x="6524" y="1"/>
                </a:lnTo>
                <a:lnTo>
                  <a:pt x="6487" y="19"/>
                </a:lnTo>
                <a:lnTo>
                  <a:pt x="6431" y="38"/>
                </a:lnTo>
                <a:lnTo>
                  <a:pt x="6412" y="75"/>
                </a:lnTo>
                <a:lnTo>
                  <a:pt x="6300" y="243"/>
                </a:lnTo>
                <a:lnTo>
                  <a:pt x="6133" y="224"/>
                </a:lnTo>
                <a:lnTo>
                  <a:pt x="5946" y="243"/>
                </a:lnTo>
                <a:lnTo>
                  <a:pt x="5853" y="75"/>
                </a:lnTo>
                <a:lnTo>
                  <a:pt x="5816" y="38"/>
                </a:lnTo>
                <a:lnTo>
                  <a:pt x="5760" y="19"/>
                </a:lnTo>
                <a:lnTo>
                  <a:pt x="5723" y="1"/>
                </a:lnTo>
                <a:close/>
                <a:moveTo>
                  <a:pt x="2554" y="2126"/>
                </a:moveTo>
                <a:lnTo>
                  <a:pt x="2703" y="2144"/>
                </a:lnTo>
                <a:lnTo>
                  <a:pt x="2852" y="2200"/>
                </a:lnTo>
                <a:lnTo>
                  <a:pt x="2983" y="2275"/>
                </a:lnTo>
                <a:lnTo>
                  <a:pt x="3094" y="2368"/>
                </a:lnTo>
                <a:lnTo>
                  <a:pt x="3188" y="2480"/>
                </a:lnTo>
                <a:lnTo>
                  <a:pt x="3262" y="2610"/>
                </a:lnTo>
                <a:lnTo>
                  <a:pt x="3318" y="2759"/>
                </a:lnTo>
                <a:lnTo>
                  <a:pt x="3337" y="2909"/>
                </a:lnTo>
                <a:lnTo>
                  <a:pt x="3337" y="3076"/>
                </a:lnTo>
                <a:lnTo>
                  <a:pt x="3299" y="3244"/>
                </a:lnTo>
                <a:lnTo>
                  <a:pt x="3225" y="3412"/>
                </a:lnTo>
                <a:lnTo>
                  <a:pt x="3113" y="3580"/>
                </a:lnTo>
                <a:lnTo>
                  <a:pt x="2945" y="3691"/>
                </a:lnTo>
                <a:lnTo>
                  <a:pt x="2778" y="3747"/>
                </a:lnTo>
                <a:lnTo>
                  <a:pt x="2610" y="3785"/>
                </a:lnTo>
                <a:lnTo>
                  <a:pt x="2461" y="3803"/>
                </a:lnTo>
                <a:lnTo>
                  <a:pt x="2293" y="3766"/>
                </a:lnTo>
                <a:lnTo>
                  <a:pt x="2162" y="3729"/>
                </a:lnTo>
                <a:lnTo>
                  <a:pt x="2032" y="3654"/>
                </a:lnTo>
                <a:lnTo>
                  <a:pt x="1920" y="3561"/>
                </a:lnTo>
                <a:lnTo>
                  <a:pt x="1808" y="3430"/>
                </a:lnTo>
                <a:lnTo>
                  <a:pt x="1734" y="3300"/>
                </a:lnTo>
                <a:lnTo>
                  <a:pt x="1696" y="3169"/>
                </a:lnTo>
                <a:lnTo>
                  <a:pt x="1659" y="3020"/>
                </a:lnTo>
                <a:lnTo>
                  <a:pt x="1678" y="2853"/>
                </a:lnTo>
                <a:lnTo>
                  <a:pt x="1715" y="2685"/>
                </a:lnTo>
                <a:lnTo>
                  <a:pt x="1790" y="2517"/>
                </a:lnTo>
                <a:lnTo>
                  <a:pt x="1883" y="2349"/>
                </a:lnTo>
                <a:lnTo>
                  <a:pt x="2051" y="2237"/>
                </a:lnTo>
                <a:lnTo>
                  <a:pt x="2237" y="2163"/>
                </a:lnTo>
                <a:lnTo>
                  <a:pt x="2386" y="2126"/>
                </a:lnTo>
                <a:close/>
                <a:moveTo>
                  <a:pt x="6189" y="4288"/>
                </a:moveTo>
                <a:lnTo>
                  <a:pt x="6263" y="4306"/>
                </a:lnTo>
                <a:lnTo>
                  <a:pt x="6356" y="4344"/>
                </a:lnTo>
                <a:lnTo>
                  <a:pt x="6431" y="4400"/>
                </a:lnTo>
                <a:lnTo>
                  <a:pt x="6487" y="4474"/>
                </a:lnTo>
                <a:lnTo>
                  <a:pt x="6524" y="4567"/>
                </a:lnTo>
                <a:lnTo>
                  <a:pt x="6543" y="4642"/>
                </a:lnTo>
                <a:lnTo>
                  <a:pt x="6543" y="4735"/>
                </a:lnTo>
                <a:lnTo>
                  <a:pt x="6524" y="4810"/>
                </a:lnTo>
                <a:lnTo>
                  <a:pt x="6506" y="4884"/>
                </a:lnTo>
                <a:lnTo>
                  <a:pt x="6468" y="4940"/>
                </a:lnTo>
                <a:lnTo>
                  <a:pt x="6412" y="4996"/>
                </a:lnTo>
                <a:lnTo>
                  <a:pt x="6356" y="5052"/>
                </a:lnTo>
                <a:lnTo>
                  <a:pt x="6300" y="5089"/>
                </a:lnTo>
                <a:lnTo>
                  <a:pt x="6226" y="5108"/>
                </a:lnTo>
                <a:lnTo>
                  <a:pt x="6151" y="5127"/>
                </a:lnTo>
                <a:lnTo>
                  <a:pt x="6077" y="5127"/>
                </a:lnTo>
                <a:lnTo>
                  <a:pt x="5984" y="5108"/>
                </a:lnTo>
                <a:lnTo>
                  <a:pt x="5909" y="5071"/>
                </a:lnTo>
                <a:lnTo>
                  <a:pt x="5816" y="5015"/>
                </a:lnTo>
                <a:lnTo>
                  <a:pt x="5760" y="4922"/>
                </a:lnTo>
                <a:lnTo>
                  <a:pt x="5723" y="4847"/>
                </a:lnTo>
                <a:lnTo>
                  <a:pt x="5704" y="4754"/>
                </a:lnTo>
                <a:lnTo>
                  <a:pt x="5704" y="4679"/>
                </a:lnTo>
                <a:lnTo>
                  <a:pt x="5723" y="4605"/>
                </a:lnTo>
                <a:lnTo>
                  <a:pt x="5741" y="4530"/>
                </a:lnTo>
                <a:lnTo>
                  <a:pt x="5779" y="4456"/>
                </a:lnTo>
                <a:lnTo>
                  <a:pt x="5834" y="4400"/>
                </a:lnTo>
                <a:lnTo>
                  <a:pt x="5890" y="4362"/>
                </a:lnTo>
                <a:lnTo>
                  <a:pt x="5946" y="4325"/>
                </a:lnTo>
                <a:lnTo>
                  <a:pt x="6021" y="4288"/>
                </a:lnTo>
                <a:close/>
                <a:moveTo>
                  <a:pt x="2274" y="355"/>
                </a:moveTo>
                <a:lnTo>
                  <a:pt x="2069" y="392"/>
                </a:lnTo>
                <a:lnTo>
                  <a:pt x="1976" y="429"/>
                </a:lnTo>
                <a:lnTo>
                  <a:pt x="1901" y="485"/>
                </a:lnTo>
                <a:lnTo>
                  <a:pt x="1846" y="560"/>
                </a:lnTo>
                <a:lnTo>
                  <a:pt x="1827" y="672"/>
                </a:lnTo>
                <a:lnTo>
                  <a:pt x="1827" y="1063"/>
                </a:lnTo>
                <a:lnTo>
                  <a:pt x="1659" y="1119"/>
                </a:lnTo>
                <a:lnTo>
                  <a:pt x="1491" y="1212"/>
                </a:lnTo>
                <a:lnTo>
                  <a:pt x="1342" y="1305"/>
                </a:lnTo>
                <a:lnTo>
                  <a:pt x="1193" y="1417"/>
                </a:lnTo>
                <a:lnTo>
                  <a:pt x="858" y="1231"/>
                </a:lnTo>
                <a:lnTo>
                  <a:pt x="764" y="1194"/>
                </a:lnTo>
                <a:lnTo>
                  <a:pt x="671" y="1194"/>
                </a:lnTo>
                <a:lnTo>
                  <a:pt x="578" y="1231"/>
                </a:lnTo>
                <a:lnTo>
                  <a:pt x="503" y="1287"/>
                </a:lnTo>
                <a:lnTo>
                  <a:pt x="354" y="1473"/>
                </a:lnTo>
                <a:lnTo>
                  <a:pt x="224" y="1660"/>
                </a:lnTo>
                <a:lnTo>
                  <a:pt x="112" y="1846"/>
                </a:lnTo>
                <a:lnTo>
                  <a:pt x="19" y="2051"/>
                </a:lnTo>
                <a:lnTo>
                  <a:pt x="0" y="2163"/>
                </a:lnTo>
                <a:lnTo>
                  <a:pt x="19" y="2256"/>
                </a:lnTo>
                <a:lnTo>
                  <a:pt x="56" y="2331"/>
                </a:lnTo>
                <a:lnTo>
                  <a:pt x="131" y="2387"/>
                </a:lnTo>
                <a:lnTo>
                  <a:pt x="522" y="2592"/>
                </a:lnTo>
                <a:lnTo>
                  <a:pt x="503" y="2778"/>
                </a:lnTo>
                <a:lnTo>
                  <a:pt x="485" y="2964"/>
                </a:lnTo>
                <a:lnTo>
                  <a:pt x="503" y="3151"/>
                </a:lnTo>
                <a:lnTo>
                  <a:pt x="522" y="3337"/>
                </a:lnTo>
                <a:lnTo>
                  <a:pt x="131" y="3524"/>
                </a:lnTo>
                <a:lnTo>
                  <a:pt x="56" y="3598"/>
                </a:lnTo>
                <a:lnTo>
                  <a:pt x="19" y="3673"/>
                </a:lnTo>
                <a:lnTo>
                  <a:pt x="0" y="3766"/>
                </a:lnTo>
                <a:lnTo>
                  <a:pt x="19" y="3859"/>
                </a:lnTo>
                <a:lnTo>
                  <a:pt x="112" y="4064"/>
                </a:lnTo>
                <a:lnTo>
                  <a:pt x="224" y="4269"/>
                </a:lnTo>
                <a:lnTo>
                  <a:pt x="354" y="4456"/>
                </a:lnTo>
                <a:lnTo>
                  <a:pt x="503" y="4623"/>
                </a:lnTo>
                <a:lnTo>
                  <a:pt x="578" y="4698"/>
                </a:lnTo>
                <a:lnTo>
                  <a:pt x="671" y="4717"/>
                </a:lnTo>
                <a:lnTo>
                  <a:pt x="764" y="4717"/>
                </a:lnTo>
                <a:lnTo>
                  <a:pt x="858" y="4698"/>
                </a:lnTo>
                <a:lnTo>
                  <a:pt x="1193" y="4493"/>
                </a:lnTo>
                <a:lnTo>
                  <a:pt x="1342" y="4605"/>
                </a:lnTo>
                <a:lnTo>
                  <a:pt x="1491" y="4717"/>
                </a:lnTo>
                <a:lnTo>
                  <a:pt x="1659" y="4791"/>
                </a:lnTo>
                <a:lnTo>
                  <a:pt x="1827" y="4866"/>
                </a:lnTo>
                <a:lnTo>
                  <a:pt x="1827" y="5257"/>
                </a:lnTo>
                <a:lnTo>
                  <a:pt x="1846" y="5350"/>
                </a:lnTo>
                <a:lnTo>
                  <a:pt x="1901" y="5444"/>
                </a:lnTo>
                <a:lnTo>
                  <a:pt x="1976" y="5499"/>
                </a:lnTo>
                <a:lnTo>
                  <a:pt x="2069" y="5537"/>
                </a:lnTo>
                <a:lnTo>
                  <a:pt x="2293" y="5555"/>
                </a:lnTo>
                <a:lnTo>
                  <a:pt x="2517" y="5574"/>
                </a:lnTo>
                <a:lnTo>
                  <a:pt x="2740" y="5555"/>
                </a:lnTo>
                <a:lnTo>
                  <a:pt x="2945" y="5537"/>
                </a:lnTo>
                <a:lnTo>
                  <a:pt x="3038" y="5499"/>
                </a:lnTo>
                <a:lnTo>
                  <a:pt x="3113" y="5444"/>
                </a:lnTo>
                <a:lnTo>
                  <a:pt x="3169" y="5350"/>
                </a:lnTo>
                <a:lnTo>
                  <a:pt x="3188" y="5257"/>
                </a:lnTo>
                <a:lnTo>
                  <a:pt x="3188" y="4866"/>
                </a:lnTo>
                <a:lnTo>
                  <a:pt x="3355" y="4791"/>
                </a:lnTo>
                <a:lnTo>
                  <a:pt x="3523" y="4717"/>
                </a:lnTo>
                <a:lnTo>
                  <a:pt x="3672" y="4605"/>
                </a:lnTo>
                <a:lnTo>
                  <a:pt x="3821" y="4493"/>
                </a:lnTo>
                <a:lnTo>
                  <a:pt x="4157" y="4698"/>
                </a:lnTo>
                <a:lnTo>
                  <a:pt x="4250" y="4717"/>
                </a:lnTo>
                <a:lnTo>
                  <a:pt x="4343" y="4717"/>
                </a:lnTo>
                <a:lnTo>
                  <a:pt x="4436" y="4698"/>
                </a:lnTo>
                <a:lnTo>
                  <a:pt x="4511" y="4623"/>
                </a:lnTo>
                <a:lnTo>
                  <a:pt x="4660" y="4456"/>
                </a:lnTo>
                <a:lnTo>
                  <a:pt x="4791" y="4269"/>
                </a:lnTo>
                <a:lnTo>
                  <a:pt x="4902" y="4064"/>
                </a:lnTo>
                <a:lnTo>
                  <a:pt x="4996" y="3859"/>
                </a:lnTo>
                <a:lnTo>
                  <a:pt x="5014" y="3766"/>
                </a:lnTo>
                <a:lnTo>
                  <a:pt x="5014" y="3673"/>
                </a:lnTo>
                <a:lnTo>
                  <a:pt x="4958" y="3580"/>
                </a:lnTo>
                <a:lnTo>
                  <a:pt x="4884" y="3524"/>
                </a:lnTo>
                <a:lnTo>
                  <a:pt x="4492" y="3337"/>
                </a:lnTo>
                <a:lnTo>
                  <a:pt x="4511" y="3151"/>
                </a:lnTo>
                <a:lnTo>
                  <a:pt x="4530" y="2964"/>
                </a:lnTo>
                <a:lnTo>
                  <a:pt x="4511" y="2778"/>
                </a:lnTo>
                <a:lnTo>
                  <a:pt x="4492" y="2592"/>
                </a:lnTo>
                <a:lnTo>
                  <a:pt x="4884" y="2387"/>
                </a:lnTo>
                <a:lnTo>
                  <a:pt x="4958" y="2331"/>
                </a:lnTo>
                <a:lnTo>
                  <a:pt x="4996" y="2256"/>
                </a:lnTo>
                <a:lnTo>
                  <a:pt x="5014" y="2144"/>
                </a:lnTo>
                <a:lnTo>
                  <a:pt x="4996" y="2051"/>
                </a:lnTo>
                <a:lnTo>
                  <a:pt x="4902" y="1846"/>
                </a:lnTo>
                <a:lnTo>
                  <a:pt x="4791" y="1660"/>
                </a:lnTo>
                <a:lnTo>
                  <a:pt x="4642" y="1473"/>
                </a:lnTo>
                <a:lnTo>
                  <a:pt x="4511" y="1287"/>
                </a:lnTo>
                <a:lnTo>
                  <a:pt x="4436" y="1231"/>
                </a:lnTo>
                <a:lnTo>
                  <a:pt x="4343" y="1194"/>
                </a:lnTo>
                <a:lnTo>
                  <a:pt x="4250" y="1194"/>
                </a:lnTo>
                <a:lnTo>
                  <a:pt x="4157" y="1231"/>
                </a:lnTo>
                <a:lnTo>
                  <a:pt x="3821" y="1417"/>
                </a:lnTo>
                <a:lnTo>
                  <a:pt x="3672" y="1305"/>
                </a:lnTo>
                <a:lnTo>
                  <a:pt x="3523" y="1212"/>
                </a:lnTo>
                <a:lnTo>
                  <a:pt x="3355" y="1119"/>
                </a:lnTo>
                <a:lnTo>
                  <a:pt x="3188" y="1063"/>
                </a:lnTo>
                <a:lnTo>
                  <a:pt x="3188" y="672"/>
                </a:lnTo>
                <a:lnTo>
                  <a:pt x="3169" y="560"/>
                </a:lnTo>
                <a:lnTo>
                  <a:pt x="3113" y="485"/>
                </a:lnTo>
                <a:lnTo>
                  <a:pt x="3038" y="429"/>
                </a:lnTo>
                <a:lnTo>
                  <a:pt x="2945" y="392"/>
                </a:lnTo>
                <a:lnTo>
                  <a:pt x="2722" y="355"/>
                </a:lnTo>
                <a:close/>
                <a:moveTo>
                  <a:pt x="5723" y="3468"/>
                </a:moveTo>
                <a:lnTo>
                  <a:pt x="5667" y="3486"/>
                </a:lnTo>
                <a:lnTo>
                  <a:pt x="5480" y="3580"/>
                </a:lnTo>
                <a:lnTo>
                  <a:pt x="5294" y="3691"/>
                </a:lnTo>
                <a:lnTo>
                  <a:pt x="5257" y="3729"/>
                </a:lnTo>
                <a:lnTo>
                  <a:pt x="5238" y="3785"/>
                </a:lnTo>
                <a:lnTo>
                  <a:pt x="5238" y="3841"/>
                </a:lnTo>
                <a:lnTo>
                  <a:pt x="5257" y="3878"/>
                </a:lnTo>
                <a:lnTo>
                  <a:pt x="5350" y="4046"/>
                </a:lnTo>
                <a:lnTo>
                  <a:pt x="5257" y="4195"/>
                </a:lnTo>
                <a:lnTo>
                  <a:pt x="5182" y="4362"/>
                </a:lnTo>
                <a:lnTo>
                  <a:pt x="4977" y="4362"/>
                </a:lnTo>
                <a:lnTo>
                  <a:pt x="4940" y="4381"/>
                </a:lnTo>
                <a:lnTo>
                  <a:pt x="4884" y="4400"/>
                </a:lnTo>
                <a:lnTo>
                  <a:pt x="4865" y="4437"/>
                </a:lnTo>
                <a:lnTo>
                  <a:pt x="4847" y="4493"/>
                </a:lnTo>
                <a:lnTo>
                  <a:pt x="4828" y="4698"/>
                </a:lnTo>
                <a:lnTo>
                  <a:pt x="4847" y="4922"/>
                </a:lnTo>
                <a:lnTo>
                  <a:pt x="4865" y="4978"/>
                </a:lnTo>
                <a:lnTo>
                  <a:pt x="4884" y="5015"/>
                </a:lnTo>
                <a:lnTo>
                  <a:pt x="4940" y="5033"/>
                </a:lnTo>
                <a:lnTo>
                  <a:pt x="5182" y="5033"/>
                </a:lnTo>
                <a:lnTo>
                  <a:pt x="5257" y="5201"/>
                </a:lnTo>
                <a:lnTo>
                  <a:pt x="5350" y="5350"/>
                </a:lnTo>
                <a:lnTo>
                  <a:pt x="5257" y="5518"/>
                </a:lnTo>
                <a:lnTo>
                  <a:pt x="5238" y="5574"/>
                </a:lnTo>
                <a:lnTo>
                  <a:pt x="5238" y="5630"/>
                </a:lnTo>
                <a:lnTo>
                  <a:pt x="5257" y="5667"/>
                </a:lnTo>
                <a:lnTo>
                  <a:pt x="5294" y="5704"/>
                </a:lnTo>
                <a:lnTo>
                  <a:pt x="5480" y="5835"/>
                </a:lnTo>
                <a:lnTo>
                  <a:pt x="5667" y="5928"/>
                </a:lnTo>
                <a:lnTo>
                  <a:pt x="5760" y="5928"/>
                </a:lnTo>
                <a:lnTo>
                  <a:pt x="5816" y="5910"/>
                </a:lnTo>
                <a:lnTo>
                  <a:pt x="5853" y="5854"/>
                </a:lnTo>
                <a:lnTo>
                  <a:pt x="5946" y="5704"/>
                </a:lnTo>
                <a:lnTo>
                  <a:pt x="6300" y="5704"/>
                </a:lnTo>
                <a:lnTo>
                  <a:pt x="6412" y="5854"/>
                </a:lnTo>
                <a:lnTo>
                  <a:pt x="6431" y="5910"/>
                </a:lnTo>
                <a:lnTo>
                  <a:pt x="6487" y="5928"/>
                </a:lnTo>
                <a:lnTo>
                  <a:pt x="6580" y="5928"/>
                </a:lnTo>
                <a:lnTo>
                  <a:pt x="6785" y="5835"/>
                </a:lnTo>
                <a:lnTo>
                  <a:pt x="6953" y="5704"/>
                </a:lnTo>
                <a:lnTo>
                  <a:pt x="6990" y="5667"/>
                </a:lnTo>
                <a:lnTo>
                  <a:pt x="7009" y="5630"/>
                </a:lnTo>
                <a:lnTo>
                  <a:pt x="7009" y="5574"/>
                </a:lnTo>
                <a:lnTo>
                  <a:pt x="6990" y="5518"/>
                </a:lnTo>
                <a:lnTo>
                  <a:pt x="6897" y="5350"/>
                </a:lnTo>
                <a:lnTo>
                  <a:pt x="6990" y="5201"/>
                </a:lnTo>
                <a:lnTo>
                  <a:pt x="7083" y="5033"/>
                </a:lnTo>
                <a:lnTo>
                  <a:pt x="7326" y="5033"/>
                </a:lnTo>
                <a:lnTo>
                  <a:pt x="7363" y="5015"/>
                </a:lnTo>
                <a:lnTo>
                  <a:pt x="7400" y="4959"/>
                </a:lnTo>
                <a:lnTo>
                  <a:pt x="7419" y="4922"/>
                </a:lnTo>
                <a:lnTo>
                  <a:pt x="7437" y="4698"/>
                </a:lnTo>
                <a:lnTo>
                  <a:pt x="7419" y="4493"/>
                </a:lnTo>
                <a:lnTo>
                  <a:pt x="7400" y="4437"/>
                </a:lnTo>
                <a:lnTo>
                  <a:pt x="7363" y="4400"/>
                </a:lnTo>
                <a:lnTo>
                  <a:pt x="7326" y="4381"/>
                </a:lnTo>
                <a:lnTo>
                  <a:pt x="7270" y="4362"/>
                </a:lnTo>
                <a:lnTo>
                  <a:pt x="7083" y="4362"/>
                </a:lnTo>
                <a:lnTo>
                  <a:pt x="6990" y="4195"/>
                </a:lnTo>
                <a:lnTo>
                  <a:pt x="6897" y="4046"/>
                </a:lnTo>
                <a:lnTo>
                  <a:pt x="6990" y="3878"/>
                </a:lnTo>
                <a:lnTo>
                  <a:pt x="7009" y="3841"/>
                </a:lnTo>
                <a:lnTo>
                  <a:pt x="7009" y="3785"/>
                </a:lnTo>
                <a:lnTo>
                  <a:pt x="6990" y="3729"/>
                </a:lnTo>
                <a:lnTo>
                  <a:pt x="6953" y="3691"/>
                </a:lnTo>
                <a:lnTo>
                  <a:pt x="6785" y="3580"/>
                </a:lnTo>
                <a:lnTo>
                  <a:pt x="6580" y="3486"/>
                </a:lnTo>
                <a:lnTo>
                  <a:pt x="6524" y="3468"/>
                </a:lnTo>
                <a:lnTo>
                  <a:pt x="6487" y="3486"/>
                </a:lnTo>
                <a:lnTo>
                  <a:pt x="6431" y="3505"/>
                </a:lnTo>
                <a:lnTo>
                  <a:pt x="6412" y="3542"/>
                </a:lnTo>
                <a:lnTo>
                  <a:pt x="6300" y="3710"/>
                </a:lnTo>
                <a:lnTo>
                  <a:pt x="6133" y="3691"/>
                </a:lnTo>
                <a:lnTo>
                  <a:pt x="5946" y="3710"/>
                </a:lnTo>
                <a:lnTo>
                  <a:pt x="5853" y="3542"/>
                </a:lnTo>
                <a:lnTo>
                  <a:pt x="5816" y="3505"/>
                </a:lnTo>
                <a:lnTo>
                  <a:pt x="5760" y="3486"/>
                </a:lnTo>
                <a:lnTo>
                  <a:pt x="5723" y="346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27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A294-AD30-6B4E-84FA-45442C65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Neural Network model (NN) for Age</a:t>
            </a:r>
            <a:br>
              <a:rPr lang="en-US" b="1" dirty="0"/>
            </a:br>
            <a:endParaRPr lang="en-S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1EF32-2191-3A4E-9829-E3673291E8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86FB2A-4CEE-6E41-823C-D98081F22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96415"/>
              </p:ext>
            </p:extLst>
          </p:nvPr>
        </p:nvGraphicFramePr>
        <p:xfrm>
          <a:off x="1102935" y="1478895"/>
          <a:ext cx="2818615" cy="2282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1861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824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571486C-1DF3-844F-816B-FEEA13F7C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91704"/>
              </p:ext>
            </p:extLst>
          </p:nvPr>
        </p:nvGraphicFramePr>
        <p:xfrm>
          <a:off x="4572000" y="1478895"/>
          <a:ext cx="2818615" cy="2282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18615">
                  <a:extLst>
                    <a:ext uri="{9D8B030D-6E8A-4147-A177-3AD203B41FA5}">
                      <a16:colId xmlns:a16="http://schemas.microsoft.com/office/drawing/2014/main" val="1966133522"/>
                    </a:ext>
                  </a:extLst>
                </a:gridCol>
              </a:tblGrid>
              <a:tr h="22824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6854"/>
                  </a:ext>
                </a:extLst>
              </a:tr>
            </a:tbl>
          </a:graphicData>
        </a:graphic>
      </p:graphicFrame>
      <p:grpSp>
        <p:nvGrpSpPr>
          <p:cNvPr id="7" name="Google Shape;1058;p49">
            <a:extLst>
              <a:ext uri="{FF2B5EF4-FFF2-40B4-BE49-F238E27FC236}">
                <a16:creationId xmlns:a16="http://schemas.microsoft.com/office/drawing/2014/main" id="{3C0F12F4-3FA6-A24C-A103-27634E0A4DFB}"/>
              </a:ext>
            </a:extLst>
          </p:cNvPr>
          <p:cNvGrpSpPr/>
          <p:nvPr/>
        </p:nvGrpSpPr>
        <p:grpSpPr>
          <a:xfrm>
            <a:off x="5731497" y="1586491"/>
            <a:ext cx="476020" cy="506260"/>
            <a:chOff x="5233525" y="4954450"/>
            <a:chExt cx="538275" cy="516350"/>
          </a:xfrm>
        </p:grpSpPr>
        <p:sp>
          <p:nvSpPr>
            <p:cNvPr id="8" name="Google Shape;1059;p49">
              <a:extLst>
                <a:ext uri="{FF2B5EF4-FFF2-40B4-BE49-F238E27FC236}">
                  <a16:creationId xmlns:a16="http://schemas.microsoft.com/office/drawing/2014/main" id="{3ADFB713-0FA0-3243-AB03-49CF60725A49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0;p49">
              <a:extLst>
                <a:ext uri="{FF2B5EF4-FFF2-40B4-BE49-F238E27FC236}">
                  <a16:creationId xmlns:a16="http://schemas.microsoft.com/office/drawing/2014/main" id="{A767E38C-6A96-A042-ADB7-5EBF65178B8D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1;p49">
              <a:extLst>
                <a:ext uri="{FF2B5EF4-FFF2-40B4-BE49-F238E27FC236}">
                  <a16:creationId xmlns:a16="http://schemas.microsoft.com/office/drawing/2014/main" id="{A895C859-B8BF-7646-B6AC-7B0153D8597B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2;p49">
              <a:extLst>
                <a:ext uri="{FF2B5EF4-FFF2-40B4-BE49-F238E27FC236}">
                  <a16:creationId xmlns:a16="http://schemas.microsoft.com/office/drawing/2014/main" id="{1E74D5D3-883E-EC4C-8B87-FC8F1BD79C12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3;p49">
              <a:extLst>
                <a:ext uri="{FF2B5EF4-FFF2-40B4-BE49-F238E27FC236}">
                  <a16:creationId xmlns:a16="http://schemas.microsoft.com/office/drawing/2014/main" id="{74E41539-AE3C-F149-9222-2FB1663AC432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4;p49">
              <a:extLst>
                <a:ext uri="{FF2B5EF4-FFF2-40B4-BE49-F238E27FC236}">
                  <a16:creationId xmlns:a16="http://schemas.microsoft.com/office/drawing/2014/main" id="{7D3BCC2C-913D-3C41-8D17-AA8344244B5F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5;p49">
              <a:extLst>
                <a:ext uri="{FF2B5EF4-FFF2-40B4-BE49-F238E27FC236}">
                  <a16:creationId xmlns:a16="http://schemas.microsoft.com/office/drawing/2014/main" id="{738B6B18-A293-DE40-84E7-FE9070778097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6;p49">
              <a:extLst>
                <a:ext uri="{FF2B5EF4-FFF2-40B4-BE49-F238E27FC236}">
                  <a16:creationId xmlns:a16="http://schemas.microsoft.com/office/drawing/2014/main" id="{29C38934-0DB8-3448-952D-9C61764E2800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7;p49">
              <a:extLst>
                <a:ext uri="{FF2B5EF4-FFF2-40B4-BE49-F238E27FC236}">
                  <a16:creationId xmlns:a16="http://schemas.microsoft.com/office/drawing/2014/main" id="{6224D50A-9294-874B-8605-F11984F182ED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8;p49">
              <a:extLst>
                <a:ext uri="{FF2B5EF4-FFF2-40B4-BE49-F238E27FC236}">
                  <a16:creationId xmlns:a16="http://schemas.microsoft.com/office/drawing/2014/main" id="{D96C43DB-3C73-394D-B8FA-3341BBD97E0A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9;p49">
              <a:extLst>
                <a:ext uri="{FF2B5EF4-FFF2-40B4-BE49-F238E27FC236}">
                  <a16:creationId xmlns:a16="http://schemas.microsoft.com/office/drawing/2014/main" id="{2BAAA4A4-3644-E74F-BCF0-C66A3D5A1004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40;p8">
            <a:extLst>
              <a:ext uri="{FF2B5EF4-FFF2-40B4-BE49-F238E27FC236}">
                <a16:creationId xmlns:a16="http://schemas.microsoft.com/office/drawing/2014/main" id="{EE60BEC3-5DE9-E345-802E-79BDFA5422AE}"/>
              </a:ext>
            </a:extLst>
          </p:cNvPr>
          <p:cNvSpPr/>
          <p:nvPr/>
        </p:nvSpPr>
        <p:spPr>
          <a:xfrm>
            <a:off x="2222591" y="1612155"/>
            <a:ext cx="445195" cy="351150"/>
          </a:xfrm>
          <a:custGeom>
            <a:avLst/>
            <a:gdLst/>
            <a:ahLst/>
            <a:cxnLst/>
            <a:rect l="l" t="t" r="r" b="b"/>
            <a:pathLst>
              <a:path w="6693" h="5947" extrusionOk="0">
                <a:moveTo>
                  <a:pt x="2424" y="1"/>
                </a:moveTo>
                <a:lnTo>
                  <a:pt x="2293" y="19"/>
                </a:lnTo>
                <a:lnTo>
                  <a:pt x="2163" y="38"/>
                </a:lnTo>
                <a:lnTo>
                  <a:pt x="2070" y="94"/>
                </a:lnTo>
                <a:lnTo>
                  <a:pt x="1958" y="168"/>
                </a:lnTo>
                <a:lnTo>
                  <a:pt x="1864" y="243"/>
                </a:lnTo>
                <a:lnTo>
                  <a:pt x="1809" y="336"/>
                </a:lnTo>
                <a:lnTo>
                  <a:pt x="1734" y="448"/>
                </a:lnTo>
                <a:lnTo>
                  <a:pt x="1697" y="560"/>
                </a:lnTo>
                <a:lnTo>
                  <a:pt x="1678" y="560"/>
                </a:lnTo>
                <a:lnTo>
                  <a:pt x="1529" y="578"/>
                </a:lnTo>
                <a:lnTo>
                  <a:pt x="1380" y="616"/>
                </a:lnTo>
                <a:lnTo>
                  <a:pt x="1268" y="690"/>
                </a:lnTo>
                <a:lnTo>
                  <a:pt x="1156" y="765"/>
                </a:lnTo>
                <a:lnTo>
                  <a:pt x="1063" y="877"/>
                </a:lnTo>
                <a:lnTo>
                  <a:pt x="988" y="1007"/>
                </a:lnTo>
                <a:lnTo>
                  <a:pt x="951" y="1156"/>
                </a:lnTo>
                <a:lnTo>
                  <a:pt x="933" y="1305"/>
                </a:lnTo>
                <a:lnTo>
                  <a:pt x="951" y="1455"/>
                </a:lnTo>
                <a:lnTo>
                  <a:pt x="839" y="1529"/>
                </a:lnTo>
                <a:lnTo>
                  <a:pt x="727" y="1604"/>
                </a:lnTo>
                <a:lnTo>
                  <a:pt x="616" y="1697"/>
                </a:lnTo>
                <a:lnTo>
                  <a:pt x="541" y="1790"/>
                </a:lnTo>
                <a:lnTo>
                  <a:pt x="467" y="1921"/>
                </a:lnTo>
                <a:lnTo>
                  <a:pt x="411" y="2051"/>
                </a:lnTo>
                <a:lnTo>
                  <a:pt x="392" y="2181"/>
                </a:lnTo>
                <a:lnTo>
                  <a:pt x="373" y="2312"/>
                </a:lnTo>
                <a:lnTo>
                  <a:pt x="392" y="2424"/>
                </a:lnTo>
                <a:lnTo>
                  <a:pt x="411" y="2536"/>
                </a:lnTo>
                <a:lnTo>
                  <a:pt x="429" y="2629"/>
                </a:lnTo>
                <a:lnTo>
                  <a:pt x="467" y="2722"/>
                </a:lnTo>
                <a:lnTo>
                  <a:pt x="373" y="2797"/>
                </a:lnTo>
                <a:lnTo>
                  <a:pt x="280" y="2871"/>
                </a:lnTo>
                <a:lnTo>
                  <a:pt x="206" y="2964"/>
                </a:lnTo>
                <a:lnTo>
                  <a:pt x="131" y="3058"/>
                </a:lnTo>
                <a:lnTo>
                  <a:pt x="75" y="3169"/>
                </a:lnTo>
                <a:lnTo>
                  <a:pt x="38" y="3281"/>
                </a:lnTo>
                <a:lnTo>
                  <a:pt x="19" y="3393"/>
                </a:lnTo>
                <a:lnTo>
                  <a:pt x="1" y="3524"/>
                </a:lnTo>
                <a:lnTo>
                  <a:pt x="19" y="3673"/>
                </a:lnTo>
                <a:lnTo>
                  <a:pt x="56" y="3803"/>
                </a:lnTo>
                <a:lnTo>
                  <a:pt x="94" y="3934"/>
                </a:lnTo>
                <a:lnTo>
                  <a:pt x="168" y="4045"/>
                </a:lnTo>
                <a:lnTo>
                  <a:pt x="243" y="4157"/>
                </a:lnTo>
                <a:lnTo>
                  <a:pt x="355" y="4250"/>
                </a:lnTo>
                <a:lnTo>
                  <a:pt x="467" y="4325"/>
                </a:lnTo>
                <a:lnTo>
                  <a:pt x="578" y="4381"/>
                </a:lnTo>
                <a:lnTo>
                  <a:pt x="560" y="4549"/>
                </a:lnTo>
                <a:lnTo>
                  <a:pt x="578" y="4716"/>
                </a:lnTo>
                <a:lnTo>
                  <a:pt x="634" y="4866"/>
                </a:lnTo>
                <a:lnTo>
                  <a:pt x="709" y="5015"/>
                </a:lnTo>
                <a:lnTo>
                  <a:pt x="802" y="5145"/>
                </a:lnTo>
                <a:lnTo>
                  <a:pt x="933" y="5238"/>
                </a:lnTo>
                <a:lnTo>
                  <a:pt x="1082" y="5313"/>
                </a:lnTo>
                <a:lnTo>
                  <a:pt x="1231" y="5369"/>
                </a:lnTo>
                <a:lnTo>
                  <a:pt x="1398" y="5388"/>
                </a:lnTo>
                <a:lnTo>
                  <a:pt x="1529" y="5369"/>
                </a:lnTo>
                <a:lnTo>
                  <a:pt x="1585" y="5499"/>
                </a:lnTo>
                <a:lnTo>
                  <a:pt x="1659" y="5611"/>
                </a:lnTo>
                <a:lnTo>
                  <a:pt x="1753" y="5704"/>
                </a:lnTo>
                <a:lnTo>
                  <a:pt x="1846" y="5779"/>
                </a:lnTo>
                <a:lnTo>
                  <a:pt x="1958" y="5854"/>
                </a:lnTo>
                <a:lnTo>
                  <a:pt x="2088" y="5909"/>
                </a:lnTo>
                <a:lnTo>
                  <a:pt x="2219" y="5928"/>
                </a:lnTo>
                <a:lnTo>
                  <a:pt x="2349" y="5947"/>
                </a:lnTo>
                <a:lnTo>
                  <a:pt x="2517" y="5909"/>
                </a:lnTo>
                <a:lnTo>
                  <a:pt x="2666" y="5872"/>
                </a:lnTo>
                <a:lnTo>
                  <a:pt x="2815" y="5779"/>
                </a:lnTo>
                <a:lnTo>
                  <a:pt x="2927" y="5686"/>
                </a:lnTo>
                <a:lnTo>
                  <a:pt x="3020" y="5555"/>
                </a:lnTo>
                <a:lnTo>
                  <a:pt x="3095" y="5406"/>
                </a:lnTo>
                <a:lnTo>
                  <a:pt x="3151" y="5257"/>
                </a:lnTo>
                <a:lnTo>
                  <a:pt x="3169" y="5089"/>
                </a:lnTo>
                <a:lnTo>
                  <a:pt x="3169" y="2387"/>
                </a:lnTo>
                <a:lnTo>
                  <a:pt x="3057" y="2461"/>
                </a:lnTo>
                <a:lnTo>
                  <a:pt x="2946" y="2517"/>
                </a:lnTo>
                <a:lnTo>
                  <a:pt x="2834" y="2554"/>
                </a:lnTo>
                <a:lnTo>
                  <a:pt x="2722" y="2592"/>
                </a:lnTo>
                <a:lnTo>
                  <a:pt x="2666" y="2592"/>
                </a:lnTo>
                <a:lnTo>
                  <a:pt x="2647" y="2573"/>
                </a:lnTo>
                <a:lnTo>
                  <a:pt x="2610" y="2554"/>
                </a:lnTo>
                <a:lnTo>
                  <a:pt x="2610" y="2498"/>
                </a:lnTo>
                <a:lnTo>
                  <a:pt x="2610" y="2312"/>
                </a:lnTo>
                <a:lnTo>
                  <a:pt x="2629" y="2256"/>
                </a:lnTo>
                <a:lnTo>
                  <a:pt x="2666" y="2237"/>
                </a:lnTo>
                <a:lnTo>
                  <a:pt x="2778" y="2200"/>
                </a:lnTo>
                <a:lnTo>
                  <a:pt x="2871" y="2144"/>
                </a:lnTo>
                <a:lnTo>
                  <a:pt x="2946" y="2070"/>
                </a:lnTo>
                <a:lnTo>
                  <a:pt x="3020" y="1995"/>
                </a:lnTo>
                <a:lnTo>
                  <a:pt x="3076" y="1921"/>
                </a:lnTo>
                <a:lnTo>
                  <a:pt x="3132" y="1809"/>
                </a:lnTo>
                <a:lnTo>
                  <a:pt x="3151" y="1715"/>
                </a:lnTo>
                <a:lnTo>
                  <a:pt x="3169" y="1604"/>
                </a:lnTo>
                <a:lnTo>
                  <a:pt x="3169" y="746"/>
                </a:lnTo>
                <a:lnTo>
                  <a:pt x="3151" y="597"/>
                </a:lnTo>
                <a:lnTo>
                  <a:pt x="3095" y="448"/>
                </a:lnTo>
                <a:lnTo>
                  <a:pt x="3039" y="336"/>
                </a:lnTo>
                <a:lnTo>
                  <a:pt x="2946" y="224"/>
                </a:lnTo>
                <a:lnTo>
                  <a:pt x="2834" y="131"/>
                </a:lnTo>
                <a:lnTo>
                  <a:pt x="2703" y="57"/>
                </a:lnTo>
                <a:lnTo>
                  <a:pt x="2573" y="19"/>
                </a:lnTo>
                <a:lnTo>
                  <a:pt x="2424" y="1"/>
                </a:lnTo>
                <a:close/>
                <a:moveTo>
                  <a:pt x="4269" y="1"/>
                </a:moveTo>
                <a:lnTo>
                  <a:pt x="4120" y="19"/>
                </a:lnTo>
                <a:lnTo>
                  <a:pt x="3989" y="57"/>
                </a:lnTo>
                <a:lnTo>
                  <a:pt x="3859" y="131"/>
                </a:lnTo>
                <a:lnTo>
                  <a:pt x="3747" y="224"/>
                </a:lnTo>
                <a:lnTo>
                  <a:pt x="3654" y="336"/>
                </a:lnTo>
                <a:lnTo>
                  <a:pt x="3598" y="448"/>
                </a:lnTo>
                <a:lnTo>
                  <a:pt x="3542" y="597"/>
                </a:lnTo>
                <a:lnTo>
                  <a:pt x="3523" y="746"/>
                </a:lnTo>
                <a:lnTo>
                  <a:pt x="3523" y="1604"/>
                </a:lnTo>
                <a:lnTo>
                  <a:pt x="3542" y="1715"/>
                </a:lnTo>
                <a:lnTo>
                  <a:pt x="3561" y="1809"/>
                </a:lnTo>
                <a:lnTo>
                  <a:pt x="3617" y="1921"/>
                </a:lnTo>
                <a:lnTo>
                  <a:pt x="3673" y="1995"/>
                </a:lnTo>
                <a:lnTo>
                  <a:pt x="3747" y="2070"/>
                </a:lnTo>
                <a:lnTo>
                  <a:pt x="3822" y="2144"/>
                </a:lnTo>
                <a:lnTo>
                  <a:pt x="3915" y="2200"/>
                </a:lnTo>
                <a:lnTo>
                  <a:pt x="4027" y="2219"/>
                </a:lnTo>
                <a:lnTo>
                  <a:pt x="4064" y="2256"/>
                </a:lnTo>
                <a:lnTo>
                  <a:pt x="4083" y="2312"/>
                </a:lnTo>
                <a:lnTo>
                  <a:pt x="4083" y="2498"/>
                </a:lnTo>
                <a:lnTo>
                  <a:pt x="4083" y="2554"/>
                </a:lnTo>
                <a:lnTo>
                  <a:pt x="4045" y="2573"/>
                </a:lnTo>
                <a:lnTo>
                  <a:pt x="4027" y="2592"/>
                </a:lnTo>
                <a:lnTo>
                  <a:pt x="3971" y="2592"/>
                </a:lnTo>
                <a:lnTo>
                  <a:pt x="3859" y="2554"/>
                </a:lnTo>
                <a:lnTo>
                  <a:pt x="3747" y="2517"/>
                </a:lnTo>
                <a:lnTo>
                  <a:pt x="3635" y="2461"/>
                </a:lnTo>
                <a:lnTo>
                  <a:pt x="3523" y="2387"/>
                </a:lnTo>
                <a:lnTo>
                  <a:pt x="3523" y="5089"/>
                </a:lnTo>
                <a:lnTo>
                  <a:pt x="3542" y="5257"/>
                </a:lnTo>
                <a:lnTo>
                  <a:pt x="3598" y="5406"/>
                </a:lnTo>
                <a:lnTo>
                  <a:pt x="3673" y="5555"/>
                </a:lnTo>
                <a:lnTo>
                  <a:pt x="3766" y="5686"/>
                </a:lnTo>
                <a:lnTo>
                  <a:pt x="3878" y="5779"/>
                </a:lnTo>
                <a:lnTo>
                  <a:pt x="4027" y="5872"/>
                </a:lnTo>
                <a:lnTo>
                  <a:pt x="4176" y="5909"/>
                </a:lnTo>
                <a:lnTo>
                  <a:pt x="4344" y="5947"/>
                </a:lnTo>
                <a:lnTo>
                  <a:pt x="4474" y="5928"/>
                </a:lnTo>
                <a:lnTo>
                  <a:pt x="4605" y="5909"/>
                </a:lnTo>
                <a:lnTo>
                  <a:pt x="4735" y="5854"/>
                </a:lnTo>
                <a:lnTo>
                  <a:pt x="4847" y="5779"/>
                </a:lnTo>
                <a:lnTo>
                  <a:pt x="4940" y="5704"/>
                </a:lnTo>
                <a:lnTo>
                  <a:pt x="5033" y="5611"/>
                </a:lnTo>
                <a:lnTo>
                  <a:pt x="5108" y="5499"/>
                </a:lnTo>
                <a:lnTo>
                  <a:pt x="5164" y="5369"/>
                </a:lnTo>
                <a:lnTo>
                  <a:pt x="5294" y="5388"/>
                </a:lnTo>
                <a:lnTo>
                  <a:pt x="5462" y="5369"/>
                </a:lnTo>
                <a:lnTo>
                  <a:pt x="5630" y="5313"/>
                </a:lnTo>
                <a:lnTo>
                  <a:pt x="5760" y="5238"/>
                </a:lnTo>
                <a:lnTo>
                  <a:pt x="5891" y="5145"/>
                </a:lnTo>
                <a:lnTo>
                  <a:pt x="5984" y="5015"/>
                </a:lnTo>
                <a:lnTo>
                  <a:pt x="6058" y="4866"/>
                </a:lnTo>
                <a:lnTo>
                  <a:pt x="6114" y="4716"/>
                </a:lnTo>
                <a:lnTo>
                  <a:pt x="6133" y="4549"/>
                </a:lnTo>
                <a:lnTo>
                  <a:pt x="6114" y="4381"/>
                </a:lnTo>
                <a:lnTo>
                  <a:pt x="6226" y="4325"/>
                </a:lnTo>
                <a:lnTo>
                  <a:pt x="6338" y="4250"/>
                </a:lnTo>
                <a:lnTo>
                  <a:pt x="6450" y="4157"/>
                </a:lnTo>
                <a:lnTo>
                  <a:pt x="6524" y="4045"/>
                </a:lnTo>
                <a:lnTo>
                  <a:pt x="6599" y="3934"/>
                </a:lnTo>
                <a:lnTo>
                  <a:pt x="6636" y="3803"/>
                </a:lnTo>
                <a:lnTo>
                  <a:pt x="6674" y="3673"/>
                </a:lnTo>
                <a:lnTo>
                  <a:pt x="6692" y="3524"/>
                </a:lnTo>
                <a:lnTo>
                  <a:pt x="6674" y="3393"/>
                </a:lnTo>
                <a:lnTo>
                  <a:pt x="6655" y="3281"/>
                </a:lnTo>
                <a:lnTo>
                  <a:pt x="6618" y="3169"/>
                </a:lnTo>
                <a:lnTo>
                  <a:pt x="6562" y="3058"/>
                </a:lnTo>
                <a:lnTo>
                  <a:pt x="6487" y="2964"/>
                </a:lnTo>
                <a:lnTo>
                  <a:pt x="6413" y="2871"/>
                </a:lnTo>
                <a:lnTo>
                  <a:pt x="6319" y="2797"/>
                </a:lnTo>
                <a:lnTo>
                  <a:pt x="6226" y="2722"/>
                </a:lnTo>
                <a:lnTo>
                  <a:pt x="6263" y="2629"/>
                </a:lnTo>
                <a:lnTo>
                  <a:pt x="6282" y="2536"/>
                </a:lnTo>
                <a:lnTo>
                  <a:pt x="6301" y="2424"/>
                </a:lnTo>
                <a:lnTo>
                  <a:pt x="6319" y="2312"/>
                </a:lnTo>
                <a:lnTo>
                  <a:pt x="6301" y="2181"/>
                </a:lnTo>
                <a:lnTo>
                  <a:pt x="6282" y="2051"/>
                </a:lnTo>
                <a:lnTo>
                  <a:pt x="6226" y="1921"/>
                </a:lnTo>
                <a:lnTo>
                  <a:pt x="6152" y="1790"/>
                </a:lnTo>
                <a:lnTo>
                  <a:pt x="6077" y="1697"/>
                </a:lnTo>
                <a:lnTo>
                  <a:pt x="5965" y="1604"/>
                </a:lnTo>
                <a:lnTo>
                  <a:pt x="5853" y="1529"/>
                </a:lnTo>
                <a:lnTo>
                  <a:pt x="5742" y="1455"/>
                </a:lnTo>
                <a:lnTo>
                  <a:pt x="5760" y="1305"/>
                </a:lnTo>
                <a:lnTo>
                  <a:pt x="5742" y="1156"/>
                </a:lnTo>
                <a:lnTo>
                  <a:pt x="5704" y="1007"/>
                </a:lnTo>
                <a:lnTo>
                  <a:pt x="5630" y="877"/>
                </a:lnTo>
                <a:lnTo>
                  <a:pt x="5537" y="765"/>
                </a:lnTo>
                <a:lnTo>
                  <a:pt x="5425" y="690"/>
                </a:lnTo>
                <a:lnTo>
                  <a:pt x="5313" y="616"/>
                </a:lnTo>
                <a:lnTo>
                  <a:pt x="5164" y="578"/>
                </a:lnTo>
                <a:lnTo>
                  <a:pt x="5015" y="560"/>
                </a:lnTo>
                <a:lnTo>
                  <a:pt x="4996" y="560"/>
                </a:lnTo>
                <a:lnTo>
                  <a:pt x="4959" y="448"/>
                </a:lnTo>
                <a:lnTo>
                  <a:pt x="4903" y="336"/>
                </a:lnTo>
                <a:lnTo>
                  <a:pt x="4828" y="243"/>
                </a:lnTo>
                <a:lnTo>
                  <a:pt x="4735" y="168"/>
                </a:lnTo>
                <a:lnTo>
                  <a:pt x="4623" y="94"/>
                </a:lnTo>
                <a:lnTo>
                  <a:pt x="4530" y="38"/>
                </a:lnTo>
                <a:lnTo>
                  <a:pt x="4400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E3F38-A90D-AA49-91C0-36E6A0C89E69}"/>
              </a:ext>
            </a:extLst>
          </p:cNvPr>
          <p:cNvSpPr txBox="1"/>
          <p:nvPr/>
        </p:nvSpPr>
        <p:spPr>
          <a:xfrm>
            <a:off x="1263190" y="2069246"/>
            <a:ext cx="24981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Hidden Layers: 4</a:t>
            </a:r>
          </a:p>
          <a:p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Units:388</a:t>
            </a:r>
          </a:p>
          <a:p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r>
              <a:rPr lang="en-SA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Epochs = 30</a:t>
            </a:r>
          </a:p>
          <a:p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Callbacks : early stopping</a:t>
            </a:r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  <a:p>
            <a:endParaRPr lang="en-SA" dirty="0">
              <a:solidFill>
                <a:schemeClr val="accent5">
                  <a:lumMod val="25000"/>
                </a:schemeClr>
              </a:solidFill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2899E-C882-A14B-9F30-4117F5D05113}"/>
              </a:ext>
            </a:extLst>
          </p:cNvPr>
          <p:cNvSpPr txBox="1"/>
          <p:nvPr/>
        </p:nvSpPr>
        <p:spPr>
          <a:xfrm>
            <a:off x="4760535" y="2306605"/>
            <a:ext cx="2441543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Train accuracy: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0.32305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Validation accuracy: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Al Nile" pitchFamily="2" charset="-78"/>
                <a:cs typeface="Al Nile" pitchFamily="2" charset="-78"/>
              </a:rPr>
              <a:t> 0.3040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45928902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452</Words>
  <Application>Microsoft Macintosh PowerPoint</Application>
  <PresentationFormat>On-screen Show (16:9)</PresentationFormat>
  <Paragraphs>131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Roboto Slab</vt:lpstr>
      <vt:lpstr>Baskerville</vt:lpstr>
      <vt:lpstr>Calibri</vt:lpstr>
      <vt:lpstr>Source Sans Pro</vt:lpstr>
      <vt:lpstr>Al Nile</vt:lpstr>
      <vt:lpstr>Arial</vt:lpstr>
      <vt:lpstr>Cordelia template</vt:lpstr>
      <vt:lpstr>Age Detection from facial images</vt:lpstr>
      <vt:lpstr>Content</vt:lpstr>
      <vt:lpstr>PowerPoint Presentation</vt:lpstr>
      <vt:lpstr>2. Dataset </vt:lpstr>
      <vt:lpstr>3.Tools</vt:lpstr>
      <vt:lpstr>2. EDA</vt:lpstr>
      <vt:lpstr>5.Model</vt:lpstr>
      <vt:lpstr>Logistic Regression model (Baseline) </vt:lpstr>
      <vt:lpstr>Simple Neural Network model (NN) for Age </vt:lpstr>
      <vt:lpstr> Convolutional Neural Networks (First attempt) for Age </vt:lpstr>
      <vt:lpstr> Convolutional Neural Networks (Second attempt) for Age </vt:lpstr>
      <vt:lpstr>Transfer Learning(VGG16) for Age </vt:lpstr>
      <vt:lpstr>Transfer Learning(mobilenet_v2) for Age </vt:lpstr>
      <vt:lpstr>Transfer Learning(EfficientNetB0) for Age </vt:lpstr>
      <vt:lpstr>Gender Modeling</vt:lpstr>
      <vt:lpstr>Testing Gender Model</vt:lpstr>
      <vt:lpstr>Gender Age Prediction from Camera.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Detection from facial images</dc:title>
  <cp:lastModifiedBy>هند</cp:lastModifiedBy>
  <cp:revision>7</cp:revision>
  <dcterms:modified xsi:type="dcterms:W3CDTF">2021-12-06T10:17:29Z</dcterms:modified>
</cp:coreProperties>
</file>