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9" r:id="rId4"/>
    <p:sldId id="271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015E4-17E3-4645-88FB-D85F0764ABE2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88A54B80-2C33-48AE-B6EB-4354D5D55324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6740E1C2-10D2-4A15-B54E-5C3F4F763B18}" type="parTrans" cxnId="{6F8878BE-CE53-4AD7-B7A7-2882605DCF78}">
      <dgm:prSet/>
      <dgm:spPr/>
      <dgm:t>
        <a:bodyPr/>
        <a:lstStyle/>
        <a:p>
          <a:endParaRPr lang="fr-FR"/>
        </a:p>
      </dgm:t>
    </dgm:pt>
    <dgm:pt modelId="{BCF63939-2308-4CC7-A4E0-44F04A4E0E51}" type="sibTrans" cxnId="{6F8878BE-CE53-4AD7-B7A7-2882605DCF78}">
      <dgm:prSet/>
      <dgm:spPr/>
      <dgm:t>
        <a:bodyPr/>
        <a:lstStyle/>
        <a:p>
          <a:endParaRPr lang="fr-FR"/>
        </a:p>
      </dgm:t>
    </dgm:pt>
    <dgm:pt modelId="{386A98AB-B518-4611-8C5D-F465B623538E}">
      <dgm:prSet phldrT="[Texte]"/>
      <dgm:spPr/>
      <dgm:t>
        <a:bodyPr/>
        <a:lstStyle/>
        <a:p>
          <a:r>
            <a:rPr lang="fr-FR" dirty="0" smtClean="0"/>
            <a:t>Pourquoi Python (</a:t>
          </a:r>
          <a:r>
            <a:rPr lang="fr-FR" dirty="0" err="1" smtClean="0"/>
            <a:t>PySpark</a:t>
          </a:r>
          <a:r>
            <a:rPr lang="fr-FR" dirty="0" smtClean="0"/>
            <a:t>) au lieu de Scala?</a:t>
          </a:r>
          <a:endParaRPr lang="fr-FR" dirty="0"/>
        </a:p>
      </dgm:t>
    </dgm:pt>
    <dgm:pt modelId="{70978C9E-2183-4B0B-A63A-03DDBE24EBC8}" type="parTrans" cxnId="{35644EA5-3648-4825-91EE-D271828C0F88}">
      <dgm:prSet/>
      <dgm:spPr/>
      <dgm:t>
        <a:bodyPr/>
        <a:lstStyle/>
        <a:p>
          <a:endParaRPr lang="fr-FR"/>
        </a:p>
      </dgm:t>
    </dgm:pt>
    <dgm:pt modelId="{DA87C3B2-D843-4CD0-AD7F-5A40740F03ED}" type="sibTrans" cxnId="{35644EA5-3648-4825-91EE-D271828C0F88}">
      <dgm:prSet/>
      <dgm:spPr/>
      <dgm:t>
        <a:bodyPr/>
        <a:lstStyle/>
        <a:p>
          <a:endParaRPr lang="fr-FR"/>
        </a:p>
      </dgm:t>
    </dgm:pt>
    <dgm:pt modelId="{FD609710-51A1-47E5-A25B-88EFAE5610E0}">
      <dgm:prSet phldrT="[Texte]"/>
      <dgm:spPr/>
      <dgm:t>
        <a:bodyPr/>
        <a:lstStyle/>
        <a:p>
          <a:r>
            <a:rPr lang="fr-FR" dirty="0" smtClean="0"/>
            <a:t>Spark Streaming</a:t>
          </a:r>
          <a:endParaRPr lang="fr-FR" dirty="0"/>
        </a:p>
      </dgm:t>
    </dgm:pt>
    <dgm:pt modelId="{7293FA20-6A10-4FB6-8549-42CA9F12A2A9}" type="parTrans" cxnId="{3DA1F5B7-F451-4ED9-8830-0CFB75758380}">
      <dgm:prSet/>
      <dgm:spPr/>
      <dgm:t>
        <a:bodyPr/>
        <a:lstStyle/>
        <a:p>
          <a:endParaRPr lang="fr-FR"/>
        </a:p>
      </dgm:t>
    </dgm:pt>
    <dgm:pt modelId="{C2C62DFF-16C4-48A0-9ED1-B2506031A768}" type="sibTrans" cxnId="{3DA1F5B7-F451-4ED9-8830-0CFB75758380}">
      <dgm:prSet/>
      <dgm:spPr/>
      <dgm:t>
        <a:bodyPr/>
        <a:lstStyle/>
        <a:p>
          <a:endParaRPr lang="fr-FR"/>
        </a:p>
      </dgm:t>
    </dgm:pt>
    <dgm:pt modelId="{7B5FD6BA-C33E-4F7D-B53B-8C0A982BA143}">
      <dgm:prSet phldrT="[Texte]"/>
      <dgm:spPr/>
      <dgm:t>
        <a:bodyPr/>
        <a:lstStyle/>
        <a:p>
          <a:r>
            <a:rPr lang="fr-FR" dirty="0" smtClean="0"/>
            <a:t>Spark </a:t>
          </a:r>
          <a:r>
            <a:rPr lang="fr-FR" dirty="0" err="1" smtClean="0"/>
            <a:t>MLlib</a:t>
          </a:r>
          <a:r>
            <a:rPr lang="fr-FR" dirty="0" smtClean="0"/>
            <a:t> (Machine Learning)</a:t>
          </a:r>
          <a:endParaRPr lang="fr-FR" dirty="0"/>
        </a:p>
      </dgm:t>
    </dgm:pt>
    <dgm:pt modelId="{F1D3B8A0-89B9-42B7-9E03-2A9C57E9F60B}" type="parTrans" cxnId="{A3243E05-AB71-43D8-B4C5-606D9E764E41}">
      <dgm:prSet/>
      <dgm:spPr/>
      <dgm:t>
        <a:bodyPr/>
        <a:lstStyle/>
        <a:p>
          <a:endParaRPr lang="fr-FR"/>
        </a:p>
      </dgm:t>
    </dgm:pt>
    <dgm:pt modelId="{6C11C979-548A-4BBB-BC7E-40E77EC19F37}" type="sibTrans" cxnId="{A3243E05-AB71-43D8-B4C5-606D9E764E41}">
      <dgm:prSet/>
      <dgm:spPr/>
      <dgm:t>
        <a:bodyPr/>
        <a:lstStyle/>
        <a:p>
          <a:endParaRPr lang="fr-FR"/>
        </a:p>
      </dgm:t>
    </dgm:pt>
    <dgm:pt modelId="{78CE83FE-A3F4-4315-B7EF-153DFB585553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4D662819-028A-4DFC-AB2D-10C6F92D5569}" type="parTrans" cxnId="{EE277BEA-D019-4707-B0EE-C93301F45B8E}">
      <dgm:prSet/>
      <dgm:spPr/>
      <dgm:t>
        <a:bodyPr/>
        <a:lstStyle/>
        <a:p>
          <a:endParaRPr lang="fr-FR"/>
        </a:p>
      </dgm:t>
    </dgm:pt>
    <dgm:pt modelId="{D8F730AA-690B-458C-B696-2C8A8909FFF0}" type="sibTrans" cxnId="{EE277BEA-D019-4707-B0EE-C93301F45B8E}">
      <dgm:prSet/>
      <dgm:spPr/>
      <dgm:t>
        <a:bodyPr/>
        <a:lstStyle/>
        <a:p>
          <a:endParaRPr lang="fr-FR"/>
        </a:p>
      </dgm:t>
    </dgm:pt>
    <dgm:pt modelId="{81A480EA-0C3F-47B0-984A-2983D0E09DEB}">
      <dgm:prSet phldrT="[Texte]"/>
      <dgm:spPr/>
      <dgm:t>
        <a:bodyPr/>
        <a:lstStyle/>
        <a:p>
          <a:r>
            <a:rPr lang="fr-FR" dirty="0" smtClean="0"/>
            <a:t>Implémentation</a:t>
          </a:r>
          <a:endParaRPr lang="fr-FR" dirty="0"/>
        </a:p>
      </dgm:t>
    </dgm:pt>
    <dgm:pt modelId="{3D124997-E33D-44CD-9504-039166FDB878}" type="parTrans" cxnId="{CB6B59CC-FE32-4721-83EE-5F040BBAB13A}">
      <dgm:prSet/>
      <dgm:spPr/>
      <dgm:t>
        <a:bodyPr/>
        <a:lstStyle/>
        <a:p>
          <a:endParaRPr lang="fr-FR"/>
        </a:p>
      </dgm:t>
    </dgm:pt>
    <dgm:pt modelId="{A602BEAE-0C0C-4EFF-984D-98624CA791A1}" type="sibTrans" cxnId="{CB6B59CC-FE32-4721-83EE-5F040BBAB13A}">
      <dgm:prSet/>
      <dgm:spPr/>
      <dgm:t>
        <a:bodyPr/>
        <a:lstStyle/>
        <a:p>
          <a:endParaRPr lang="fr-FR"/>
        </a:p>
      </dgm:t>
    </dgm:pt>
    <dgm:pt modelId="{842F3BDB-5CA4-4BE8-9D43-A14B30380455}" type="pres">
      <dgm:prSet presAssocID="{B42015E4-17E3-4645-88FB-D85F0764ABE2}" presName="linearFlow" presStyleCnt="0">
        <dgm:presLayoutVars>
          <dgm:dir/>
          <dgm:resizeHandles val="exact"/>
        </dgm:presLayoutVars>
      </dgm:prSet>
      <dgm:spPr/>
    </dgm:pt>
    <dgm:pt modelId="{40A3C859-4D0B-4445-A0A6-D280C6B75F89}" type="pres">
      <dgm:prSet presAssocID="{88A54B80-2C33-48AE-B6EB-4354D5D55324}" presName="composite" presStyleCnt="0"/>
      <dgm:spPr/>
    </dgm:pt>
    <dgm:pt modelId="{A95788A7-8543-4616-A084-F61739581932}" type="pres">
      <dgm:prSet presAssocID="{88A54B80-2C33-48AE-B6EB-4354D5D55324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26A4EC1E-DD1D-4D40-9420-53D085E02276}" type="pres">
      <dgm:prSet presAssocID="{88A54B80-2C33-48AE-B6EB-4354D5D55324}" presName="txShp" presStyleLbl="node1" presStyleIdx="0" presStyleCnt="6" custScaleY="7450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7BE4F9-6E73-4FAB-8520-727C751E19DB}" type="pres">
      <dgm:prSet presAssocID="{BCF63939-2308-4CC7-A4E0-44F04A4E0E51}" presName="spacing" presStyleCnt="0"/>
      <dgm:spPr/>
    </dgm:pt>
    <dgm:pt modelId="{32DF0A80-5BC1-4AAD-B5FF-2FD70569FBCE}" type="pres">
      <dgm:prSet presAssocID="{386A98AB-B518-4611-8C5D-F465B623538E}" presName="composite" presStyleCnt="0"/>
      <dgm:spPr/>
    </dgm:pt>
    <dgm:pt modelId="{5297DA02-CF27-481C-B339-44CFAD4A0586}" type="pres">
      <dgm:prSet presAssocID="{386A98AB-B518-4611-8C5D-F465B623538E}" presName="imgShp" presStyleLbl="fgImgPlac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A15B84F-83D2-466C-BD98-248CE9B55CC7}" type="pres">
      <dgm:prSet presAssocID="{386A98AB-B518-4611-8C5D-F465B623538E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2F6346-B418-4925-AC5C-0935AB302E2B}" type="pres">
      <dgm:prSet presAssocID="{DA87C3B2-D843-4CD0-AD7F-5A40740F03ED}" presName="spacing" presStyleCnt="0"/>
      <dgm:spPr/>
    </dgm:pt>
    <dgm:pt modelId="{9DEA200A-2193-4E7D-B973-DAAA56AA9A46}" type="pres">
      <dgm:prSet presAssocID="{FD609710-51A1-47E5-A25B-88EFAE5610E0}" presName="composite" presStyleCnt="0"/>
      <dgm:spPr/>
    </dgm:pt>
    <dgm:pt modelId="{03FB5B9A-C812-41FC-A803-0701CF7703EB}" type="pres">
      <dgm:prSet presAssocID="{FD609710-51A1-47E5-A25B-88EFAE5610E0}" presName="imgShp" presStyleLbl="fgImgPlac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5000" r="-105000"/>
          </a:stretch>
        </a:blipFill>
      </dgm:spPr>
    </dgm:pt>
    <dgm:pt modelId="{9E061E39-9A30-435F-B146-38E08C2F8B86}" type="pres">
      <dgm:prSet presAssocID="{FD609710-51A1-47E5-A25B-88EFAE5610E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C5CBBC-81CB-4340-B2D5-01F08F546911}" type="pres">
      <dgm:prSet presAssocID="{C2C62DFF-16C4-48A0-9ED1-B2506031A768}" presName="spacing" presStyleCnt="0"/>
      <dgm:spPr/>
    </dgm:pt>
    <dgm:pt modelId="{3B9E40E5-5DE2-45AA-B66A-0004B2C65595}" type="pres">
      <dgm:prSet presAssocID="{7B5FD6BA-C33E-4F7D-B53B-8C0A982BA143}" presName="composite" presStyleCnt="0"/>
      <dgm:spPr/>
    </dgm:pt>
    <dgm:pt modelId="{9FC40D67-C55A-4ECA-A175-794DF9E56DF9}" type="pres">
      <dgm:prSet presAssocID="{7B5FD6BA-C33E-4F7D-B53B-8C0A982BA143}" presName="imgShp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E2BCDFE-193F-4C42-B097-6E4FF9FC62F4}" type="pres">
      <dgm:prSet presAssocID="{7B5FD6BA-C33E-4F7D-B53B-8C0A982BA143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AB205E-B29D-4033-BB40-EC53CC4C8D7E}" type="pres">
      <dgm:prSet presAssocID="{6C11C979-548A-4BBB-BC7E-40E77EC19F37}" presName="spacing" presStyleCnt="0"/>
      <dgm:spPr/>
    </dgm:pt>
    <dgm:pt modelId="{638B1D6B-94C5-495A-928D-EA5A1E00816A}" type="pres">
      <dgm:prSet presAssocID="{81A480EA-0C3F-47B0-984A-2983D0E09DEB}" presName="composite" presStyleCnt="0"/>
      <dgm:spPr/>
    </dgm:pt>
    <dgm:pt modelId="{90A9DCC7-3DED-4245-AD58-A6543270A21B}" type="pres">
      <dgm:prSet presAssocID="{81A480EA-0C3F-47B0-984A-2983D0E09DEB}" presName="imgShp" presStyleLbl="fgImgPlac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A037CED-A0F3-4C3E-AB8C-BF2ADE37B448}" type="pres">
      <dgm:prSet presAssocID="{81A480EA-0C3F-47B0-984A-2983D0E09DEB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A0B62C-32E8-4442-97C0-75F760967C44}" type="pres">
      <dgm:prSet presAssocID="{A602BEAE-0C0C-4EFF-984D-98624CA791A1}" presName="spacing" presStyleCnt="0"/>
      <dgm:spPr/>
    </dgm:pt>
    <dgm:pt modelId="{311A923E-8B7A-431E-BF3E-84261353A715}" type="pres">
      <dgm:prSet presAssocID="{78CE83FE-A3F4-4315-B7EF-153DFB585553}" presName="composite" presStyleCnt="0"/>
      <dgm:spPr/>
    </dgm:pt>
    <dgm:pt modelId="{9D9D9D62-9764-41B9-B6CE-B278A3FFEC57}" type="pres">
      <dgm:prSet presAssocID="{78CE83FE-A3F4-4315-B7EF-153DFB585553}" presName="imgShp" presStyleLbl="fgImgPlac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</dgm:spPr>
    </dgm:pt>
    <dgm:pt modelId="{4ECD6C14-0DA6-4C2A-B93B-B4ED9ABC4788}" type="pres">
      <dgm:prSet presAssocID="{78CE83FE-A3F4-4315-B7EF-153DFB585553}" presName="txShp" presStyleLbl="node1" presStyleIdx="5" presStyleCnt="6" custScaleY="7852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93A8405-BEE9-4153-BB48-D9CC1433E5A2}" type="presOf" srcId="{B42015E4-17E3-4645-88FB-D85F0764ABE2}" destId="{842F3BDB-5CA4-4BE8-9D43-A14B30380455}" srcOrd="0" destOrd="0" presId="urn:microsoft.com/office/officeart/2005/8/layout/vList3"/>
    <dgm:cxn modelId="{AE8F5A39-7A65-49E0-9F2E-4284D6015CE1}" type="presOf" srcId="{78CE83FE-A3F4-4315-B7EF-153DFB585553}" destId="{4ECD6C14-0DA6-4C2A-B93B-B4ED9ABC4788}" srcOrd="0" destOrd="0" presId="urn:microsoft.com/office/officeart/2005/8/layout/vList3"/>
    <dgm:cxn modelId="{6F475F17-DCF4-429B-AE66-FAAB4FED416E}" type="presOf" srcId="{81A480EA-0C3F-47B0-984A-2983D0E09DEB}" destId="{CA037CED-A0F3-4C3E-AB8C-BF2ADE37B448}" srcOrd="0" destOrd="0" presId="urn:microsoft.com/office/officeart/2005/8/layout/vList3"/>
    <dgm:cxn modelId="{CB6B59CC-FE32-4721-83EE-5F040BBAB13A}" srcId="{B42015E4-17E3-4645-88FB-D85F0764ABE2}" destId="{81A480EA-0C3F-47B0-984A-2983D0E09DEB}" srcOrd="4" destOrd="0" parTransId="{3D124997-E33D-44CD-9504-039166FDB878}" sibTransId="{A602BEAE-0C0C-4EFF-984D-98624CA791A1}"/>
    <dgm:cxn modelId="{903DDEE1-2FE6-45C5-A5C9-0EC11D0553A0}" type="presOf" srcId="{7B5FD6BA-C33E-4F7D-B53B-8C0A982BA143}" destId="{7E2BCDFE-193F-4C42-B097-6E4FF9FC62F4}" srcOrd="0" destOrd="0" presId="urn:microsoft.com/office/officeart/2005/8/layout/vList3"/>
    <dgm:cxn modelId="{6F8878BE-CE53-4AD7-B7A7-2882605DCF78}" srcId="{B42015E4-17E3-4645-88FB-D85F0764ABE2}" destId="{88A54B80-2C33-48AE-B6EB-4354D5D55324}" srcOrd="0" destOrd="0" parTransId="{6740E1C2-10D2-4A15-B54E-5C3F4F763B18}" sibTransId="{BCF63939-2308-4CC7-A4E0-44F04A4E0E51}"/>
    <dgm:cxn modelId="{85826C11-DF02-4EF6-A9D9-AF02D3004065}" type="presOf" srcId="{88A54B80-2C33-48AE-B6EB-4354D5D55324}" destId="{26A4EC1E-DD1D-4D40-9420-53D085E02276}" srcOrd="0" destOrd="0" presId="urn:microsoft.com/office/officeart/2005/8/layout/vList3"/>
    <dgm:cxn modelId="{65E4DD5C-60CE-40BD-964E-169F2326FC9F}" type="presOf" srcId="{FD609710-51A1-47E5-A25B-88EFAE5610E0}" destId="{9E061E39-9A30-435F-B146-38E08C2F8B86}" srcOrd="0" destOrd="0" presId="urn:microsoft.com/office/officeart/2005/8/layout/vList3"/>
    <dgm:cxn modelId="{5123A8C2-775A-4F40-8D98-8FB696C84A13}" type="presOf" srcId="{386A98AB-B518-4611-8C5D-F465B623538E}" destId="{EA15B84F-83D2-466C-BD98-248CE9B55CC7}" srcOrd="0" destOrd="0" presId="urn:microsoft.com/office/officeart/2005/8/layout/vList3"/>
    <dgm:cxn modelId="{EE277BEA-D019-4707-B0EE-C93301F45B8E}" srcId="{B42015E4-17E3-4645-88FB-D85F0764ABE2}" destId="{78CE83FE-A3F4-4315-B7EF-153DFB585553}" srcOrd="5" destOrd="0" parTransId="{4D662819-028A-4DFC-AB2D-10C6F92D5569}" sibTransId="{D8F730AA-690B-458C-B696-2C8A8909FFF0}"/>
    <dgm:cxn modelId="{A3243E05-AB71-43D8-B4C5-606D9E764E41}" srcId="{B42015E4-17E3-4645-88FB-D85F0764ABE2}" destId="{7B5FD6BA-C33E-4F7D-B53B-8C0A982BA143}" srcOrd="3" destOrd="0" parTransId="{F1D3B8A0-89B9-42B7-9E03-2A9C57E9F60B}" sibTransId="{6C11C979-548A-4BBB-BC7E-40E77EC19F37}"/>
    <dgm:cxn modelId="{35644EA5-3648-4825-91EE-D271828C0F88}" srcId="{B42015E4-17E3-4645-88FB-D85F0764ABE2}" destId="{386A98AB-B518-4611-8C5D-F465B623538E}" srcOrd="1" destOrd="0" parTransId="{70978C9E-2183-4B0B-A63A-03DDBE24EBC8}" sibTransId="{DA87C3B2-D843-4CD0-AD7F-5A40740F03ED}"/>
    <dgm:cxn modelId="{3DA1F5B7-F451-4ED9-8830-0CFB75758380}" srcId="{B42015E4-17E3-4645-88FB-D85F0764ABE2}" destId="{FD609710-51A1-47E5-A25B-88EFAE5610E0}" srcOrd="2" destOrd="0" parTransId="{7293FA20-6A10-4FB6-8549-42CA9F12A2A9}" sibTransId="{C2C62DFF-16C4-48A0-9ED1-B2506031A768}"/>
    <dgm:cxn modelId="{B9B58474-4D74-4F36-B8E9-D91C6AFCB4BD}" type="presParOf" srcId="{842F3BDB-5CA4-4BE8-9D43-A14B30380455}" destId="{40A3C859-4D0B-4445-A0A6-D280C6B75F89}" srcOrd="0" destOrd="0" presId="urn:microsoft.com/office/officeart/2005/8/layout/vList3"/>
    <dgm:cxn modelId="{6D608280-A0E0-4E90-9AA9-37F6F09A89CC}" type="presParOf" srcId="{40A3C859-4D0B-4445-A0A6-D280C6B75F89}" destId="{A95788A7-8543-4616-A084-F61739581932}" srcOrd="0" destOrd="0" presId="urn:microsoft.com/office/officeart/2005/8/layout/vList3"/>
    <dgm:cxn modelId="{E0E42AB3-3BFF-4121-B604-90ECEA54795C}" type="presParOf" srcId="{40A3C859-4D0B-4445-A0A6-D280C6B75F89}" destId="{26A4EC1E-DD1D-4D40-9420-53D085E02276}" srcOrd="1" destOrd="0" presId="urn:microsoft.com/office/officeart/2005/8/layout/vList3"/>
    <dgm:cxn modelId="{5FEDC067-E804-4F5F-BDC5-F2A88E0BDBE4}" type="presParOf" srcId="{842F3BDB-5CA4-4BE8-9D43-A14B30380455}" destId="{EC7BE4F9-6E73-4FAB-8520-727C751E19DB}" srcOrd="1" destOrd="0" presId="urn:microsoft.com/office/officeart/2005/8/layout/vList3"/>
    <dgm:cxn modelId="{FE7052CD-80C0-4ABE-B80C-76C77CEFDECB}" type="presParOf" srcId="{842F3BDB-5CA4-4BE8-9D43-A14B30380455}" destId="{32DF0A80-5BC1-4AAD-B5FF-2FD70569FBCE}" srcOrd="2" destOrd="0" presId="urn:microsoft.com/office/officeart/2005/8/layout/vList3"/>
    <dgm:cxn modelId="{B217CFE1-9688-41EC-A811-3AD932404E82}" type="presParOf" srcId="{32DF0A80-5BC1-4AAD-B5FF-2FD70569FBCE}" destId="{5297DA02-CF27-481C-B339-44CFAD4A0586}" srcOrd="0" destOrd="0" presId="urn:microsoft.com/office/officeart/2005/8/layout/vList3"/>
    <dgm:cxn modelId="{EB07D4B4-83D1-4B7E-9C13-CAA9D870F2F1}" type="presParOf" srcId="{32DF0A80-5BC1-4AAD-B5FF-2FD70569FBCE}" destId="{EA15B84F-83D2-466C-BD98-248CE9B55CC7}" srcOrd="1" destOrd="0" presId="urn:microsoft.com/office/officeart/2005/8/layout/vList3"/>
    <dgm:cxn modelId="{84B7B005-3046-4E9A-AE0E-3C88F6CFC597}" type="presParOf" srcId="{842F3BDB-5CA4-4BE8-9D43-A14B30380455}" destId="{382F6346-B418-4925-AC5C-0935AB302E2B}" srcOrd="3" destOrd="0" presId="urn:microsoft.com/office/officeart/2005/8/layout/vList3"/>
    <dgm:cxn modelId="{255B802C-AB4C-48A5-9330-F63DE329BCBC}" type="presParOf" srcId="{842F3BDB-5CA4-4BE8-9D43-A14B30380455}" destId="{9DEA200A-2193-4E7D-B973-DAAA56AA9A46}" srcOrd="4" destOrd="0" presId="urn:microsoft.com/office/officeart/2005/8/layout/vList3"/>
    <dgm:cxn modelId="{06C48FAB-E6DF-4726-BCD5-23F94E2809B2}" type="presParOf" srcId="{9DEA200A-2193-4E7D-B973-DAAA56AA9A46}" destId="{03FB5B9A-C812-41FC-A803-0701CF7703EB}" srcOrd="0" destOrd="0" presId="urn:microsoft.com/office/officeart/2005/8/layout/vList3"/>
    <dgm:cxn modelId="{3676A3AB-9C44-4FBE-BDDD-40656474FECB}" type="presParOf" srcId="{9DEA200A-2193-4E7D-B973-DAAA56AA9A46}" destId="{9E061E39-9A30-435F-B146-38E08C2F8B86}" srcOrd="1" destOrd="0" presId="urn:microsoft.com/office/officeart/2005/8/layout/vList3"/>
    <dgm:cxn modelId="{01840AB1-378C-4A65-BC0E-9B9C6AFD81E8}" type="presParOf" srcId="{842F3BDB-5CA4-4BE8-9D43-A14B30380455}" destId="{ECC5CBBC-81CB-4340-B2D5-01F08F546911}" srcOrd="5" destOrd="0" presId="urn:microsoft.com/office/officeart/2005/8/layout/vList3"/>
    <dgm:cxn modelId="{DB476944-4640-4BDF-9631-308F7A2B78C0}" type="presParOf" srcId="{842F3BDB-5CA4-4BE8-9D43-A14B30380455}" destId="{3B9E40E5-5DE2-45AA-B66A-0004B2C65595}" srcOrd="6" destOrd="0" presId="urn:microsoft.com/office/officeart/2005/8/layout/vList3"/>
    <dgm:cxn modelId="{336E7CBA-3FA4-4F4F-B472-B999E41CE4EC}" type="presParOf" srcId="{3B9E40E5-5DE2-45AA-B66A-0004B2C65595}" destId="{9FC40D67-C55A-4ECA-A175-794DF9E56DF9}" srcOrd="0" destOrd="0" presId="urn:microsoft.com/office/officeart/2005/8/layout/vList3"/>
    <dgm:cxn modelId="{1BC38E9D-5C23-419B-97CD-50983B6F3A2B}" type="presParOf" srcId="{3B9E40E5-5DE2-45AA-B66A-0004B2C65595}" destId="{7E2BCDFE-193F-4C42-B097-6E4FF9FC62F4}" srcOrd="1" destOrd="0" presId="urn:microsoft.com/office/officeart/2005/8/layout/vList3"/>
    <dgm:cxn modelId="{13F0357C-4CC9-4B0A-B6AB-017E4F202153}" type="presParOf" srcId="{842F3BDB-5CA4-4BE8-9D43-A14B30380455}" destId="{04AB205E-B29D-4033-BB40-EC53CC4C8D7E}" srcOrd="7" destOrd="0" presId="urn:microsoft.com/office/officeart/2005/8/layout/vList3"/>
    <dgm:cxn modelId="{6A60BB95-8082-4239-A5A6-7F47487F0EFC}" type="presParOf" srcId="{842F3BDB-5CA4-4BE8-9D43-A14B30380455}" destId="{638B1D6B-94C5-495A-928D-EA5A1E00816A}" srcOrd="8" destOrd="0" presId="urn:microsoft.com/office/officeart/2005/8/layout/vList3"/>
    <dgm:cxn modelId="{B3C652A2-4E0D-4223-9E07-609D389D55FC}" type="presParOf" srcId="{638B1D6B-94C5-495A-928D-EA5A1E00816A}" destId="{90A9DCC7-3DED-4245-AD58-A6543270A21B}" srcOrd="0" destOrd="0" presId="urn:microsoft.com/office/officeart/2005/8/layout/vList3"/>
    <dgm:cxn modelId="{2B1F3671-5367-4059-92F6-14313CAA2BF5}" type="presParOf" srcId="{638B1D6B-94C5-495A-928D-EA5A1E00816A}" destId="{CA037CED-A0F3-4C3E-AB8C-BF2ADE37B448}" srcOrd="1" destOrd="0" presId="urn:microsoft.com/office/officeart/2005/8/layout/vList3"/>
    <dgm:cxn modelId="{66E80CE3-67F8-48E1-B7A2-9C41421B3F49}" type="presParOf" srcId="{842F3BDB-5CA4-4BE8-9D43-A14B30380455}" destId="{0FA0B62C-32E8-4442-97C0-75F760967C44}" srcOrd="9" destOrd="0" presId="urn:microsoft.com/office/officeart/2005/8/layout/vList3"/>
    <dgm:cxn modelId="{07AF1703-1C3F-45E2-A112-6DDC275893D3}" type="presParOf" srcId="{842F3BDB-5CA4-4BE8-9D43-A14B30380455}" destId="{311A923E-8B7A-431E-BF3E-84261353A715}" srcOrd="10" destOrd="0" presId="urn:microsoft.com/office/officeart/2005/8/layout/vList3"/>
    <dgm:cxn modelId="{40B8A9C2-DA9F-4F64-80CF-9512921B9A1B}" type="presParOf" srcId="{311A923E-8B7A-431E-BF3E-84261353A715}" destId="{9D9D9D62-9764-41B9-B6CE-B278A3FFEC57}" srcOrd="0" destOrd="0" presId="urn:microsoft.com/office/officeart/2005/8/layout/vList3"/>
    <dgm:cxn modelId="{4A1C8E94-9487-446B-984F-03D547D11725}" type="presParOf" srcId="{311A923E-8B7A-431E-BF3E-84261353A715}" destId="{4ECD6C14-0DA6-4C2A-B93B-B4ED9ABC478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4EC1E-DD1D-4D40-9420-53D085E02276}">
      <dsp:nvSpPr>
        <dsp:cNvPr id="0" name=""/>
        <dsp:cNvSpPr/>
      </dsp:nvSpPr>
      <dsp:spPr>
        <a:xfrm rot="10800000">
          <a:off x="1950571" y="96494"/>
          <a:ext cx="6992874" cy="56387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44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Introduction</a:t>
          </a:r>
          <a:endParaRPr lang="fr-FR" sz="2600" kern="1200" dirty="0"/>
        </a:p>
      </dsp:txBody>
      <dsp:txXfrm rot="10800000">
        <a:off x="2091539" y="96494"/>
        <a:ext cx="6851906" cy="563872"/>
      </dsp:txXfrm>
    </dsp:sp>
    <dsp:sp modelId="{A95788A7-8543-4616-A084-F61739581932}">
      <dsp:nvSpPr>
        <dsp:cNvPr id="0" name=""/>
        <dsp:cNvSpPr/>
      </dsp:nvSpPr>
      <dsp:spPr>
        <a:xfrm>
          <a:off x="1572154" y="12"/>
          <a:ext cx="756835" cy="75683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5B84F-83D2-466C-BD98-248CE9B55CC7}">
      <dsp:nvSpPr>
        <dsp:cNvPr id="0" name=""/>
        <dsp:cNvSpPr/>
      </dsp:nvSpPr>
      <dsp:spPr>
        <a:xfrm rot="10800000">
          <a:off x="1950571" y="982769"/>
          <a:ext cx="6992874" cy="75683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44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Pourquoi Python (</a:t>
          </a:r>
          <a:r>
            <a:rPr lang="fr-FR" sz="2600" kern="1200" dirty="0" err="1" smtClean="0"/>
            <a:t>PySpark</a:t>
          </a:r>
          <a:r>
            <a:rPr lang="fr-FR" sz="2600" kern="1200" dirty="0" smtClean="0"/>
            <a:t>) au lieu de Scala?</a:t>
          </a:r>
          <a:endParaRPr lang="fr-FR" sz="2600" kern="1200" dirty="0"/>
        </a:p>
      </dsp:txBody>
      <dsp:txXfrm rot="10800000">
        <a:off x="2139780" y="982769"/>
        <a:ext cx="6803665" cy="756835"/>
      </dsp:txXfrm>
    </dsp:sp>
    <dsp:sp modelId="{5297DA02-CF27-481C-B339-44CFAD4A0586}">
      <dsp:nvSpPr>
        <dsp:cNvPr id="0" name=""/>
        <dsp:cNvSpPr/>
      </dsp:nvSpPr>
      <dsp:spPr>
        <a:xfrm>
          <a:off x="1572154" y="982769"/>
          <a:ext cx="756835" cy="75683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61E39-9A30-435F-B146-38E08C2F8B86}">
      <dsp:nvSpPr>
        <dsp:cNvPr id="0" name=""/>
        <dsp:cNvSpPr/>
      </dsp:nvSpPr>
      <dsp:spPr>
        <a:xfrm rot="10800000">
          <a:off x="1950571" y="1965526"/>
          <a:ext cx="6992874" cy="75683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44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Spark Streaming</a:t>
          </a:r>
          <a:endParaRPr lang="fr-FR" sz="2600" kern="1200" dirty="0"/>
        </a:p>
      </dsp:txBody>
      <dsp:txXfrm rot="10800000">
        <a:off x="2139780" y="1965526"/>
        <a:ext cx="6803665" cy="756835"/>
      </dsp:txXfrm>
    </dsp:sp>
    <dsp:sp modelId="{03FB5B9A-C812-41FC-A803-0701CF7703EB}">
      <dsp:nvSpPr>
        <dsp:cNvPr id="0" name=""/>
        <dsp:cNvSpPr/>
      </dsp:nvSpPr>
      <dsp:spPr>
        <a:xfrm>
          <a:off x="1572154" y="1965526"/>
          <a:ext cx="756835" cy="75683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5000" r="-10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BCDFE-193F-4C42-B097-6E4FF9FC62F4}">
      <dsp:nvSpPr>
        <dsp:cNvPr id="0" name=""/>
        <dsp:cNvSpPr/>
      </dsp:nvSpPr>
      <dsp:spPr>
        <a:xfrm rot="10800000">
          <a:off x="1950571" y="2948283"/>
          <a:ext cx="6992874" cy="75683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44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Spark </a:t>
          </a:r>
          <a:r>
            <a:rPr lang="fr-FR" sz="2600" kern="1200" dirty="0" err="1" smtClean="0"/>
            <a:t>MLlib</a:t>
          </a:r>
          <a:r>
            <a:rPr lang="fr-FR" sz="2600" kern="1200" dirty="0" smtClean="0"/>
            <a:t> (Machine Learning)</a:t>
          </a:r>
          <a:endParaRPr lang="fr-FR" sz="2600" kern="1200" dirty="0"/>
        </a:p>
      </dsp:txBody>
      <dsp:txXfrm rot="10800000">
        <a:off x="2139780" y="2948283"/>
        <a:ext cx="6803665" cy="756835"/>
      </dsp:txXfrm>
    </dsp:sp>
    <dsp:sp modelId="{9FC40D67-C55A-4ECA-A175-794DF9E56DF9}">
      <dsp:nvSpPr>
        <dsp:cNvPr id="0" name=""/>
        <dsp:cNvSpPr/>
      </dsp:nvSpPr>
      <dsp:spPr>
        <a:xfrm>
          <a:off x="1572154" y="2948283"/>
          <a:ext cx="756835" cy="75683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37CED-A0F3-4C3E-AB8C-BF2ADE37B448}">
      <dsp:nvSpPr>
        <dsp:cNvPr id="0" name=""/>
        <dsp:cNvSpPr/>
      </dsp:nvSpPr>
      <dsp:spPr>
        <a:xfrm rot="10800000">
          <a:off x="1950571" y="3931039"/>
          <a:ext cx="6992874" cy="75683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44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Implémentation</a:t>
          </a:r>
          <a:endParaRPr lang="fr-FR" sz="2600" kern="1200" dirty="0"/>
        </a:p>
      </dsp:txBody>
      <dsp:txXfrm rot="10800000">
        <a:off x="2139780" y="3931039"/>
        <a:ext cx="6803665" cy="756835"/>
      </dsp:txXfrm>
    </dsp:sp>
    <dsp:sp modelId="{90A9DCC7-3DED-4245-AD58-A6543270A21B}">
      <dsp:nvSpPr>
        <dsp:cNvPr id="0" name=""/>
        <dsp:cNvSpPr/>
      </dsp:nvSpPr>
      <dsp:spPr>
        <a:xfrm>
          <a:off x="1572154" y="3931039"/>
          <a:ext cx="756835" cy="75683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D6C14-0DA6-4C2A-B93B-B4ED9ABC4788}">
      <dsp:nvSpPr>
        <dsp:cNvPr id="0" name=""/>
        <dsp:cNvSpPr/>
      </dsp:nvSpPr>
      <dsp:spPr>
        <a:xfrm rot="10800000">
          <a:off x="1950571" y="4995080"/>
          <a:ext cx="6992874" cy="59426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744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Conclusion</a:t>
          </a:r>
          <a:endParaRPr lang="fr-FR" sz="2600" kern="1200" dirty="0"/>
        </a:p>
      </dsp:txBody>
      <dsp:txXfrm rot="10800000">
        <a:off x="2099138" y="4995080"/>
        <a:ext cx="6844307" cy="594267"/>
      </dsp:txXfrm>
    </dsp:sp>
    <dsp:sp modelId="{9D9D9D62-9764-41B9-B6CE-B278A3FFEC57}">
      <dsp:nvSpPr>
        <dsp:cNvPr id="0" name=""/>
        <dsp:cNvSpPr/>
      </dsp:nvSpPr>
      <dsp:spPr>
        <a:xfrm>
          <a:off x="1572154" y="4913796"/>
          <a:ext cx="756835" cy="756835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70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92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08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37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0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08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6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582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63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9A78-BD34-4CFB-8AC1-4CB7BE036D1D}" type="datetimeFigureOut">
              <a:rPr lang="fr-FR" smtClean="0"/>
              <a:t>18/07/2020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5A2A-069D-4A94-B0E8-8554BD2C84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43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97" y="633830"/>
            <a:ext cx="16764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500048" y="917267"/>
            <a:ext cx="5022376" cy="12965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Master traitement intelligente de systèmes(IPS</a:t>
            </a:r>
            <a:r>
              <a:rPr lang="fr-FR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473353" y="2691686"/>
            <a:ext cx="5129733" cy="1346188"/>
          </a:xfrm>
          <a:prstGeom prst="round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i="1" dirty="0"/>
              <a:t>Spark Streaming : Analyse de sentiments sur Twitter</a:t>
            </a:r>
            <a:endParaRPr lang="fr-FR" sz="2800" b="1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1771197" y="4515756"/>
            <a:ext cx="3138985" cy="2006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i="1" dirty="0">
                <a:solidFill>
                  <a:schemeClr val="tx1"/>
                </a:solidFill>
              </a:rPr>
              <a:t>Préparé par : </a:t>
            </a:r>
            <a:endParaRPr lang="fr-FR" sz="2000" dirty="0">
              <a:solidFill>
                <a:schemeClr val="tx1"/>
              </a:solidFill>
            </a:endParaRPr>
          </a:p>
          <a:p>
            <a:endParaRPr lang="fr-FR" sz="2000" i="1" dirty="0" smtClean="0">
              <a:solidFill>
                <a:schemeClr val="tx1"/>
              </a:solidFill>
            </a:endParaRPr>
          </a:p>
          <a:p>
            <a:r>
              <a:rPr lang="fr-FR" sz="2000" i="1" dirty="0">
                <a:solidFill>
                  <a:schemeClr val="tx1"/>
                </a:solidFill>
              </a:rPr>
              <a:t>	</a:t>
            </a:r>
            <a:r>
              <a:rPr lang="fr-FR" sz="2000" i="1" dirty="0" smtClean="0">
                <a:solidFill>
                  <a:schemeClr val="tx1"/>
                </a:solidFill>
              </a:rPr>
              <a:t>ABOUCHE </a:t>
            </a:r>
            <a:r>
              <a:rPr lang="fr-FR" sz="2000" i="1" dirty="0">
                <a:solidFill>
                  <a:schemeClr val="tx1"/>
                </a:solidFill>
              </a:rPr>
              <a:t>HIND </a:t>
            </a:r>
            <a:endParaRPr lang="fr-FR" sz="2000" i="1" dirty="0" smtClean="0">
              <a:solidFill>
                <a:schemeClr val="tx1"/>
              </a:solidFill>
            </a:endParaRPr>
          </a:p>
          <a:p>
            <a:r>
              <a:rPr lang="fr-FR" sz="2000" i="1" dirty="0" smtClean="0">
                <a:solidFill>
                  <a:schemeClr val="tx1"/>
                </a:solidFill>
              </a:rPr>
              <a:t>Module  :</a:t>
            </a:r>
          </a:p>
          <a:p>
            <a:r>
              <a:rPr lang="fr-FR" sz="2000" i="1" dirty="0" smtClean="0">
                <a:solidFill>
                  <a:schemeClr val="tx1"/>
                </a:solidFill>
              </a:rPr>
              <a:t>	BIG DATA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59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69493"/>
            <a:ext cx="10515600" cy="46538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notre projet on va utiliser 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pour analyser les sentiments des gens selon trois classes: </a:t>
            </a:r>
            <a:r>
              <a:rPr lang="fr-F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egative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Positive and 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l’implémentation de code ,on va utiliser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9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 </a:t>
            </a:r>
            <a:r>
              <a:rPr lang="fr-FR" sz="19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client python de l'API Twitter officielle.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9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fr-FR" sz="19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la bibliothèque python pour le traitement des données textuelles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9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fr-FR" sz="19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bibliothèque du langage de programmation Python destinée à tracer et visualiser des données sous formes de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graphiques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8648"/>
            <a:ext cx="10515600" cy="986004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87605"/>
            <a:ext cx="10515600" cy="52270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d'abord,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nous connectons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partir de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notre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 Twitter et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passons aux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, pour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réer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nouvelle application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afin d’obtenir les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clés :Consumer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Key,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Consumer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Secret,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Token and Access Token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Secret(on va les utiliser pour connecter avec notre Twitter API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3451" y="3111690"/>
            <a:ext cx="6387152" cy="32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8648"/>
            <a:ext cx="10515600" cy="106789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6347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qu’nous avons implémenté  peut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vous dire les sentiments des gens concernant tous les événements qui se produisent dans le monde en analysant les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liés à cet événement. Il recherchera des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n'importe quel sujet et analysera chaque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voir à quel point son émotion est positive ou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négative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06458" y="3538041"/>
            <a:ext cx="5760720" cy="263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7455"/>
            <a:ext cx="10515600" cy="1048958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64775"/>
            <a:ext cx="10515600" cy="5677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résultat d’analyser les Tweets des gens qui réagissent à Islam en analysant 1000 Tweet.</a:t>
            </a:r>
          </a:p>
          <a:p>
            <a:pPr>
              <a:lnSpc>
                <a:spcPct val="150000"/>
              </a:lnSpc>
            </a:pPr>
            <a:endParaRPr lang="fr-F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15639" y="2005330"/>
            <a:ext cx="6119429" cy="48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74057"/>
            <a:ext cx="10515600" cy="106789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fr-F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42187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travaillant sur ce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projet, J'ai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appris beaucoup de technologies en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développant mes connaissances dans le domaines de Apache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, même si j'ai rencontré beaucoup de problèmes pendant le travail sur ce projet, comme la configuration de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Spark, la compatibilité des versions , problèmes de </a:t>
            </a:r>
            <a:r>
              <a:rPr lang="fr-F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variables d’environnements .</a:t>
            </a:r>
          </a:p>
          <a:p>
            <a:pPr>
              <a:lnSpc>
                <a:spcPct val="160000"/>
              </a:lnSpc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Enfin, mais non le moindre, j'ai appris à surmonter les problèmes. L'expérience m'a fait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techniquement qualifié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développé mon pouvoir de réflexion autour des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</a:t>
            </a:r>
          </a:p>
        </p:txBody>
      </p:sp>
    </p:spTree>
    <p:extLst>
      <p:ext uri="{BB962C8B-B14F-4D97-AF65-F5344CB8AC3E}">
        <p14:creationId xmlns:p14="http://schemas.microsoft.com/office/powerpoint/2010/main" val="28071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609" y="133113"/>
            <a:ext cx="10515600" cy="1325563"/>
          </a:xfrm>
        </p:spPr>
        <p:txBody>
          <a:bodyPr/>
          <a:lstStyle/>
          <a:p>
            <a:pPr algn="ctr"/>
            <a:r>
              <a:rPr lang="fr-F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</a:t>
            </a:r>
            <a:r>
              <a:rPr lang="fr-FR" dirty="0" smtClean="0"/>
              <a:t>	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917057"/>
              </p:ext>
            </p:extLst>
          </p:nvPr>
        </p:nvGraphicFramePr>
        <p:xfrm>
          <a:off x="838200" y="1187355"/>
          <a:ext cx="10515600" cy="5670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7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91067"/>
            <a:ext cx="10515600" cy="928049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3652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au </a:t>
            </a:r>
            <a:r>
              <a:rPr lang="fr-F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fr-F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jour, nous générons 2,5 trillions d’octets de données</a:t>
            </a:r>
          </a:p>
          <a:p>
            <a:pPr lvl="1">
              <a:lnSpc>
                <a:spcPct val="150000"/>
              </a:lnSpc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90% des données dans le monde ont été créées au cours des deux dernières années</a:t>
            </a:r>
          </a:p>
          <a:p>
            <a:pPr lvl="1">
              <a:lnSpc>
                <a:spcPct val="150000"/>
              </a:lnSpc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90% des données générées sont non structurées</a:t>
            </a:r>
          </a:p>
          <a:p>
            <a:pPr lvl="1">
              <a:lnSpc>
                <a:spcPct val="150000"/>
              </a:lnSpc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Capteurs utilisés pour collecter les informations climatiques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sur les médias sociaux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numériques et vidéos publiées en ligne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Enregistrements transactionnels d’achat en ligne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Signaux GPS de téléphones mobiles</a:t>
            </a:r>
          </a:p>
          <a:p>
            <a:pPr lvl="1">
              <a:lnSpc>
                <a:spcPct val="150000"/>
              </a:lnSpc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appelées Big Data ou Données Massives</a:t>
            </a:r>
          </a:p>
        </p:txBody>
      </p:sp>
    </p:spTree>
    <p:extLst>
      <p:ext uri="{BB962C8B-B14F-4D97-AF65-F5344CB8AC3E}">
        <p14:creationId xmlns:p14="http://schemas.microsoft.com/office/powerpoint/2010/main" val="15840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91067"/>
            <a:ext cx="10515600" cy="928049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125" y="1011804"/>
            <a:ext cx="12041875" cy="563652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au </a:t>
            </a:r>
            <a:r>
              <a:rPr lang="fr-FR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fr-F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2200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désigne la masse de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collectées</a:t>
            </a:r>
          </a:p>
          <a:p>
            <a:pPr lvl="1">
              <a:lnSpc>
                <a:spcPct val="150000"/>
              </a:lnSpc>
            </a:pPr>
            <a:r>
              <a:rPr lang="fr-FR" sz="2200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Variété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désigne l'origine variée des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de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qui sont soit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structurées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ou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structurées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2200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Vélocité</a:t>
            </a:r>
            <a:r>
              <a:rPr lang="fr-FR" sz="2200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désigne la vitesse à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laquelle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endParaRPr lang="fr-F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traitées simultanément</a:t>
            </a:r>
            <a:endParaRPr lang="fr-F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Big data : Découverte | SUPINFO, École Supérieure d'Informat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33" y="1588197"/>
            <a:ext cx="6380233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91067"/>
            <a:ext cx="10515600" cy="928049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981433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fr-FR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au Apache Spark: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moteur rapide et général pour le traitement de données à grande échelle</a:t>
            </a:r>
          </a:p>
          <a:p>
            <a:pPr lvl="1"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 Apache de haut niveau depuis 2014.</a:t>
            </a:r>
          </a:p>
          <a:p>
            <a:pPr lvl="1"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Réponse aux limitations de 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endParaRPr lang="fr-F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Exécutez des programmes jusqu'à 100 fois plus rapidement que Hadoop 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 mémoire, ou 10 fois plus rapide sur le disque</a:t>
            </a:r>
          </a:p>
          <a:p>
            <a:pPr lvl="1">
              <a:lnSpc>
                <a:spcPct val="150000"/>
              </a:lnSpc>
            </a:pP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mplémenté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dans le langage de programmation Scala, prend en charge</a:t>
            </a:r>
          </a:p>
          <a:p>
            <a:pPr lvl="1"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Java, Scala, Python, R</a:t>
            </a:r>
          </a:p>
          <a:p>
            <a:pPr lvl="1"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Fonctionne sur Hadoop, 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Mesos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autonome, 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endParaRPr lang="fr-F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82889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Pourquoi Python (</a:t>
            </a:r>
            <a:r>
              <a:rPr lang="fr-FR" sz="4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fr-FR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au lieu de Scala</a:t>
            </a:r>
            <a:endParaRPr lang="fr-FR" sz="4000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2322"/>
            <a:ext cx="10515600" cy="502237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sz="2400" i="1" dirty="0" smtClean="0">
                <a:solidFill>
                  <a:srgbClr val="0070C0"/>
                </a:solidFill>
              </a:rPr>
              <a:t>Learning </a:t>
            </a:r>
            <a:r>
              <a:rPr lang="fr-FR" sz="2400" i="1" dirty="0" err="1" smtClean="0">
                <a:solidFill>
                  <a:srgbClr val="0070C0"/>
                </a:solidFill>
              </a:rPr>
              <a:t>curve</a:t>
            </a:r>
            <a:r>
              <a:rPr lang="fr-FR" sz="2400" dirty="0" smtClean="0"/>
              <a:t>: </a:t>
            </a:r>
            <a:r>
              <a:rPr lang="fr-FR" sz="2400" dirty="0"/>
              <a:t>Python est relativement plus facile à </a:t>
            </a:r>
            <a:r>
              <a:rPr lang="fr-FR" sz="2400" dirty="0" smtClean="0"/>
              <a:t>apprendre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0070C0"/>
                </a:solidFill>
              </a:rPr>
              <a:t>Easy to use: </a:t>
            </a:r>
            <a:r>
              <a:rPr lang="en-US" sz="2400" dirty="0"/>
              <a:t>Code readability, maintainability and familiarity </a:t>
            </a:r>
            <a:r>
              <a:rPr lang="en-US" sz="2400" dirty="0" smtClean="0"/>
              <a:t>is </a:t>
            </a:r>
            <a:r>
              <a:rPr lang="fr-FR" sz="2400" dirty="0" smtClean="0"/>
              <a:t>far </a:t>
            </a:r>
            <a:r>
              <a:rPr lang="fr-FR" sz="2400" dirty="0" err="1"/>
              <a:t>better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rgbClr val="0070C0"/>
                </a:solidFill>
              </a:rPr>
              <a:t>Libraries: </a:t>
            </a:r>
            <a:r>
              <a:rPr lang="fr-FR" sz="2400" dirty="0" smtClean="0"/>
              <a:t>Python est livré avec d'excellentes bibliothèques pour l'analyse des données, les statistiques et la visualisation </a:t>
            </a:r>
            <a:r>
              <a:rPr lang="en-US" sz="2400" dirty="0" smtClean="0"/>
              <a:t>(</a:t>
            </a:r>
            <a:r>
              <a:rPr lang="en-US" sz="2400" dirty="0" err="1" smtClean="0"/>
              <a:t>numpy</a:t>
            </a:r>
            <a:r>
              <a:rPr lang="en-US" sz="2400" dirty="0" smtClean="0"/>
              <a:t>, pandas,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etc...)</a:t>
            </a:r>
          </a:p>
          <a:p>
            <a:pPr>
              <a:lnSpc>
                <a:spcPct val="150000"/>
              </a:lnSpc>
            </a:pPr>
            <a:r>
              <a:rPr lang="fr-FR" sz="2400" i="1" dirty="0" smtClean="0">
                <a:solidFill>
                  <a:srgbClr val="0070C0"/>
                </a:solidFill>
              </a:rPr>
              <a:t>Performance: </a:t>
            </a:r>
            <a:r>
              <a:rPr lang="fr-FR" sz="2400" dirty="0" smtClean="0"/>
              <a:t>Scala est plus rapide que Python mais si votre Python code appelle simplement les bibliothèques Spark, les différences de performances sont Minimal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FF0000"/>
                </a:solidFill>
              </a:rPr>
              <a:t>Rappel: toute nouvelle fonctionnalité ajoutée dans Spark API sera disponible à Scala en premier</a:t>
            </a:r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0878"/>
          </a:xfrm>
        </p:spPr>
        <p:txBody>
          <a:bodyPr>
            <a:normAutofit/>
          </a:bodyPr>
          <a:lstStyle/>
          <a:p>
            <a:pPr lvl="0" algn="ctr"/>
            <a:r>
              <a:rPr lang="fr-F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52543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est un module complémentaire de l'API Spark de base qui est évolutif et à haut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débit</a:t>
            </a:r>
          </a:p>
          <a:p>
            <a:pPr>
              <a:lnSpc>
                <a:spcPct val="150000"/>
              </a:lnSpc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calable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tolérant à la panne des données provenant de sources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diverses telle que File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Socket, Kafka, </a:t>
            </a:r>
            <a:r>
              <a:rPr lang="fr-F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Flume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Kinesis</a:t>
            </a:r>
            <a:endParaRPr lang="fr-F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utilise « </a:t>
            </a:r>
            <a:r>
              <a:rPr lang="fr-F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discretized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DStreams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», qui est exprimé par une séquence de RDDs </a:t>
            </a:r>
            <a:endParaRPr lang="fr-F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45" y="4326340"/>
            <a:ext cx="6588955" cy="19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9183"/>
            <a:ext cx="10515600" cy="1009934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37981"/>
            <a:ext cx="10515600" cy="46129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reçoit des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d'entrée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direct et divise les données en 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batches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sont à leur tour traités par « Spark </a:t>
            </a:r>
            <a:r>
              <a:rPr lang="fr-F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»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33754" y="3335802"/>
            <a:ext cx="6597100" cy="249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9591"/>
            <a:ext cx="10515600" cy="1108833"/>
          </a:xfrm>
        </p:spPr>
        <p:txBody>
          <a:bodyPr/>
          <a:lstStyle/>
          <a:p>
            <a:pPr lvl="0" algn="ctr"/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fr-F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fr-F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69744"/>
            <a:ext cx="10515600" cy="40943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 en charge les algorithmes ML courants tels que la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classification, régression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filtrage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collaboratif</a:t>
            </a:r>
          </a:p>
          <a:p>
            <a:pPr>
              <a:lnSpc>
                <a:spcPct val="150000"/>
              </a:lnSpc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d'entités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Sélection</a:t>
            </a:r>
            <a:endParaRPr lang="fr-F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L'API basée sur </a:t>
            </a:r>
            <a:r>
              <a:rPr lang="fr-F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l'API principale</a:t>
            </a:r>
          </a:p>
        </p:txBody>
      </p:sp>
    </p:spTree>
    <p:extLst>
      <p:ext uri="{BB962C8B-B14F-4D97-AF65-F5344CB8AC3E}">
        <p14:creationId xmlns:p14="http://schemas.microsoft.com/office/powerpoint/2010/main" val="18309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684</Words>
  <Application>Microsoft Office PowerPoint</Application>
  <PresentationFormat>Grand écran</PresentationFormat>
  <Paragraphs>86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PLAN  </vt:lpstr>
      <vt:lpstr>Introduction</vt:lpstr>
      <vt:lpstr>Introduction</vt:lpstr>
      <vt:lpstr>Introduction</vt:lpstr>
      <vt:lpstr>Pourquoi Python (PySpark) au lieu de Scala</vt:lpstr>
      <vt:lpstr>Spark Streaming</vt:lpstr>
      <vt:lpstr>Spark Streaming</vt:lpstr>
      <vt:lpstr>Spark MLlib </vt:lpstr>
      <vt:lpstr>Implémentation</vt:lpstr>
      <vt:lpstr>Implémentation</vt:lpstr>
      <vt:lpstr>Implémentation</vt:lpstr>
      <vt:lpstr>Implémentation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ToshiBa</dc:creator>
  <cp:lastModifiedBy>ToshiBa</cp:lastModifiedBy>
  <cp:revision>26</cp:revision>
  <dcterms:created xsi:type="dcterms:W3CDTF">2020-07-14T23:26:24Z</dcterms:created>
  <dcterms:modified xsi:type="dcterms:W3CDTF">2020-07-18T23:50:07Z</dcterms:modified>
</cp:coreProperties>
</file>