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8" r:id="rId17"/>
    <p:sldId id="274" r:id="rId18"/>
    <p:sldId id="275" r:id="rId19"/>
    <p:sldId id="276" r:id="rId20"/>
    <p:sldId id="277"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85278" autoAdjust="0"/>
  </p:normalViewPr>
  <p:slideViewPr>
    <p:cSldViewPr snapToGrid="0">
      <p:cViewPr varScale="1">
        <p:scale>
          <a:sx n="84" d="100"/>
          <a:sy n="84" d="100"/>
        </p:scale>
        <p:origin x="954"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Idée de projet: </a:t>
            </a:r>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0548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000" dirty="0" smtClean="0"/>
              <a:t>La différence est que les systèmes de vision traditionnels impliquent un humain disant à une machine ce qui devrait être là par rapport à un algorithme de Deep Learning extrayant automatiquement les caractéristiques de ce qui est là</a:t>
            </a:r>
          </a:p>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6850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OpenCV</a:t>
            </a:r>
            <a:r>
              <a:rPr lang="fr-FR" sz="1200" kern="1200" dirty="0" smtClean="0">
                <a:solidFill>
                  <a:schemeClr val="tx1"/>
                </a:solidFill>
                <a:effectLst/>
                <a:latin typeface="+mn-lt"/>
                <a:ea typeface="+mn-ea"/>
                <a:cs typeface="+mn-cs"/>
              </a:rPr>
              <a:t> (Open Source Computer Vision Library) est une bibliothèque de logiciels et de logiciels d'apprentissage automatique. Il a été conçu pour divers objectifs tels que l'apprentissage automatique, la vision par ordinateur, l'algorithme, les opérations mathématiques, la capture vidéo, le traitement d'images, etc.</a:t>
            </a:r>
          </a:p>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53406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198216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188" y="3060290"/>
            <a:ext cx="8008376" cy="1725561"/>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75188" y="2403986"/>
            <a:ext cx="8001000" cy="678426"/>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253834"/>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31490"/>
            <a:ext cx="8246070" cy="355436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983"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4575"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448626"/>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91" y="2918237"/>
            <a:ext cx="8067368" cy="2081465"/>
          </a:xfrm>
        </p:spPr>
        <p:txBody>
          <a:bodyPr>
            <a:normAutofit fontScale="90000"/>
          </a:bodyPr>
          <a:lstStyle/>
          <a:p>
            <a:r>
              <a:rPr lang="en-US" dirty="0"/>
              <a:t/>
            </a:r>
            <a:br>
              <a:rPr lang="en-US" dirty="0"/>
            </a:br>
            <a:r>
              <a:rPr lang="fr-FR" dirty="0" smtClean="0"/>
              <a:t>Réalisé</a:t>
            </a:r>
            <a:r>
              <a:rPr lang="en-US" dirty="0" smtClean="0"/>
              <a:t> </a:t>
            </a:r>
            <a:r>
              <a:rPr lang="en-US" dirty="0"/>
              <a:t>Par :</a:t>
            </a:r>
            <a:br>
              <a:rPr lang="en-US" dirty="0"/>
            </a:br>
            <a:r>
              <a:rPr lang="en-US" dirty="0" smtClean="0"/>
              <a:t>	Hind </a:t>
            </a:r>
            <a:r>
              <a:rPr lang="en-US" dirty="0" err="1"/>
              <a:t>Abouche</a:t>
            </a:r>
            <a:r>
              <a:rPr lang="en-US" dirty="0"/>
              <a:t/>
            </a:r>
            <a:br>
              <a:rPr lang="en-US" dirty="0"/>
            </a:br>
            <a:r>
              <a:rPr lang="fr-FR" dirty="0"/>
              <a:t/>
            </a:r>
            <a:br>
              <a:rPr lang="fr-FR" dirty="0"/>
            </a:br>
            <a:endParaRPr lang="en-US" dirty="0"/>
          </a:p>
        </p:txBody>
      </p:sp>
      <p:sp>
        <p:nvSpPr>
          <p:cNvPr id="3" name="Subtitle 2"/>
          <p:cNvSpPr>
            <a:spLocks noGrp="1"/>
          </p:cNvSpPr>
          <p:nvPr>
            <p:ph type="subTitle" idx="1"/>
          </p:nvPr>
        </p:nvSpPr>
        <p:spPr>
          <a:xfrm>
            <a:off x="516195" y="2188194"/>
            <a:ext cx="8096864" cy="730043"/>
          </a:xfrm>
          <a:solidFill>
            <a:schemeClr val="bg1"/>
          </a:solidFill>
        </p:spPr>
        <p:txBody>
          <a:bodyPr/>
          <a:lstStyle/>
          <a:p>
            <a:r>
              <a:rPr lang="fr-FR" i="1" dirty="0"/>
              <a:t>CARTOONIFIER une image avec </a:t>
            </a:r>
            <a:r>
              <a:rPr lang="fr-FR" i="1" dirty="0" err="1"/>
              <a:t>OpenCV</a:t>
            </a:r>
            <a:endParaRPr lang="en-US" dirty="0"/>
          </a:p>
        </p:txBody>
      </p:sp>
      <p:pic>
        <p:nvPicPr>
          <p:cNvPr id="4" name="Image 3">
            <a:extLst>
              <a:ext uri="{FF2B5EF4-FFF2-40B4-BE49-F238E27FC236}">
                <a16:creationId xmlns="" xmlns:a16="http://schemas.microsoft.com/office/drawing/2014/main" xmlns:lc="http://schemas.openxmlformats.org/drawingml/2006/lockedCanvas" id="{8F123B13-A841-41B5-8655-9E7FE2D74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84962" cy="1447180"/>
          </a:xfrm>
          <a:prstGeom prst="rect">
            <a:avLst/>
          </a:prstGeom>
        </p:spPr>
      </p:pic>
      <p:pic>
        <p:nvPicPr>
          <p:cNvPr id="5" name="Image 4">
            <a:extLst>
              <a:ext uri="{FF2B5EF4-FFF2-40B4-BE49-F238E27FC236}">
                <a16:creationId xmlns="" xmlns:a16="http://schemas.microsoft.com/office/drawing/2014/main" xmlns:lc="http://schemas.openxmlformats.org/drawingml/2006/lockedCanvas" id="{26B0A9B3-F819-4BC6-9052-D519617AF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658" y="0"/>
            <a:ext cx="1763342" cy="1202180"/>
          </a:xfrm>
          <a:prstGeom prst="rect">
            <a:avLst/>
          </a:prstGeom>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198" y="253833"/>
            <a:ext cx="8259098" cy="1357655"/>
          </a:xfrm>
        </p:spPr>
        <p:txBody>
          <a:bodyPr>
            <a:normAutofit fontScale="90000"/>
          </a:bodyPr>
          <a:lstStyle/>
          <a:p>
            <a:r>
              <a:rPr lang="fr-FR" dirty="0"/>
              <a:t>Implémentation du code  en python </a:t>
            </a:r>
            <a:r>
              <a:rPr lang="fr-FR" dirty="0" smtClean="0"/>
              <a:t/>
            </a:r>
            <a:br>
              <a:rPr lang="fr-FR" dirty="0" smtClean="0"/>
            </a:br>
            <a:r>
              <a:rPr lang="fr-FR" dirty="0"/>
              <a:t/>
            </a:r>
            <a:br>
              <a:rPr lang="fr-FR" dirty="0"/>
            </a:br>
            <a:r>
              <a:rPr lang="fr-FR" sz="2700" dirty="0" smtClean="0"/>
              <a:t>convertir l’image au niveaux </a:t>
            </a:r>
            <a:r>
              <a:rPr lang="fr-FR" sz="2700" dirty="0"/>
              <a:t>de gris</a:t>
            </a:r>
            <a:endParaRPr lang="fr-FR" sz="2700" dirty="0"/>
          </a:p>
        </p:txBody>
      </p:sp>
      <p:pic>
        <p:nvPicPr>
          <p:cNvPr id="4" name="Espace réservé du contenu 3"/>
          <p:cNvPicPr>
            <a:picLocks noGrp="1"/>
          </p:cNvPicPr>
          <p:nvPr>
            <p:ph idx="1"/>
          </p:nvPr>
        </p:nvPicPr>
        <p:blipFill>
          <a:blip r:embed="rId2"/>
          <a:stretch>
            <a:fillRect/>
          </a:stretch>
        </p:blipFill>
        <p:spPr>
          <a:xfrm>
            <a:off x="262210" y="1611489"/>
            <a:ext cx="5162550" cy="838200"/>
          </a:xfrm>
          <a:prstGeom prst="rect">
            <a:avLst/>
          </a:prstGeom>
        </p:spPr>
      </p:pic>
      <p:pic>
        <p:nvPicPr>
          <p:cNvPr id="5" name="Image 4"/>
          <p:cNvPicPr/>
          <p:nvPr/>
        </p:nvPicPr>
        <p:blipFill>
          <a:blip r:embed="rId3"/>
          <a:stretch>
            <a:fillRect/>
          </a:stretch>
        </p:blipFill>
        <p:spPr>
          <a:xfrm>
            <a:off x="4145851" y="2449689"/>
            <a:ext cx="4998149" cy="2829278"/>
          </a:xfrm>
          <a:prstGeom prst="rect">
            <a:avLst/>
          </a:prstGeom>
        </p:spPr>
      </p:pic>
    </p:spTree>
    <p:extLst>
      <p:ext uri="{BB962C8B-B14F-4D97-AF65-F5344CB8AC3E}">
        <p14:creationId xmlns:p14="http://schemas.microsoft.com/office/powerpoint/2010/main" val="2933815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198" y="282221"/>
            <a:ext cx="8259098" cy="1411111"/>
          </a:xfrm>
        </p:spPr>
        <p:txBody>
          <a:bodyPr>
            <a:normAutofit fontScale="90000"/>
          </a:bodyPr>
          <a:lstStyle/>
          <a:p>
            <a:r>
              <a:rPr lang="fr-FR" dirty="0" smtClean="0"/>
              <a:t>Implémentation du code  en python </a:t>
            </a:r>
            <a:br>
              <a:rPr lang="fr-FR" dirty="0" smtClean="0"/>
            </a:br>
            <a:r>
              <a:rPr lang="fr-FR" dirty="0"/>
              <a:t/>
            </a:r>
            <a:br>
              <a:rPr lang="fr-FR" dirty="0"/>
            </a:br>
            <a:r>
              <a:rPr lang="fr-FR" sz="2700" dirty="0"/>
              <a:t>Lissage de l’image au niveau de </a:t>
            </a:r>
            <a:r>
              <a:rPr lang="fr-FR" sz="2700" dirty="0" err="1"/>
              <a:t>grie</a:t>
            </a:r>
            <a:r>
              <a:rPr lang="fr-FR" sz="2700" dirty="0"/>
              <a:t> </a:t>
            </a:r>
            <a:r>
              <a:rPr lang="fr-FR" dirty="0"/>
              <a:t/>
            </a:r>
            <a:br>
              <a:rPr lang="fr-FR" dirty="0"/>
            </a:br>
            <a:endParaRPr lang="fr-FR" dirty="0"/>
          </a:p>
        </p:txBody>
      </p:sp>
      <p:pic>
        <p:nvPicPr>
          <p:cNvPr id="4" name="Espace réservé du contenu 3"/>
          <p:cNvPicPr>
            <a:picLocks noGrp="1"/>
          </p:cNvPicPr>
          <p:nvPr>
            <p:ph idx="1"/>
          </p:nvPr>
        </p:nvPicPr>
        <p:blipFill>
          <a:blip r:embed="rId2"/>
          <a:stretch>
            <a:fillRect/>
          </a:stretch>
        </p:blipFill>
        <p:spPr>
          <a:xfrm>
            <a:off x="457198" y="1475316"/>
            <a:ext cx="4924425" cy="895350"/>
          </a:xfrm>
          <a:prstGeom prst="rect">
            <a:avLst/>
          </a:prstGeom>
        </p:spPr>
      </p:pic>
      <p:pic>
        <p:nvPicPr>
          <p:cNvPr id="6" name="Image 5"/>
          <p:cNvPicPr/>
          <p:nvPr/>
        </p:nvPicPr>
        <p:blipFill>
          <a:blip r:embed="rId3"/>
          <a:stretch>
            <a:fillRect/>
          </a:stretch>
        </p:blipFill>
        <p:spPr>
          <a:xfrm>
            <a:off x="3790950" y="2370666"/>
            <a:ext cx="5353050" cy="2772833"/>
          </a:xfrm>
          <a:prstGeom prst="rect">
            <a:avLst/>
          </a:prstGeom>
        </p:spPr>
      </p:pic>
    </p:spTree>
    <p:extLst>
      <p:ext uri="{BB962C8B-B14F-4D97-AF65-F5344CB8AC3E}">
        <p14:creationId xmlns:p14="http://schemas.microsoft.com/office/powerpoint/2010/main" val="223324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stretch>
            <a:fillRect/>
          </a:stretch>
        </p:blipFill>
        <p:spPr>
          <a:xfrm>
            <a:off x="4052711" y="2923822"/>
            <a:ext cx="5091288" cy="2219678"/>
          </a:xfrm>
          <a:prstGeom prst="rect">
            <a:avLst/>
          </a:prstGeom>
        </p:spPr>
      </p:pic>
      <p:pic>
        <p:nvPicPr>
          <p:cNvPr id="7" name="Espace réservé du contenu 3"/>
          <p:cNvPicPr>
            <a:picLocks noGrp="1"/>
          </p:cNvPicPr>
          <p:nvPr>
            <p:ph idx="1"/>
          </p:nvPr>
        </p:nvPicPr>
        <p:blipFill>
          <a:blip r:embed="rId3"/>
          <a:stretch>
            <a:fillRect/>
          </a:stretch>
        </p:blipFill>
        <p:spPr>
          <a:xfrm>
            <a:off x="457198" y="1486201"/>
            <a:ext cx="7705725" cy="1495425"/>
          </a:xfrm>
          <a:prstGeom prst="rect">
            <a:avLst/>
          </a:prstGeom>
        </p:spPr>
      </p:pic>
      <p:sp>
        <p:nvSpPr>
          <p:cNvPr id="6" name="Titre 1"/>
          <p:cNvSpPr>
            <a:spLocks noGrp="1"/>
          </p:cNvSpPr>
          <p:nvPr>
            <p:ph type="title"/>
          </p:nvPr>
        </p:nvSpPr>
        <p:spPr>
          <a:xfrm>
            <a:off x="457198" y="282221"/>
            <a:ext cx="8259098" cy="1411111"/>
          </a:xfrm>
        </p:spPr>
        <p:txBody>
          <a:bodyPr>
            <a:normAutofit fontScale="90000"/>
          </a:bodyPr>
          <a:lstStyle/>
          <a:p>
            <a:r>
              <a:rPr lang="fr-FR" dirty="0" smtClean="0"/>
              <a:t>Implémentation du code  en python </a:t>
            </a:r>
            <a:br>
              <a:rPr lang="fr-FR" dirty="0" smtClean="0"/>
            </a:br>
            <a:r>
              <a:rPr lang="fr-FR" dirty="0" smtClean="0"/>
              <a:t/>
            </a:r>
            <a:br>
              <a:rPr lang="fr-FR" dirty="0" smtClean="0"/>
            </a:br>
            <a:r>
              <a:rPr lang="fr-FR" sz="2700" dirty="0"/>
              <a:t>Extraire les bords de </a:t>
            </a:r>
            <a:r>
              <a:rPr lang="fr-FR" sz="2700" dirty="0" smtClean="0"/>
              <a:t>l'image</a:t>
            </a:r>
            <a:r>
              <a:rPr lang="fr-FR" dirty="0" smtClean="0"/>
              <a:t/>
            </a:r>
            <a:br>
              <a:rPr lang="fr-FR" dirty="0" smtClean="0"/>
            </a:br>
            <a:endParaRPr lang="fr-FR" dirty="0"/>
          </a:p>
        </p:txBody>
      </p:sp>
    </p:spTree>
    <p:extLst>
      <p:ext uri="{BB962C8B-B14F-4D97-AF65-F5344CB8AC3E}">
        <p14:creationId xmlns:p14="http://schemas.microsoft.com/office/powerpoint/2010/main" val="1498721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a:blip r:embed="rId2"/>
          <a:stretch>
            <a:fillRect/>
          </a:stretch>
        </p:blipFill>
        <p:spPr>
          <a:xfrm>
            <a:off x="457198" y="1726494"/>
            <a:ext cx="7629525" cy="971550"/>
          </a:xfrm>
          <a:prstGeom prst="rect">
            <a:avLst/>
          </a:prstGeom>
        </p:spPr>
      </p:pic>
      <p:pic>
        <p:nvPicPr>
          <p:cNvPr id="5" name="Image 4"/>
          <p:cNvPicPr/>
          <p:nvPr/>
        </p:nvPicPr>
        <p:blipFill>
          <a:blip r:embed="rId3"/>
          <a:stretch>
            <a:fillRect/>
          </a:stretch>
        </p:blipFill>
        <p:spPr>
          <a:xfrm>
            <a:off x="3838222" y="2698044"/>
            <a:ext cx="5305778" cy="2445456"/>
          </a:xfrm>
          <a:prstGeom prst="rect">
            <a:avLst/>
          </a:prstGeom>
        </p:spPr>
      </p:pic>
      <p:sp>
        <p:nvSpPr>
          <p:cNvPr id="6" name="Titre 1"/>
          <p:cNvSpPr>
            <a:spLocks noGrp="1"/>
          </p:cNvSpPr>
          <p:nvPr>
            <p:ph type="title"/>
          </p:nvPr>
        </p:nvSpPr>
        <p:spPr>
          <a:xfrm>
            <a:off x="457198" y="282221"/>
            <a:ext cx="8259098" cy="1411111"/>
          </a:xfrm>
        </p:spPr>
        <p:txBody>
          <a:bodyPr>
            <a:normAutofit fontScale="90000"/>
          </a:bodyPr>
          <a:lstStyle/>
          <a:p>
            <a:r>
              <a:rPr lang="fr-FR" dirty="0" smtClean="0"/>
              <a:t>Implémentation du code  en python </a:t>
            </a:r>
            <a:br>
              <a:rPr lang="fr-FR" dirty="0" smtClean="0"/>
            </a:br>
            <a:r>
              <a:rPr lang="fr-FR" dirty="0"/>
              <a:t/>
            </a:r>
            <a:br>
              <a:rPr lang="fr-FR" dirty="0"/>
            </a:br>
            <a:r>
              <a:rPr lang="fr-FR" sz="2800" dirty="0"/>
              <a:t>E</a:t>
            </a:r>
            <a:r>
              <a:rPr lang="fr-FR" sz="2800" dirty="0" smtClean="0"/>
              <a:t>liminer le bruit  dans l’image originale</a:t>
            </a:r>
            <a:r>
              <a:rPr lang="fr-FR" dirty="0"/>
              <a:t/>
            </a:r>
            <a:br>
              <a:rPr lang="fr-FR" dirty="0"/>
            </a:br>
            <a:endParaRPr lang="fr-FR" dirty="0"/>
          </a:p>
        </p:txBody>
      </p:sp>
    </p:spTree>
    <p:extLst>
      <p:ext uri="{BB962C8B-B14F-4D97-AF65-F5344CB8AC3E}">
        <p14:creationId xmlns:p14="http://schemas.microsoft.com/office/powerpoint/2010/main" val="870631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a:blip r:embed="rId2"/>
          <a:stretch>
            <a:fillRect/>
          </a:stretch>
        </p:blipFill>
        <p:spPr>
          <a:xfrm>
            <a:off x="457198" y="1643239"/>
            <a:ext cx="6057900" cy="1009650"/>
          </a:xfrm>
          <a:prstGeom prst="rect">
            <a:avLst/>
          </a:prstGeom>
        </p:spPr>
      </p:pic>
      <p:pic>
        <p:nvPicPr>
          <p:cNvPr id="5" name="Image 4"/>
          <p:cNvPicPr/>
          <p:nvPr/>
        </p:nvPicPr>
        <p:blipFill>
          <a:blip r:embed="rId3"/>
          <a:stretch>
            <a:fillRect/>
          </a:stretch>
        </p:blipFill>
        <p:spPr>
          <a:xfrm>
            <a:off x="3860800" y="2652889"/>
            <a:ext cx="5283200" cy="2490610"/>
          </a:xfrm>
          <a:prstGeom prst="rect">
            <a:avLst/>
          </a:prstGeom>
        </p:spPr>
      </p:pic>
      <p:sp>
        <p:nvSpPr>
          <p:cNvPr id="6" name="Titre 1"/>
          <p:cNvSpPr>
            <a:spLocks noGrp="1"/>
          </p:cNvSpPr>
          <p:nvPr>
            <p:ph type="title"/>
          </p:nvPr>
        </p:nvSpPr>
        <p:spPr>
          <a:xfrm>
            <a:off x="457198" y="282221"/>
            <a:ext cx="8259098" cy="1411111"/>
          </a:xfrm>
        </p:spPr>
        <p:txBody>
          <a:bodyPr>
            <a:normAutofit fontScale="90000"/>
          </a:bodyPr>
          <a:lstStyle/>
          <a:p>
            <a:r>
              <a:rPr lang="fr-FR" dirty="0" smtClean="0"/>
              <a:t>Implémentation du code  en python </a:t>
            </a:r>
            <a:br>
              <a:rPr lang="fr-FR" dirty="0" smtClean="0"/>
            </a:br>
            <a:r>
              <a:rPr lang="fr-FR" dirty="0"/>
              <a:t/>
            </a:r>
            <a:br>
              <a:rPr lang="fr-FR" dirty="0"/>
            </a:br>
            <a:r>
              <a:rPr lang="fr-FR" sz="2700" dirty="0"/>
              <a:t>Masquer l’image </a:t>
            </a:r>
            <a:r>
              <a:rPr lang="fr-FR" sz="2700" dirty="0" smtClean="0"/>
              <a:t>coloriées</a:t>
            </a:r>
            <a:r>
              <a:rPr lang="fr-FR" dirty="0"/>
              <a:t/>
            </a:r>
            <a:br>
              <a:rPr lang="fr-FR" dirty="0"/>
            </a:br>
            <a:endParaRPr lang="fr-FR" dirty="0"/>
          </a:p>
        </p:txBody>
      </p:sp>
    </p:spTree>
    <p:extLst>
      <p:ext uri="{BB962C8B-B14F-4D97-AF65-F5344CB8AC3E}">
        <p14:creationId xmlns:p14="http://schemas.microsoft.com/office/powerpoint/2010/main" val="2637152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du code  en python </a:t>
            </a:r>
          </a:p>
        </p:txBody>
      </p:sp>
      <p:pic>
        <p:nvPicPr>
          <p:cNvPr id="4" name="Espace réservé du contenu 3"/>
          <p:cNvPicPr>
            <a:picLocks noGrp="1"/>
          </p:cNvPicPr>
          <p:nvPr>
            <p:ph idx="1"/>
          </p:nvPr>
        </p:nvPicPr>
        <p:blipFill>
          <a:blip r:embed="rId2"/>
          <a:stretch>
            <a:fillRect/>
          </a:stretch>
        </p:blipFill>
        <p:spPr>
          <a:xfrm>
            <a:off x="2603758" y="1017360"/>
            <a:ext cx="4451797" cy="4017309"/>
          </a:xfrm>
          <a:prstGeom prst="rect">
            <a:avLst/>
          </a:prstGeom>
        </p:spPr>
      </p:pic>
    </p:spTree>
    <p:extLst>
      <p:ext uri="{BB962C8B-B14F-4D97-AF65-F5344CB8AC3E}">
        <p14:creationId xmlns:p14="http://schemas.microsoft.com/office/powerpoint/2010/main" val="2498641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198" y="112889"/>
            <a:ext cx="8259098" cy="1442065"/>
          </a:xfrm>
        </p:spPr>
        <p:txBody>
          <a:bodyPr>
            <a:normAutofit fontScale="90000"/>
          </a:bodyPr>
          <a:lstStyle/>
          <a:p>
            <a:r>
              <a:rPr lang="fr-FR" dirty="0"/>
              <a:t>Implémentation du code  en python </a:t>
            </a:r>
            <a:r>
              <a:rPr lang="fr-FR" dirty="0" smtClean="0"/>
              <a:t/>
            </a:r>
            <a:br>
              <a:rPr lang="fr-FR" dirty="0" smtClean="0"/>
            </a:br>
            <a:r>
              <a:rPr lang="fr-FR" dirty="0"/>
              <a:t/>
            </a:r>
            <a:br>
              <a:rPr lang="fr-FR" dirty="0"/>
            </a:br>
            <a:r>
              <a:rPr lang="fr-FR" sz="2700" dirty="0" smtClean="0"/>
              <a:t>R</a:t>
            </a:r>
            <a:r>
              <a:rPr lang="fr-FR" sz="2700" dirty="0"/>
              <a:t>é</a:t>
            </a:r>
            <a:r>
              <a:rPr lang="fr-FR" sz="2700" dirty="0" smtClean="0"/>
              <a:t>sultat final </a:t>
            </a:r>
            <a:endParaRPr lang="fr-FR" sz="2700" dirty="0"/>
          </a:p>
        </p:txBody>
      </p:sp>
      <p:pic>
        <p:nvPicPr>
          <p:cNvPr id="4" name="Espace réservé du contenu 3"/>
          <p:cNvPicPr>
            <a:picLocks noGrp="1"/>
          </p:cNvPicPr>
          <p:nvPr>
            <p:ph idx="1"/>
          </p:nvPr>
        </p:nvPicPr>
        <p:blipFill>
          <a:blip r:embed="rId2"/>
          <a:stretch>
            <a:fillRect/>
          </a:stretch>
        </p:blipFill>
        <p:spPr>
          <a:xfrm>
            <a:off x="1850319" y="1554955"/>
            <a:ext cx="5792258" cy="3491177"/>
          </a:xfrm>
          <a:prstGeom prst="rect">
            <a:avLst/>
          </a:prstGeom>
        </p:spPr>
      </p:pic>
    </p:spTree>
    <p:extLst>
      <p:ext uri="{BB962C8B-B14F-4D97-AF65-F5344CB8AC3E}">
        <p14:creationId xmlns:p14="http://schemas.microsoft.com/office/powerpoint/2010/main" val="1977978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du code  en python </a:t>
            </a:r>
          </a:p>
        </p:txBody>
      </p:sp>
      <p:sp>
        <p:nvSpPr>
          <p:cNvPr id="3" name="Espace réservé du contenu 2"/>
          <p:cNvSpPr>
            <a:spLocks noGrp="1"/>
          </p:cNvSpPr>
          <p:nvPr>
            <p:ph idx="1"/>
          </p:nvPr>
        </p:nvSpPr>
        <p:spPr>
          <a:xfrm>
            <a:off x="463714" y="1231490"/>
            <a:ext cx="8246070" cy="3746910"/>
          </a:xfrm>
        </p:spPr>
        <p:txBody>
          <a:bodyPr>
            <a:normAutofit/>
          </a:bodyPr>
          <a:lstStyle/>
          <a:p>
            <a:pPr>
              <a:buFont typeface="Wingdings" panose="05000000000000000000" pitchFamily="2" charset="2"/>
              <a:buChar char="v"/>
            </a:pPr>
            <a:r>
              <a:rPr lang="fr-FR" sz="2400" dirty="0"/>
              <a:t>choisir une image </a:t>
            </a:r>
          </a:p>
        </p:txBody>
      </p:sp>
      <p:pic>
        <p:nvPicPr>
          <p:cNvPr id="4" name="Image 3"/>
          <p:cNvPicPr/>
          <p:nvPr/>
        </p:nvPicPr>
        <p:blipFill>
          <a:blip r:embed="rId2"/>
          <a:stretch>
            <a:fillRect/>
          </a:stretch>
        </p:blipFill>
        <p:spPr>
          <a:xfrm>
            <a:off x="2493151" y="2032001"/>
            <a:ext cx="5760720" cy="2710920"/>
          </a:xfrm>
          <a:prstGeom prst="rect">
            <a:avLst/>
          </a:prstGeom>
        </p:spPr>
      </p:pic>
    </p:spTree>
    <p:extLst>
      <p:ext uri="{BB962C8B-B14F-4D97-AF65-F5344CB8AC3E}">
        <p14:creationId xmlns:p14="http://schemas.microsoft.com/office/powerpoint/2010/main" val="167804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du code  en python </a:t>
            </a:r>
          </a:p>
        </p:txBody>
      </p:sp>
      <p:sp>
        <p:nvSpPr>
          <p:cNvPr id="6" name="Espace réservé du contenu 5"/>
          <p:cNvSpPr>
            <a:spLocks noGrp="1"/>
          </p:cNvSpPr>
          <p:nvPr>
            <p:ph idx="1"/>
          </p:nvPr>
        </p:nvSpPr>
        <p:spPr/>
        <p:txBody>
          <a:bodyPr/>
          <a:lstStyle/>
          <a:p>
            <a:pPr>
              <a:buFont typeface="Wingdings" panose="05000000000000000000" pitchFamily="2" charset="2"/>
              <a:buChar char="v"/>
            </a:pPr>
            <a:r>
              <a:rPr lang="fr-FR" sz="2000" dirty="0" smtClean="0"/>
              <a:t>Bouton d’enregistrement de résultat :</a:t>
            </a:r>
          </a:p>
          <a:p>
            <a:pPr marL="0" indent="0">
              <a:buNone/>
            </a:pPr>
            <a:endParaRPr lang="fr-FR" dirty="0"/>
          </a:p>
        </p:txBody>
      </p:sp>
      <p:pic>
        <p:nvPicPr>
          <p:cNvPr id="7" name="Espace réservé du contenu 4"/>
          <p:cNvPicPr>
            <a:picLocks/>
          </p:cNvPicPr>
          <p:nvPr/>
        </p:nvPicPr>
        <p:blipFill>
          <a:blip r:embed="rId2"/>
          <a:stretch>
            <a:fillRect/>
          </a:stretch>
        </p:blipFill>
        <p:spPr>
          <a:xfrm>
            <a:off x="2596444" y="1896532"/>
            <a:ext cx="6547556" cy="3246967"/>
          </a:xfrm>
          <a:prstGeom prst="rect">
            <a:avLst/>
          </a:prstGeom>
        </p:spPr>
      </p:pic>
    </p:spTree>
    <p:extLst>
      <p:ext uri="{BB962C8B-B14F-4D97-AF65-F5344CB8AC3E}">
        <p14:creationId xmlns:p14="http://schemas.microsoft.com/office/powerpoint/2010/main" val="2077576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du code  en python </a:t>
            </a:r>
          </a:p>
        </p:txBody>
      </p:sp>
      <p:sp>
        <p:nvSpPr>
          <p:cNvPr id="3" name="Espace réservé du contenu 2"/>
          <p:cNvSpPr>
            <a:spLocks noGrp="1"/>
          </p:cNvSpPr>
          <p:nvPr>
            <p:ph idx="1"/>
          </p:nvPr>
        </p:nvSpPr>
        <p:spPr>
          <a:xfrm>
            <a:off x="463714" y="1231489"/>
            <a:ext cx="8680286" cy="3912011"/>
          </a:xfrm>
        </p:spPr>
        <p:txBody>
          <a:bodyPr>
            <a:normAutofit/>
          </a:bodyPr>
          <a:lstStyle/>
          <a:p>
            <a:r>
              <a:rPr lang="fr-FR" sz="2400" dirty="0"/>
              <a:t>Fonctionnellement du bouton Enregistrer</a:t>
            </a:r>
          </a:p>
        </p:txBody>
      </p:sp>
      <p:pic>
        <p:nvPicPr>
          <p:cNvPr id="4" name="Image 3"/>
          <p:cNvPicPr/>
          <p:nvPr/>
        </p:nvPicPr>
        <p:blipFill>
          <a:blip r:embed="rId2"/>
          <a:stretch>
            <a:fillRect/>
          </a:stretch>
        </p:blipFill>
        <p:spPr>
          <a:xfrm>
            <a:off x="3383280" y="2360930"/>
            <a:ext cx="5760720" cy="2782570"/>
          </a:xfrm>
          <a:prstGeom prst="rect">
            <a:avLst/>
          </a:prstGeom>
        </p:spPr>
      </p:pic>
    </p:spTree>
    <p:extLst>
      <p:ext uri="{BB962C8B-B14F-4D97-AF65-F5344CB8AC3E}">
        <p14:creationId xmlns:p14="http://schemas.microsoft.com/office/powerpoint/2010/main" val="393047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a:t>
            </a:r>
            <a:endParaRPr lang="en-US" dirty="0"/>
          </a:p>
        </p:txBody>
      </p:sp>
      <p:sp>
        <p:nvSpPr>
          <p:cNvPr id="3" name="Content Placeholder 2"/>
          <p:cNvSpPr>
            <a:spLocks noGrp="1"/>
          </p:cNvSpPr>
          <p:nvPr>
            <p:ph idx="1"/>
          </p:nvPr>
        </p:nvSpPr>
        <p:spPr/>
        <p:txBody>
          <a:bodyPr>
            <a:normAutofit/>
          </a:bodyPr>
          <a:lstStyle/>
          <a:p>
            <a:pPr>
              <a:lnSpc>
                <a:spcPct val="150000"/>
              </a:lnSpc>
            </a:pPr>
            <a:r>
              <a:rPr lang="fr-FR" sz="3200" dirty="0" smtClean="0"/>
              <a:t>Introduction </a:t>
            </a:r>
          </a:p>
          <a:p>
            <a:pPr>
              <a:lnSpc>
                <a:spcPct val="150000"/>
              </a:lnSpc>
            </a:pPr>
            <a:r>
              <a:rPr lang="fr-FR" dirty="0" smtClean="0"/>
              <a:t>Aperçu des technologies utilisés </a:t>
            </a:r>
          </a:p>
          <a:p>
            <a:pPr>
              <a:lnSpc>
                <a:spcPct val="150000"/>
              </a:lnSpc>
            </a:pPr>
            <a:r>
              <a:rPr lang="fr-FR" sz="3200" dirty="0" smtClean="0"/>
              <a:t>Implémentation en python</a:t>
            </a:r>
          </a:p>
          <a:p>
            <a:pPr>
              <a:lnSpc>
                <a:spcPct val="150000"/>
              </a:lnSpc>
            </a:pPr>
            <a:r>
              <a:rPr lang="fr-FR" sz="3200" dirty="0" smtClean="0"/>
              <a:t>Conclusion </a:t>
            </a:r>
          </a:p>
          <a:p>
            <a:pPr>
              <a:lnSpc>
                <a:spcPct val="150000"/>
              </a:lnSpc>
            </a:pPr>
            <a:endParaRPr lang="fr-FR" sz="3200" dirty="0" smtClean="0"/>
          </a:p>
          <a:p>
            <a:pPr>
              <a:lnSpc>
                <a:spcPct val="150000"/>
              </a:lnSpc>
            </a:pPr>
            <a:endParaRPr lang="fr-FR" sz="3200"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0686" y="130544"/>
            <a:ext cx="8259098" cy="763526"/>
          </a:xfrm>
        </p:spPr>
        <p:txBody>
          <a:bodyPr/>
          <a:lstStyle/>
          <a:p>
            <a:r>
              <a:rPr lang="fr-FR" dirty="0" smtClean="0"/>
              <a:t>Conclusion  </a:t>
            </a:r>
            <a:endParaRPr lang="fr-FR" dirty="0"/>
          </a:p>
        </p:txBody>
      </p:sp>
      <p:sp>
        <p:nvSpPr>
          <p:cNvPr id="3" name="Espace réservé du contenu 2"/>
          <p:cNvSpPr>
            <a:spLocks noGrp="1"/>
          </p:cNvSpPr>
          <p:nvPr>
            <p:ph idx="1"/>
          </p:nvPr>
        </p:nvSpPr>
        <p:spPr>
          <a:xfrm>
            <a:off x="463714" y="1068512"/>
            <a:ext cx="8246070" cy="3780890"/>
          </a:xfrm>
        </p:spPr>
        <p:txBody>
          <a:bodyPr>
            <a:normAutofit/>
          </a:bodyPr>
          <a:lstStyle/>
          <a:p>
            <a:pPr>
              <a:lnSpc>
                <a:spcPct val="150000"/>
              </a:lnSpc>
            </a:pPr>
            <a:r>
              <a:rPr lang="fr-FR" sz="2000" dirty="0"/>
              <a:t>Dans ce mini-projet nous avons transformé les images en son dessin animé. Ainsi, nous avons créés une application python qui transforme une image en son dessin animé en utilisant </a:t>
            </a:r>
            <a:r>
              <a:rPr lang="fr-FR" sz="2000" dirty="0" err="1"/>
              <a:t>OpenCV</a:t>
            </a:r>
            <a:r>
              <a:rPr lang="fr-FR" sz="2000" dirty="0" smtClean="0"/>
              <a:t>.</a:t>
            </a:r>
          </a:p>
          <a:p>
            <a:pPr>
              <a:lnSpc>
                <a:spcPct val="150000"/>
              </a:lnSpc>
            </a:pPr>
            <a:r>
              <a:rPr lang="fr-FR" sz="2000" dirty="0" smtClean="0"/>
              <a:t>C’est </a:t>
            </a:r>
            <a:r>
              <a:rPr lang="fr-FR" sz="2000" dirty="0"/>
              <a:t>un projet qui reste tout de même basique par rapport aux différentes applications disponibles de nos jours. On trouve parmi ces applications « </a:t>
            </a:r>
            <a:r>
              <a:rPr lang="fr-FR" sz="2000" dirty="0" err="1"/>
              <a:t>age</a:t>
            </a:r>
            <a:r>
              <a:rPr lang="fr-FR" sz="2000" dirty="0"/>
              <a:t> and </a:t>
            </a:r>
            <a:r>
              <a:rPr lang="fr-FR" sz="2000" dirty="0" err="1"/>
              <a:t>gender</a:t>
            </a:r>
            <a:r>
              <a:rPr lang="fr-FR" sz="2000" dirty="0"/>
              <a:t> </a:t>
            </a:r>
            <a:r>
              <a:rPr lang="fr-FR" sz="2000" dirty="0" err="1"/>
              <a:t>detection</a:t>
            </a:r>
            <a:r>
              <a:rPr lang="fr-FR" sz="2000" dirty="0"/>
              <a:t> », « face recognition » </a:t>
            </a:r>
            <a:r>
              <a:rPr lang="fr-FR" sz="2000" dirty="0" err="1"/>
              <a:t>etc</a:t>
            </a:r>
            <a:endParaRPr lang="fr-FR" sz="2000" dirty="0"/>
          </a:p>
        </p:txBody>
      </p:sp>
    </p:spTree>
    <p:extLst>
      <p:ext uri="{BB962C8B-B14F-4D97-AF65-F5344CB8AC3E}">
        <p14:creationId xmlns:p14="http://schemas.microsoft.com/office/powerpoint/2010/main" val="2447908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idx="1"/>
          </p:nvPr>
        </p:nvSpPr>
        <p:spPr/>
        <p:txBody>
          <a:bodyPr>
            <a:normAutofit lnSpcReduction="10000"/>
          </a:bodyPr>
          <a:lstStyle/>
          <a:p>
            <a:pPr>
              <a:lnSpc>
                <a:spcPct val="150000"/>
              </a:lnSpc>
            </a:pPr>
            <a:r>
              <a:rPr lang="fr-FR" sz="2600" dirty="0"/>
              <a:t>Le machine </a:t>
            </a:r>
            <a:r>
              <a:rPr lang="fr-FR" sz="2600" dirty="0" err="1"/>
              <a:t>learning</a:t>
            </a:r>
            <a:r>
              <a:rPr lang="fr-FR" sz="2600" dirty="0"/>
              <a:t> est un élément essentiel de l’IA. C’est la science dotant les ordinateurs de la possibilité d’agir sans être explicitement programmés</a:t>
            </a:r>
            <a:r>
              <a:rPr lang="fr-FR" sz="2600" dirty="0" smtClean="0"/>
              <a:t>.</a:t>
            </a:r>
          </a:p>
          <a:p>
            <a:pPr>
              <a:lnSpc>
                <a:spcPct val="150000"/>
              </a:lnSpc>
            </a:pPr>
            <a:r>
              <a:rPr lang="fr-FR" sz="2600" dirty="0"/>
              <a:t>Le Deep Learning, ou apprentissage profond, est l’une des principales technologies de Machine Learning et d’intelligence artificielle. </a:t>
            </a:r>
          </a:p>
          <a:p>
            <a:endParaRPr lang="fr-FR" dirty="0" smtClean="0"/>
          </a:p>
          <a:p>
            <a:endParaRPr lang="fr-FR" dirty="0"/>
          </a:p>
        </p:txBody>
      </p:sp>
    </p:spTree>
    <p:extLst>
      <p:ext uri="{BB962C8B-B14F-4D97-AF65-F5344CB8AC3E}">
        <p14:creationId xmlns:p14="http://schemas.microsoft.com/office/powerpoint/2010/main" val="137571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idx="1"/>
          </p:nvPr>
        </p:nvSpPr>
        <p:spPr/>
        <p:txBody>
          <a:bodyPr>
            <a:normAutofit/>
          </a:bodyPr>
          <a:lstStyle/>
          <a:p>
            <a:pPr>
              <a:lnSpc>
                <a:spcPct val="150000"/>
              </a:lnSpc>
            </a:pPr>
            <a:r>
              <a:rPr lang="fr-FR" sz="2400" dirty="0" smtClean="0"/>
              <a:t>Transformez </a:t>
            </a:r>
            <a:r>
              <a:rPr lang="fr-FR" sz="2400" dirty="0"/>
              <a:t>les images en dessin animé. Oui, l'objectif de ce projet d'apprentissage automatique est de CARTOONIFIER les images. Ainsi, nous allons créer une application python qui transformera une image en son dessin animé à l'aide de </a:t>
            </a:r>
            <a:r>
              <a:rPr lang="fr-FR" sz="2400" dirty="0" err="1"/>
              <a:t>OpenCV</a:t>
            </a:r>
            <a:r>
              <a:rPr lang="fr-FR" sz="2400" dirty="0"/>
              <a:t>.</a:t>
            </a:r>
          </a:p>
        </p:txBody>
      </p:sp>
    </p:spTree>
    <p:extLst>
      <p:ext uri="{BB962C8B-B14F-4D97-AF65-F5344CB8AC3E}">
        <p14:creationId xmlns:p14="http://schemas.microsoft.com/office/powerpoint/2010/main" val="119410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Aperçu des technologies utilisés </a:t>
            </a:r>
            <a:endParaRPr lang="fr-FR" dirty="0"/>
          </a:p>
        </p:txBody>
      </p:sp>
      <p:sp>
        <p:nvSpPr>
          <p:cNvPr id="3" name="Espace réservé du contenu 2"/>
          <p:cNvSpPr>
            <a:spLocks noGrp="1"/>
          </p:cNvSpPr>
          <p:nvPr>
            <p:ph idx="1"/>
          </p:nvPr>
        </p:nvSpPr>
        <p:spPr>
          <a:xfrm>
            <a:off x="463713" y="1017359"/>
            <a:ext cx="8488375" cy="3949751"/>
          </a:xfrm>
        </p:spPr>
        <p:txBody>
          <a:bodyPr>
            <a:normAutofit/>
          </a:bodyPr>
          <a:lstStyle/>
          <a:p>
            <a:pPr>
              <a:lnSpc>
                <a:spcPct val="150000"/>
              </a:lnSpc>
              <a:buFont typeface="Wingdings" panose="05000000000000000000" pitchFamily="2" charset="2"/>
              <a:buChar char="v"/>
            </a:pPr>
            <a:r>
              <a:rPr lang="fr-FR" sz="2000" dirty="0" smtClean="0"/>
              <a:t>Deep </a:t>
            </a:r>
            <a:r>
              <a:rPr lang="fr-FR" sz="2000" dirty="0" err="1" smtClean="0"/>
              <a:t>learning</a:t>
            </a:r>
            <a:r>
              <a:rPr lang="fr-FR" sz="2000" dirty="0" smtClean="0"/>
              <a:t> et </a:t>
            </a:r>
            <a:r>
              <a:rPr lang="fr-FR" sz="2000" dirty="0" smtClean="0"/>
              <a:t>computer vision:</a:t>
            </a:r>
          </a:p>
          <a:p>
            <a:pPr lvl="1">
              <a:lnSpc>
                <a:spcPct val="150000"/>
              </a:lnSpc>
            </a:pPr>
            <a:r>
              <a:rPr lang="fr-FR" sz="2000" dirty="0"/>
              <a:t>Deep Learning joue un rôle majeur en tant qu'outil de vision par </a:t>
            </a:r>
            <a:r>
              <a:rPr lang="fr-FR" sz="2000" dirty="0" smtClean="0"/>
              <a:t>ordinateur</a:t>
            </a:r>
          </a:p>
          <a:p>
            <a:pPr lvl="1">
              <a:lnSpc>
                <a:spcPct val="150000"/>
              </a:lnSpc>
            </a:pPr>
            <a:r>
              <a:rPr lang="fr-FR" sz="2000" dirty="0" smtClean="0"/>
              <a:t>Deep </a:t>
            </a:r>
            <a:r>
              <a:rPr lang="fr-FR" sz="2000" dirty="0"/>
              <a:t>Learning  qui est un sous-ensemble de l'apprentissage automatique, a montré un gain significatif de performances et de précision dans le domaine de la vision par ordinateur. </a:t>
            </a:r>
            <a:endParaRPr lang="fr-FR" sz="2000" dirty="0" smtClean="0"/>
          </a:p>
          <a:p>
            <a:pPr>
              <a:lnSpc>
                <a:spcPct val="150000"/>
              </a:lnSpc>
            </a:pPr>
            <a:endParaRPr lang="fr-FR" sz="2000" dirty="0"/>
          </a:p>
        </p:txBody>
      </p:sp>
    </p:spTree>
    <p:extLst>
      <p:ext uri="{BB962C8B-B14F-4D97-AF65-F5344CB8AC3E}">
        <p14:creationId xmlns:p14="http://schemas.microsoft.com/office/powerpoint/2010/main" val="3717425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Aperçu des technologies utilisés </a:t>
            </a:r>
            <a:endParaRPr lang="fr-FR" dirty="0"/>
          </a:p>
        </p:txBody>
      </p:sp>
      <p:sp>
        <p:nvSpPr>
          <p:cNvPr id="3" name="Espace réservé du contenu 2"/>
          <p:cNvSpPr>
            <a:spLocks noGrp="1"/>
          </p:cNvSpPr>
          <p:nvPr>
            <p:ph idx="1"/>
          </p:nvPr>
        </p:nvSpPr>
        <p:spPr>
          <a:xfrm>
            <a:off x="112889" y="1017360"/>
            <a:ext cx="9031111" cy="4126140"/>
          </a:xfrm>
        </p:spPr>
        <p:txBody>
          <a:bodyPr>
            <a:normAutofit fontScale="92500"/>
          </a:bodyPr>
          <a:lstStyle/>
          <a:p>
            <a:pPr>
              <a:buFont typeface="Wingdings" panose="05000000000000000000" pitchFamily="2" charset="2"/>
              <a:buChar char="v"/>
            </a:pPr>
            <a:r>
              <a:rPr lang="fr-FR" dirty="0" err="1" smtClean="0"/>
              <a:t>OpenCv</a:t>
            </a:r>
            <a:r>
              <a:rPr lang="fr-FR" dirty="0" smtClean="0"/>
              <a:t>:</a:t>
            </a:r>
          </a:p>
          <a:p>
            <a:pPr lvl="1">
              <a:lnSpc>
                <a:spcPct val="150000"/>
              </a:lnSpc>
            </a:pPr>
            <a:r>
              <a:rPr lang="fr-FR" sz="2600" dirty="0" err="1"/>
              <a:t>OpenCV</a:t>
            </a:r>
            <a:r>
              <a:rPr lang="fr-FR" sz="2600" dirty="0"/>
              <a:t> </a:t>
            </a:r>
            <a:r>
              <a:rPr lang="fr-FR" sz="2600" dirty="0" smtClean="0"/>
              <a:t>est </a:t>
            </a:r>
            <a:r>
              <a:rPr lang="fr-FR" sz="2600" dirty="0"/>
              <a:t>une bibliothèque de logiciels et de logiciels d'apprentissage automatique. </a:t>
            </a:r>
            <a:endParaRPr lang="fr-FR" sz="2600" dirty="0" smtClean="0"/>
          </a:p>
          <a:p>
            <a:pPr lvl="1">
              <a:lnSpc>
                <a:spcPct val="150000"/>
              </a:lnSpc>
            </a:pPr>
            <a:r>
              <a:rPr lang="fr-FR" sz="2600" dirty="0" smtClean="0"/>
              <a:t>Il </a:t>
            </a:r>
            <a:r>
              <a:rPr lang="fr-FR" sz="2600" dirty="0"/>
              <a:t>a été conçu pour divers objectifs tels que l'apprentissage automatique, la vision par </a:t>
            </a:r>
            <a:r>
              <a:rPr lang="fr-FR" sz="2600" dirty="0" err="1" smtClean="0"/>
              <a:t>ordinateur,etc</a:t>
            </a:r>
            <a:r>
              <a:rPr lang="fr-FR" sz="2600" dirty="0" smtClean="0"/>
              <a:t>.</a:t>
            </a:r>
          </a:p>
          <a:p>
            <a:pPr lvl="1">
              <a:lnSpc>
                <a:spcPct val="150000"/>
              </a:lnSpc>
            </a:pPr>
            <a:r>
              <a:rPr lang="fr-FR" sz="2400" dirty="0"/>
              <a:t>La bibliothèque contient plus de 2500 algorithmes optimisés, qui ont une excellente précision en termes de performances et de vitesse</a:t>
            </a:r>
            <a:endParaRPr lang="fr-FR" sz="2600" dirty="0"/>
          </a:p>
          <a:p>
            <a:pPr marL="0" indent="0">
              <a:buNone/>
            </a:pPr>
            <a:endParaRPr lang="fr-FR" dirty="0"/>
          </a:p>
        </p:txBody>
      </p:sp>
    </p:spTree>
    <p:extLst>
      <p:ext uri="{BB962C8B-B14F-4D97-AF65-F5344CB8AC3E}">
        <p14:creationId xmlns:p14="http://schemas.microsoft.com/office/powerpoint/2010/main" val="2324922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Aperçu des technologies utilisés </a:t>
            </a:r>
            <a:endParaRPr lang="fr-FR" dirty="0"/>
          </a:p>
        </p:txBody>
      </p:sp>
      <p:sp>
        <p:nvSpPr>
          <p:cNvPr id="3" name="Espace réservé du contenu 2"/>
          <p:cNvSpPr>
            <a:spLocks noGrp="1"/>
          </p:cNvSpPr>
          <p:nvPr>
            <p:ph idx="1"/>
          </p:nvPr>
        </p:nvSpPr>
        <p:spPr/>
        <p:txBody>
          <a:bodyPr>
            <a:normAutofit fontScale="85000" lnSpcReduction="10000"/>
          </a:bodyPr>
          <a:lstStyle/>
          <a:p>
            <a:pPr lvl="0">
              <a:lnSpc>
                <a:spcPct val="170000"/>
              </a:lnSpc>
              <a:buFont typeface="Wingdings" panose="05000000000000000000" pitchFamily="2" charset="2"/>
              <a:buChar char="v"/>
            </a:pPr>
            <a:r>
              <a:rPr lang="fr-FR" sz="2400" dirty="0" smtClean="0"/>
              <a:t>Les étapes pour </a:t>
            </a:r>
            <a:r>
              <a:rPr lang="fr-FR" sz="2400" dirty="0"/>
              <a:t>Caricaturer une image </a:t>
            </a:r>
            <a:r>
              <a:rPr lang="fr-FR" sz="2400" dirty="0" smtClean="0"/>
              <a:t>:</a:t>
            </a:r>
          </a:p>
          <a:p>
            <a:pPr lvl="1">
              <a:lnSpc>
                <a:spcPct val="170000"/>
              </a:lnSpc>
            </a:pPr>
            <a:r>
              <a:rPr lang="fr-FR" sz="2400" dirty="0"/>
              <a:t>L’image est convertie en image </a:t>
            </a:r>
            <a:r>
              <a:rPr lang="fr-FR" sz="2400" dirty="0" smtClean="0"/>
              <a:t>au </a:t>
            </a:r>
            <a:r>
              <a:rPr lang="fr-FR" sz="2400" dirty="0" smtClean="0"/>
              <a:t>niveaux </a:t>
            </a:r>
            <a:r>
              <a:rPr lang="fr-FR" sz="2400" dirty="0"/>
              <a:t>de gris. </a:t>
            </a:r>
            <a:endParaRPr lang="fr-FR" sz="2400" dirty="0" smtClean="0"/>
          </a:p>
          <a:p>
            <a:pPr lvl="1">
              <a:lnSpc>
                <a:spcPct val="170000"/>
              </a:lnSpc>
            </a:pPr>
            <a:r>
              <a:rPr lang="fr-FR" sz="2400" dirty="0" smtClean="0"/>
              <a:t>Lissage de l’image au niveau de </a:t>
            </a:r>
            <a:r>
              <a:rPr lang="fr-FR" sz="2400" dirty="0" err="1" smtClean="0"/>
              <a:t>grie</a:t>
            </a:r>
            <a:r>
              <a:rPr lang="fr-FR" sz="2400" dirty="0" smtClean="0"/>
              <a:t> </a:t>
            </a:r>
          </a:p>
          <a:p>
            <a:pPr lvl="1">
              <a:lnSpc>
                <a:spcPct val="170000"/>
              </a:lnSpc>
            </a:pPr>
            <a:r>
              <a:rPr lang="fr-FR" sz="2400" dirty="0" smtClean="0"/>
              <a:t>Extraire </a:t>
            </a:r>
            <a:r>
              <a:rPr lang="fr-FR" sz="2400" dirty="0"/>
              <a:t>les bords de </a:t>
            </a:r>
            <a:r>
              <a:rPr lang="fr-FR" sz="2400" dirty="0" smtClean="0"/>
              <a:t>l'image</a:t>
            </a:r>
          </a:p>
          <a:p>
            <a:pPr lvl="1">
              <a:lnSpc>
                <a:spcPct val="170000"/>
              </a:lnSpc>
            </a:pPr>
            <a:r>
              <a:rPr lang="fr-FR" sz="2400" dirty="0"/>
              <a:t>Enfin, nous formons une image couleur et la masquons avec des bords</a:t>
            </a:r>
          </a:p>
          <a:p>
            <a:pPr marL="0" indent="0">
              <a:lnSpc>
                <a:spcPct val="170000"/>
              </a:lnSpc>
              <a:buNone/>
            </a:pPr>
            <a:r>
              <a:rPr lang="fr-FR" sz="2400" dirty="0" smtClean="0"/>
              <a:t> </a:t>
            </a:r>
            <a:endParaRPr lang="fr-FR" sz="2400" dirty="0"/>
          </a:p>
        </p:txBody>
      </p:sp>
    </p:spTree>
    <p:extLst>
      <p:ext uri="{BB962C8B-B14F-4D97-AF65-F5344CB8AC3E}">
        <p14:creationId xmlns:p14="http://schemas.microsoft.com/office/powerpoint/2010/main" val="1428694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Implémentation du code  en python </a:t>
            </a:r>
            <a:endParaRPr lang="fr-FR" dirty="0"/>
          </a:p>
        </p:txBody>
      </p:sp>
      <p:sp>
        <p:nvSpPr>
          <p:cNvPr id="5" name="Espace réservé du contenu 4"/>
          <p:cNvSpPr>
            <a:spLocks noGrp="1"/>
          </p:cNvSpPr>
          <p:nvPr>
            <p:ph idx="1"/>
          </p:nvPr>
        </p:nvSpPr>
        <p:spPr>
          <a:xfrm>
            <a:off x="463714" y="1017360"/>
            <a:ext cx="8246070" cy="4017484"/>
          </a:xfrm>
        </p:spPr>
        <p:txBody>
          <a:bodyPr/>
          <a:lstStyle/>
          <a:p>
            <a:pPr>
              <a:lnSpc>
                <a:spcPct val="150000"/>
              </a:lnSpc>
              <a:buFont typeface="Wingdings" panose="05000000000000000000" pitchFamily="2" charset="2"/>
              <a:buChar char="v"/>
            </a:pPr>
            <a:r>
              <a:rPr lang="fr-FR" sz="2400" dirty="0" smtClean="0"/>
              <a:t>Image originale </a:t>
            </a:r>
          </a:p>
          <a:p>
            <a:pPr marL="0" indent="0">
              <a:lnSpc>
                <a:spcPct val="150000"/>
              </a:lnSpc>
              <a:buNone/>
            </a:pPr>
            <a:endParaRPr lang="fr-FR" dirty="0"/>
          </a:p>
        </p:txBody>
      </p:sp>
      <p:pic>
        <p:nvPicPr>
          <p:cNvPr id="6" name="Espace réservé du contenu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217138" y="1817511"/>
            <a:ext cx="4578773" cy="3138135"/>
          </a:xfrm>
          <a:prstGeom prst="rect">
            <a:avLst/>
          </a:prstGeom>
        </p:spPr>
      </p:pic>
    </p:spTree>
    <p:extLst>
      <p:ext uri="{BB962C8B-B14F-4D97-AF65-F5344CB8AC3E}">
        <p14:creationId xmlns:p14="http://schemas.microsoft.com/office/powerpoint/2010/main" val="403245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du code  en python </a:t>
            </a:r>
          </a:p>
        </p:txBody>
      </p:sp>
      <p:sp>
        <p:nvSpPr>
          <p:cNvPr id="5" name="Espace réservé du contenu 4"/>
          <p:cNvSpPr>
            <a:spLocks noGrp="1"/>
          </p:cNvSpPr>
          <p:nvPr>
            <p:ph idx="1"/>
          </p:nvPr>
        </p:nvSpPr>
        <p:spPr>
          <a:xfrm>
            <a:off x="463714" y="1231490"/>
            <a:ext cx="8246070" cy="3803354"/>
          </a:xfrm>
        </p:spPr>
        <p:txBody>
          <a:bodyPr>
            <a:normAutofit/>
          </a:bodyPr>
          <a:lstStyle/>
          <a:p>
            <a:pPr>
              <a:lnSpc>
                <a:spcPct val="150000"/>
              </a:lnSpc>
              <a:buFont typeface="Wingdings" panose="05000000000000000000" pitchFamily="2" charset="2"/>
              <a:buChar char="v"/>
            </a:pPr>
            <a:r>
              <a:rPr lang="fr-FR" sz="2400" dirty="0" smtClean="0"/>
              <a:t>Importer les packages </a:t>
            </a:r>
            <a:endParaRPr lang="fr-FR" sz="2400" dirty="0"/>
          </a:p>
        </p:txBody>
      </p:sp>
      <p:pic>
        <p:nvPicPr>
          <p:cNvPr id="6" name="Espace réservé du contenu 3"/>
          <p:cNvPicPr>
            <a:picLocks/>
          </p:cNvPicPr>
          <p:nvPr/>
        </p:nvPicPr>
        <p:blipFill>
          <a:blip r:embed="rId2"/>
          <a:stretch>
            <a:fillRect/>
          </a:stretch>
        </p:blipFill>
        <p:spPr>
          <a:xfrm>
            <a:off x="470821" y="2180406"/>
            <a:ext cx="8245475" cy="2718557"/>
          </a:xfrm>
          <a:prstGeom prst="rect">
            <a:avLst/>
          </a:prstGeom>
        </p:spPr>
      </p:pic>
    </p:spTree>
    <p:extLst>
      <p:ext uri="{BB962C8B-B14F-4D97-AF65-F5344CB8AC3E}">
        <p14:creationId xmlns:p14="http://schemas.microsoft.com/office/powerpoint/2010/main" val="244104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Affichage à l'écran (16:9)</PresentationFormat>
  <Paragraphs>55</Paragraphs>
  <Slides>20</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Wingdings</vt:lpstr>
      <vt:lpstr>Office Theme</vt:lpstr>
      <vt:lpstr> Réalisé Par :  Hind Abouche  </vt:lpstr>
      <vt:lpstr>Plan </vt:lpstr>
      <vt:lpstr>Introduction </vt:lpstr>
      <vt:lpstr>Introduction </vt:lpstr>
      <vt:lpstr>Aperçu des technologies utilisés </vt:lpstr>
      <vt:lpstr>Aperçu des technologies utilisés </vt:lpstr>
      <vt:lpstr>Aperçu des technologies utilisés </vt:lpstr>
      <vt:lpstr>Implémentation du code  en python </vt:lpstr>
      <vt:lpstr>Implémentation du code  en python </vt:lpstr>
      <vt:lpstr>Implémentation du code  en python   convertir l’image au niveaux de gris</vt:lpstr>
      <vt:lpstr>Implémentation du code  en python   Lissage de l’image au niveau de grie  </vt:lpstr>
      <vt:lpstr>Implémentation du code  en python   Extraire les bords de l'image </vt:lpstr>
      <vt:lpstr>Implémentation du code  en python   Eliminer le bruit  dans l’image originale </vt:lpstr>
      <vt:lpstr>Implémentation du code  en python   Masquer l’image coloriées </vt:lpstr>
      <vt:lpstr>Implémentation du code  en python </vt:lpstr>
      <vt:lpstr>Implémentation du code  en python   Résultat final </vt:lpstr>
      <vt:lpstr>Implémentation du code  en python </vt:lpstr>
      <vt:lpstr>Implémentation du code  en python </vt:lpstr>
      <vt:lpstr>Implémentation du code  en python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2020-10-10T15:24:30Z</dcterms:modified>
</cp:coreProperties>
</file>