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7" r:id="rId4"/>
  </p:sldMasterIdLst>
  <p:notesMasterIdLst>
    <p:notesMasterId r:id="rId24"/>
  </p:notesMasterIdLst>
  <p:sldIdLst>
    <p:sldId id="256" r:id="rId5"/>
    <p:sldId id="260" r:id="rId6"/>
    <p:sldId id="261" r:id="rId7"/>
    <p:sldId id="259" r:id="rId8"/>
    <p:sldId id="279" r:id="rId9"/>
    <p:sldId id="276" r:id="rId10"/>
    <p:sldId id="264" r:id="rId11"/>
    <p:sldId id="278" r:id="rId12"/>
    <p:sldId id="274" r:id="rId13"/>
    <p:sldId id="277" r:id="rId14"/>
    <p:sldId id="287" r:id="rId15"/>
    <p:sldId id="288" r:id="rId16"/>
    <p:sldId id="283" r:id="rId17"/>
    <p:sldId id="275" r:id="rId18"/>
    <p:sldId id="263" r:id="rId19"/>
    <p:sldId id="280" r:id="rId20"/>
    <p:sldId id="268" r:id="rId21"/>
    <p:sldId id="272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56942" autoAdjust="0"/>
  </p:normalViewPr>
  <p:slideViewPr>
    <p:cSldViewPr snapToGrid="0" snapToObjects="1">
      <p:cViewPr varScale="1">
        <p:scale>
          <a:sx n="40" d="100"/>
          <a:sy n="40" d="100"/>
        </p:scale>
        <p:origin x="-2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3846A-E547-7B42-A86B-3D62DAEF6C91}" type="datetimeFigureOut">
              <a:rPr lang="en-US" smtClean="0"/>
              <a:t>6/5/16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FD04E-FA32-BE45-91DD-67C4CD4EA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3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FD04E-FA32-BE45-91DD-67C4CD4EA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09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FD04E-FA32-BE45-91DD-67C4CD4EA8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2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FD04E-FA32-BE45-91DD-67C4CD4EA8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2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FD04E-FA32-BE45-91DD-67C4CD4EA8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72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FD04E-FA32-BE45-91DD-67C4CD4EA8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53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FD04E-FA32-BE45-91DD-67C4CD4EA8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79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FD04E-FA32-BE45-91DD-67C4CD4EA8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21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FD04E-FA32-BE45-91DD-67C4CD4EA8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97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FD04E-FA32-BE45-91DD-67C4CD4EA8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4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FD04E-FA32-BE45-91DD-67C4CD4EA8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8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FD04E-FA32-BE45-91DD-67C4CD4EA8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39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FD04E-FA32-BE45-91DD-67C4CD4EA8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9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FD04E-FA32-BE45-91DD-67C4CD4EA8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8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FD04E-FA32-BE45-91DD-67C4CD4EA8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0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FD04E-FA32-BE45-91DD-67C4CD4EA8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97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FD04E-FA32-BE45-91DD-67C4CD4EA8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0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8ACDB3CC-F982-40F9-8DD6-BCC9AFBF44BD}" type="datetime1">
              <a:rPr lang="en-US" smtClean="0"/>
              <a:pPr/>
              <a:t>6/5/16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8C2560D-EC28-3B41-86E8-18F1CE0113B4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8C2560D-EC28-3B41-86E8-18F1CE0113B4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8C2560D-EC28-3B41-86E8-18F1CE0113B4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8C2560D-EC28-3B41-86E8-18F1CE0113B4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4A9E7B99-7C3F-4BC3-B7B8-7E1F8C620B24}" type="datetime1">
              <a:rPr lang="en-US" smtClean="0"/>
              <a:pPr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  <p:sldLayoutId id="2147493477" r:id="rId10"/>
    <p:sldLayoutId id="2147493478" r:id="rId11"/>
    <p:sldLayoutId id="2147493479" r:id="rId12"/>
    <p:sldLayoutId id="2147493480" r:id="rId13"/>
    <p:sldLayoutId id="2147493481" r:id="rId14"/>
    <p:sldLayoutId id="2147493482" r:id="rId15"/>
    <p:sldLayoutId id="2147493483" r:id="rId16"/>
    <p:sldLayoutId id="2147493484" r:id="rId17"/>
    <p:sldLayoutId id="2147493485" r:id="rId18"/>
    <p:sldLayoutId id="2147493486" r:id="rId19"/>
    <p:sldLayoutId id="2147493487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mine.org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3"/>
            <a:ext cx="7556313" cy="914123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Plan B Final Presentation of </a:t>
            </a:r>
            <a:br>
              <a:rPr lang="en-US" sz="2400" dirty="0" smtClean="0">
                <a:latin typeface="Arial"/>
                <a:cs typeface="Arial"/>
              </a:rPr>
            </a:br>
            <a:r>
              <a:rPr lang="en-US" sz="4000" dirty="0" smtClean="0">
                <a:latin typeface="Arial"/>
                <a:cs typeface="Arial"/>
              </a:rPr>
              <a:t>Smart-Gantt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98474" y="2809264"/>
            <a:ext cx="7556313" cy="33169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Presented 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in partial fulfillment for the 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requirements for </a:t>
            </a:r>
            <a:r>
              <a:rPr lang="en-US" sz="1800" dirty="0">
                <a:solidFill>
                  <a:schemeClr val="tx1"/>
                </a:solidFill>
                <a:latin typeface="Arial"/>
                <a:cs typeface="Arial"/>
              </a:rPr>
              <a:t>the degree Master of Science in Computer and Information </a:t>
            </a: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Science</a:t>
            </a: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4294967295"/>
          </p:nvPr>
        </p:nvSpPr>
        <p:spPr>
          <a:xfrm>
            <a:off x="2976371" y="1372048"/>
            <a:ext cx="2597150" cy="1274763"/>
          </a:xfrm>
        </p:spPr>
        <p:txBody>
          <a:bodyPr/>
          <a:lstStyle/>
          <a:p>
            <a:pPr algn="ctr">
              <a:lnSpc>
                <a:spcPct val="50000"/>
              </a:lnSpc>
            </a:pPr>
            <a:endParaRPr lang="en-US" dirty="0">
              <a:latin typeface="Arial"/>
              <a:cs typeface="Arial"/>
            </a:endParaRP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latin typeface="Arial"/>
                <a:cs typeface="Arial"/>
              </a:rPr>
              <a:t>Hind </a:t>
            </a:r>
            <a:r>
              <a:rPr lang="en-US" dirty="0" err="1" smtClean="0">
                <a:latin typeface="Arial"/>
                <a:cs typeface="Arial"/>
              </a:rPr>
              <a:t>Almushigih</a:t>
            </a:r>
            <a:endParaRPr lang="en-US" dirty="0" smtClean="0">
              <a:latin typeface="Arial"/>
              <a:cs typeface="Arial"/>
            </a:endParaRP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latin typeface="Arial"/>
                <a:cs typeface="Arial"/>
              </a:rPr>
              <a:t>May 3, 2016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1376" y="3616407"/>
            <a:ext cx="7021274" cy="3028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663366"/>
                </a:solidFill>
                <a:latin typeface="Arial"/>
                <a:cs typeface="Arial"/>
              </a:rPr>
              <a:t>Major: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Software Engineering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663366"/>
                </a:solidFill>
                <a:latin typeface="Arial"/>
                <a:cs typeface="Arial"/>
              </a:rPr>
              <a:t>Plan</a:t>
            </a:r>
            <a:r>
              <a:rPr lang="en-US" sz="2000" b="1" dirty="0">
                <a:solidFill>
                  <a:srgbClr val="663366"/>
                </a:solidFill>
                <a:latin typeface="Arial"/>
                <a:cs typeface="Arial"/>
              </a:rPr>
              <a:t>-B </a:t>
            </a:r>
            <a:r>
              <a:rPr lang="en-US" sz="2000" b="1" dirty="0" smtClean="0">
                <a:solidFill>
                  <a:srgbClr val="663366"/>
                </a:solidFill>
                <a:latin typeface="Arial"/>
                <a:cs typeface="Arial"/>
              </a:rPr>
              <a:t>Option:</a:t>
            </a:r>
            <a:r>
              <a:rPr lang="en-US" sz="2000" b="1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Technical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663366"/>
                </a:solidFill>
                <a:latin typeface="Arial"/>
                <a:cs typeface="Arial"/>
              </a:rPr>
              <a:t>Advisor: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Dr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. Stephen T.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Frezza</a:t>
            </a:r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663366"/>
                </a:solidFill>
                <a:latin typeface="Arial"/>
                <a:cs typeface="Arial"/>
              </a:rPr>
              <a:t>Completion Semester:</a:t>
            </a:r>
            <a:r>
              <a:rPr lang="en-US" sz="2000" dirty="0">
                <a:solidFill>
                  <a:srgbClr val="663366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SP 16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663366"/>
                </a:solidFill>
                <a:latin typeface="Arial"/>
                <a:cs typeface="Arial"/>
              </a:rPr>
              <a:t>Committee members: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Dr. 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Barry J.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Brinkman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Dr. Theresa 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M.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Vitolo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977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3000" b="1" dirty="0" smtClean="0">
                <a:solidFill>
                  <a:srgbClr val="663366"/>
                </a:solidFill>
                <a:latin typeface="Arial"/>
                <a:cs typeface="Arial"/>
              </a:rPr>
              <a:t>Late </a:t>
            </a:r>
            <a:r>
              <a:rPr lang="en-US" sz="3000" b="1" dirty="0">
                <a:solidFill>
                  <a:srgbClr val="663366"/>
                </a:solidFill>
                <a:latin typeface="Arial"/>
                <a:cs typeface="Arial"/>
              </a:rPr>
              <a:t>F</a:t>
            </a:r>
            <a:r>
              <a:rPr lang="en-US" sz="3000" b="1" dirty="0" smtClean="0">
                <a:solidFill>
                  <a:srgbClr val="663366"/>
                </a:solidFill>
                <a:latin typeface="Arial"/>
                <a:cs typeface="Arial"/>
              </a:rPr>
              <a:t>eature: URL SERVER CHANGE</a:t>
            </a:r>
            <a:endParaRPr lang="en-US" sz="3000" b="1" dirty="0">
              <a:solidFill>
                <a:srgbClr val="663366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1"/>
            <a:ext cx="5805329" cy="23713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Allows </a:t>
            </a:r>
            <a:r>
              <a:rPr lang="en-US" sz="2400" dirty="0" err="1">
                <a:latin typeface="Arial"/>
                <a:cs typeface="Arial"/>
              </a:rPr>
              <a:t>Redmine</a:t>
            </a:r>
            <a:r>
              <a:rPr lang="en-US" sz="2400" dirty="0">
                <a:latin typeface="Arial"/>
                <a:cs typeface="Arial"/>
              </a:rPr>
              <a:t>™ </a:t>
            </a:r>
            <a:r>
              <a:rPr lang="en-US" sz="2400" dirty="0" smtClean="0">
                <a:latin typeface="Arial"/>
                <a:cs typeface="Arial"/>
              </a:rPr>
              <a:t>users </a:t>
            </a:r>
            <a:r>
              <a:rPr lang="en-US" sz="2400" dirty="0">
                <a:latin typeface="Arial"/>
                <a:cs typeface="Arial"/>
              </a:rPr>
              <a:t>to configure </a:t>
            </a:r>
            <a:r>
              <a:rPr lang="en-US" sz="2400" dirty="0" smtClean="0">
                <a:latin typeface="Arial"/>
                <a:cs typeface="Arial"/>
              </a:rPr>
              <a:t>URL.</a:t>
            </a:r>
          </a:p>
          <a:p>
            <a:r>
              <a:rPr lang="en-US" sz="2400" dirty="0" smtClean="0">
                <a:latin typeface="Arial"/>
                <a:cs typeface="Arial"/>
              </a:rPr>
              <a:t>Useable </a:t>
            </a:r>
            <a:r>
              <a:rPr lang="en-US" sz="2400" dirty="0">
                <a:latin typeface="Arial"/>
                <a:cs typeface="Arial"/>
              </a:rPr>
              <a:t>with any </a:t>
            </a:r>
            <a:r>
              <a:rPr lang="en-US" sz="2400" dirty="0" err="1">
                <a:latin typeface="Arial"/>
                <a:cs typeface="Arial"/>
              </a:rPr>
              <a:t>Redmine</a:t>
            </a:r>
            <a:r>
              <a:rPr lang="en-US" sz="2400" dirty="0" smtClean="0">
                <a:latin typeface="Arial"/>
                <a:cs typeface="Arial"/>
              </a:rPr>
              <a:t>™ server </a:t>
            </a:r>
            <a:r>
              <a:rPr lang="en-US" sz="2400" dirty="0">
                <a:latin typeface="Arial"/>
                <a:cs typeface="Arial"/>
              </a:rPr>
              <a:t>available to the device.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01"/>
          <a:stretch/>
        </p:blipFill>
        <p:spPr>
          <a:xfrm>
            <a:off x="6100593" y="1981201"/>
            <a:ext cx="2146935" cy="2371364"/>
          </a:xfrm>
          <a:prstGeom prst="rect">
            <a:avLst/>
          </a:prstGeom>
          <a:ln w="38100" cap="sq">
            <a:solidFill>
              <a:srgbClr val="66006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7043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361" y="1235050"/>
            <a:ext cx="5401593" cy="487061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Arial"/>
                <a:cs typeface="Arial"/>
              </a:rPr>
              <a:t>Smart Gantt Software Design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/>
                <a:cs typeface="Arial"/>
              </a:rPr>
              <a:t>Packaging for reuse</a:t>
            </a:r>
          </a:p>
          <a:p>
            <a:pPr lvl="3">
              <a:lnSpc>
                <a:spcPct val="150000"/>
              </a:lnSpc>
            </a:pPr>
            <a:r>
              <a:rPr lang="en-US" dirty="0" smtClean="0">
                <a:latin typeface="Arial"/>
                <a:cs typeface="Arial"/>
              </a:rPr>
              <a:t>@discussion </a:t>
            </a:r>
            <a:endParaRPr lang="ar-sa" dirty="0" smtClean="0">
              <a:latin typeface="Arial"/>
              <a:cs typeface="Arial"/>
            </a:endParaRPr>
          </a:p>
          <a:p>
            <a:pPr lvl="3">
              <a:lnSpc>
                <a:spcPct val="150000"/>
              </a:lnSpc>
            </a:pPr>
            <a:r>
              <a:rPr lang="en-US" dirty="0" smtClean="0">
                <a:latin typeface="Arial"/>
                <a:cs typeface="Arial"/>
              </a:rPr>
              <a:t>@</a:t>
            </a:r>
            <a:r>
              <a:rPr lang="en-US" dirty="0" err="1" smtClean="0">
                <a:latin typeface="Arial"/>
                <a:cs typeface="Arial"/>
              </a:rPr>
              <a:t>param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ar-sa" dirty="0" smtClean="0">
              <a:latin typeface="Arial"/>
              <a:cs typeface="Arial"/>
            </a:endParaRPr>
          </a:p>
          <a:p>
            <a:pPr lvl="3">
              <a:lnSpc>
                <a:spcPct val="150000"/>
              </a:lnSpc>
            </a:pPr>
            <a:r>
              <a:rPr lang="en-US" dirty="0" smtClean="0">
                <a:latin typeface="Arial"/>
                <a:cs typeface="Arial"/>
              </a:rPr>
              <a:t>@return</a:t>
            </a:r>
            <a:endParaRPr lang="ar-sa" dirty="0" smtClean="0">
              <a:latin typeface="Arial"/>
              <a:cs typeface="Arial"/>
            </a:endParaRPr>
          </a:p>
          <a:p>
            <a:pPr lvl="2">
              <a:lnSpc>
                <a:spcPct val="150000"/>
              </a:lnSpc>
            </a:pPr>
            <a:r>
              <a:rPr lang="en-US" sz="2000" dirty="0" err="1" smtClean="0"/>
              <a:t>CalendarEntry</a:t>
            </a:r>
            <a:r>
              <a:rPr lang="en-US" sz="2000" dirty="0" smtClean="0"/>
              <a:t> class, can be reused in any </a:t>
            </a:r>
            <a:r>
              <a:rPr lang="en-US" sz="2000" dirty="0" err="1" smtClean="0"/>
              <a:t>xcode</a:t>
            </a:r>
            <a:r>
              <a:rPr lang="en-US" sz="2000" dirty="0" smtClean="0"/>
              <a:t> project as data source for Gantt-Chart view(The label).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>
                <a:latin typeface="Arial"/>
                <a:cs typeface="Arial"/>
              </a:rPr>
              <a:t>Generate HTML file using </a:t>
            </a:r>
            <a:r>
              <a:rPr lang="en-US" sz="2000" dirty="0" err="1"/>
              <a:t>HeaderDoc</a:t>
            </a:r>
            <a:r>
              <a:rPr lang="en-US" sz="2000" dirty="0"/>
              <a:t> </a:t>
            </a:r>
            <a:r>
              <a:rPr lang="en-US" sz="2000" dirty="0" smtClean="0"/>
              <a:t>command line</a:t>
            </a:r>
            <a:endParaRPr lang="en-US" sz="2000" dirty="0" smtClean="0">
              <a:latin typeface="Arial"/>
              <a:cs typeface="Arial"/>
            </a:endParaRPr>
          </a:p>
        </p:txBody>
      </p:sp>
      <p:pic>
        <p:nvPicPr>
          <p:cNvPr id="16" name="Picture 15" descr="Gantt-Chart code desig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54" y="1329448"/>
            <a:ext cx="2877312" cy="4776216"/>
          </a:xfrm>
          <a:prstGeom prst="rect">
            <a:avLst/>
          </a:prstGeom>
        </p:spPr>
      </p:pic>
      <p:pic>
        <p:nvPicPr>
          <p:cNvPr id="18" name="Picture 17" descr="Screen Shot 2016-04-27 at 10.32.2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6583"/>
            <a:ext cx="9144000" cy="1448971"/>
          </a:xfrm>
          <a:prstGeom prst="rect">
            <a:avLst/>
          </a:prstGeom>
        </p:spPr>
      </p:pic>
      <p:pic>
        <p:nvPicPr>
          <p:cNvPr id="19" name="Picture 18" descr="Screen Shot 2016-05-02 at 9.37.3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448"/>
            <a:ext cx="9144000" cy="51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2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planning &amp; management</a:t>
            </a:r>
            <a:endParaRPr lang="en-US" b="1" dirty="0"/>
          </a:p>
        </p:txBody>
      </p:sp>
      <p:pic>
        <p:nvPicPr>
          <p:cNvPr id="6" name="Content Placeholder 5" descr="Screen Shot 2016-05-02 at 11.20.3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138" b="-391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4593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59" y="700950"/>
            <a:ext cx="8003904" cy="1116106"/>
          </a:xfrm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QUALITY ASSURANCE | </a:t>
            </a:r>
            <a:br>
              <a:rPr lang="en-US" b="1" dirty="0" smtClean="0">
                <a:latin typeface="Arial"/>
                <a:cs typeface="Arial"/>
              </a:rPr>
            </a:br>
            <a:r>
              <a:rPr lang="en-US" b="1" dirty="0" smtClean="0">
                <a:latin typeface="Arial"/>
                <a:cs typeface="Arial"/>
              </a:rPr>
              <a:t>Sample Sprint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817056"/>
            <a:ext cx="7556313" cy="430910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Arial"/>
                <a:cs typeface="Arial"/>
              </a:rPr>
              <a:t>As an example: Sprint 2:</a:t>
            </a:r>
          </a:p>
          <a:p>
            <a:pPr marL="228600" lvl="2">
              <a:lnSpc>
                <a:spcPct val="200000"/>
              </a:lnSpc>
              <a:spcBef>
                <a:spcPts val="2000"/>
              </a:spcBef>
            </a:pPr>
            <a:r>
              <a:rPr lang="en-US" sz="2400" dirty="0">
                <a:latin typeface="Arial"/>
                <a:cs typeface="Arial"/>
              </a:rPr>
              <a:t>Burn down </a:t>
            </a:r>
            <a:r>
              <a:rPr lang="en-US" sz="2400" dirty="0" smtClean="0">
                <a:latin typeface="Arial"/>
                <a:cs typeface="Arial"/>
              </a:rPr>
              <a:t>charts</a:t>
            </a:r>
          </a:p>
          <a:p>
            <a:pPr marL="228600" lvl="2">
              <a:lnSpc>
                <a:spcPct val="200000"/>
              </a:lnSpc>
              <a:spcBef>
                <a:spcPts val="2000"/>
              </a:spcBef>
            </a:pPr>
            <a:r>
              <a:rPr lang="en-US" sz="2400" dirty="0" smtClean="0">
                <a:latin typeface="Arial"/>
                <a:cs typeface="Arial"/>
              </a:rPr>
              <a:t>Error handling</a:t>
            </a:r>
          </a:p>
          <a:p>
            <a:pPr marL="228600" lvl="2">
              <a:lnSpc>
                <a:spcPct val="200000"/>
              </a:lnSpc>
              <a:spcBef>
                <a:spcPts val="2000"/>
              </a:spcBef>
            </a:pPr>
            <a:r>
              <a:rPr lang="en-US" sz="2400" dirty="0" err="1" smtClean="0">
                <a:latin typeface="Arial"/>
                <a:cs typeface="Arial"/>
              </a:rPr>
              <a:t>github</a:t>
            </a: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4" name="Picture 3" descr="Screen Shot 2016-05-02 at 11.33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7834"/>
            <a:ext cx="9144000" cy="3640666"/>
          </a:xfrm>
          <a:prstGeom prst="rect">
            <a:avLst/>
          </a:prstGeom>
        </p:spPr>
      </p:pic>
      <p:pic>
        <p:nvPicPr>
          <p:cNvPr id="5" name="Picture 4" descr="Screen Shot 2016-05-03 at 10.47.3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7834"/>
            <a:ext cx="9144000" cy="36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6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>
                <a:latin typeface="Arial"/>
                <a:cs typeface="Arial"/>
              </a:rPr>
              <a:t>USER AND SOFTWARE TESTING</a:t>
            </a:r>
            <a:endParaRPr lang="en-US" sz="3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95664"/>
            <a:ext cx="7556313" cy="47305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Develop body of </a:t>
            </a:r>
            <a:r>
              <a:rPr lang="en-US" sz="2400" dirty="0" err="1" smtClean="0">
                <a:latin typeface="Arial"/>
                <a:cs typeface="Arial"/>
              </a:rPr>
              <a:t>UITesting</a:t>
            </a:r>
            <a:endParaRPr lang="en-US" sz="2400" dirty="0" smtClean="0">
              <a:latin typeface="Arial"/>
              <a:cs typeface="Arial"/>
            </a:endParaRPr>
          </a:p>
          <a:p>
            <a:pPr lvl="1"/>
            <a:r>
              <a:rPr lang="en-US" sz="2200" dirty="0" err="1" smtClean="0">
                <a:latin typeface="Arial"/>
                <a:cs typeface="Arial"/>
              </a:rPr>
              <a:t>Xcode</a:t>
            </a:r>
            <a:r>
              <a:rPr lang="en-US" sz="2200" dirty="0" smtClean="0">
                <a:latin typeface="Arial"/>
                <a:cs typeface="Arial"/>
              </a:rPr>
              <a:t> recording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Delivered with each sprint</a:t>
            </a:r>
          </a:p>
          <a:p>
            <a:r>
              <a:rPr lang="en-US" sz="2400" dirty="0" smtClean="0">
                <a:latin typeface="Arial"/>
                <a:cs typeface="Arial"/>
              </a:rPr>
              <a:t>Utilize </a:t>
            </a:r>
            <a:r>
              <a:rPr lang="en-US" sz="2400" dirty="0" err="1" smtClean="0">
                <a:latin typeface="Arial"/>
                <a:cs typeface="Arial"/>
              </a:rPr>
              <a:t>TestFlight</a:t>
            </a:r>
            <a:r>
              <a:rPr lang="en-US" sz="2400" dirty="0" smtClean="0">
                <a:latin typeface="Arial"/>
                <a:cs typeface="Arial"/>
              </a:rPr>
              <a:t> from Apple to enable distribution of Beta versions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VPN access</a:t>
            </a:r>
          </a:p>
          <a:p>
            <a:pPr lvl="1"/>
            <a:r>
              <a:rPr lang="en-US" sz="2200" dirty="0">
                <a:latin typeface="Arial"/>
                <a:cs typeface="Arial"/>
              </a:rPr>
              <a:t>Code the </a:t>
            </a:r>
            <a:r>
              <a:rPr lang="en-US" sz="2200" dirty="0" smtClean="0">
                <a:latin typeface="Arial"/>
                <a:cs typeface="Arial"/>
              </a:rPr>
              <a:t>VPN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Public server</a:t>
            </a:r>
          </a:p>
          <a:p>
            <a:r>
              <a:rPr lang="en-US" sz="2400" dirty="0" smtClean="0">
                <a:latin typeface="Arial"/>
                <a:cs typeface="Arial"/>
              </a:rPr>
              <a:t>Dynamic test</a:t>
            </a:r>
          </a:p>
          <a:p>
            <a:pPr lvl="1"/>
            <a:r>
              <a:rPr lang="en-US" dirty="0">
                <a:latin typeface="Arial"/>
                <a:cs typeface="Arial"/>
              </a:rPr>
              <a:t>Run, build </a:t>
            </a:r>
            <a:r>
              <a:rPr lang="en-US" dirty="0" smtClean="0">
                <a:latin typeface="Arial"/>
                <a:cs typeface="Arial"/>
              </a:rPr>
              <a:t>check functionality list.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22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70181"/>
            <a:ext cx="5328761" cy="648449"/>
          </a:xfrm>
        </p:spPr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3000" b="1" cap="all" dirty="0" smtClean="0">
                <a:solidFill>
                  <a:srgbClr val="663366"/>
                </a:solidFill>
                <a:latin typeface="Arial"/>
                <a:cs typeface="Arial"/>
              </a:rPr>
              <a:t>DEMO</a:t>
            </a:r>
            <a:endParaRPr lang="en-US" sz="3000" b="1" dirty="0">
              <a:solidFill>
                <a:srgbClr val="663366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Arial"/>
                <a:cs typeface="Arial"/>
              </a:rPr>
              <a:t>Run </a:t>
            </a:r>
            <a:r>
              <a:rPr lang="en-US" sz="2400" dirty="0" err="1" smtClean="0">
                <a:latin typeface="Arial"/>
                <a:cs typeface="Arial"/>
              </a:rPr>
              <a:t>Xcode</a:t>
            </a:r>
            <a:r>
              <a:rPr lang="en-US" sz="2400" dirty="0" smtClean="0">
                <a:latin typeface="Arial"/>
                <a:cs typeface="Arial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206850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FUTURE WORK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Notification.</a:t>
            </a:r>
          </a:p>
          <a:p>
            <a:r>
              <a:rPr lang="en-US" dirty="0" smtClean="0">
                <a:latin typeface="Arial"/>
                <a:cs typeface="Arial"/>
              </a:rPr>
              <a:t>Scheduling </a:t>
            </a:r>
            <a:r>
              <a:rPr lang="en-US" dirty="0">
                <a:latin typeface="Arial"/>
                <a:cs typeface="Arial"/>
              </a:rPr>
              <a:t>an </a:t>
            </a:r>
            <a:r>
              <a:rPr lang="en-US" dirty="0" smtClean="0">
                <a:latin typeface="Arial"/>
                <a:cs typeface="Arial"/>
              </a:rPr>
              <a:t>event.</a:t>
            </a:r>
          </a:p>
          <a:p>
            <a:r>
              <a:rPr lang="en-US" dirty="0" smtClean="0">
                <a:latin typeface="Arial"/>
                <a:cs typeface="Arial"/>
              </a:rPr>
              <a:t>Admin functionality.</a:t>
            </a:r>
          </a:p>
          <a:p>
            <a:r>
              <a:rPr lang="en-US" dirty="0" smtClean="0">
                <a:latin typeface="Arial"/>
                <a:cs typeface="Arial"/>
              </a:rPr>
              <a:t>Source code control for </a:t>
            </a:r>
            <a:r>
              <a:rPr lang="en-US" dirty="0" err="1" smtClean="0">
                <a:latin typeface="Arial"/>
                <a:cs typeface="Arial"/>
              </a:rPr>
              <a:t>iOS</a:t>
            </a:r>
            <a:r>
              <a:rPr lang="en-US" dirty="0" smtClean="0">
                <a:latin typeface="Arial"/>
                <a:cs typeface="Arial"/>
              </a:rPr>
              <a:t> developer. (support).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578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3000" b="1" cap="all" dirty="0" smtClean="0">
                <a:solidFill>
                  <a:srgbClr val="663366"/>
                </a:solidFill>
                <a:latin typeface="Arial"/>
                <a:cs typeface="Arial"/>
              </a:rPr>
              <a:t>MEASURES </a:t>
            </a:r>
            <a:r>
              <a:rPr lang="en-US" sz="3000" b="1" cap="all" dirty="0">
                <a:solidFill>
                  <a:srgbClr val="663366"/>
                </a:solidFill>
                <a:latin typeface="Arial"/>
                <a:cs typeface="Arial"/>
              </a:rPr>
              <a:t>of </a:t>
            </a:r>
            <a:r>
              <a:rPr lang="en-US" sz="3000" b="1" cap="all" dirty="0" smtClean="0">
                <a:solidFill>
                  <a:srgbClr val="663366"/>
                </a:solidFill>
                <a:latin typeface="Arial"/>
                <a:cs typeface="Arial"/>
              </a:rPr>
              <a:t>SUCCESS</a:t>
            </a:r>
            <a:endParaRPr lang="en-US" sz="3000" b="1" dirty="0">
              <a:solidFill>
                <a:srgbClr val="663366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29" y="1600200"/>
            <a:ext cx="7968193" cy="47503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80% </a:t>
            </a:r>
            <a:r>
              <a:rPr lang="en-US" sz="2400" dirty="0">
                <a:latin typeface="Arial"/>
                <a:cs typeface="Arial"/>
              </a:rPr>
              <a:t>of users should express positive comments about the dynamic </a:t>
            </a:r>
            <a:r>
              <a:rPr lang="en-US" sz="2400" dirty="0" smtClean="0">
                <a:latin typeface="Arial"/>
                <a:cs typeface="Arial"/>
              </a:rPr>
              <a:t>GANTT.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Comparing the capability of </a:t>
            </a:r>
            <a:r>
              <a:rPr lang="en-US" sz="2200" dirty="0" err="1" smtClean="0">
                <a:latin typeface="Arial"/>
                <a:cs typeface="Arial"/>
              </a:rPr>
              <a:t>gantt</a:t>
            </a:r>
            <a:r>
              <a:rPr lang="en-US" sz="2200" dirty="0" smtClean="0">
                <a:latin typeface="Arial"/>
                <a:cs typeface="Arial"/>
              </a:rPr>
              <a:t>-chart on </a:t>
            </a:r>
            <a:r>
              <a:rPr lang="en-US" sz="2200" dirty="0" err="1" smtClean="0">
                <a:latin typeface="Arial"/>
                <a:cs typeface="Arial"/>
              </a:rPr>
              <a:t>redmine</a:t>
            </a:r>
            <a:r>
              <a:rPr lang="en-US" sz="2200" dirty="0" smtClean="0">
                <a:latin typeface="Arial"/>
                <a:cs typeface="Arial"/>
              </a:rPr>
              <a:t> server and the app.</a:t>
            </a:r>
          </a:p>
          <a:p>
            <a:r>
              <a:rPr lang="en-US" sz="2400" dirty="0" smtClean="0">
                <a:latin typeface="Arial"/>
                <a:cs typeface="Arial"/>
              </a:rPr>
              <a:t>90</a:t>
            </a:r>
            <a:r>
              <a:rPr lang="en-US" sz="2400" dirty="0">
                <a:latin typeface="Arial"/>
                <a:cs typeface="Arial"/>
              </a:rPr>
              <a:t>% of </a:t>
            </a:r>
            <a:r>
              <a:rPr lang="en-US" sz="2400" dirty="0" err="1">
                <a:latin typeface="Arial"/>
                <a:cs typeface="Arial"/>
              </a:rPr>
              <a:t>iOS</a:t>
            </a:r>
            <a:r>
              <a:rPr lang="en-US" sz="2400" dirty="0">
                <a:latin typeface="Arial"/>
                <a:cs typeface="Arial"/>
              </a:rPr>
              <a:t> developers will understand the block of the code and recognize how to reuse it to match their </a:t>
            </a:r>
            <a:r>
              <a:rPr lang="en-US" sz="2400" dirty="0" smtClean="0">
                <a:latin typeface="Arial"/>
                <a:cs typeface="Arial"/>
              </a:rPr>
              <a:t>data.</a:t>
            </a:r>
          </a:p>
          <a:p>
            <a:pPr lvl="1"/>
            <a:r>
              <a:rPr lang="en-US" sz="2400" dirty="0"/>
              <a:t>Matthew </a:t>
            </a:r>
            <a:r>
              <a:rPr lang="en-US" sz="2400" dirty="0" err="1" smtClean="0"/>
              <a:t>Mashyna</a:t>
            </a:r>
            <a:r>
              <a:rPr lang="en-US" sz="2400" dirty="0" smtClean="0"/>
              <a:t> feedback</a:t>
            </a:r>
          </a:p>
        </p:txBody>
      </p:sp>
    </p:spTree>
    <p:extLst>
      <p:ext uri="{BB962C8B-B14F-4D97-AF65-F5344CB8AC3E}">
        <p14:creationId xmlns:p14="http://schemas.microsoft.com/office/powerpoint/2010/main" val="3715809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286000" y="3482414"/>
            <a:ext cx="5638800" cy="1500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200" dirty="0" smtClean="0">
                <a:latin typeface="Arial"/>
                <a:cs typeface="Arial"/>
              </a:rPr>
              <a:t>Any Question?</a:t>
            </a:r>
            <a:endParaRPr lang="en-US" sz="6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284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286000" y="3482414"/>
            <a:ext cx="5638800" cy="150018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200" dirty="0" smtClean="0">
                <a:latin typeface="Arial"/>
                <a:cs typeface="Arial"/>
              </a:rPr>
              <a:t>Thank you</a:t>
            </a:r>
          </a:p>
          <a:p>
            <a:pPr marL="0" indent="0" algn="ctr">
              <a:buNone/>
            </a:pPr>
            <a:r>
              <a:rPr lang="en-US" sz="6200" dirty="0" smtClean="0">
                <a:latin typeface="Arial"/>
                <a:cs typeface="Arial"/>
              </a:rPr>
              <a:t>Hind</a:t>
            </a:r>
            <a:endParaRPr lang="en-US" sz="6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082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Arial"/>
                <a:cs typeface="Arial"/>
              </a:rPr>
              <a:t>RedMine</a:t>
            </a:r>
            <a:r>
              <a:rPr lang="en-US" sz="3200" b="1" dirty="0">
                <a:latin typeface="Arial"/>
                <a:cs typeface="Arial"/>
              </a:rPr>
              <a:t>™</a:t>
            </a:r>
            <a:r>
              <a:rPr lang="en-US" sz="3000" b="1" dirty="0" smtClean="0">
                <a:latin typeface="Arial"/>
                <a:cs typeface="Arial"/>
              </a:rPr>
              <a:t>: </a:t>
            </a:r>
            <a:r>
              <a:rPr lang="en-US" sz="3200" b="1" dirty="0">
                <a:latin typeface="Arial"/>
                <a:cs typeface="Arial"/>
                <a:hlinkClick r:id="rId3"/>
              </a:rPr>
              <a:t>http://www.redmine.org/</a:t>
            </a:r>
            <a:r>
              <a:rPr lang="x-none" sz="3200" b="1" dirty="0">
                <a:latin typeface="Arial"/>
                <a:cs typeface="Arial"/>
              </a:rPr>
              <a:t> </a:t>
            </a:r>
            <a:br>
              <a:rPr lang="x-none" sz="3200" b="1" dirty="0">
                <a:latin typeface="Arial"/>
                <a:cs typeface="Arial"/>
              </a:rPr>
            </a:br>
            <a:endParaRPr lang="en-US" sz="3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25331"/>
            <a:ext cx="7556313" cy="4144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Arial"/>
              </a:rPr>
              <a:t>F</a:t>
            </a:r>
            <a:r>
              <a:rPr lang="en-US" sz="2400" dirty="0" smtClean="0">
                <a:latin typeface="Arial"/>
                <a:cs typeface="Arial"/>
              </a:rPr>
              <a:t>lexible </a:t>
            </a:r>
            <a:r>
              <a:rPr lang="en-US" sz="2400" dirty="0">
                <a:latin typeface="Arial"/>
                <a:cs typeface="Arial"/>
              </a:rPr>
              <a:t>project management web </a:t>
            </a:r>
            <a:r>
              <a:rPr lang="en-US" sz="2400" dirty="0" smtClean="0">
                <a:latin typeface="Arial"/>
                <a:cs typeface="Arial"/>
              </a:rPr>
              <a:t>application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Multiple </a:t>
            </a:r>
            <a:r>
              <a:rPr lang="en-US" sz="2400" dirty="0">
                <a:latin typeface="Arial"/>
                <a:cs typeface="Arial"/>
              </a:rPr>
              <a:t>projects </a:t>
            </a:r>
            <a:r>
              <a:rPr lang="en-US" sz="2400" dirty="0" smtClean="0">
                <a:latin typeface="Arial"/>
                <a:cs typeface="Arial"/>
              </a:rPr>
              <a:t>support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Gantt chart and calendar</a:t>
            </a:r>
            <a:endParaRPr lang="en-US" sz="2400" dirty="0" smtClean="0">
              <a:latin typeface="Arial"/>
              <a:cs typeface="Arial"/>
            </a:endParaRPr>
          </a:p>
          <a:p>
            <a:pPr lvl="1"/>
            <a:r>
              <a:rPr lang="en-US" sz="2400" dirty="0" smtClean="0">
                <a:latin typeface="Arial"/>
                <a:cs typeface="Arial"/>
              </a:rPr>
              <a:t>Time </a:t>
            </a:r>
            <a:r>
              <a:rPr lang="en-US" sz="2400" dirty="0">
                <a:latin typeface="Arial"/>
                <a:cs typeface="Arial"/>
              </a:rPr>
              <a:t>tracking</a:t>
            </a:r>
            <a:endParaRPr lang="en-US" sz="22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Cross-platform and cross-database</a:t>
            </a:r>
          </a:p>
          <a:p>
            <a:r>
              <a:rPr lang="en-US" sz="2400" dirty="0" smtClean="0">
                <a:latin typeface="Arial"/>
                <a:cs typeface="Arial"/>
              </a:rPr>
              <a:t>Public </a:t>
            </a:r>
            <a:r>
              <a:rPr lang="en-US" sz="2400" dirty="0">
                <a:latin typeface="Arial"/>
                <a:cs typeface="Arial"/>
              </a:rPr>
              <a:t>open-source </a:t>
            </a:r>
            <a:r>
              <a:rPr lang="en-US" sz="2400" dirty="0" smtClean="0">
                <a:latin typeface="Arial"/>
                <a:cs typeface="Arial"/>
              </a:rPr>
              <a:t>code</a:t>
            </a:r>
          </a:p>
          <a:p>
            <a:r>
              <a:rPr lang="en-US" sz="2400" dirty="0" smtClean="0">
                <a:latin typeface="Arial"/>
                <a:cs typeface="Arial"/>
              </a:rPr>
              <a:t>Actively maintained</a:t>
            </a:r>
          </a:p>
          <a:p>
            <a:endParaRPr lang="x-none" sz="2400" dirty="0">
              <a:latin typeface="Arial"/>
              <a:cs typeface="Arial"/>
            </a:endParaRPr>
          </a:p>
        </p:txBody>
      </p:sp>
      <p:pic>
        <p:nvPicPr>
          <p:cNvPr id="4" name="Picture 3" descr="Screen Shot 2016-05-02 at 9.31.46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1" b="32727"/>
          <a:stretch/>
        </p:blipFill>
        <p:spPr>
          <a:xfrm>
            <a:off x="333125" y="3162249"/>
            <a:ext cx="8343446" cy="37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5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3000" b="1" cap="all" dirty="0" smtClean="0">
                <a:solidFill>
                  <a:srgbClr val="663366"/>
                </a:solidFill>
                <a:latin typeface="Arial"/>
                <a:cs typeface="Arial"/>
              </a:rPr>
              <a:t>OBJECTIVES</a:t>
            </a:r>
            <a:endParaRPr lang="en-US" sz="3000" dirty="0">
              <a:solidFill>
                <a:srgbClr val="663366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29437"/>
            <a:ext cx="7556313" cy="477239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dirty="0" smtClean="0">
                <a:latin typeface="Arial"/>
                <a:cs typeface="Arial"/>
              </a:rPr>
              <a:t>Build </a:t>
            </a:r>
            <a:r>
              <a:rPr lang="en-US" sz="2400" dirty="0">
                <a:latin typeface="Arial"/>
                <a:cs typeface="Arial"/>
              </a:rPr>
              <a:t>an </a:t>
            </a:r>
            <a:r>
              <a:rPr lang="en-US" sz="2400" dirty="0" err="1">
                <a:latin typeface="Arial"/>
                <a:cs typeface="Arial"/>
              </a:rPr>
              <a:t>iOS</a:t>
            </a:r>
            <a:r>
              <a:rPr lang="en-US" sz="2400" dirty="0">
                <a:latin typeface="Arial"/>
                <a:cs typeface="Arial"/>
              </a:rPr>
              <a:t> app to extend the </a:t>
            </a:r>
            <a:r>
              <a:rPr lang="en-US" sz="2400" dirty="0" err="1">
                <a:latin typeface="Arial"/>
                <a:cs typeface="Arial"/>
              </a:rPr>
              <a:t>Redmine</a:t>
            </a:r>
            <a:r>
              <a:rPr lang="en-US" sz="2400" dirty="0">
                <a:latin typeface="Arial"/>
                <a:cs typeface="Arial"/>
              </a:rPr>
              <a:t>™ web application</a:t>
            </a:r>
            <a:r>
              <a:rPr lang="en-US" sz="2400" dirty="0" smtClean="0">
                <a:latin typeface="Arial"/>
                <a:cs typeface="Arial"/>
              </a:rPr>
              <a:t>.</a:t>
            </a:r>
            <a:endParaRPr lang="en-US" sz="2400" dirty="0">
              <a:latin typeface="Arial"/>
              <a:cs typeface="Arial"/>
            </a:endParaRPr>
          </a:p>
          <a:p>
            <a:pPr lvl="1"/>
            <a:r>
              <a:rPr lang="en-US" sz="2400" dirty="0">
                <a:latin typeface="Arial"/>
                <a:cs typeface="Arial"/>
              </a:rPr>
              <a:t>Dynamic </a:t>
            </a:r>
            <a:r>
              <a:rPr lang="en-US" sz="2400" dirty="0" smtClean="0">
                <a:latin typeface="Arial"/>
                <a:cs typeface="Arial"/>
              </a:rPr>
              <a:t>GANTT</a:t>
            </a:r>
            <a:endParaRPr lang="en-US" sz="2400" dirty="0">
              <a:latin typeface="Arial"/>
              <a:cs typeface="Arial"/>
            </a:endParaRPr>
          </a:p>
          <a:p>
            <a:pPr lvl="1"/>
            <a:r>
              <a:rPr lang="en-US" sz="2400" dirty="0">
                <a:latin typeface="Arial"/>
                <a:cs typeface="Arial"/>
              </a:rPr>
              <a:t>Mobile UI for to choose the range of a dates for task</a:t>
            </a:r>
          </a:p>
          <a:p>
            <a:r>
              <a:rPr lang="en-US" sz="2400" dirty="0" smtClean="0">
                <a:latin typeface="Arial"/>
                <a:cs typeface="Arial"/>
              </a:rPr>
              <a:t>Late feature- Support </a:t>
            </a:r>
            <a:r>
              <a:rPr lang="en-US" sz="2400" dirty="0">
                <a:latin typeface="Arial"/>
                <a:cs typeface="Arial"/>
              </a:rPr>
              <a:t>access to any </a:t>
            </a:r>
            <a:r>
              <a:rPr lang="en-US" sz="2400" dirty="0" err="1">
                <a:latin typeface="Arial"/>
                <a:cs typeface="Arial"/>
              </a:rPr>
              <a:t>Redmine</a:t>
            </a:r>
            <a:r>
              <a:rPr lang="en-US" sz="2400" dirty="0">
                <a:latin typeface="Arial"/>
                <a:cs typeface="Arial"/>
              </a:rPr>
              <a:t>™ URL server that the user provides. </a:t>
            </a: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468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4000" b="1" cap="all" dirty="0" smtClean="0">
                <a:latin typeface="Arial"/>
                <a:cs typeface="Arial"/>
              </a:rPr>
              <a:t>Smart-Gantt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252"/>
            <a:ext cx="7689331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Extension to Project Management tool (</a:t>
            </a:r>
            <a:r>
              <a:rPr lang="en-US" sz="2400" dirty="0" err="1" smtClean="0">
                <a:latin typeface="Arial"/>
                <a:cs typeface="Arial"/>
              </a:rPr>
              <a:t>RedMine</a:t>
            </a:r>
            <a:r>
              <a:rPr lang="en-US" sz="2400" dirty="0" smtClean="0">
                <a:latin typeface="Arial"/>
                <a:cs typeface="Arial"/>
              </a:rPr>
              <a:t>™)</a:t>
            </a:r>
          </a:p>
          <a:p>
            <a:pPr lvl="1"/>
            <a:r>
              <a:rPr lang="en-US" sz="2200" dirty="0">
                <a:latin typeface="Arial"/>
                <a:cs typeface="Arial"/>
              </a:rPr>
              <a:t>A</a:t>
            </a:r>
            <a:r>
              <a:rPr lang="en-US" sz="2200" dirty="0" smtClean="0">
                <a:latin typeface="Arial"/>
                <a:cs typeface="Arial"/>
              </a:rPr>
              <a:t>lternative </a:t>
            </a:r>
            <a:r>
              <a:rPr lang="en-US" sz="2200" dirty="0">
                <a:latin typeface="Arial"/>
                <a:cs typeface="Arial"/>
              </a:rPr>
              <a:t>to the </a:t>
            </a:r>
            <a:r>
              <a:rPr lang="en-US" sz="2200" dirty="0" smtClean="0">
                <a:latin typeface="Arial"/>
                <a:cs typeface="Arial"/>
              </a:rPr>
              <a:t>web application</a:t>
            </a:r>
          </a:p>
          <a:p>
            <a:r>
              <a:rPr lang="en-US" sz="2400" dirty="0" smtClean="0">
                <a:latin typeface="Arial"/>
                <a:cs typeface="Arial"/>
              </a:rPr>
              <a:t>Smart Gantt support these features now: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Dynamic GANNT</a:t>
            </a:r>
          </a:p>
          <a:p>
            <a:pPr lvl="1"/>
            <a:r>
              <a:rPr lang="en-US" sz="2200" dirty="0" smtClean="0">
                <a:latin typeface="Arial"/>
                <a:cs typeface="Arial"/>
              </a:rPr>
              <a:t>Date Selection for Issue</a:t>
            </a:r>
            <a:endParaRPr lang="en-US" sz="2400" dirty="0">
              <a:latin typeface="Arial"/>
              <a:cs typeface="Arial"/>
            </a:endParaRPr>
          </a:p>
          <a:p>
            <a:pPr lvl="1"/>
            <a:r>
              <a:rPr lang="en-US" sz="2400" dirty="0" smtClean="0">
                <a:latin typeface="Arial"/>
                <a:cs typeface="Arial"/>
              </a:rPr>
              <a:t>URL server change</a:t>
            </a:r>
            <a:endParaRPr lang="en-US" sz="2200" dirty="0" smtClean="0">
              <a:latin typeface="Arial"/>
              <a:cs typeface="Arial"/>
            </a:endParaRPr>
          </a:p>
        </p:txBody>
      </p:sp>
      <p:pic>
        <p:nvPicPr>
          <p:cNvPr id="5" name="Picture 4" descr="redmine_logo_v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7" t="15603" r="11857" b="19261"/>
          <a:stretch/>
        </p:blipFill>
        <p:spPr>
          <a:xfrm>
            <a:off x="1661833" y="4578533"/>
            <a:ext cx="5847770" cy="167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5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CHANGE REQUESTS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/>
                <a:cs typeface="Arial"/>
              </a:rPr>
              <a:t>Change category: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Deliverable Scope</a:t>
            </a:r>
            <a:endParaRPr lang="en-US" sz="2400" dirty="0">
              <a:latin typeface="Arial"/>
              <a:cs typeface="Arial"/>
            </a:endParaRPr>
          </a:p>
          <a:p>
            <a:pPr lvl="2"/>
            <a:r>
              <a:rPr lang="en-US" sz="2400" dirty="0">
                <a:latin typeface="Arial"/>
                <a:cs typeface="Arial"/>
              </a:rPr>
              <a:t>Move the </a:t>
            </a:r>
            <a:r>
              <a:rPr lang="en-US" sz="2400" dirty="0" smtClean="0">
                <a:latin typeface="Arial"/>
                <a:cs typeface="Arial"/>
              </a:rPr>
              <a:t>Notification feature (Scheduling </a:t>
            </a:r>
            <a:r>
              <a:rPr lang="en-US" sz="2400" dirty="0">
                <a:latin typeface="Arial"/>
                <a:cs typeface="Arial"/>
              </a:rPr>
              <a:t>an event) to feature plan.</a:t>
            </a:r>
          </a:p>
          <a:p>
            <a:pPr lvl="2"/>
            <a:r>
              <a:rPr lang="en-US" sz="2400" dirty="0" smtClean="0">
                <a:latin typeface="Arial"/>
                <a:cs typeface="Arial"/>
              </a:rPr>
              <a:t>Extend the features of the Gantt </a:t>
            </a:r>
            <a:r>
              <a:rPr lang="en-US" sz="2400" dirty="0">
                <a:latin typeface="Arial"/>
                <a:cs typeface="Arial"/>
              </a:rPr>
              <a:t>chart and deliver it to be more </a:t>
            </a:r>
            <a:r>
              <a:rPr lang="en-US" sz="2400" dirty="0" smtClean="0">
                <a:latin typeface="Arial"/>
                <a:cs typeface="Arial"/>
              </a:rPr>
              <a:t>flexible – </a:t>
            </a:r>
            <a:r>
              <a:rPr lang="en-US" sz="2400" i="1" dirty="0" smtClean="0">
                <a:latin typeface="Arial"/>
                <a:cs typeface="Arial"/>
              </a:rPr>
              <a:t>Smart Gantt</a:t>
            </a:r>
          </a:p>
          <a:p>
            <a:pPr lvl="2"/>
            <a:r>
              <a:rPr lang="en-US" sz="2400" dirty="0" smtClean="0">
                <a:latin typeface="Arial"/>
                <a:cs typeface="Arial"/>
              </a:rPr>
              <a:t>Emphasize code design as a reusable library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249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System Architecture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4" name="Content Placeholder 3" descr="Macintosh HD:Users:l-l-i-n-d:Desktop:doc folder:design sec:Software Context 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05" b="-6905"/>
          <a:stretch>
            <a:fillRect/>
          </a:stretch>
        </p:blipFill>
        <p:spPr bwMode="auto">
          <a:xfrm>
            <a:off x="-176975" y="676689"/>
            <a:ext cx="9546094" cy="62567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498474" y="1457488"/>
            <a:ext cx="5955808" cy="2810869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Redmine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59985" y="4239881"/>
            <a:ext cx="3584015" cy="1573643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0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3000" b="1" dirty="0" smtClean="0">
                <a:solidFill>
                  <a:srgbClr val="663366"/>
                </a:solidFill>
                <a:latin typeface="Arial"/>
                <a:cs typeface="Arial"/>
              </a:rPr>
              <a:t>1: DYNAMIC GANTT </a:t>
            </a:r>
            <a:r>
              <a:rPr lang="en-US" sz="3000" b="1" cap="all" dirty="0" smtClean="0">
                <a:solidFill>
                  <a:srgbClr val="663366"/>
                </a:solidFill>
                <a:latin typeface="Arial"/>
                <a:cs typeface="Arial"/>
              </a:rPr>
              <a:t>Design (MVC)</a:t>
            </a:r>
            <a:endParaRPr lang="en-US" sz="3000" b="1" dirty="0">
              <a:solidFill>
                <a:srgbClr val="663366"/>
              </a:solidFill>
              <a:latin typeface="Arial"/>
              <a:cs typeface="Arial"/>
            </a:endParaRPr>
          </a:p>
        </p:txBody>
      </p:sp>
      <p:pic>
        <p:nvPicPr>
          <p:cNvPr id="4" name="Picture 3" descr="Macintosh HD:Users:l-l-i-n-d:Desktop:MVC Architectura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27" y="1281242"/>
            <a:ext cx="6858000" cy="5142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0672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63366"/>
                </a:solidFill>
                <a:latin typeface="Arial"/>
                <a:cs typeface="Arial"/>
              </a:rPr>
              <a:t>DYNAMIC </a:t>
            </a:r>
            <a:r>
              <a:rPr lang="en-US" b="1" dirty="0" smtClean="0">
                <a:solidFill>
                  <a:srgbClr val="663366"/>
                </a:solidFill>
                <a:latin typeface="Arial"/>
                <a:cs typeface="Arial"/>
              </a:rPr>
              <a:t>GANTT </a:t>
            </a:r>
            <a:r>
              <a:rPr lang="en-US" b="1" dirty="0" smtClean="0">
                <a:latin typeface="Arial"/>
                <a:cs typeface="Arial"/>
              </a:rPr>
              <a:t>IQWIDGETS LIBRARY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6" name="Picture 5" descr="Macintosh HD:Users:l-l-i-n-d:Desktop:Simulator Screen Shot Apr 27, 2016, 6.25.14 PM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29"/>
          <a:stretch/>
        </p:blipFill>
        <p:spPr bwMode="auto">
          <a:xfrm>
            <a:off x="262007" y="2355532"/>
            <a:ext cx="3938270" cy="3431276"/>
          </a:xfrm>
          <a:prstGeom prst="rect">
            <a:avLst/>
          </a:prstGeom>
          <a:solidFill>
            <a:srgbClr val="000000">
              <a:shade val="95000"/>
            </a:srgbClr>
          </a:solidFill>
          <a:ln w="38100" cap="sq" cmpd="sng">
            <a:solidFill>
              <a:srgbClr val="660066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763" y="2355532"/>
            <a:ext cx="3812540" cy="2146935"/>
          </a:xfrm>
          <a:prstGeom prst="rect">
            <a:avLst/>
          </a:prstGeom>
          <a:solidFill>
            <a:srgbClr val="000000">
              <a:shade val="95000"/>
            </a:srgbClr>
          </a:solidFill>
          <a:ln w="38100" cap="sq" cmpd="sng">
            <a:solidFill>
              <a:srgbClr val="660066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23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101" y="484094"/>
            <a:ext cx="7880783" cy="1116106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3000" b="1" dirty="0" smtClean="0">
                <a:solidFill>
                  <a:srgbClr val="663366"/>
                </a:solidFill>
                <a:latin typeface="Arial"/>
                <a:cs typeface="Arial"/>
              </a:rPr>
              <a:t>2: DATE SELECTION FOR ADDING ISSUE</a:t>
            </a:r>
            <a:endParaRPr lang="en-US" sz="3000" b="1" dirty="0">
              <a:solidFill>
                <a:srgbClr val="663366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95" y="2139447"/>
            <a:ext cx="2485390" cy="4425315"/>
          </a:xfrm>
          <a:prstGeom prst="rect">
            <a:avLst/>
          </a:prstGeom>
          <a:ln w="38100" cap="sq">
            <a:solidFill>
              <a:srgbClr val="66006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423" y="2139447"/>
            <a:ext cx="2485390" cy="4425315"/>
          </a:xfrm>
          <a:prstGeom prst="rect">
            <a:avLst/>
          </a:prstGeom>
          <a:ln w="38100" cap="sq">
            <a:solidFill>
              <a:srgbClr val="66006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2" y="3047227"/>
            <a:ext cx="2882900" cy="1981200"/>
          </a:xfrm>
          <a:prstGeom prst="rect">
            <a:avLst/>
          </a:prstGeom>
          <a:ln w="38100" cap="sq">
            <a:solidFill>
              <a:srgbClr val="66336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9165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17254</TotalTime>
  <Words>457</Words>
  <Application>Microsoft Macintosh PowerPoint</Application>
  <PresentationFormat>On-screen Show (4:3)</PresentationFormat>
  <Paragraphs>115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Advantage</vt:lpstr>
      <vt:lpstr>Plan B Final Presentation of  Smart-Gantt</vt:lpstr>
      <vt:lpstr>RedMine™: http://www.redmine.org/  </vt:lpstr>
      <vt:lpstr>OBJECTIVES</vt:lpstr>
      <vt:lpstr>Smart-Gantt</vt:lpstr>
      <vt:lpstr>CHANGE REQUESTS</vt:lpstr>
      <vt:lpstr>System Architecture</vt:lpstr>
      <vt:lpstr>1: DYNAMIC GANTT Design (MVC)</vt:lpstr>
      <vt:lpstr>DYNAMIC GANTT IQWIDGETS LIBRARY</vt:lpstr>
      <vt:lpstr>2: DATE SELECTION FOR ADDING ISSUE</vt:lpstr>
      <vt:lpstr>Late Feature: URL SERVER CHANGE</vt:lpstr>
      <vt:lpstr>Software Design</vt:lpstr>
      <vt:lpstr>Project planning &amp; management</vt:lpstr>
      <vt:lpstr>QUALITY ASSURANCE |  Sample Sprint</vt:lpstr>
      <vt:lpstr>USER AND SOFTWARE TESTING</vt:lpstr>
      <vt:lpstr>DEMO</vt:lpstr>
      <vt:lpstr>FUTURE WORK</vt:lpstr>
      <vt:lpstr>MEASURES of SUCCESS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Hind Almushigih</cp:lastModifiedBy>
  <cp:revision>644</cp:revision>
  <dcterms:created xsi:type="dcterms:W3CDTF">2010-04-12T23:12:02Z</dcterms:created>
  <dcterms:modified xsi:type="dcterms:W3CDTF">2016-05-06T22:58:24Z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