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autoCompressPictures="0">
  <p:sldMasterIdLst>
    <p:sldMasterId id="2147483648" r:id="rId1"/>
  </p:sldMasterIdLst>
  <p:sldIdLst>
    <p:sldId id="256" r:id="rId2"/>
    <p:sldId id="265" r:id="rId3"/>
    <p:sldId id="257" r:id="rId4"/>
    <p:sldId id="258" r:id="rId5"/>
    <p:sldId id="263" r:id="rId6"/>
    <p:sldId id="264" r:id="rId7"/>
    <p:sldId id="266" r:id="rId8"/>
    <p:sldId id="269" r:id="rId9"/>
    <p:sldId id="270" r:id="rId10"/>
    <p:sldId id="259" r:id="rId11"/>
    <p:sldId id="272" r:id="rId12"/>
    <p:sldId id="260" r:id="rId13"/>
    <p:sldId id="261" r:id="rId14"/>
    <p:sldId id="271" r:id="rId15"/>
    <p:sldId id="262"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37"/>
    <p:restoredTop sz="94665"/>
  </p:normalViewPr>
  <p:slideViewPr>
    <p:cSldViewPr snapToGrid="0" snapToObjects="1">
      <p:cViewPr>
        <p:scale>
          <a:sx n="73" d="100"/>
          <a:sy n="73" d="100"/>
        </p:scale>
        <p:origin x="1376" y="9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ar-SA"/>
              <a:t>انقر لتحرير نمط عنوان الشكل الرئيسي</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r">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a:t>انقر لتحرير نمط العنوان الفرعي للشكل الرئيسي</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12/9/20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p:txBody>
          <a:bodyPr vert="eaVert" anchor="t"/>
          <a:lstStyle>
            <a:lvl1pPr algn="r">
              <a:defRPr/>
            </a:lvl1pPr>
            <a:lvl2pPr algn="r">
              <a:defRPr/>
            </a:lvl2pPr>
            <a:lvl3pPr algn="r">
              <a:defRPr/>
            </a:lvl3pPr>
            <a:lvl4pPr algn="r">
              <a:defRPr/>
            </a:lvl4pPr>
            <a:lvl5pPr algn="r">
              <a:defRPr/>
            </a:lvl5pPr>
          </a:lstStyle>
          <a:p>
            <a:pPr lvl="0"/>
            <a:r>
              <a:rPr lang="ar-SA"/>
              <a:t>حرر أنماط نص الشكل الرئيسي
المستوى الثاني
المستوى الثالث
المستوى الرابع
المستوى الخامس</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ar-SA"/>
              <a:t>حرر أنماط نص الشكل الرئيسي
المستوى الثاني
المستوى الثالث
المستوى الرابع
المستوى الخامس</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12/9/20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ar-SA"/>
              <a:t>انقر لتحرير نمط عنوان الشكل الرئيسي</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ar-SA"/>
              <a:t>حرر أنماط نص الشكل الرئيسي
المستوى الثاني
المستوى الثالث
المستوى الرابع
المستوى الخامس</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r">
              <a:defRPr sz="3600" b="0" cap="all">
                <a:solidFill>
                  <a:schemeClr val="accent1"/>
                </a:solidFill>
              </a:defRPr>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r">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حرر أنماط نص الشكل الرئيسي
المستوى الثاني
المستوى الثالث
المستوى الرابع
المستوى الخامس</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12/9/20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ar-SA"/>
              <a:t>انقر لتحرير نمط عنوان الشكل الرئيسي</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ar-SA"/>
              <a:t>حرر أنماط نص الشكل الرئيسي
المستوى الثاني
المستوى الثالث
المستوى الرابع
المستوى الخامس</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ar-SA"/>
              <a:t>حرر أنماط نص الشكل الرئيسي
المستوى الثاني
المستوى الثالث
المستوى الرابع
المستوى الخامس</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حرر أنماط نص الشكل الرئيسي
المستوى الثاني
المستوى الثالث
المستوى الرابع
المستوى الخامس</a:t>
            </a:r>
            <a:endParaRPr lang="en-US" dirty="0"/>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ar-SA"/>
              <a:t>حرر أنماط نص الشكل الرئيسي
المستوى الثاني
المستوى الثالث
المستوى الرابع
المستوى الخامس</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حرر أنماط نص الشكل الرئيسي
المستوى الثاني
المستوى الثالث
المستوى الرابع
المستوى الخامس</a:t>
            </a:r>
            <a:endParaRPr lang="en-US" dirty="0"/>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ar-SA"/>
              <a:t>حرر أنماط نص الشكل الرئيسي
المستوى الثاني
المستوى الثالث
المستوى الرابع
المستوى الخامس</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12/9/20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ar-SA"/>
              <a:t>انقر لتحرير نمط عنوان الشكل الرئيسي</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12/9/20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12/9/20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r">
              <a:defRPr sz="2000" b="0">
                <a:solidFill>
                  <a:schemeClr val="accent1">
                    <a:lumMod val="75000"/>
                    <a:lumOff val="25000"/>
                  </a:schemeClr>
                </a:solidFill>
              </a:defRPr>
            </a:lvl1pPr>
          </a:lstStyle>
          <a:p>
            <a:r>
              <a:rPr lang="ar-SA"/>
              <a:t>انقر لتحرير نمط عنوان الشكل الرئيسي</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ar-SA"/>
              <a:t>حرر أنماط نص الشكل الرئيسي
المستوى الثاني
المستوى الثالث
المستوى الرابع
المستوى الخامس</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حرر أنماط نص الشكل الرئيسي
المستوى الثاني
المستوى الثالث
المستوى الرابع
المستوى الخامس</a:t>
            </a:r>
            <a:endParaRPr lang="en-US" dirty="0"/>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12/9/20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r">
              <a:defRPr sz="2400" b="0">
                <a:solidFill>
                  <a:schemeClr val="accent1"/>
                </a:solidFill>
              </a:defRPr>
            </a:lvl1pPr>
          </a:lstStyle>
          <a:p>
            <a:r>
              <a:rPr lang="ar-SA"/>
              <a:t>انقر لتحرير نمط عنوان الشكل الرئيسي</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حرر أنماط نص الشكل الرئيسي
المستوى الثاني
المستوى الثالث
المستوى الرابع
المستوى الخامس</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ar-SA"/>
              <a:t>حرر أنماط نص الشكل الرئيسي
المستوى الثاني
المستوى الثالث
المستوى الرابع
المستوى الخامس</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12/9/20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r">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457200" rtl="1" eaLnBrk="1" latinLnBrk="0" hangingPunct="1">
        <a:spcBef>
          <a:spcPct val="0"/>
        </a:spcBef>
        <a:buNone/>
        <a:defRPr sz="2800" b="0" kern="1200" cap="all">
          <a:solidFill>
            <a:schemeClr val="bg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06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jpg"/><Relationship Id="rId5" Type="http://schemas.microsoft.com/office/2007/relationships/hdphoto" Target="../media/hdphoto2.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15.jpeg"/></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1" name="Rectangle 10">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عنوان 1">
            <a:extLst>
              <a:ext uri="{FF2B5EF4-FFF2-40B4-BE49-F238E27FC236}">
                <a16:creationId xmlns:a16="http://schemas.microsoft.com/office/drawing/2014/main" id="{9DB52F5B-DA62-C14A-B8AD-EF42809CDCC8}"/>
              </a:ext>
            </a:extLst>
          </p:cNvPr>
          <p:cNvSpPr>
            <a:spLocks noGrp="1"/>
          </p:cNvSpPr>
          <p:nvPr>
            <p:ph type="ctrTitle"/>
          </p:nvPr>
        </p:nvSpPr>
        <p:spPr>
          <a:xfrm>
            <a:off x="638619" y="1813322"/>
            <a:ext cx="3511233" cy="3779995"/>
          </a:xfrm>
        </p:spPr>
        <p:txBody>
          <a:bodyPr anchor="ctr">
            <a:normAutofit/>
          </a:bodyPr>
          <a:lstStyle/>
          <a:p>
            <a:pPr algn="ctr" rtl="0"/>
            <a:r>
              <a:rPr lang="en-US" dirty="0">
                <a:solidFill>
                  <a:schemeClr val="bg1"/>
                </a:solidFill>
              </a:rPr>
              <a:t>presentation</a:t>
            </a:r>
            <a:r>
              <a:rPr lang="en-US" dirty="0"/>
              <a:t> </a:t>
            </a:r>
            <a:br>
              <a:rPr lang="en-US" dirty="0"/>
            </a:br>
            <a:br>
              <a:rPr lang="en-US" dirty="0">
                <a:solidFill>
                  <a:srgbClr val="FFFFFF"/>
                </a:solidFill>
              </a:rPr>
            </a:br>
            <a:r>
              <a:rPr lang="en-US" dirty="0">
                <a:solidFill>
                  <a:srgbClr val="FFFFFF"/>
                </a:solidFill>
              </a:rPr>
              <a:t>cs 310</a:t>
            </a:r>
            <a:br>
              <a:rPr lang="en-US" dirty="0">
                <a:solidFill>
                  <a:srgbClr val="FFFFFF"/>
                </a:solidFill>
              </a:rPr>
            </a:br>
            <a:br>
              <a:rPr lang="en-US" dirty="0">
                <a:solidFill>
                  <a:srgbClr val="FFFFFF"/>
                </a:solidFill>
              </a:rPr>
            </a:br>
            <a:r>
              <a:rPr lang="en-US" dirty="0">
                <a:solidFill>
                  <a:srgbClr val="FFFFFF"/>
                </a:solidFill>
              </a:rPr>
              <a:t>group 05</a:t>
            </a:r>
            <a:endParaRPr lang="ar-SA" dirty="0">
              <a:solidFill>
                <a:srgbClr val="FFFFFF"/>
              </a:solidFill>
            </a:endParaRPr>
          </a:p>
        </p:txBody>
      </p:sp>
      <p:sp>
        <p:nvSpPr>
          <p:cNvPr id="13" name="Rectangle 12">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5" name="صورة 4">
            <a:extLst>
              <a:ext uri="{FF2B5EF4-FFF2-40B4-BE49-F238E27FC236}">
                <a16:creationId xmlns:a16="http://schemas.microsoft.com/office/drawing/2014/main" id="{631A93BE-E041-5548-B9C6-9BE2E70F688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6796" b="89806" l="9836" r="89754">
                        <a14:foregroundMark x1="47951" y1="13592" x2="43033" y2="12621"/>
                        <a14:foregroundMark x1="45492" y1="7767" x2="54098" y2="6796"/>
                      </a14:backgroundRemoval>
                    </a14:imgEffect>
                  </a14:imgLayer>
                </a14:imgProps>
              </a:ext>
            </a:extLst>
          </a:blip>
          <a:stretch>
            <a:fillRect/>
          </a:stretch>
        </p:blipFill>
        <p:spPr>
          <a:xfrm>
            <a:off x="10239085" y="355677"/>
            <a:ext cx="1842988" cy="1555965"/>
          </a:xfrm>
          <a:prstGeom prst="rect">
            <a:avLst/>
          </a:prstGeom>
        </p:spPr>
      </p:pic>
      <p:pic>
        <p:nvPicPr>
          <p:cNvPr id="8" name="صورة 7">
            <a:extLst>
              <a:ext uri="{FF2B5EF4-FFF2-40B4-BE49-F238E27FC236}">
                <a16:creationId xmlns:a16="http://schemas.microsoft.com/office/drawing/2014/main" id="{292B4789-FC7D-F74E-9592-B604C342B807}"/>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6500" b="96750" l="10000" r="90000">
                        <a14:foregroundMark x1="37750" y1="13000" x2="59250" y2="13500"/>
                        <a14:foregroundMark x1="56250" y1="14750" x2="40000" y2="7750"/>
                        <a14:foregroundMark x1="41250" y1="9500" x2="55500" y2="10000"/>
                        <a14:foregroundMark x1="55500" y1="9500" x2="44750" y2="6500"/>
                        <a14:foregroundMark x1="16250" y1="89750" x2="62000" y2="96750"/>
                        <a14:foregroundMark x1="62000" y1="96750" x2="78250" y2="79500"/>
                      </a14:backgroundRemoval>
                    </a14:imgEffect>
                  </a14:imgLayer>
                </a14:imgProps>
              </a:ext>
            </a:extLst>
          </a:blip>
          <a:stretch>
            <a:fillRect/>
          </a:stretch>
        </p:blipFill>
        <p:spPr>
          <a:xfrm>
            <a:off x="9842752" y="309004"/>
            <a:ext cx="995939" cy="1078362"/>
          </a:xfrm>
          <a:prstGeom prst="rect">
            <a:avLst/>
          </a:prstGeom>
        </p:spPr>
      </p:pic>
      <p:pic>
        <p:nvPicPr>
          <p:cNvPr id="6" name="صورة 5">
            <a:extLst>
              <a:ext uri="{FF2B5EF4-FFF2-40B4-BE49-F238E27FC236}">
                <a16:creationId xmlns:a16="http://schemas.microsoft.com/office/drawing/2014/main" id="{FB54C8D3-FD87-0945-ACDB-2B0D5B84602B}"/>
              </a:ext>
            </a:extLst>
          </p:cNvPr>
          <p:cNvPicPr>
            <a:picLocks noChangeAspect="1"/>
          </p:cNvPicPr>
          <p:nvPr/>
        </p:nvPicPr>
        <p:blipFill>
          <a:blip r:embed="rId6"/>
          <a:stretch>
            <a:fillRect/>
          </a:stretch>
        </p:blipFill>
        <p:spPr>
          <a:xfrm>
            <a:off x="5564423" y="2063246"/>
            <a:ext cx="4674662" cy="4165055"/>
          </a:xfrm>
          <a:prstGeom prst="rect">
            <a:avLst/>
          </a:prstGeom>
        </p:spPr>
      </p:pic>
    </p:spTree>
    <p:extLst>
      <p:ext uri="{BB962C8B-B14F-4D97-AF65-F5344CB8AC3E}">
        <p14:creationId xmlns:p14="http://schemas.microsoft.com/office/powerpoint/2010/main" val="775409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F3A71DAD-5B7E-3C47-93DE-B013823E6F01}"/>
              </a:ext>
            </a:extLst>
          </p:cNvPr>
          <p:cNvSpPr>
            <a:spLocks noGrp="1"/>
          </p:cNvSpPr>
          <p:nvPr>
            <p:ph type="title"/>
          </p:nvPr>
        </p:nvSpPr>
        <p:spPr/>
        <p:txBody>
          <a:bodyPr/>
          <a:lstStyle/>
          <a:p>
            <a:pPr algn="l" rtl="0"/>
            <a:r>
              <a:rPr lang="en-US" dirty="0"/>
              <a:t>Interfaces </a:t>
            </a:r>
            <a:br>
              <a:rPr lang="en-US" dirty="0"/>
            </a:br>
            <a:endParaRPr lang="ar-SA" dirty="0">
              <a:solidFill>
                <a:schemeClr val="tx1">
                  <a:lumMod val="50000"/>
                  <a:lumOff val="50000"/>
                </a:schemeClr>
              </a:solidFill>
            </a:endParaRPr>
          </a:p>
        </p:txBody>
      </p:sp>
      <p:sp>
        <p:nvSpPr>
          <p:cNvPr id="3" name="عنصر نائب للمحتوى 2">
            <a:extLst>
              <a:ext uri="{FF2B5EF4-FFF2-40B4-BE49-F238E27FC236}">
                <a16:creationId xmlns:a16="http://schemas.microsoft.com/office/drawing/2014/main" id="{A06E8CDD-9628-A14F-80FE-1F785ACBCFA6}"/>
              </a:ext>
            </a:extLst>
          </p:cNvPr>
          <p:cNvSpPr>
            <a:spLocks noGrp="1"/>
          </p:cNvSpPr>
          <p:nvPr>
            <p:ph idx="1"/>
          </p:nvPr>
        </p:nvSpPr>
        <p:spPr>
          <a:xfrm>
            <a:off x="1162384" y="-455653"/>
            <a:ext cx="2719798" cy="1794473"/>
          </a:xfrm>
        </p:spPr>
        <p:txBody>
          <a:bodyPr>
            <a:normAutofit/>
          </a:bodyPr>
          <a:lstStyle/>
          <a:p>
            <a:pPr algn="l" rtl="0"/>
            <a:br>
              <a:rPr lang="en-US" sz="800" dirty="0">
                <a:solidFill>
                  <a:srgbClr val="333333"/>
                </a:solidFill>
                <a:latin typeface="SanchezSlab Semibold"/>
              </a:rPr>
            </a:br>
            <a:endParaRPr lang="ar-SA" dirty="0"/>
          </a:p>
        </p:txBody>
      </p:sp>
      <p:pic>
        <p:nvPicPr>
          <p:cNvPr id="4097" name="Picture 1" descr="page8image1813472">
            <a:extLst>
              <a:ext uri="{FF2B5EF4-FFF2-40B4-BE49-F238E27FC236}">
                <a16:creationId xmlns:a16="http://schemas.microsoft.com/office/drawing/2014/main" id="{892FA5F4-493A-0443-BBB7-AF2D26B5C6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9186" y="1978850"/>
            <a:ext cx="2289395" cy="4648618"/>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page9image1797120">
            <a:extLst>
              <a:ext uri="{FF2B5EF4-FFF2-40B4-BE49-F238E27FC236}">
                <a16:creationId xmlns:a16="http://schemas.microsoft.com/office/drawing/2014/main" id="{EEB8AFC9-1ACB-9C4B-AC64-3145ECEA8D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6301" y="1974387"/>
            <a:ext cx="2442527" cy="4670272"/>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page9image1807648">
            <a:extLst>
              <a:ext uri="{FF2B5EF4-FFF2-40B4-BE49-F238E27FC236}">
                <a16:creationId xmlns:a16="http://schemas.microsoft.com/office/drawing/2014/main" id="{BD955D27-372E-F246-A308-DC35817507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76548" y="1991579"/>
            <a:ext cx="2377795" cy="4635889"/>
          </a:xfrm>
          <a:prstGeom prst="rect">
            <a:avLst/>
          </a:prstGeom>
          <a:noFill/>
          <a:extLst>
            <a:ext uri="{909E8E84-426E-40DD-AFC4-6F175D3DCCD1}">
              <a14:hiddenFill xmlns:a14="http://schemas.microsoft.com/office/drawing/2010/main">
                <a:solidFill>
                  <a:srgbClr val="FFFFFF"/>
                </a:solidFill>
              </a14:hiddenFill>
            </a:ext>
          </a:extLst>
        </p:spPr>
      </p:pic>
      <p:pic>
        <p:nvPicPr>
          <p:cNvPr id="10" name="صورة 9">
            <a:extLst>
              <a:ext uri="{FF2B5EF4-FFF2-40B4-BE49-F238E27FC236}">
                <a16:creationId xmlns:a16="http://schemas.microsoft.com/office/drawing/2014/main" id="{A6356F21-5855-8343-B874-388B169D8AAA}"/>
              </a:ext>
            </a:extLst>
          </p:cNvPr>
          <p:cNvPicPr>
            <a:picLocks noChangeAspect="1"/>
          </p:cNvPicPr>
          <p:nvPr/>
        </p:nvPicPr>
        <p:blipFill>
          <a:blip r:embed="rId5"/>
          <a:stretch>
            <a:fillRect/>
          </a:stretch>
        </p:blipFill>
        <p:spPr>
          <a:xfrm>
            <a:off x="10448257" y="691148"/>
            <a:ext cx="1162550" cy="1035815"/>
          </a:xfrm>
          <a:prstGeom prst="rect">
            <a:avLst/>
          </a:prstGeom>
        </p:spPr>
      </p:pic>
    </p:spTree>
    <p:extLst>
      <p:ext uri="{BB962C8B-B14F-4D97-AF65-F5344CB8AC3E}">
        <p14:creationId xmlns:p14="http://schemas.microsoft.com/office/powerpoint/2010/main" val="1758222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F3A71DAD-5B7E-3C47-93DE-B013823E6F01}"/>
              </a:ext>
            </a:extLst>
          </p:cNvPr>
          <p:cNvSpPr>
            <a:spLocks noGrp="1"/>
          </p:cNvSpPr>
          <p:nvPr>
            <p:ph type="title"/>
          </p:nvPr>
        </p:nvSpPr>
        <p:spPr/>
        <p:txBody>
          <a:bodyPr/>
          <a:lstStyle/>
          <a:p>
            <a:pPr algn="l" rtl="0"/>
            <a:r>
              <a:rPr lang="en-US" dirty="0"/>
              <a:t>Interfaces </a:t>
            </a:r>
            <a:br>
              <a:rPr lang="en-US" dirty="0"/>
            </a:br>
            <a:endParaRPr lang="ar-SA" dirty="0">
              <a:solidFill>
                <a:schemeClr val="tx1">
                  <a:lumMod val="50000"/>
                  <a:lumOff val="50000"/>
                </a:schemeClr>
              </a:solidFill>
            </a:endParaRPr>
          </a:p>
        </p:txBody>
      </p:sp>
      <p:sp>
        <p:nvSpPr>
          <p:cNvPr id="3" name="عنصر نائب للمحتوى 2">
            <a:extLst>
              <a:ext uri="{FF2B5EF4-FFF2-40B4-BE49-F238E27FC236}">
                <a16:creationId xmlns:a16="http://schemas.microsoft.com/office/drawing/2014/main" id="{A06E8CDD-9628-A14F-80FE-1F785ACBCFA6}"/>
              </a:ext>
            </a:extLst>
          </p:cNvPr>
          <p:cNvSpPr>
            <a:spLocks noGrp="1"/>
          </p:cNvSpPr>
          <p:nvPr>
            <p:ph idx="1"/>
          </p:nvPr>
        </p:nvSpPr>
        <p:spPr>
          <a:xfrm>
            <a:off x="1162384" y="-455653"/>
            <a:ext cx="2719798" cy="1794473"/>
          </a:xfrm>
        </p:spPr>
        <p:txBody>
          <a:bodyPr>
            <a:normAutofit/>
          </a:bodyPr>
          <a:lstStyle/>
          <a:p>
            <a:pPr algn="l" rtl="0"/>
            <a:br>
              <a:rPr lang="en-US" sz="800" dirty="0">
                <a:solidFill>
                  <a:srgbClr val="333333"/>
                </a:solidFill>
                <a:latin typeface="SanchezSlab Semibold"/>
              </a:rPr>
            </a:br>
            <a:endParaRPr lang="ar-SA" dirty="0"/>
          </a:p>
        </p:txBody>
      </p:sp>
      <p:pic>
        <p:nvPicPr>
          <p:cNvPr id="4100" name="Picture 4" descr="page10image1769568">
            <a:extLst>
              <a:ext uri="{FF2B5EF4-FFF2-40B4-BE49-F238E27FC236}">
                <a16:creationId xmlns:a16="http://schemas.microsoft.com/office/drawing/2014/main" id="{5BB1C643-1F1F-6D4E-B321-9CE97FE0E0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4814" y="1848505"/>
            <a:ext cx="2557014" cy="4721045"/>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descr="page10image1760832">
            <a:extLst>
              <a:ext uri="{FF2B5EF4-FFF2-40B4-BE49-F238E27FC236}">
                <a16:creationId xmlns:a16="http://schemas.microsoft.com/office/drawing/2014/main" id="{D302AB8A-2C14-CE46-A094-B022D8170D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1094" y="1848505"/>
            <a:ext cx="2781059" cy="4721045"/>
          </a:xfrm>
          <a:prstGeom prst="rect">
            <a:avLst/>
          </a:prstGeom>
          <a:noFill/>
          <a:extLst>
            <a:ext uri="{909E8E84-426E-40DD-AFC4-6F175D3DCCD1}">
              <a14:hiddenFill xmlns:a14="http://schemas.microsoft.com/office/drawing/2010/main">
                <a:solidFill>
                  <a:srgbClr val="FFFFFF"/>
                </a:solidFill>
              </a14:hiddenFill>
            </a:ext>
          </a:extLst>
        </p:spPr>
      </p:pic>
      <p:pic>
        <p:nvPicPr>
          <p:cNvPr id="10" name="صورة 9">
            <a:extLst>
              <a:ext uri="{FF2B5EF4-FFF2-40B4-BE49-F238E27FC236}">
                <a16:creationId xmlns:a16="http://schemas.microsoft.com/office/drawing/2014/main" id="{65402E64-162B-A64C-B9D0-C2B2C2E6BCB2}"/>
              </a:ext>
            </a:extLst>
          </p:cNvPr>
          <p:cNvPicPr>
            <a:picLocks noChangeAspect="1"/>
          </p:cNvPicPr>
          <p:nvPr/>
        </p:nvPicPr>
        <p:blipFill>
          <a:blip r:embed="rId4"/>
          <a:stretch>
            <a:fillRect/>
          </a:stretch>
        </p:blipFill>
        <p:spPr>
          <a:xfrm>
            <a:off x="10448257" y="691148"/>
            <a:ext cx="1162550" cy="1035815"/>
          </a:xfrm>
          <a:prstGeom prst="rect">
            <a:avLst/>
          </a:prstGeom>
        </p:spPr>
      </p:pic>
    </p:spTree>
    <p:extLst>
      <p:ext uri="{BB962C8B-B14F-4D97-AF65-F5344CB8AC3E}">
        <p14:creationId xmlns:p14="http://schemas.microsoft.com/office/powerpoint/2010/main" val="1364320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2B287454-5A85-5F4E-8A91-6AC4ADF9FFE5}"/>
              </a:ext>
            </a:extLst>
          </p:cNvPr>
          <p:cNvSpPr>
            <a:spLocks noGrp="1"/>
          </p:cNvSpPr>
          <p:nvPr>
            <p:ph type="title"/>
          </p:nvPr>
        </p:nvSpPr>
        <p:spPr/>
        <p:txBody>
          <a:bodyPr/>
          <a:lstStyle/>
          <a:p>
            <a:pPr algn="l" rtl="0"/>
            <a:r>
              <a:rPr lang="en-US" dirty="0"/>
              <a:t>Results </a:t>
            </a:r>
            <a:br>
              <a:rPr lang="en-US" dirty="0"/>
            </a:br>
            <a:endParaRPr lang="ar-SA" dirty="0">
              <a:solidFill>
                <a:schemeClr val="tx1">
                  <a:lumMod val="50000"/>
                  <a:lumOff val="50000"/>
                </a:schemeClr>
              </a:solidFill>
            </a:endParaRPr>
          </a:p>
        </p:txBody>
      </p:sp>
      <p:sp>
        <p:nvSpPr>
          <p:cNvPr id="3" name="عنصر نائب للمحتوى 2">
            <a:extLst>
              <a:ext uri="{FF2B5EF4-FFF2-40B4-BE49-F238E27FC236}">
                <a16:creationId xmlns:a16="http://schemas.microsoft.com/office/drawing/2014/main" id="{F9E9C0DA-E10D-3446-A236-C05ED6385FCD}"/>
              </a:ext>
            </a:extLst>
          </p:cNvPr>
          <p:cNvSpPr>
            <a:spLocks noGrp="1"/>
          </p:cNvSpPr>
          <p:nvPr>
            <p:ph idx="1"/>
          </p:nvPr>
        </p:nvSpPr>
        <p:spPr>
          <a:xfrm>
            <a:off x="401579" y="1012371"/>
            <a:ext cx="3873796" cy="5404758"/>
          </a:xfrm>
        </p:spPr>
        <p:txBody>
          <a:bodyPr>
            <a:normAutofit/>
          </a:bodyPr>
          <a:lstStyle/>
          <a:p>
            <a:pPr algn="l" rtl="0"/>
            <a:r>
              <a:rPr lang="en-US" sz="1900" dirty="0"/>
              <a:t>We implement the register and login functional requirement, and here’s there results </a:t>
            </a:r>
            <a:endParaRPr lang="ar-SA" sz="1900" dirty="0"/>
          </a:p>
        </p:txBody>
      </p:sp>
      <p:pic>
        <p:nvPicPr>
          <p:cNvPr id="5122" name="Picture 2" descr="page14image1775616">
            <a:extLst>
              <a:ext uri="{FF2B5EF4-FFF2-40B4-BE49-F238E27FC236}">
                <a16:creationId xmlns:a16="http://schemas.microsoft.com/office/drawing/2014/main" id="{4927953A-A5A1-4240-8FD1-DDDE5D4D60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5653" y="1947333"/>
            <a:ext cx="3096480" cy="4765630"/>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page16image1809440">
            <a:extLst>
              <a:ext uri="{FF2B5EF4-FFF2-40B4-BE49-F238E27FC236}">
                <a16:creationId xmlns:a16="http://schemas.microsoft.com/office/drawing/2014/main" id="{B83E4275-F445-DF4C-9A29-F63B14A66C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6625" y="1947333"/>
            <a:ext cx="3266528" cy="4765630"/>
          </a:xfrm>
          <a:prstGeom prst="rect">
            <a:avLst/>
          </a:prstGeom>
          <a:noFill/>
          <a:extLst>
            <a:ext uri="{909E8E84-426E-40DD-AFC4-6F175D3DCCD1}">
              <a14:hiddenFill xmlns:a14="http://schemas.microsoft.com/office/drawing/2010/main">
                <a:solidFill>
                  <a:srgbClr val="FFFFFF"/>
                </a:solidFill>
              </a14:hiddenFill>
            </a:ext>
          </a:extLst>
        </p:spPr>
      </p:pic>
      <p:pic>
        <p:nvPicPr>
          <p:cNvPr id="8" name="صورة 7">
            <a:extLst>
              <a:ext uri="{FF2B5EF4-FFF2-40B4-BE49-F238E27FC236}">
                <a16:creationId xmlns:a16="http://schemas.microsoft.com/office/drawing/2014/main" id="{D6734610-5373-2A4A-9EC5-E3A17477E56A}"/>
              </a:ext>
            </a:extLst>
          </p:cNvPr>
          <p:cNvPicPr>
            <a:picLocks noChangeAspect="1"/>
          </p:cNvPicPr>
          <p:nvPr/>
        </p:nvPicPr>
        <p:blipFill>
          <a:blip r:embed="rId4"/>
          <a:stretch>
            <a:fillRect/>
          </a:stretch>
        </p:blipFill>
        <p:spPr>
          <a:xfrm>
            <a:off x="10448257" y="691148"/>
            <a:ext cx="1162550" cy="1035815"/>
          </a:xfrm>
          <a:prstGeom prst="rect">
            <a:avLst/>
          </a:prstGeom>
        </p:spPr>
      </p:pic>
    </p:spTree>
    <p:extLst>
      <p:ext uri="{BB962C8B-B14F-4D97-AF65-F5344CB8AC3E}">
        <p14:creationId xmlns:p14="http://schemas.microsoft.com/office/powerpoint/2010/main" val="668634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4D96D7F1-6A0A-D24D-9AB1-11CB6D7487AA}"/>
              </a:ext>
            </a:extLst>
          </p:cNvPr>
          <p:cNvSpPr>
            <a:spLocks noGrp="1"/>
          </p:cNvSpPr>
          <p:nvPr>
            <p:ph type="title"/>
          </p:nvPr>
        </p:nvSpPr>
        <p:spPr/>
        <p:txBody>
          <a:bodyPr/>
          <a:lstStyle/>
          <a:p>
            <a:pPr algn="l" rtl="0"/>
            <a:r>
              <a:rPr lang="en-US" dirty="0"/>
              <a:t>Teams contributions </a:t>
            </a:r>
            <a:br>
              <a:rPr lang="en-US" dirty="0"/>
            </a:br>
            <a:endParaRPr lang="ar-SA" dirty="0">
              <a:solidFill>
                <a:schemeClr val="tx1">
                  <a:lumMod val="50000"/>
                  <a:lumOff val="50000"/>
                </a:schemeClr>
              </a:solidFill>
            </a:endParaRPr>
          </a:p>
        </p:txBody>
      </p:sp>
      <p:pic>
        <p:nvPicPr>
          <p:cNvPr id="6145" name="Picture 1" descr="page21image2957280">
            <a:extLst>
              <a:ext uri="{FF2B5EF4-FFF2-40B4-BE49-F238E27FC236}">
                <a16:creationId xmlns:a16="http://schemas.microsoft.com/office/drawing/2014/main" id="{105BB4D5-D5DB-3144-A913-C4EEAB46EA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00" y="1746250"/>
            <a:ext cx="12700" cy="12700"/>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page21image3790240">
            <a:extLst>
              <a:ext uri="{FF2B5EF4-FFF2-40B4-BE49-F238E27FC236}">
                <a16:creationId xmlns:a16="http://schemas.microsoft.com/office/drawing/2014/main" id="{C47B1352-5D38-1945-9F04-8146D09741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00" y="1746250"/>
            <a:ext cx="12700" cy="12700"/>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page21image3775680">
            <a:extLst>
              <a:ext uri="{FF2B5EF4-FFF2-40B4-BE49-F238E27FC236}">
                <a16:creationId xmlns:a16="http://schemas.microsoft.com/office/drawing/2014/main" id="{B18DAB39-9C6F-EB40-B0E1-AA992B770F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00" y="1746250"/>
            <a:ext cx="12700" cy="127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page21image3710784">
            <a:extLst>
              <a:ext uri="{FF2B5EF4-FFF2-40B4-BE49-F238E27FC236}">
                <a16:creationId xmlns:a16="http://schemas.microsoft.com/office/drawing/2014/main" id="{AA7BFE33-C418-6A4D-BD28-C87DF58A4C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00" y="1746250"/>
            <a:ext cx="12700" cy="127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عنصر نائب للمحتوى 9">
            <a:extLst>
              <a:ext uri="{FF2B5EF4-FFF2-40B4-BE49-F238E27FC236}">
                <a16:creationId xmlns:a16="http://schemas.microsoft.com/office/drawing/2014/main" id="{3FA72ED8-1570-0D4B-B07D-19F220A20A04}"/>
              </a:ext>
            </a:extLst>
          </p:cNvPr>
          <p:cNvGraphicFramePr>
            <a:graphicFrameLocks noGrp="1"/>
          </p:cNvGraphicFramePr>
          <p:nvPr>
            <p:ph idx="1"/>
            <p:extLst>
              <p:ext uri="{D42A27DB-BD31-4B8C-83A1-F6EECF244321}">
                <p14:modId xmlns:p14="http://schemas.microsoft.com/office/powerpoint/2010/main" val="4174758447"/>
              </p:ext>
            </p:extLst>
          </p:nvPr>
        </p:nvGraphicFramePr>
        <p:xfrm>
          <a:off x="1126670" y="2002681"/>
          <a:ext cx="9928356" cy="4289115"/>
        </p:xfrm>
        <a:graphic>
          <a:graphicData uri="http://schemas.openxmlformats.org/drawingml/2006/table">
            <a:tbl>
              <a:tblPr rtl="1" firstRow="1" bandRow="1">
                <a:tableStyleId>{5C22544A-7EE6-4342-B048-85BDC9FD1C3A}</a:tableStyleId>
              </a:tblPr>
              <a:tblGrid>
                <a:gridCol w="4964178">
                  <a:extLst>
                    <a:ext uri="{9D8B030D-6E8A-4147-A177-3AD203B41FA5}">
                      <a16:colId xmlns:a16="http://schemas.microsoft.com/office/drawing/2014/main" val="228855031"/>
                    </a:ext>
                  </a:extLst>
                </a:gridCol>
                <a:gridCol w="4964178">
                  <a:extLst>
                    <a:ext uri="{9D8B030D-6E8A-4147-A177-3AD203B41FA5}">
                      <a16:colId xmlns:a16="http://schemas.microsoft.com/office/drawing/2014/main" val="674593044"/>
                    </a:ext>
                  </a:extLst>
                </a:gridCol>
              </a:tblGrid>
              <a:tr h="66229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1" kern="1200" dirty="0">
                          <a:solidFill>
                            <a:schemeClr val="lt1"/>
                          </a:solidFill>
                          <a:effectLst/>
                          <a:latin typeface="+mn-lt"/>
                          <a:ea typeface="+mn-ea"/>
                          <a:cs typeface="+mn-cs"/>
                        </a:rPr>
                        <a:t>What tasks she performed </a:t>
                      </a:r>
                      <a:endParaRPr lang="en-US" dirty="0"/>
                    </a:p>
                    <a:p>
                      <a:pPr marL="0" algn="ctr" defTabSz="457200" rtl="0" eaLnBrk="1" latinLnBrk="0" hangingPunct="1"/>
                      <a:endParaRPr lang="ar-SA"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1" kern="1200" dirty="0">
                          <a:solidFill>
                            <a:schemeClr val="lt1"/>
                          </a:solidFill>
                          <a:effectLst/>
                          <a:latin typeface="+mn-lt"/>
                          <a:ea typeface="+mn-ea"/>
                          <a:cs typeface="+mn-cs"/>
                        </a:rPr>
                        <a:t>Student </a:t>
                      </a:r>
                      <a:endParaRPr lang="en-US" dirty="0"/>
                    </a:p>
                    <a:p>
                      <a:pPr marL="0" algn="ctr" defTabSz="457200" rtl="0" eaLnBrk="1" latinLnBrk="0" hangingPunct="1"/>
                      <a:endParaRPr lang="ar-SA" dirty="0"/>
                    </a:p>
                  </a:txBody>
                  <a:tcPr/>
                </a:tc>
                <a:extLst>
                  <a:ext uri="{0D108BD9-81ED-4DB2-BD59-A6C34878D82A}">
                    <a16:rowId xmlns:a16="http://schemas.microsoft.com/office/drawing/2014/main" val="2506344168"/>
                  </a:ext>
                </a:extLst>
              </a:tr>
              <a:tr h="1986869">
                <a:tc>
                  <a:txBody>
                    <a:bodyPr/>
                    <a:lstStyle/>
                    <a:p>
                      <a:pPr algn="l"/>
                      <a:r>
                        <a:rPr lang="en-US" sz="1000" kern="1200" dirty="0">
                          <a:solidFill>
                            <a:schemeClr val="dk1"/>
                          </a:solidFill>
                          <a:effectLst/>
                          <a:latin typeface="+mn-lt"/>
                          <a:ea typeface="+mn-ea"/>
                          <a:cs typeface="+mn-cs"/>
                        </a:rPr>
                        <a:t>Introduction</a:t>
                      </a:r>
                      <a:br>
                        <a:rPr lang="en-US" sz="1000" kern="1200" dirty="0">
                          <a:solidFill>
                            <a:schemeClr val="dk1"/>
                          </a:solidFill>
                          <a:effectLst/>
                          <a:latin typeface="+mn-lt"/>
                          <a:ea typeface="+mn-ea"/>
                          <a:cs typeface="+mn-cs"/>
                        </a:rPr>
                      </a:br>
                      <a:r>
                        <a:rPr lang="en-US" sz="1000" kern="1200" dirty="0">
                          <a:solidFill>
                            <a:schemeClr val="dk1"/>
                          </a:solidFill>
                          <a:effectLst/>
                          <a:latin typeface="+mn-lt"/>
                          <a:ea typeface="+mn-ea"/>
                          <a:cs typeface="+mn-cs"/>
                        </a:rPr>
                        <a:t>Purpose</a:t>
                      </a:r>
                      <a:br>
                        <a:rPr lang="en-US" sz="1000" kern="1200" dirty="0">
                          <a:solidFill>
                            <a:schemeClr val="dk1"/>
                          </a:solidFill>
                          <a:effectLst/>
                          <a:latin typeface="+mn-lt"/>
                          <a:ea typeface="+mn-ea"/>
                          <a:cs typeface="+mn-cs"/>
                        </a:rPr>
                      </a:br>
                      <a:r>
                        <a:rPr lang="en-US" sz="1000" kern="1200" dirty="0">
                          <a:solidFill>
                            <a:schemeClr val="dk1"/>
                          </a:solidFill>
                          <a:effectLst/>
                          <a:latin typeface="+mn-lt"/>
                          <a:ea typeface="+mn-ea"/>
                          <a:cs typeface="+mn-cs"/>
                        </a:rPr>
                        <a:t>Scope</a:t>
                      </a:r>
                      <a:br>
                        <a:rPr lang="en-US" sz="1000" kern="1200" dirty="0">
                          <a:solidFill>
                            <a:schemeClr val="dk1"/>
                          </a:solidFill>
                          <a:effectLst/>
                          <a:latin typeface="+mn-lt"/>
                          <a:ea typeface="+mn-ea"/>
                          <a:cs typeface="+mn-cs"/>
                        </a:rPr>
                      </a:br>
                      <a:r>
                        <a:rPr lang="en-US" sz="1000" kern="1200" dirty="0">
                          <a:solidFill>
                            <a:schemeClr val="dk1"/>
                          </a:solidFill>
                          <a:effectLst/>
                          <a:latin typeface="+mn-lt"/>
                          <a:ea typeface="+mn-ea"/>
                          <a:cs typeface="+mn-cs"/>
                        </a:rPr>
                        <a:t>Definitions, Acronyms, and Abbreviations References </a:t>
                      </a:r>
                      <a:endParaRPr lang="en-US" sz="1000" dirty="0"/>
                    </a:p>
                    <a:p>
                      <a:pPr algn="l"/>
                      <a:r>
                        <a:rPr lang="en-US" sz="1000" kern="1200" dirty="0">
                          <a:solidFill>
                            <a:schemeClr val="dk1"/>
                          </a:solidFill>
                          <a:effectLst/>
                          <a:latin typeface="+mn-lt"/>
                          <a:ea typeface="+mn-ea"/>
                          <a:cs typeface="+mn-cs"/>
                        </a:rPr>
                        <a:t>Major edit of product function </a:t>
                      </a:r>
                    </a:p>
                    <a:p>
                      <a:pPr algn="l"/>
                      <a:r>
                        <a:rPr lang="en-US" sz="1000" kern="1200" dirty="0">
                          <a:solidFill>
                            <a:schemeClr val="dk1"/>
                          </a:solidFill>
                          <a:effectLst/>
                          <a:latin typeface="+mn-lt"/>
                          <a:ea typeface="+mn-ea"/>
                          <a:cs typeface="+mn-cs"/>
                        </a:rPr>
                        <a:t>Functional Requirements</a:t>
                      </a:r>
                      <a:br>
                        <a:rPr lang="en-US" sz="1000" kern="1200" dirty="0">
                          <a:solidFill>
                            <a:schemeClr val="dk1"/>
                          </a:solidFill>
                          <a:effectLst/>
                          <a:latin typeface="+mn-lt"/>
                          <a:ea typeface="+mn-ea"/>
                          <a:cs typeface="+mn-cs"/>
                        </a:rPr>
                      </a:br>
                      <a:r>
                        <a:rPr lang="en-US" sz="1000" kern="1200" dirty="0">
                          <a:solidFill>
                            <a:schemeClr val="dk1"/>
                          </a:solidFill>
                          <a:effectLst/>
                          <a:latin typeface="+mn-lt"/>
                          <a:ea typeface="+mn-ea"/>
                          <a:cs typeface="+mn-cs"/>
                        </a:rPr>
                        <a:t>Non-Functional Requirements </a:t>
                      </a:r>
                    </a:p>
                    <a:p>
                      <a:pPr algn="l"/>
                      <a:r>
                        <a:rPr lang="en-US" sz="1000" kern="1200" dirty="0">
                          <a:solidFill>
                            <a:schemeClr val="dk1"/>
                          </a:solidFill>
                          <a:effectLst/>
                          <a:latin typeface="+mn-lt"/>
                          <a:ea typeface="+mn-ea"/>
                          <a:cs typeface="+mn-cs"/>
                        </a:rPr>
                        <a:t>Add Devices Function </a:t>
                      </a:r>
                      <a:endParaRPr lang="en-US" sz="1000" dirty="0"/>
                    </a:p>
                    <a:p>
                      <a:pPr algn="l"/>
                      <a:r>
                        <a:rPr lang="en-US" sz="1000" kern="1200" dirty="0">
                          <a:solidFill>
                            <a:schemeClr val="dk1"/>
                          </a:solidFill>
                          <a:effectLst/>
                          <a:latin typeface="+mn-lt"/>
                          <a:ea typeface="+mn-ea"/>
                          <a:cs typeface="+mn-cs"/>
                        </a:rPr>
                        <a:t>Use Case Diagram</a:t>
                      </a:r>
                      <a:br>
                        <a:rPr lang="en-US" sz="1000" kern="1200" dirty="0">
                          <a:solidFill>
                            <a:schemeClr val="dk1"/>
                          </a:solidFill>
                          <a:effectLst/>
                          <a:latin typeface="+mn-lt"/>
                          <a:ea typeface="+mn-ea"/>
                          <a:cs typeface="+mn-cs"/>
                        </a:rPr>
                      </a:br>
                      <a:r>
                        <a:rPr lang="en-US" sz="1000" kern="1200" dirty="0">
                          <a:solidFill>
                            <a:schemeClr val="dk1"/>
                          </a:solidFill>
                          <a:effectLst/>
                          <a:latin typeface="+mn-lt"/>
                          <a:ea typeface="+mn-ea"/>
                          <a:cs typeface="+mn-cs"/>
                        </a:rPr>
                        <a:t>Sequence Diagram</a:t>
                      </a:r>
                      <a:br>
                        <a:rPr lang="en-US" sz="1000" kern="1200" dirty="0">
                          <a:solidFill>
                            <a:schemeClr val="dk1"/>
                          </a:solidFill>
                          <a:effectLst/>
                          <a:latin typeface="+mn-lt"/>
                          <a:ea typeface="+mn-ea"/>
                          <a:cs typeface="+mn-cs"/>
                        </a:rPr>
                      </a:br>
                      <a:r>
                        <a:rPr lang="en-US" sz="1000" kern="1200" dirty="0">
                          <a:solidFill>
                            <a:schemeClr val="dk1"/>
                          </a:solidFill>
                          <a:effectLst/>
                          <a:latin typeface="+mn-lt"/>
                          <a:ea typeface="+mn-ea"/>
                          <a:cs typeface="+mn-cs"/>
                        </a:rPr>
                        <a:t>Implementation for login </a:t>
                      </a:r>
                      <a:endParaRPr lang="en-US" sz="1000" dirty="0"/>
                    </a:p>
                    <a:p>
                      <a:pPr marL="0" indent="0" algn="l" defTabSz="457200" rtl="0" eaLnBrk="1" latinLnBrk="0" hangingPunct="1">
                        <a:buFont typeface="Arial" panose="020B0604020202020204" pitchFamily="34" charset="0"/>
                        <a:buNone/>
                      </a:pPr>
                      <a:endParaRPr lang="ar-SA" sz="10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kern="1200" dirty="0">
                          <a:solidFill>
                            <a:schemeClr val="dk1"/>
                          </a:solidFill>
                          <a:effectLst/>
                          <a:latin typeface="+mn-lt"/>
                          <a:ea typeface="+mn-ea"/>
                          <a:cs typeface="+mn-cs"/>
                        </a:rPr>
                        <a:t>Hind Ahmed Al-Harbi </a:t>
                      </a:r>
                      <a:endParaRPr lang="en-US" sz="1000" dirty="0"/>
                    </a:p>
                    <a:p>
                      <a:pPr marL="0" algn="l" defTabSz="457200" rtl="0" eaLnBrk="1" latinLnBrk="0" hangingPunct="1"/>
                      <a:endParaRPr lang="ar-SA" sz="1000" dirty="0"/>
                    </a:p>
                  </a:txBody>
                  <a:tcPr/>
                </a:tc>
                <a:extLst>
                  <a:ext uri="{0D108BD9-81ED-4DB2-BD59-A6C34878D82A}">
                    <a16:rowId xmlns:a16="http://schemas.microsoft.com/office/drawing/2014/main" val="1047897132"/>
                  </a:ext>
                </a:extLst>
              </a:tr>
              <a:tr h="1639956">
                <a:tc>
                  <a:txBody>
                    <a:bodyPr/>
                    <a:lstStyle/>
                    <a:p>
                      <a:pPr algn="l"/>
                      <a:r>
                        <a:rPr lang="en-US" sz="1000" kern="1200" dirty="0">
                          <a:solidFill>
                            <a:schemeClr val="dk1"/>
                          </a:solidFill>
                          <a:effectLst/>
                          <a:latin typeface="+mn-lt"/>
                          <a:ea typeface="+mn-ea"/>
                          <a:cs typeface="+mn-cs"/>
                        </a:rPr>
                        <a:t>Product Functions </a:t>
                      </a:r>
                    </a:p>
                    <a:p>
                      <a:pPr algn="l"/>
                      <a:r>
                        <a:rPr lang="en-US" sz="1000" kern="1200" dirty="0">
                          <a:solidFill>
                            <a:schemeClr val="dk1"/>
                          </a:solidFill>
                          <a:effectLst/>
                          <a:latin typeface="+mn-lt"/>
                          <a:ea typeface="+mn-ea"/>
                          <a:cs typeface="+mn-cs"/>
                        </a:rPr>
                        <a:t>Functional Requirements </a:t>
                      </a:r>
                    </a:p>
                    <a:p>
                      <a:pPr algn="l"/>
                      <a:r>
                        <a:rPr lang="en-US" sz="1000" kern="1200" dirty="0">
                          <a:solidFill>
                            <a:schemeClr val="dk1"/>
                          </a:solidFill>
                          <a:effectLst/>
                          <a:latin typeface="+mn-lt"/>
                          <a:ea typeface="+mn-ea"/>
                          <a:cs typeface="+mn-cs"/>
                        </a:rPr>
                        <a:t>Non-Functional Requirements </a:t>
                      </a:r>
                    </a:p>
                    <a:p>
                      <a:pPr algn="l"/>
                      <a:r>
                        <a:rPr lang="en-US" sz="1000" kern="1200" dirty="0">
                          <a:solidFill>
                            <a:schemeClr val="dk1"/>
                          </a:solidFill>
                          <a:effectLst/>
                          <a:latin typeface="+mn-lt"/>
                          <a:ea typeface="+mn-ea"/>
                          <a:cs typeface="+mn-cs"/>
                        </a:rPr>
                        <a:t>Compiling &amp; formatting information in one document </a:t>
                      </a:r>
                    </a:p>
                    <a:p>
                      <a:pPr algn="l"/>
                      <a:r>
                        <a:rPr lang="en-US" sz="1000" kern="1200" dirty="0">
                          <a:solidFill>
                            <a:schemeClr val="dk1"/>
                          </a:solidFill>
                          <a:effectLst/>
                          <a:latin typeface="+mn-lt"/>
                          <a:ea typeface="+mn-ea"/>
                          <a:cs typeface="+mn-cs"/>
                        </a:rPr>
                        <a:t>Check the spelling and grammar </a:t>
                      </a:r>
                    </a:p>
                    <a:p>
                      <a:pPr algn="l"/>
                      <a:r>
                        <a:rPr lang="en-US" sz="1000" kern="1200" dirty="0">
                          <a:solidFill>
                            <a:schemeClr val="dk1"/>
                          </a:solidFill>
                          <a:effectLst/>
                          <a:latin typeface="+mn-lt"/>
                          <a:ea typeface="+mn-ea"/>
                          <a:cs typeface="+mn-cs"/>
                        </a:rPr>
                        <a:t>Fixed phase 01 again with phase 02 </a:t>
                      </a:r>
                    </a:p>
                    <a:p>
                      <a:pPr algn="l"/>
                      <a:r>
                        <a:rPr lang="en-US" sz="1000" kern="1200" dirty="0">
                          <a:solidFill>
                            <a:schemeClr val="dk1"/>
                          </a:solidFill>
                          <a:effectLst/>
                          <a:latin typeface="+mn-lt"/>
                          <a:ea typeface="+mn-ea"/>
                          <a:cs typeface="+mn-cs"/>
                        </a:rPr>
                        <a:t>End The Class Diagram </a:t>
                      </a:r>
                    </a:p>
                    <a:p>
                      <a:pPr algn="l"/>
                      <a:r>
                        <a:rPr lang="en-US" sz="1000" kern="1200" dirty="0">
                          <a:solidFill>
                            <a:schemeClr val="dk1"/>
                          </a:solidFill>
                          <a:effectLst/>
                          <a:latin typeface="+mn-lt"/>
                          <a:ea typeface="+mn-ea"/>
                          <a:cs typeface="+mn-cs"/>
                        </a:rPr>
                        <a:t>Implementation for Register </a:t>
                      </a:r>
                    </a:p>
                    <a:p>
                      <a:pPr marL="0" algn="l" defTabSz="457200" rtl="0" eaLnBrk="1" latinLnBrk="0" hangingPunct="1"/>
                      <a:endParaRPr lang="ar-SA"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kern="1200" dirty="0" err="1">
                          <a:solidFill>
                            <a:schemeClr val="dk1"/>
                          </a:solidFill>
                          <a:effectLst/>
                          <a:latin typeface="+mn-lt"/>
                          <a:ea typeface="+mn-ea"/>
                          <a:cs typeface="+mn-cs"/>
                        </a:rPr>
                        <a:t>Mayar</a:t>
                      </a:r>
                      <a:r>
                        <a:rPr lang="en-US" sz="1000" kern="1200" dirty="0">
                          <a:solidFill>
                            <a:schemeClr val="dk1"/>
                          </a:solidFill>
                          <a:effectLst/>
                          <a:latin typeface="+mn-lt"/>
                          <a:ea typeface="+mn-ea"/>
                          <a:cs typeface="+mn-cs"/>
                        </a:rPr>
                        <a:t> Weal Al-</a:t>
                      </a:r>
                      <a:r>
                        <a:rPr lang="en-US" sz="1000" kern="1200" dirty="0" err="1">
                          <a:solidFill>
                            <a:schemeClr val="dk1"/>
                          </a:solidFill>
                          <a:effectLst/>
                          <a:latin typeface="+mn-lt"/>
                          <a:ea typeface="+mn-ea"/>
                          <a:cs typeface="+mn-cs"/>
                        </a:rPr>
                        <a:t>Shantaf</a:t>
                      </a:r>
                      <a:r>
                        <a:rPr lang="en-US" sz="1000" kern="1200" dirty="0">
                          <a:solidFill>
                            <a:schemeClr val="dk1"/>
                          </a:solidFill>
                          <a:effectLst/>
                          <a:latin typeface="+mn-lt"/>
                          <a:ea typeface="+mn-ea"/>
                          <a:cs typeface="+mn-cs"/>
                        </a:rPr>
                        <a:t> </a:t>
                      </a:r>
                      <a:endParaRPr lang="en-US" sz="1000" dirty="0"/>
                    </a:p>
                    <a:p>
                      <a:pPr marL="0" algn="l" defTabSz="457200" rtl="0" eaLnBrk="1" latinLnBrk="0" hangingPunct="1"/>
                      <a:endParaRPr lang="ar-SA" sz="1000" dirty="0"/>
                    </a:p>
                  </a:txBody>
                  <a:tcPr/>
                </a:tc>
                <a:extLst>
                  <a:ext uri="{0D108BD9-81ED-4DB2-BD59-A6C34878D82A}">
                    <a16:rowId xmlns:a16="http://schemas.microsoft.com/office/drawing/2014/main" val="1594927649"/>
                  </a:ext>
                </a:extLst>
              </a:tr>
            </a:tbl>
          </a:graphicData>
        </a:graphic>
      </p:graphicFrame>
      <p:pic>
        <p:nvPicPr>
          <p:cNvPr id="15" name="صورة 14">
            <a:extLst>
              <a:ext uri="{FF2B5EF4-FFF2-40B4-BE49-F238E27FC236}">
                <a16:creationId xmlns:a16="http://schemas.microsoft.com/office/drawing/2014/main" id="{A92D5FE8-A52C-A243-9B42-34FC2D1B5BD7}"/>
              </a:ext>
            </a:extLst>
          </p:cNvPr>
          <p:cNvPicPr>
            <a:picLocks noChangeAspect="1"/>
          </p:cNvPicPr>
          <p:nvPr/>
        </p:nvPicPr>
        <p:blipFill>
          <a:blip r:embed="rId4"/>
          <a:stretch>
            <a:fillRect/>
          </a:stretch>
        </p:blipFill>
        <p:spPr>
          <a:xfrm>
            <a:off x="10448257" y="691148"/>
            <a:ext cx="1162550" cy="1035815"/>
          </a:xfrm>
          <a:prstGeom prst="rect">
            <a:avLst/>
          </a:prstGeom>
        </p:spPr>
      </p:pic>
    </p:spTree>
    <p:extLst>
      <p:ext uri="{BB962C8B-B14F-4D97-AF65-F5344CB8AC3E}">
        <p14:creationId xmlns:p14="http://schemas.microsoft.com/office/powerpoint/2010/main" val="3541260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4D96D7F1-6A0A-D24D-9AB1-11CB6D7487AA}"/>
              </a:ext>
            </a:extLst>
          </p:cNvPr>
          <p:cNvSpPr>
            <a:spLocks noGrp="1"/>
          </p:cNvSpPr>
          <p:nvPr>
            <p:ph type="title"/>
          </p:nvPr>
        </p:nvSpPr>
        <p:spPr/>
        <p:txBody>
          <a:bodyPr/>
          <a:lstStyle/>
          <a:p>
            <a:pPr algn="l" rtl="0"/>
            <a:r>
              <a:rPr lang="en-US" dirty="0"/>
              <a:t>Teams contributions </a:t>
            </a:r>
            <a:br>
              <a:rPr lang="en-US" dirty="0"/>
            </a:br>
            <a:endParaRPr lang="ar-SA" dirty="0">
              <a:solidFill>
                <a:schemeClr val="tx1">
                  <a:lumMod val="50000"/>
                  <a:lumOff val="50000"/>
                </a:schemeClr>
              </a:solidFill>
            </a:endParaRPr>
          </a:p>
        </p:txBody>
      </p:sp>
      <p:pic>
        <p:nvPicPr>
          <p:cNvPr id="6145" name="Picture 1" descr="page21image2957280">
            <a:extLst>
              <a:ext uri="{FF2B5EF4-FFF2-40B4-BE49-F238E27FC236}">
                <a16:creationId xmlns:a16="http://schemas.microsoft.com/office/drawing/2014/main" id="{105BB4D5-D5DB-3144-A913-C4EEAB46EA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00" y="1746250"/>
            <a:ext cx="12700" cy="12700"/>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page21image3790240">
            <a:extLst>
              <a:ext uri="{FF2B5EF4-FFF2-40B4-BE49-F238E27FC236}">
                <a16:creationId xmlns:a16="http://schemas.microsoft.com/office/drawing/2014/main" id="{C47B1352-5D38-1945-9F04-8146D09741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00" y="1746250"/>
            <a:ext cx="12700" cy="12700"/>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page21image3775680">
            <a:extLst>
              <a:ext uri="{FF2B5EF4-FFF2-40B4-BE49-F238E27FC236}">
                <a16:creationId xmlns:a16="http://schemas.microsoft.com/office/drawing/2014/main" id="{B18DAB39-9C6F-EB40-B0E1-AA992B770F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00" y="1746250"/>
            <a:ext cx="12700" cy="127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page21image3710784">
            <a:extLst>
              <a:ext uri="{FF2B5EF4-FFF2-40B4-BE49-F238E27FC236}">
                <a16:creationId xmlns:a16="http://schemas.microsoft.com/office/drawing/2014/main" id="{AA7BFE33-C418-6A4D-BD28-C87DF58A4C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00" y="1746250"/>
            <a:ext cx="12700" cy="12700"/>
          </a:xfrm>
          <a:prstGeom prst="rect">
            <a:avLst/>
          </a:prstGeom>
          <a:noFill/>
          <a:extLst>
            <a:ext uri="{909E8E84-426E-40DD-AFC4-6F175D3DCCD1}">
              <a14:hiddenFill xmlns:a14="http://schemas.microsoft.com/office/drawing/2010/main">
                <a:solidFill>
                  <a:srgbClr val="FFFFFF"/>
                </a:solidFill>
              </a14:hiddenFill>
            </a:ext>
          </a:extLst>
        </p:spPr>
      </p:pic>
      <p:pic>
        <p:nvPicPr>
          <p:cNvPr id="7169" name="Picture 1" descr="page21image5783392">
            <a:extLst>
              <a:ext uri="{FF2B5EF4-FFF2-40B4-BE49-F238E27FC236}">
                <a16:creationId xmlns:a16="http://schemas.microsoft.com/office/drawing/2014/main" id="{9EA65010-7FAD-CE44-B089-6A98875AD4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9700" y="2181225"/>
            <a:ext cx="12700" cy="12700"/>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page21image2956160">
            <a:extLst>
              <a:ext uri="{FF2B5EF4-FFF2-40B4-BE49-F238E27FC236}">
                <a16:creationId xmlns:a16="http://schemas.microsoft.com/office/drawing/2014/main" id="{6E382128-401C-7A44-B92C-BA859C1A6B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9700" y="2181225"/>
            <a:ext cx="12700" cy="127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عنصر نائب للمحتوى 9">
            <a:extLst>
              <a:ext uri="{FF2B5EF4-FFF2-40B4-BE49-F238E27FC236}">
                <a16:creationId xmlns:a16="http://schemas.microsoft.com/office/drawing/2014/main" id="{3854E082-478F-DA46-9E6D-C462B6BF3644}"/>
              </a:ext>
            </a:extLst>
          </p:cNvPr>
          <p:cNvGraphicFramePr>
            <a:graphicFrameLocks noGrp="1"/>
          </p:cNvGraphicFramePr>
          <p:nvPr>
            <p:ph idx="1"/>
            <p:extLst>
              <p:ext uri="{D42A27DB-BD31-4B8C-83A1-F6EECF244321}">
                <p14:modId xmlns:p14="http://schemas.microsoft.com/office/powerpoint/2010/main" val="1183227246"/>
              </p:ext>
            </p:extLst>
          </p:nvPr>
        </p:nvGraphicFramePr>
        <p:xfrm>
          <a:off x="580857" y="1882618"/>
          <a:ext cx="11029950" cy="4759960"/>
        </p:xfrm>
        <a:graphic>
          <a:graphicData uri="http://schemas.openxmlformats.org/drawingml/2006/table">
            <a:tbl>
              <a:tblPr rtl="1" firstRow="1" bandRow="1">
                <a:tableStyleId>{5C22544A-7EE6-4342-B048-85BDC9FD1C3A}</a:tableStyleId>
              </a:tblPr>
              <a:tblGrid>
                <a:gridCol w="5514975">
                  <a:extLst>
                    <a:ext uri="{9D8B030D-6E8A-4147-A177-3AD203B41FA5}">
                      <a16:colId xmlns:a16="http://schemas.microsoft.com/office/drawing/2014/main" val="2186202937"/>
                    </a:ext>
                  </a:extLst>
                </a:gridCol>
                <a:gridCol w="5514975">
                  <a:extLst>
                    <a:ext uri="{9D8B030D-6E8A-4147-A177-3AD203B41FA5}">
                      <a16:colId xmlns:a16="http://schemas.microsoft.com/office/drawing/2014/main" val="2881555806"/>
                    </a:ext>
                  </a:extLst>
                </a:gridCol>
              </a:tblGrid>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1" kern="1200" dirty="0">
                          <a:solidFill>
                            <a:schemeClr val="lt1"/>
                          </a:solidFill>
                          <a:effectLst/>
                          <a:latin typeface="+mn-lt"/>
                          <a:ea typeface="+mn-ea"/>
                          <a:cs typeface="+mn-cs"/>
                        </a:rPr>
                        <a:t>What tasks she performed </a:t>
                      </a:r>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1" kern="1200" dirty="0">
                          <a:solidFill>
                            <a:schemeClr val="lt1"/>
                          </a:solidFill>
                          <a:effectLst/>
                          <a:latin typeface="+mn-lt"/>
                          <a:ea typeface="+mn-ea"/>
                          <a:cs typeface="+mn-cs"/>
                        </a:rPr>
                        <a:t>Student </a:t>
                      </a:r>
                      <a:endParaRPr lang="en-US" dirty="0"/>
                    </a:p>
                  </a:txBody>
                  <a:tcPr/>
                </a:tc>
                <a:extLst>
                  <a:ext uri="{0D108BD9-81ED-4DB2-BD59-A6C34878D82A}">
                    <a16:rowId xmlns:a16="http://schemas.microsoft.com/office/drawing/2014/main" val="551979151"/>
                  </a:ext>
                </a:extLst>
              </a:tr>
              <a:tr h="370840">
                <a:tc>
                  <a:txBody>
                    <a:bodyPr/>
                    <a:lstStyle/>
                    <a:p>
                      <a:pPr algn="l"/>
                      <a:r>
                        <a:rPr lang="en-US" sz="1000" kern="1200" dirty="0">
                          <a:solidFill>
                            <a:schemeClr val="dk1"/>
                          </a:solidFill>
                          <a:effectLst/>
                          <a:latin typeface="+mn-lt"/>
                          <a:ea typeface="+mn-ea"/>
                          <a:cs typeface="+mn-cs"/>
                        </a:rPr>
                        <a:t>User Characteristics </a:t>
                      </a:r>
                    </a:p>
                    <a:p>
                      <a:pPr algn="l"/>
                      <a:r>
                        <a:rPr lang="en-US" sz="1000" kern="1200" dirty="0">
                          <a:solidFill>
                            <a:schemeClr val="dk1"/>
                          </a:solidFill>
                          <a:effectLst/>
                          <a:latin typeface="+mn-lt"/>
                          <a:ea typeface="+mn-ea"/>
                          <a:cs typeface="+mn-cs"/>
                        </a:rPr>
                        <a:t>Functional Requirements </a:t>
                      </a:r>
                    </a:p>
                    <a:p>
                      <a:pPr algn="l"/>
                      <a:r>
                        <a:rPr lang="en-US" sz="1000" kern="1200" dirty="0">
                          <a:solidFill>
                            <a:schemeClr val="dk1"/>
                          </a:solidFill>
                          <a:effectLst/>
                          <a:latin typeface="+mn-lt"/>
                          <a:ea typeface="+mn-ea"/>
                          <a:cs typeface="+mn-cs"/>
                        </a:rPr>
                        <a:t>Non-Functional Requirements </a:t>
                      </a:r>
                    </a:p>
                    <a:p>
                      <a:pPr algn="l"/>
                      <a:r>
                        <a:rPr lang="en-US" sz="1000" kern="1200" dirty="0">
                          <a:solidFill>
                            <a:schemeClr val="dk1"/>
                          </a:solidFill>
                          <a:effectLst/>
                          <a:latin typeface="+mn-lt"/>
                          <a:ea typeface="+mn-ea"/>
                          <a:cs typeface="+mn-cs"/>
                        </a:rPr>
                        <a:t>User Interface Design </a:t>
                      </a:r>
                    </a:p>
                    <a:p>
                      <a:pPr algn="l"/>
                      <a:r>
                        <a:rPr lang="en-US" sz="1000" kern="1200" dirty="0">
                          <a:solidFill>
                            <a:schemeClr val="dk1"/>
                          </a:solidFill>
                          <a:effectLst/>
                          <a:latin typeface="+mn-lt"/>
                          <a:ea typeface="+mn-ea"/>
                          <a:cs typeface="+mn-cs"/>
                        </a:rPr>
                        <a:t>Testing</a:t>
                      </a:r>
                      <a:br>
                        <a:rPr lang="en-US" sz="1000" kern="1200" dirty="0">
                          <a:solidFill>
                            <a:schemeClr val="dk1"/>
                          </a:solidFill>
                          <a:effectLst/>
                          <a:latin typeface="+mn-lt"/>
                          <a:ea typeface="+mn-ea"/>
                          <a:cs typeface="+mn-cs"/>
                        </a:rPr>
                      </a:br>
                      <a:r>
                        <a:rPr lang="en-US" sz="1000" kern="1200" dirty="0" err="1">
                          <a:solidFill>
                            <a:schemeClr val="dk1"/>
                          </a:solidFill>
                          <a:effectLst/>
                          <a:latin typeface="+mn-lt"/>
                          <a:ea typeface="+mn-ea"/>
                          <a:cs typeface="+mn-cs"/>
                        </a:rPr>
                        <a:t>Futurework</a:t>
                      </a:r>
                      <a:r>
                        <a:rPr lang="en-US" sz="1000" kern="1200" dirty="0">
                          <a:solidFill>
                            <a:schemeClr val="dk1"/>
                          </a:solidFill>
                          <a:effectLst/>
                          <a:latin typeface="+mn-lt"/>
                          <a:ea typeface="+mn-ea"/>
                          <a:cs typeface="+mn-cs"/>
                        </a:rPr>
                        <a:t> and Conclusion </a:t>
                      </a:r>
                      <a:endParaRPr lang="en-US" sz="1000" dirty="0"/>
                    </a:p>
                    <a:p>
                      <a:pPr marL="0" algn="l" defTabSz="457200" rtl="0" eaLnBrk="1" latinLnBrk="0" hangingPunct="1"/>
                      <a:endParaRPr lang="ar-SA" sz="10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kern="1200" dirty="0" err="1">
                          <a:solidFill>
                            <a:schemeClr val="dk1"/>
                          </a:solidFill>
                          <a:effectLst/>
                          <a:latin typeface="+mn-lt"/>
                          <a:ea typeface="+mn-ea"/>
                          <a:cs typeface="+mn-cs"/>
                        </a:rPr>
                        <a:t>Njood</a:t>
                      </a:r>
                      <a:r>
                        <a:rPr lang="en-US" sz="1000" kern="1200" dirty="0">
                          <a:solidFill>
                            <a:schemeClr val="dk1"/>
                          </a:solidFill>
                          <a:effectLst/>
                          <a:latin typeface="+mn-lt"/>
                          <a:ea typeface="+mn-ea"/>
                          <a:cs typeface="+mn-cs"/>
                        </a:rPr>
                        <a:t> Turki AL-</a:t>
                      </a:r>
                      <a:r>
                        <a:rPr lang="en-US" sz="1000" kern="1200" dirty="0" err="1">
                          <a:solidFill>
                            <a:schemeClr val="dk1"/>
                          </a:solidFill>
                          <a:effectLst/>
                          <a:latin typeface="+mn-lt"/>
                          <a:ea typeface="+mn-ea"/>
                          <a:cs typeface="+mn-cs"/>
                        </a:rPr>
                        <a:t>Mukirsh</a:t>
                      </a:r>
                      <a:r>
                        <a:rPr lang="en-US" sz="1000" kern="1200" dirty="0">
                          <a:solidFill>
                            <a:schemeClr val="dk1"/>
                          </a:solidFill>
                          <a:effectLst/>
                          <a:latin typeface="+mn-lt"/>
                          <a:ea typeface="+mn-ea"/>
                          <a:cs typeface="+mn-cs"/>
                        </a:rPr>
                        <a:t> </a:t>
                      </a:r>
                      <a:endParaRPr lang="en-US" sz="1000" dirty="0"/>
                    </a:p>
                    <a:p>
                      <a:pPr marL="0" algn="l" defTabSz="457200" rtl="0" eaLnBrk="1" latinLnBrk="0" hangingPunct="1"/>
                      <a:endParaRPr lang="ar-SA" sz="1000" dirty="0"/>
                    </a:p>
                  </a:txBody>
                  <a:tcPr/>
                </a:tc>
                <a:extLst>
                  <a:ext uri="{0D108BD9-81ED-4DB2-BD59-A6C34878D82A}">
                    <a16:rowId xmlns:a16="http://schemas.microsoft.com/office/drawing/2014/main" val="2669940342"/>
                  </a:ext>
                </a:extLst>
              </a:tr>
              <a:tr h="370840">
                <a:tc>
                  <a:txBody>
                    <a:bodyPr/>
                    <a:lstStyle/>
                    <a:p>
                      <a:pPr algn="l"/>
                      <a:r>
                        <a:rPr lang="en-US" sz="1000" kern="1200" dirty="0">
                          <a:solidFill>
                            <a:schemeClr val="dk1"/>
                          </a:solidFill>
                          <a:effectLst/>
                          <a:latin typeface="+mn-lt"/>
                          <a:ea typeface="+mn-ea"/>
                          <a:cs typeface="+mn-cs"/>
                        </a:rPr>
                        <a:t>Product Perspective </a:t>
                      </a:r>
                    </a:p>
                    <a:p>
                      <a:pPr algn="l"/>
                      <a:r>
                        <a:rPr lang="en-US" sz="1000" kern="1200" dirty="0">
                          <a:solidFill>
                            <a:schemeClr val="dk1"/>
                          </a:solidFill>
                          <a:effectLst/>
                          <a:latin typeface="+mn-lt"/>
                          <a:ea typeface="+mn-ea"/>
                          <a:cs typeface="+mn-cs"/>
                        </a:rPr>
                        <a:t>Functional Requirements </a:t>
                      </a:r>
                    </a:p>
                    <a:p>
                      <a:pPr algn="l"/>
                      <a:r>
                        <a:rPr lang="en-US" sz="1000" kern="1200" dirty="0">
                          <a:solidFill>
                            <a:schemeClr val="dk1"/>
                          </a:solidFill>
                          <a:effectLst/>
                          <a:latin typeface="+mn-lt"/>
                          <a:ea typeface="+mn-ea"/>
                          <a:cs typeface="+mn-cs"/>
                        </a:rPr>
                        <a:t>Non-Functional Requirements </a:t>
                      </a:r>
                    </a:p>
                    <a:p>
                      <a:pPr algn="l"/>
                      <a:r>
                        <a:rPr lang="en-US" sz="1000" kern="1200" dirty="0">
                          <a:solidFill>
                            <a:schemeClr val="dk1"/>
                          </a:solidFill>
                          <a:effectLst/>
                          <a:latin typeface="+mn-lt"/>
                          <a:ea typeface="+mn-ea"/>
                          <a:cs typeface="+mn-cs"/>
                        </a:rPr>
                        <a:t>Use Case Diagram </a:t>
                      </a:r>
                    </a:p>
                    <a:p>
                      <a:pPr algn="l"/>
                      <a:r>
                        <a:rPr lang="en-US" sz="1000" kern="1200" dirty="0">
                          <a:solidFill>
                            <a:schemeClr val="dk1"/>
                          </a:solidFill>
                          <a:effectLst/>
                          <a:latin typeface="+mn-lt"/>
                          <a:ea typeface="+mn-ea"/>
                          <a:cs typeface="+mn-cs"/>
                        </a:rPr>
                        <a:t>Start The Class Diagram </a:t>
                      </a:r>
                    </a:p>
                    <a:p>
                      <a:pPr algn="l"/>
                      <a:r>
                        <a:rPr lang="en-US" sz="1000" kern="1200" dirty="0">
                          <a:solidFill>
                            <a:schemeClr val="dk1"/>
                          </a:solidFill>
                          <a:effectLst/>
                          <a:latin typeface="+mn-lt"/>
                          <a:ea typeface="+mn-ea"/>
                          <a:cs typeface="+mn-cs"/>
                        </a:rPr>
                        <a:t>Sequence Diagram </a:t>
                      </a:r>
                    </a:p>
                    <a:p>
                      <a:pPr algn="l"/>
                      <a:r>
                        <a:rPr lang="en-US" sz="1000" kern="1200" dirty="0">
                          <a:solidFill>
                            <a:schemeClr val="dk1"/>
                          </a:solidFill>
                          <a:effectLst/>
                          <a:latin typeface="+mn-lt"/>
                          <a:ea typeface="+mn-ea"/>
                          <a:cs typeface="+mn-cs"/>
                        </a:rPr>
                        <a:t>Testing </a:t>
                      </a:r>
                    </a:p>
                    <a:p>
                      <a:pPr algn="l"/>
                      <a:r>
                        <a:rPr lang="en-US" sz="1000" kern="1200" dirty="0" err="1">
                          <a:solidFill>
                            <a:schemeClr val="dk1"/>
                          </a:solidFill>
                          <a:effectLst/>
                          <a:latin typeface="+mn-lt"/>
                          <a:ea typeface="+mn-ea"/>
                          <a:cs typeface="+mn-cs"/>
                        </a:rPr>
                        <a:t>Futurework</a:t>
                      </a:r>
                      <a:r>
                        <a:rPr lang="en-US" sz="1000" kern="1200" dirty="0">
                          <a:solidFill>
                            <a:schemeClr val="dk1"/>
                          </a:solidFill>
                          <a:effectLst/>
                          <a:latin typeface="+mn-lt"/>
                          <a:ea typeface="+mn-ea"/>
                          <a:cs typeface="+mn-cs"/>
                        </a:rPr>
                        <a:t> and Conclusion </a:t>
                      </a:r>
                    </a:p>
                    <a:p>
                      <a:pPr marL="0" algn="l" defTabSz="457200" rtl="0" eaLnBrk="1" latinLnBrk="0" hangingPunct="1"/>
                      <a:endParaRPr lang="ar-SA" sz="10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kern="1200" dirty="0">
                          <a:solidFill>
                            <a:schemeClr val="dk1"/>
                          </a:solidFill>
                          <a:effectLst/>
                          <a:latin typeface="+mn-lt"/>
                          <a:ea typeface="+mn-ea"/>
                          <a:cs typeface="+mn-cs"/>
                        </a:rPr>
                        <a:t>Rand Ibrahim Al-</a:t>
                      </a:r>
                      <a:r>
                        <a:rPr lang="en-US" sz="1000" kern="1200" dirty="0" err="1">
                          <a:solidFill>
                            <a:schemeClr val="dk1"/>
                          </a:solidFill>
                          <a:effectLst/>
                          <a:latin typeface="+mn-lt"/>
                          <a:ea typeface="+mn-ea"/>
                          <a:cs typeface="+mn-cs"/>
                        </a:rPr>
                        <a:t>Hossaini</a:t>
                      </a:r>
                      <a:r>
                        <a:rPr lang="en-US" sz="1000" kern="1200" dirty="0">
                          <a:solidFill>
                            <a:schemeClr val="dk1"/>
                          </a:solidFill>
                          <a:effectLst/>
                          <a:latin typeface="+mn-lt"/>
                          <a:ea typeface="+mn-ea"/>
                          <a:cs typeface="+mn-cs"/>
                        </a:rPr>
                        <a:t> </a:t>
                      </a:r>
                      <a:endParaRPr lang="en-US" sz="1000" dirty="0"/>
                    </a:p>
                    <a:p>
                      <a:pPr marL="0" algn="l" defTabSz="457200" rtl="0" eaLnBrk="1" latinLnBrk="0" hangingPunct="1"/>
                      <a:endParaRPr lang="ar-SA" sz="1000" dirty="0"/>
                    </a:p>
                  </a:txBody>
                  <a:tcPr/>
                </a:tc>
                <a:extLst>
                  <a:ext uri="{0D108BD9-81ED-4DB2-BD59-A6C34878D82A}">
                    <a16:rowId xmlns:a16="http://schemas.microsoft.com/office/drawing/2014/main" val="1036185872"/>
                  </a:ext>
                </a:extLst>
              </a:tr>
              <a:tr h="370840">
                <a:tc>
                  <a:txBody>
                    <a:bodyPr/>
                    <a:lstStyle/>
                    <a:p>
                      <a:pPr algn="l"/>
                      <a:r>
                        <a:rPr lang="en-US" sz="1000" kern="1200" dirty="0">
                          <a:solidFill>
                            <a:schemeClr val="dk1"/>
                          </a:solidFill>
                          <a:effectLst/>
                          <a:latin typeface="+mn-lt"/>
                          <a:ea typeface="+mn-ea"/>
                          <a:cs typeface="+mn-cs"/>
                        </a:rPr>
                        <a:t>Introduction</a:t>
                      </a:r>
                      <a:br>
                        <a:rPr lang="en-US" sz="1000" kern="1200" dirty="0">
                          <a:solidFill>
                            <a:schemeClr val="dk1"/>
                          </a:solidFill>
                          <a:effectLst/>
                          <a:latin typeface="+mn-lt"/>
                          <a:ea typeface="+mn-ea"/>
                          <a:cs typeface="+mn-cs"/>
                        </a:rPr>
                      </a:br>
                      <a:r>
                        <a:rPr lang="en-US" sz="1000" kern="1200" dirty="0">
                          <a:solidFill>
                            <a:schemeClr val="dk1"/>
                          </a:solidFill>
                          <a:effectLst/>
                          <a:latin typeface="+mn-lt"/>
                          <a:ea typeface="+mn-ea"/>
                          <a:cs typeface="+mn-cs"/>
                        </a:rPr>
                        <a:t>Purpose</a:t>
                      </a:r>
                      <a:br>
                        <a:rPr lang="en-US" sz="1000" kern="1200" dirty="0">
                          <a:solidFill>
                            <a:schemeClr val="dk1"/>
                          </a:solidFill>
                          <a:effectLst/>
                          <a:latin typeface="+mn-lt"/>
                          <a:ea typeface="+mn-ea"/>
                          <a:cs typeface="+mn-cs"/>
                        </a:rPr>
                      </a:br>
                      <a:r>
                        <a:rPr lang="en-US" sz="1000" kern="1200" dirty="0">
                          <a:solidFill>
                            <a:schemeClr val="dk1"/>
                          </a:solidFill>
                          <a:effectLst/>
                          <a:latin typeface="+mn-lt"/>
                          <a:ea typeface="+mn-ea"/>
                          <a:cs typeface="+mn-cs"/>
                        </a:rPr>
                        <a:t>Scope</a:t>
                      </a:r>
                      <a:br>
                        <a:rPr lang="en-US" sz="1000" kern="1200" dirty="0">
                          <a:solidFill>
                            <a:schemeClr val="dk1"/>
                          </a:solidFill>
                          <a:effectLst/>
                          <a:latin typeface="+mn-lt"/>
                          <a:ea typeface="+mn-ea"/>
                          <a:cs typeface="+mn-cs"/>
                        </a:rPr>
                      </a:br>
                      <a:r>
                        <a:rPr lang="en-US" sz="1000" kern="1200" dirty="0">
                          <a:solidFill>
                            <a:schemeClr val="dk1"/>
                          </a:solidFill>
                          <a:effectLst/>
                          <a:latin typeface="+mn-lt"/>
                          <a:ea typeface="+mn-ea"/>
                          <a:cs typeface="+mn-cs"/>
                        </a:rPr>
                        <a:t>Definitions, Acronyms, and Abbreviations </a:t>
                      </a:r>
                    </a:p>
                    <a:p>
                      <a:pPr algn="l"/>
                      <a:r>
                        <a:rPr lang="en-US" sz="1000" kern="1200" dirty="0">
                          <a:solidFill>
                            <a:schemeClr val="dk1"/>
                          </a:solidFill>
                          <a:effectLst/>
                          <a:latin typeface="+mn-lt"/>
                          <a:ea typeface="+mn-ea"/>
                          <a:cs typeface="+mn-cs"/>
                        </a:rPr>
                        <a:t>References </a:t>
                      </a:r>
                    </a:p>
                    <a:p>
                      <a:pPr algn="l"/>
                      <a:r>
                        <a:rPr lang="en-US" sz="1000" kern="1200" dirty="0">
                          <a:solidFill>
                            <a:schemeClr val="dk1"/>
                          </a:solidFill>
                          <a:effectLst/>
                          <a:latin typeface="+mn-lt"/>
                          <a:ea typeface="+mn-ea"/>
                          <a:cs typeface="+mn-cs"/>
                        </a:rPr>
                        <a:t>Functional Requirements</a:t>
                      </a:r>
                      <a:br>
                        <a:rPr lang="en-US" sz="1000" kern="1200" dirty="0">
                          <a:solidFill>
                            <a:schemeClr val="dk1"/>
                          </a:solidFill>
                          <a:effectLst/>
                          <a:latin typeface="+mn-lt"/>
                          <a:ea typeface="+mn-ea"/>
                          <a:cs typeface="+mn-cs"/>
                        </a:rPr>
                      </a:br>
                      <a:r>
                        <a:rPr lang="en-US" sz="1000" kern="1200" dirty="0">
                          <a:solidFill>
                            <a:schemeClr val="dk1"/>
                          </a:solidFill>
                          <a:effectLst/>
                          <a:latin typeface="+mn-lt"/>
                          <a:ea typeface="+mn-ea"/>
                          <a:cs typeface="+mn-cs"/>
                        </a:rPr>
                        <a:t>Non-Functional Requirements </a:t>
                      </a:r>
                    </a:p>
                    <a:p>
                      <a:pPr algn="l"/>
                      <a:r>
                        <a:rPr lang="en-US" sz="1000" kern="1200" dirty="0">
                          <a:solidFill>
                            <a:schemeClr val="dk1"/>
                          </a:solidFill>
                          <a:effectLst/>
                          <a:latin typeface="+mn-lt"/>
                          <a:ea typeface="+mn-ea"/>
                          <a:cs typeface="+mn-cs"/>
                        </a:rPr>
                        <a:t>Logo</a:t>
                      </a:r>
                      <a:br>
                        <a:rPr lang="en-US" sz="1000" kern="1200" dirty="0">
                          <a:solidFill>
                            <a:schemeClr val="dk1"/>
                          </a:solidFill>
                          <a:effectLst/>
                          <a:latin typeface="+mn-lt"/>
                          <a:ea typeface="+mn-ea"/>
                          <a:cs typeface="+mn-cs"/>
                        </a:rPr>
                      </a:br>
                      <a:r>
                        <a:rPr lang="en-US" sz="1000" kern="1200" dirty="0">
                          <a:solidFill>
                            <a:schemeClr val="dk1"/>
                          </a:solidFill>
                          <a:effectLst/>
                          <a:latin typeface="+mn-lt"/>
                          <a:ea typeface="+mn-ea"/>
                          <a:cs typeface="+mn-cs"/>
                        </a:rPr>
                        <a:t>User Interface Design</a:t>
                      </a:r>
                      <a:br>
                        <a:rPr lang="en-US" sz="1000" kern="1200" dirty="0">
                          <a:solidFill>
                            <a:schemeClr val="dk1"/>
                          </a:solidFill>
                          <a:effectLst/>
                          <a:latin typeface="+mn-lt"/>
                          <a:ea typeface="+mn-ea"/>
                          <a:cs typeface="+mn-cs"/>
                        </a:rPr>
                      </a:br>
                      <a:r>
                        <a:rPr lang="en-US" sz="1000" kern="1200" dirty="0">
                          <a:solidFill>
                            <a:schemeClr val="dk1"/>
                          </a:solidFill>
                          <a:effectLst/>
                          <a:latin typeface="+mn-lt"/>
                          <a:ea typeface="+mn-ea"/>
                          <a:cs typeface="+mn-cs"/>
                        </a:rPr>
                        <a:t>Testing </a:t>
                      </a:r>
                      <a:endParaRPr lang="en-US" sz="1000" dirty="0"/>
                    </a:p>
                    <a:p>
                      <a:pPr marL="0" algn="l" defTabSz="457200" rtl="0" eaLnBrk="1" latinLnBrk="0" hangingPunct="1"/>
                      <a:endParaRPr lang="ar-SA" sz="10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kern="1200" dirty="0">
                          <a:solidFill>
                            <a:schemeClr val="dk1"/>
                          </a:solidFill>
                          <a:effectLst/>
                          <a:latin typeface="+mn-lt"/>
                          <a:ea typeface="+mn-ea"/>
                          <a:cs typeface="+mn-cs"/>
                        </a:rPr>
                        <a:t>Reema Nasser Al-</a:t>
                      </a:r>
                      <a:r>
                        <a:rPr lang="en-US" sz="1000" kern="1200" dirty="0" err="1">
                          <a:solidFill>
                            <a:schemeClr val="dk1"/>
                          </a:solidFill>
                          <a:effectLst/>
                          <a:latin typeface="+mn-lt"/>
                          <a:ea typeface="+mn-ea"/>
                          <a:cs typeface="+mn-cs"/>
                        </a:rPr>
                        <a:t>Tammami</a:t>
                      </a:r>
                      <a:r>
                        <a:rPr lang="en-US" sz="1000" kern="1200" dirty="0">
                          <a:solidFill>
                            <a:schemeClr val="dk1"/>
                          </a:solidFill>
                          <a:effectLst/>
                          <a:latin typeface="+mn-lt"/>
                          <a:ea typeface="+mn-ea"/>
                          <a:cs typeface="+mn-cs"/>
                        </a:rPr>
                        <a:t> </a:t>
                      </a:r>
                      <a:endParaRPr lang="en-US" sz="1000" dirty="0"/>
                    </a:p>
                    <a:p>
                      <a:pPr marL="0" algn="l" defTabSz="457200" rtl="0" eaLnBrk="1" latinLnBrk="0" hangingPunct="1"/>
                      <a:endParaRPr lang="ar-SA" sz="1000" dirty="0"/>
                    </a:p>
                  </a:txBody>
                  <a:tcPr/>
                </a:tc>
                <a:extLst>
                  <a:ext uri="{0D108BD9-81ED-4DB2-BD59-A6C34878D82A}">
                    <a16:rowId xmlns:a16="http://schemas.microsoft.com/office/drawing/2014/main" val="174644049"/>
                  </a:ext>
                </a:extLst>
              </a:tr>
            </a:tbl>
          </a:graphicData>
        </a:graphic>
      </p:graphicFrame>
      <p:pic>
        <p:nvPicPr>
          <p:cNvPr id="17" name="صورة 16">
            <a:extLst>
              <a:ext uri="{FF2B5EF4-FFF2-40B4-BE49-F238E27FC236}">
                <a16:creationId xmlns:a16="http://schemas.microsoft.com/office/drawing/2014/main" id="{1F7760A9-6699-474B-8A44-18F93F516786}"/>
              </a:ext>
            </a:extLst>
          </p:cNvPr>
          <p:cNvPicPr>
            <a:picLocks noChangeAspect="1"/>
          </p:cNvPicPr>
          <p:nvPr/>
        </p:nvPicPr>
        <p:blipFill>
          <a:blip r:embed="rId4"/>
          <a:stretch>
            <a:fillRect/>
          </a:stretch>
        </p:blipFill>
        <p:spPr>
          <a:xfrm>
            <a:off x="10448257" y="691148"/>
            <a:ext cx="1162550" cy="1035815"/>
          </a:xfrm>
          <a:prstGeom prst="rect">
            <a:avLst/>
          </a:prstGeom>
        </p:spPr>
      </p:pic>
    </p:spTree>
    <p:extLst>
      <p:ext uri="{BB962C8B-B14F-4D97-AF65-F5344CB8AC3E}">
        <p14:creationId xmlns:p14="http://schemas.microsoft.com/office/powerpoint/2010/main" val="458452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4C768D62-D9F0-9645-A441-276315F089E5}"/>
              </a:ext>
            </a:extLst>
          </p:cNvPr>
          <p:cNvSpPr>
            <a:spLocks noGrp="1"/>
          </p:cNvSpPr>
          <p:nvPr>
            <p:ph type="title"/>
          </p:nvPr>
        </p:nvSpPr>
        <p:spPr/>
        <p:txBody>
          <a:bodyPr/>
          <a:lstStyle/>
          <a:p>
            <a:pPr algn="l" rtl="0"/>
            <a:r>
              <a:rPr lang="en-US" dirty="0"/>
              <a:t>Future work and conclusion </a:t>
            </a:r>
            <a:br>
              <a:rPr lang="en-US" dirty="0"/>
            </a:br>
            <a:endParaRPr lang="ar-SA" dirty="0">
              <a:solidFill>
                <a:schemeClr val="tx1">
                  <a:lumMod val="50000"/>
                  <a:lumOff val="50000"/>
                </a:schemeClr>
              </a:solidFill>
            </a:endParaRPr>
          </a:p>
        </p:txBody>
      </p:sp>
      <p:sp>
        <p:nvSpPr>
          <p:cNvPr id="3" name="عنصر نائب للمحتوى 2">
            <a:extLst>
              <a:ext uri="{FF2B5EF4-FFF2-40B4-BE49-F238E27FC236}">
                <a16:creationId xmlns:a16="http://schemas.microsoft.com/office/drawing/2014/main" id="{ABC60165-61B1-714F-93A4-21E6B13174DA}"/>
              </a:ext>
            </a:extLst>
          </p:cNvPr>
          <p:cNvSpPr>
            <a:spLocks noGrp="1"/>
          </p:cNvSpPr>
          <p:nvPr>
            <p:ph idx="1"/>
          </p:nvPr>
        </p:nvSpPr>
        <p:spPr>
          <a:xfrm>
            <a:off x="581192" y="2449286"/>
            <a:ext cx="11029615" cy="4095893"/>
          </a:xfrm>
        </p:spPr>
        <p:txBody>
          <a:bodyPr>
            <a:normAutofit lnSpcReduction="10000"/>
          </a:bodyPr>
          <a:lstStyle/>
          <a:p>
            <a:pPr algn="l" rtl="0"/>
            <a:r>
              <a:rPr lang="en-US" b="1" dirty="0" err="1"/>
              <a:t>Futurework</a:t>
            </a:r>
            <a:r>
              <a:rPr lang="en-US" b="1" dirty="0"/>
              <a:t> </a:t>
            </a:r>
          </a:p>
          <a:p>
            <a:pPr marL="342900" indent="-342900" algn="l" rtl="0">
              <a:buFont typeface="+mj-lt"/>
              <a:buAutoNum type="arabicPeriod"/>
            </a:pPr>
            <a:r>
              <a:rPr lang="en-US" dirty="0"/>
              <a:t>Add the search feature for the nearest store that provides the appropriate device.</a:t>
            </a:r>
          </a:p>
          <a:p>
            <a:pPr marL="342900" indent="-342900" algn="l" rtl="0">
              <a:buFont typeface="+mj-lt"/>
              <a:buAutoNum type="arabicPeriod"/>
            </a:pPr>
            <a:r>
              <a:rPr lang="en-US" dirty="0"/>
              <a:t>Providing buyer service, which is that the user assigns us the task of providing the device to him. </a:t>
            </a:r>
          </a:p>
          <a:p>
            <a:pPr marL="342900" indent="-342900" algn="l" rtl="0">
              <a:buFont typeface="+mj-lt"/>
              <a:buAutoNum type="arabicPeriod"/>
            </a:pPr>
            <a:r>
              <a:rPr lang="en-US" dirty="0"/>
              <a:t>Performance and speed up. </a:t>
            </a:r>
          </a:p>
          <a:p>
            <a:pPr marL="342900" indent="-342900" algn="l" rtl="0">
              <a:buFont typeface="+mj-lt"/>
              <a:buAutoNum type="arabicPeriod"/>
            </a:pPr>
            <a:endParaRPr lang="en-US" b="1" dirty="0"/>
          </a:p>
          <a:p>
            <a:pPr algn="l" rtl="0"/>
            <a:r>
              <a:rPr lang="en-US" b="1" dirty="0"/>
              <a:t>Conclusion</a:t>
            </a:r>
          </a:p>
          <a:p>
            <a:pPr marL="0" indent="0" algn="l" rtl="0">
              <a:buNone/>
            </a:pPr>
            <a:r>
              <a:rPr lang="en-US" dirty="0"/>
              <a:t>Nowadays, everyone search for anything from his device and collect important information about what he wants to buy. Thus, we provide details for FYFD. It helps users to search about desired devices laptop or mobile device. We start from analyze the system by determine both functional and nonfunctional requirements and use case diagram. Then, we designed the system by provide class diagram, sequence diagram and user interface design. After that, we implement some functions and test them. Finally, we determine some features to improve our system by add them to it. </a:t>
            </a:r>
            <a:endParaRPr lang="en-US" sz="2000" dirty="0"/>
          </a:p>
          <a:p>
            <a:pPr marL="0" indent="0" algn="l" rtl="0">
              <a:buNone/>
            </a:pPr>
            <a:endParaRPr lang="en-US" sz="2000" dirty="0"/>
          </a:p>
          <a:p>
            <a:pPr algn="l" rtl="0"/>
            <a:endParaRPr lang="ar-SA" sz="1900" dirty="0"/>
          </a:p>
        </p:txBody>
      </p:sp>
      <p:pic>
        <p:nvPicPr>
          <p:cNvPr id="5" name="صورة 4">
            <a:extLst>
              <a:ext uri="{FF2B5EF4-FFF2-40B4-BE49-F238E27FC236}">
                <a16:creationId xmlns:a16="http://schemas.microsoft.com/office/drawing/2014/main" id="{FAC5F63A-EC2B-8B44-8C93-9E078BAB352F}"/>
              </a:ext>
            </a:extLst>
          </p:cNvPr>
          <p:cNvPicPr>
            <a:picLocks noChangeAspect="1"/>
          </p:cNvPicPr>
          <p:nvPr/>
        </p:nvPicPr>
        <p:blipFill>
          <a:blip r:embed="rId2"/>
          <a:stretch>
            <a:fillRect/>
          </a:stretch>
        </p:blipFill>
        <p:spPr>
          <a:xfrm>
            <a:off x="10448257" y="691148"/>
            <a:ext cx="1162550" cy="1035815"/>
          </a:xfrm>
          <a:prstGeom prst="rect">
            <a:avLst/>
          </a:prstGeom>
        </p:spPr>
      </p:pic>
    </p:spTree>
    <p:extLst>
      <p:ext uri="{BB962C8B-B14F-4D97-AF65-F5344CB8AC3E}">
        <p14:creationId xmlns:p14="http://schemas.microsoft.com/office/powerpoint/2010/main" val="3094517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وان 2">
            <a:extLst>
              <a:ext uri="{FF2B5EF4-FFF2-40B4-BE49-F238E27FC236}">
                <a16:creationId xmlns:a16="http://schemas.microsoft.com/office/drawing/2014/main" id="{6BA0950F-F66F-8D42-8712-3C8308E328C2}"/>
              </a:ext>
            </a:extLst>
          </p:cNvPr>
          <p:cNvSpPr>
            <a:spLocks noGrp="1"/>
          </p:cNvSpPr>
          <p:nvPr>
            <p:ph type="ctrTitle"/>
          </p:nvPr>
        </p:nvSpPr>
        <p:spPr>
          <a:xfrm>
            <a:off x="565693" y="3624146"/>
            <a:ext cx="10993549" cy="1475013"/>
          </a:xfrm>
        </p:spPr>
        <p:txBody>
          <a:bodyPr/>
          <a:lstStyle/>
          <a:p>
            <a:pPr algn="ctr" defTabSz="457200" rtl="0" eaLnBrk="1" latinLnBrk="0" hangingPunct="1">
              <a:spcBef>
                <a:spcPct val="0"/>
              </a:spcBef>
              <a:buNone/>
            </a:pPr>
            <a:r>
              <a:rPr lang="en-US" dirty="0">
                <a:solidFill>
                  <a:schemeClr val="tx1">
                    <a:lumMod val="50000"/>
                    <a:lumOff val="50000"/>
                  </a:schemeClr>
                </a:solidFill>
              </a:rPr>
              <a:t>Any questions ?</a:t>
            </a:r>
            <a:endParaRPr lang="ar-SA" dirty="0">
              <a:solidFill>
                <a:schemeClr val="tx1">
                  <a:lumMod val="50000"/>
                  <a:lumOff val="50000"/>
                </a:schemeClr>
              </a:solidFill>
            </a:endParaRPr>
          </a:p>
        </p:txBody>
      </p:sp>
      <p:pic>
        <p:nvPicPr>
          <p:cNvPr id="10" name="صورة 9">
            <a:extLst>
              <a:ext uri="{FF2B5EF4-FFF2-40B4-BE49-F238E27FC236}">
                <a16:creationId xmlns:a16="http://schemas.microsoft.com/office/drawing/2014/main" id="{474F7C3F-08EF-1B4E-90A7-2A9111FDBABA}"/>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6796" b="89806" l="9836" r="89754">
                        <a14:foregroundMark x1="47951" y1="13592" x2="43033" y2="12621"/>
                        <a14:foregroundMark x1="45492" y1="7767" x2="54098" y2="6796"/>
                      </a14:backgroundRemoval>
                    </a14:imgEffect>
                  </a14:imgLayer>
                </a14:imgProps>
              </a:ext>
            </a:extLst>
          </a:blip>
          <a:stretch>
            <a:fillRect/>
          </a:stretch>
        </p:blipFill>
        <p:spPr>
          <a:xfrm>
            <a:off x="10014797" y="959331"/>
            <a:ext cx="1993839" cy="1683323"/>
          </a:xfrm>
          <a:prstGeom prst="rect">
            <a:avLst/>
          </a:prstGeom>
        </p:spPr>
      </p:pic>
      <p:pic>
        <p:nvPicPr>
          <p:cNvPr id="6" name="صورة 5">
            <a:extLst>
              <a:ext uri="{FF2B5EF4-FFF2-40B4-BE49-F238E27FC236}">
                <a16:creationId xmlns:a16="http://schemas.microsoft.com/office/drawing/2014/main" id="{5ACB7A68-957E-9645-A1D6-DACB72F7B9FA}"/>
              </a:ext>
            </a:extLst>
          </p:cNvPr>
          <p:cNvPicPr>
            <a:picLocks noChangeAspect="1"/>
          </p:cNvPicPr>
          <p:nvPr/>
        </p:nvPicPr>
        <p:blipFill>
          <a:blip r:embed="rId4"/>
          <a:stretch>
            <a:fillRect/>
          </a:stretch>
        </p:blipFill>
        <p:spPr>
          <a:xfrm>
            <a:off x="9412076" y="959331"/>
            <a:ext cx="1060855" cy="1060855"/>
          </a:xfrm>
          <a:prstGeom prst="rect">
            <a:avLst/>
          </a:prstGeom>
        </p:spPr>
      </p:pic>
      <p:pic>
        <p:nvPicPr>
          <p:cNvPr id="7" name="صورة 6">
            <a:extLst>
              <a:ext uri="{FF2B5EF4-FFF2-40B4-BE49-F238E27FC236}">
                <a16:creationId xmlns:a16="http://schemas.microsoft.com/office/drawing/2014/main" id="{3FBA9F35-0653-5647-B09D-3341596622D9}"/>
              </a:ext>
            </a:extLst>
          </p:cNvPr>
          <p:cNvPicPr>
            <a:picLocks noChangeAspect="1"/>
          </p:cNvPicPr>
          <p:nvPr/>
        </p:nvPicPr>
        <p:blipFill>
          <a:blip r:embed="rId5"/>
          <a:stretch>
            <a:fillRect/>
          </a:stretch>
        </p:blipFill>
        <p:spPr>
          <a:xfrm>
            <a:off x="896043" y="984371"/>
            <a:ext cx="2092086" cy="1864018"/>
          </a:xfrm>
          <a:prstGeom prst="rect">
            <a:avLst/>
          </a:prstGeom>
        </p:spPr>
      </p:pic>
    </p:spTree>
    <p:extLst>
      <p:ext uri="{BB962C8B-B14F-4D97-AF65-F5344CB8AC3E}">
        <p14:creationId xmlns:p14="http://schemas.microsoft.com/office/powerpoint/2010/main" val="3617626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B6CB8F0F-BE26-B147-944F-45A0AD18186F}"/>
              </a:ext>
            </a:extLst>
          </p:cNvPr>
          <p:cNvSpPr>
            <a:spLocks noGrp="1"/>
          </p:cNvSpPr>
          <p:nvPr>
            <p:ph type="title"/>
          </p:nvPr>
        </p:nvSpPr>
        <p:spPr/>
        <p:txBody>
          <a:bodyPr/>
          <a:lstStyle/>
          <a:p>
            <a:pPr algn="l" rtl="0"/>
            <a:r>
              <a:rPr lang="en-US" dirty="0"/>
              <a:t>Introduction </a:t>
            </a:r>
            <a:br>
              <a:rPr lang="en-US" dirty="0"/>
            </a:br>
            <a:endParaRPr lang="ar-SA" dirty="0">
              <a:solidFill>
                <a:schemeClr val="tx1">
                  <a:lumMod val="50000"/>
                  <a:lumOff val="50000"/>
                </a:schemeClr>
              </a:solidFill>
            </a:endParaRPr>
          </a:p>
        </p:txBody>
      </p:sp>
      <p:sp>
        <p:nvSpPr>
          <p:cNvPr id="3" name="عنصر نائب للمحتوى 2">
            <a:extLst>
              <a:ext uri="{FF2B5EF4-FFF2-40B4-BE49-F238E27FC236}">
                <a16:creationId xmlns:a16="http://schemas.microsoft.com/office/drawing/2014/main" id="{5B0AF47B-BCE2-8849-B4D2-BC00BED3738A}"/>
              </a:ext>
            </a:extLst>
          </p:cNvPr>
          <p:cNvSpPr>
            <a:spLocks noGrp="1"/>
          </p:cNvSpPr>
          <p:nvPr>
            <p:ph idx="1"/>
          </p:nvPr>
        </p:nvSpPr>
        <p:spPr>
          <a:xfrm>
            <a:off x="581192" y="702156"/>
            <a:ext cx="11029615" cy="3678303"/>
          </a:xfrm>
        </p:spPr>
        <p:txBody>
          <a:bodyPr/>
          <a:lstStyle/>
          <a:p>
            <a:pPr algn="l" rtl="0"/>
            <a:endParaRPr lang="en-US" dirty="0"/>
          </a:p>
          <a:p>
            <a:pPr algn="l" rtl="0"/>
            <a:r>
              <a:rPr lang="en-US" dirty="0"/>
              <a:t>The FYFD is an application for Android mobile devices. </a:t>
            </a:r>
          </a:p>
          <a:p>
            <a:pPr algn="l" rtl="0"/>
            <a:r>
              <a:rPr lang="en-US" dirty="0"/>
              <a:t>Our idea is to build an application that helps you to select the best device, a device that meets your need and budget.</a:t>
            </a:r>
            <a:endParaRPr lang="ar-SA" dirty="0"/>
          </a:p>
        </p:txBody>
      </p:sp>
      <p:pic>
        <p:nvPicPr>
          <p:cNvPr id="5" name="صورة 4">
            <a:extLst>
              <a:ext uri="{FF2B5EF4-FFF2-40B4-BE49-F238E27FC236}">
                <a16:creationId xmlns:a16="http://schemas.microsoft.com/office/drawing/2014/main" id="{355B7F49-37A8-FE43-8D9C-6A533656F22E}"/>
              </a:ext>
            </a:extLst>
          </p:cNvPr>
          <p:cNvPicPr>
            <a:picLocks noChangeAspect="1"/>
          </p:cNvPicPr>
          <p:nvPr/>
        </p:nvPicPr>
        <p:blipFill>
          <a:blip r:embed="rId2"/>
          <a:stretch>
            <a:fillRect/>
          </a:stretch>
        </p:blipFill>
        <p:spPr>
          <a:xfrm>
            <a:off x="10448257" y="691148"/>
            <a:ext cx="1162550" cy="1035815"/>
          </a:xfrm>
          <a:prstGeom prst="rect">
            <a:avLst/>
          </a:prstGeom>
        </p:spPr>
      </p:pic>
    </p:spTree>
    <p:extLst>
      <p:ext uri="{BB962C8B-B14F-4D97-AF65-F5344CB8AC3E}">
        <p14:creationId xmlns:p14="http://schemas.microsoft.com/office/powerpoint/2010/main" val="1269905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BC03A5AA-2EAE-B440-A5A9-A42597314C4F}"/>
              </a:ext>
            </a:extLst>
          </p:cNvPr>
          <p:cNvSpPr>
            <a:spLocks noGrp="1"/>
          </p:cNvSpPr>
          <p:nvPr>
            <p:ph type="title"/>
          </p:nvPr>
        </p:nvSpPr>
        <p:spPr/>
        <p:txBody>
          <a:bodyPr>
            <a:normAutofit/>
          </a:bodyPr>
          <a:lstStyle/>
          <a:p>
            <a:pPr algn="l" rtl="0"/>
            <a:r>
              <a:rPr lang="en-US" dirty="0"/>
              <a:t>Motivation</a:t>
            </a:r>
            <a:br>
              <a:rPr lang="en-US" dirty="0"/>
            </a:br>
            <a:endParaRPr lang="ar-SA" dirty="0">
              <a:solidFill>
                <a:schemeClr val="tx1">
                  <a:lumMod val="50000"/>
                  <a:lumOff val="50000"/>
                </a:schemeClr>
              </a:solidFill>
            </a:endParaRPr>
          </a:p>
        </p:txBody>
      </p:sp>
      <p:sp>
        <p:nvSpPr>
          <p:cNvPr id="3" name="عنصر نائب للمحتوى 2">
            <a:extLst>
              <a:ext uri="{FF2B5EF4-FFF2-40B4-BE49-F238E27FC236}">
                <a16:creationId xmlns:a16="http://schemas.microsoft.com/office/drawing/2014/main" id="{962A8D27-EB01-3B4C-9451-AF81D54B9B81}"/>
              </a:ext>
            </a:extLst>
          </p:cNvPr>
          <p:cNvSpPr>
            <a:spLocks noGrp="1"/>
          </p:cNvSpPr>
          <p:nvPr>
            <p:ph idx="1"/>
          </p:nvPr>
        </p:nvSpPr>
        <p:spPr>
          <a:xfrm>
            <a:off x="581192" y="1209055"/>
            <a:ext cx="11029615" cy="3706956"/>
          </a:xfrm>
        </p:spPr>
        <p:txBody>
          <a:bodyPr>
            <a:normAutofit/>
          </a:bodyPr>
          <a:lstStyle/>
          <a:p>
            <a:pPr algn="l" rtl="0"/>
            <a:r>
              <a:rPr lang="en-US" b="1" dirty="0"/>
              <a:t>Motivation : </a:t>
            </a:r>
            <a:r>
              <a:rPr lang="en-US" dirty="0"/>
              <a:t>we find that the idea of our project will reduce the time and effort which will be spent in searching for a suitable device for the user, So we thought of providing the users a list of suitable devices according to their needs in a single convenient page. </a:t>
            </a:r>
          </a:p>
          <a:p>
            <a:pPr marL="0" indent="0" algn="l" rtl="0">
              <a:buNone/>
            </a:pPr>
            <a:endParaRPr lang="en-US" dirty="0"/>
          </a:p>
          <a:p>
            <a:pPr algn="l" rtl="0"/>
            <a:r>
              <a:rPr lang="en-US" b="1" dirty="0"/>
              <a:t>Motivation example : </a:t>
            </a:r>
            <a:r>
              <a:rPr lang="en-US" dirty="0" err="1"/>
              <a:t>Jarir</a:t>
            </a:r>
            <a:r>
              <a:rPr lang="en-US" dirty="0"/>
              <a:t> store website  </a:t>
            </a:r>
          </a:p>
          <a:p>
            <a:pPr marL="0" indent="0" algn="l" rtl="0">
              <a:buNone/>
            </a:pPr>
            <a:r>
              <a:rPr lang="en-US" dirty="0"/>
              <a:t>	[https://</a:t>
            </a:r>
            <a:r>
              <a:rPr lang="en-US" dirty="0" err="1"/>
              <a:t>www.jarir.com</a:t>
            </a:r>
            <a:r>
              <a:rPr lang="en-US" dirty="0"/>
              <a:t>]</a:t>
            </a:r>
            <a:endParaRPr lang="ar-SA" dirty="0"/>
          </a:p>
        </p:txBody>
      </p:sp>
      <p:pic>
        <p:nvPicPr>
          <p:cNvPr id="5" name="صورة 4">
            <a:extLst>
              <a:ext uri="{FF2B5EF4-FFF2-40B4-BE49-F238E27FC236}">
                <a16:creationId xmlns:a16="http://schemas.microsoft.com/office/drawing/2014/main" id="{4573A943-D59C-7144-8F9F-BD60E955EB82}"/>
              </a:ext>
            </a:extLst>
          </p:cNvPr>
          <p:cNvPicPr>
            <a:picLocks noChangeAspect="1"/>
          </p:cNvPicPr>
          <p:nvPr/>
        </p:nvPicPr>
        <p:blipFill>
          <a:blip r:embed="rId2"/>
          <a:stretch>
            <a:fillRect/>
          </a:stretch>
        </p:blipFill>
        <p:spPr>
          <a:xfrm>
            <a:off x="10448257" y="691148"/>
            <a:ext cx="1162550" cy="1035815"/>
          </a:xfrm>
          <a:prstGeom prst="rect">
            <a:avLst/>
          </a:prstGeom>
        </p:spPr>
      </p:pic>
    </p:spTree>
    <p:extLst>
      <p:ext uri="{BB962C8B-B14F-4D97-AF65-F5344CB8AC3E}">
        <p14:creationId xmlns:p14="http://schemas.microsoft.com/office/powerpoint/2010/main" val="1764322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BF45D923-14E1-FA46-8AFF-AD8D04C5AAF0}"/>
              </a:ext>
            </a:extLst>
          </p:cNvPr>
          <p:cNvSpPr>
            <a:spLocks noGrp="1"/>
          </p:cNvSpPr>
          <p:nvPr>
            <p:ph type="title"/>
          </p:nvPr>
        </p:nvSpPr>
        <p:spPr/>
        <p:txBody>
          <a:bodyPr/>
          <a:lstStyle/>
          <a:p>
            <a:pPr algn="l" rtl="0"/>
            <a:r>
              <a:rPr lang="en-US" dirty="0"/>
              <a:t>Goals and objectives </a:t>
            </a:r>
            <a:br>
              <a:rPr lang="en-US" dirty="0"/>
            </a:br>
            <a:endParaRPr lang="ar-SA" dirty="0">
              <a:solidFill>
                <a:schemeClr val="tx1">
                  <a:lumMod val="50000"/>
                  <a:lumOff val="50000"/>
                </a:schemeClr>
              </a:solidFill>
            </a:endParaRPr>
          </a:p>
        </p:txBody>
      </p:sp>
      <p:sp>
        <p:nvSpPr>
          <p:cNvPr id="3" name="عنصر نائب للمحتوى 2">
            <a:extLst>
              <a:ext uri="{FF2B5EF4-FFF2-40B4-BE49-F238E27FC236}">
                <a16:creationId xmlns:a16="http://schemas.microsoft.com/office/drawing/2014/main" id="{6BF09038-8D85-8F4A-95F5-C5357617E99C}"/>
              </a:ext>
            </a:extLst>
          </p:cNvPr>
          <p:cNvSpPr>
            <a:spLocks noGrp="1"/>
          </p:cNvSpPr>
          <p:nvPr>
            <p:ph idx="1"/>
          </p:nvPr>
        </p:nvSpPr>
        <p:spPr>
          <a:xfrm>
            <a:off x="581192" y="1209055"/>
            <a:ext cx="11029615" cy="3678303"/>
          </a:xfrm>
        </p:spPr>
        <p:txBody>
          <a:bodyPr>
            <a:normAutofit/>
          </a:bodyPr>
          <a:lstStyle/>
          <a:p>
            <a:pPr algn="l" rtl="0"/>
            <a:r>
              <a:rPr lang="en-US" dirty="0"/>
              <a:t>Our goal is to make you find the BEST choice of a device among multiple devises in seconds!</a:t>
            </a:r>
          </a:p>
          <a:p>
            <a:pPr algn="l" rtl="0"/>
            <a:r>
              <a:rPr lang="en-US" dirty="0"/>
              <a:t>FYFD will give the user the power to select their best device online.</a:t>
            </a:r>
          </a:p>
          <a:p>
            <a:pPr marL="0" indent="0" algn="l" rtl="0">
              <a:buNone/>
            </a:pPr>
            <a:endParaRPr lang="en-US" dirty="0"/>
          </a:p>
          <a:p>
            <a: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pPr>
            <a:endParaRPr lang="ar-SA" dirty="0"/>
          </a:p>
        </p:txBody>
      </p:sp>
      <p:pic>
        <p:nvPicPr>
          <p:cNvPr id="5" name="صورة 4">
            <a:extLst>
              <a:ext uri="{FF2B5EF4-FFF2-40B4-BE49-F238E27FC236}">
                <a16:creationId xmlns:a16="http://schemas.microsoft.com/office/drawing/2014/main" id="{089A61FC-4A63-E749-995C-32D7594EB432}"/>
              </a:ext>
            </a:extLst>
          </p:cNvPr>
          <p:cNvPicPr>
            <a:picLocks noChangeAspect="1"/>
          </p:cNvPicPr>
          <p:nvPr/>
        </p:nvPicPr>
        <p:blipFill>
          <a:blip r:embed="rId2"/>
          <a:stretch>
            <a:fillRect/>
          </a:stretch>
        </p:blipFill>
        <p:spPr>
          <a:xfrm>
            <a:off x="10448257" y="691148"/>
            <a:ext cx="1162550" cy="1035815"/>
          </a:xfrm>
          <a:prstGeom prst="rect">
            <a:avLst/>
          </a:prstGeom>
        </p:spPr>
      </p:pic>
    </p:spTree>
    <p:extLst>
      <p:ext uri="{BB962C8B-B14F-4D97-AF65-F5344CB8AC3E}">
        <p14:creationId xmlns:p14="http://schemas.microsoft.com/office/powerpoint/2010/main" val="3225915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E80FDE6C-1F8F-1540-A2A1-8D17578F24F9}"/>
              </a:ext>
            </a:extLst>
          </p:cNvPr>
          <p:cNvSpPr>
            <a:spLocks noGrp="1"/>
          </p:cNvSpPr>
          <p:nvPr>
            <p:ph type="title"/>
          </p:nvPr>
        </p:nvSpPr>
        <p:spPr/>
        <p:txBody>
          <a:bodyPr/>
          <a:lstStyle/>
          <a:p>
            <a:pPr algn="l" rtl="0"/>
            <a:endParaRPr lang="ar-SA" dirty="0">
              <a:solidFill>
                <a:schemeClr val="tx1">
                  <a:lumMod val="50000"/>
                  <a:lumOff val="50000"/>
                </a:schemeClr>
              </a:solidFill>
            </a:endParaRPr>
          </a:p>
        </p:txBody>
      </p:sp>
      <p:sp>
        <p:nvSpPr>
          <p:cNvPr id="3" name="عنصر نائب للمحتوى 2">
            <a:extLst>
              <a:ext uri="{FF2B5EF4-FFF2-40B4-BE49-F238E27FC236}">
                <a16:creationId xmlns:a16="http://schemas.microsoft.com/office/drawing/2014/main" id="{87E61DED-D8C1-CE4F-AE57-1F81D065DE6C}"/>
              </a:ext>
            </a:extLst>
          </p:cNvPr>
          <p:cNvSpPr>
            <a:spLocks noGrp="1"/>
          </p:cNvSpPr>
          <p:nvPr>
            <p:ph idx="1"/>
          </p:nvPr>
        </p:nvSpPr>
        <p:spPr>
          <a:xfrm>
            <a:off x="177382" y="1981055"/>
            <a:ext cx="11837236" cy="4262346"/>
          </a:xfrm>
        </p:spPr>
        <p:txBody>
          <a:bodyPr>
            <a:normAutofit/>
          </a:bodyPr>
          <a:lstStyle/>
          <a:p>
            <a:pPr marL="0" indent="0" algn="l">
              <a:buNone/>
            </a:pPr>
            <a:endParaRPr lang="en-US" sz="6200" dirty="0"/>
          </a:p>
          <a:p>
            <a:pPr marL="0" indent="0" algn="l">
              <a:buNone/>
            </a:pPr>
            <a:endParaRPr lang="en-US" sz="6200" dirty="0"/>
          </a:p>
          <a:p>
            <a: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pPr>
            <a:endParaRPr lang="ar-SA" dirty="0"/>
          </a:p>
        </p:txBody>
      </p:sp>
      <p:sp>
        <p:nvSpPr>
          <p:cNvPr id="5" name="مربع نص 4">
            <a:extLst>
              <a:ext uri="{FF2B5EF4-FFF2-40B4-BE49-F238E27FC236}">
                <a16:creationId xmlns:a16="http://schemas.microsoft.com/office/drawing/2014/main" id="{46249594-6F66-2A4A-8D8A-F538592AEA41}"/>
              </a:ext>
            </a:extLst>
          </p:cNvPr>
          <p:cNvSpPr txBox="1"/>
          <p:nvPr/>
        </p:nvSpPr>
        <p:spPr>
          <a:xfrm>
            <a:off x="3622221" y="3266971"/>
            <a:ext cx="4947557" cy="1323439"/>
          </a:xfrm>
          <a:prstGeom prst="rect">
            <a:avLst/>
          </a:prstGeom>
          <a:noFill/>
        </p:spPr>
        <p:txBody>
          <a:bodyPr wrap="square" rtlCol="1">
            <a:spAutoFit/>
          </a:bodyPr>
          <a:lstStyle/>
          <a:p>
            <a:pPr algn="ctr"/>
            <a:r>
              <a:rPr lang="en-US" sz="4000" dirty="0"/>
              <a:t>Methodology slides </a:t>
            </a:r>
          </a:p>
          <a:p>
            <a:pPr algn="ctr"/>
            <a:endParaRPr lang="ar-SA" sz="4000" dirty="0"/>
          </a:p>
        </p:txBody>
      </p:sp>
      <p:pic>
        <p:nvPicPr>
          <p:cNvPr id="6" name="صورة 5">
            <a:extLst>
              <a:ext uri="{FF2B5EF4-FFF2-40B4-BE49-F238E27FC236}">
                <a16:creationId xmlns:a16="http://schemas.microsoft.com/office/drawing/2014/main" id="{FA175EFE-3E72-A04A-9ED2-D0AFC129AF28}"/>
              </a:ext>
            </a:extLst>
          </p:cNvPr>
          <p:cNvPicPr>
            <a:picLocks noChangeAspect="1"/>
          </p:cNvPicPr>
          <p:nvPr/>
        </p:nvPicPr>
        <p:blipFill>
          <a:blip r:embed="rId2"/>
          <a:stretch>
            <a:fillRect/>
          </a:stretch>
        </p:blipFill>
        <p:spPr>
          <a:xfrm>
            <a:off x="10448257" y="691148"/>
            <a:ext cx="1162550" cy="1035815"/>
          </a:xfrm>
          <a:prstGeom prst="rect">
            <a:avLst/>
          </a:prstGeom>
        </p:spPr>
      </p:pic>
    </p:spTree>
    <p:extLst>
      <p:ext uri="{BB962C8B-B14F-4D97-AF65-F5344CB8AC3E}">
        <p14:creationId xmlns:p14="http://schemas.microsoft.com/office/powerpoint/2010/main" val="1130977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12B717F0-9343-3F48-90B5-D3C431C41334}"/>
              </a:ext>
            </a:extLst>
          </p:cNvPr>
          <p:cNvSpPr>
            <a:spLocks noGrp="1"/>
          </p:cNvSpPr>
          <p:nvPr>
            <p:ph type="title"/>
          </p:nvPr>
        </p:nvSpPr>
        <p:spPr/>
        <p:txBody>
          <a:bodyPr/>
          <a:lstStyle/>
          <a:p>
            <a:pPr algn="l" rtl="0"/>
            <a:r>
              <a:rPr lang="en-US" dirty="0"/>
              <a:t>requirements </a:t>
            </a:r>
            <a:br>
              <a:rPr lang="en-US" dirty="0"/>
            </a:br>
            <a:endParaRPr lang="ar-SA" dirty="0">
              <a:solidFill>
                <a:schemeClr val="tx1">
                  <a:lumMod val="50000"/>
                  <a:lumOff val="50000"/>
                </a:schemeClr>
              </a:solidFill>
            </a:endParaRPr>
          </a:p>
        </p:txBody>
      </p:sp>
      <p:sp>
        <p:nvSpPr>
          <p:cNvPr id="3" name="عنصر نائب للمحتوى 2">
            <a:extLst>
              <a:ext uri="{FF2B5EF4-FFF2-40B4-BE49-F238E27FC236}">
                <a16:creationId xmlns:a16="http://schemas.microsoft.com/office/drawing/2014/main" id="{9E49C9BB-A9AB-C348-A858-FEE34EF8C03D}"/>
              </a:ext>
            </a:extLst>
          </p:cNvPr>
          <p:cNvSpPr>
            <a:spLocks noGrp="1"/>
          </p:cNvSpPr>
          <p:nvPr>
            <p:ph idx="1"/>
          </p:nvPr>
        </p:nvSpPr>
        <p:spPr>
          <a:xfrm>
            <a:off x="581192" y="2206162"/>
            <a:ext cx="10684050" cy="4154972"/>
          </a:xfrm>
        </p:spPr>
        <p:txBody>
          <a:bodyPr>
            <a:normAutofit fontScale="92500" lnSpcReduction="20000"/>
          </a:bodyPr>
          <a:lstStyle/>
          <a:p>
            <a:pPr algn="l" rtl="0"/>
            <a:r>
              <a:rPr lang="en-US" sz="1900" b="1" dirty="0"/>
              <a:t>Functional Requirements </a:t>
            </a:r>
          </a:p>
          <a:p>
            <a:pPr marL="0" indent="0" algn="l" rtl="0">
              <a:buNone/>
            </a:pPr>
            <a:r>
              <a:rPr lang="en-US" sz="1900" b="1" dirty="0"/>
              <a:t> </a:t>
            </a:r>
          </a:p>
          <a:p>
            <a:pPr marL="342900" indent="-342900" algn="l" rtl="0">
              <a:buFont typeface="+mj-lt"/>
              <a:buAutoNum type="arabicPeriod"/>
            </a:pPr>
            <a:r>
              <a:rPr lang="en-US" dirty="0"/>
              <a:t>Register</a:t>
            </a:r>
          </a:p>
          <a:p>
            <a:pPr marL="342900" indent="-342900" algn="l" rtl="0">
              <a:buFont typeface="+mj-lt"/>
              <a:buAutoNum type="arabicPeriod"/>
            </a:pPr>
            <a:r>
              <a:rPr lang="en-US" dirty="0"/>
              <a:t>Login</a:t>
            </a:r>
          </a:p>
          <a:p>
            <a:pPr marL="342900" indent="-342900" algn="l" rtl="0">
              <a:buFont typeface="+mj-lt"/>
              <a:buAutoNum type="arabicPeriod"/>
            </a:pPr>
            <a:r>
              <a:rPr lang="en-US" dirty="0"/>
              <a:t>Logout</a:t>
            </a:r>
          </a:p>
          <a:p>
            <a:pPr marL="342900" indent="-342900" algn="l" rtl="0">
              <a:buFont typeface="+mj-lt"/>
              <a:buAutoNum type="arabicPeriod"/>
            </a:pPr>
            <a:r>
              <a:rPr lang="en-US" dirty="0"/>
              <a:t>Find an item</a:t>
            </a:r>
          </a:p>
          <a:p>
            <a:pPr marL="342900" indent="-342900" algn="l" rtl="0">
              <a:buFont typeface="+mj-lt"/>
              <a:buAutoNum type="arabicPeriod"/>
            </a:pPr>
            <a:r>
              <a:rPr lang="en-US" dirty="0"/>
              <a:t>Favorite icon </a:t>
            </a:r>
          </a:p>
          <a:p>
            <a:pPr marL="342900" indent="-342900" algn="l" rtl="0">
              <a:buFont typeface="+mj-lt"/>
              <a:buAutoNum type="arabicPeriod"/>
            </a:pPr>
            <a:r>
              <a:rPr lang="en-US" dirty="0"/>
              <a:t>Advanced search </a:t>
            </a:r>
          </a:p>
          <a:p>
            <a:pPr marL="342900" indent="-342900" algn="l" rtl="0">
              <a:buFont typeface="+mj-lt"/>
              <a:buAutoNum type="arabicPeriod"/>
            </a:pPr>
            <a:r>
              <a:rPr lang="en-US" dirty="0"/>
              <a:t>Add device </a:t>
            </a:r>
          </a:p>
          <a:p>
            <a:pPr marL="342900" indent="-342900" algn="l" rtl="0">
              <a:buFont typeface="+mj-lt"/>
              <a:buAutoNum type="arabicPeriod"/>
            </a:pPr>
            <a:endParaRPr lang="en-US" b="1" dirty="0"/>
          </a:p>
          <a:p>
            <a:pPr marL="342900" indent="-342900" algn="l" rtl="0">
              <a:buFont typeface="+mj-lt"/>
              <a:buAutoNum type="arabicPeriod"/>
            </a:pPr>
            <a:endParaRPr lang="en-US" b="1" dirty="0"/>
          </a:p>
          <a:p>
            <a:pPr marL="0" indent="0" algn="l" rtl="0">
              <a:buNone/>
            </a:pPr>
            <a:r>
              <a:rPr lang="en-US" dirty="0"/>
              <a:t> </a:t>
            </a:r>
            <a:r>
              <a:rPr lang="en-US" b="1" dirty="0"/>
              <a:t> </a:t>
            </a:r>
            <a:endParaRPr lang="en-US" dirty="0"/>
          </a:p>
          <a:p>
            <a: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pPr>
            <a:endParaRPr lang="ar-SA" dirty="0"/>
          </a:p>
        </p:txBody>
      </p:sp>
      <p:pic>
        <p:nvPicPr>
          <p:cNvPr id="7" name="صورة 6">
            <a:extLst>
              <a:ext uri="{FF2B5EF4-FFF2-40B4-BE49-F238E27FC236}">
                <a16:creationId xmlns:a16="http://schemas.microsoft.com/office/drawing/2014/main" id="{C72AA2D2-9F5D-B642-8C59-FC8F83CD166C}"/>
              </a:ext>
            </a:extLst>
          </p:cNvPr>
          <p:cNvPicPr>
            <a:picLocks noChangeAspect="1"/>
          </p:cNvPicPr>
          <p:nvPr/>
        </p:nvPicPr>
        <p:blipFill>
          <a:blip r:embed="rId2"/>
          <a:stretch>
            <a:fillRect/>
          </a:stretch>
        </p:blipFill>
        <p:spPr>
          <a:xfrm>
            <a:off x="10448257" y="691148"/>
            <a:ext cx="1162550" cy="1035815"/>
          </a:xfrm>
          <a:prstGeom prst="rect">
            <a:avLst/>
          </a:prstGeom>
        </p:spPr>
      </p:pic>
    </p:spTree>
    <p:extLst>
      <p:ext uri="{BB962C8B-B14F-4D97-AF65-F5344CB8AC3E}">
        <p14:creationId xmlns:p14="http://schemas.microsoft.com/office/powerpoint/2010/main" val="2187621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34E69CD-DE6A-7C48-AF9F-45ED34150BA1}"/>
              </a:ext>
            </a:extLst>
          </p:cNvPr>
          <p:cNvSpPr>
            <a:spLocks noGrp="1"/>
          </p:cNvSpPr>
          <p:nvPr>
            <p:ph type="title"/>
          </p:nvPr>
        </p:nvSpPr>
        <p:spPr/>
        <p:txBody>
          <a:bodyPr/>
          <a:lstStyle/>
          <a:p>
            <a:pPr algn="l" rtl="0"/>
            <a:r>
              <a:rPr lang="en-US" dirty="0"/>
              <a:t>requirements</a:t>
            </a:r>
            <a:endParaRPr lang="ar-SA" dirty="0">
              <a:solidFill>
                <a:schemeClr val="tx1">
                  <a:lumMod val="50000"/>
                  <a:lumOff val="50000"/>
                </a:schemeClr>
              </a:solidFill>
            </a:endParaRPr>
          </a:p>
        </p:txBody>
      </p:sp>
      <p:sp>
        <p:nvSpPr>
          <p:cNvPr id="3" name="عنصر نائب للمحتوى 2">
            <a:extLst>
              <a:ext uri="{FF2B5EF4-FFF2-40B4-BE49-F238E27FC236}">
                <a16:creationId xmlns:a16="http://schemas.microsoft.com/office/drawing/2014/main" id="{F8632ED3-CEDE-FE4E-AC39-A4D5360563E2}"/>
              </a:ext>
            </a:extLst>
          </p:cNvPr>
          <p:cNvSpPr>
            <a:spLocks noGrp="1"/>
          </p:cNvSpPr>
          <p:nvPr>
            <p:ph idx="1"/>
          </p:nvPr>
        </p:nvSpPr>
        <p:spPr>
          <a:xfrm>
            <a:off x="581192" y="1357469"/>
            <a:ext cx="11029615" cy="4942199"/>
          </a:xfrm>
        </p:spPr>
        <p:txBody>
          <a:bodyPr>
            <a:normAutofit/>
          </a:bodyPr>
          <a:lstStyle/>
          <a:p>
            <a:pPr algn="l" rtl="0"/>
            <a:r>
              <a:rPr lang="en-US" b="1" dirty="0"/>
              <a:t>Non-Functional Requirements </a:t>
            </a:r>
          </a:p>
          <a:p>
            <a:pPr marL="0" indent="0" algn="l" rtl="0">
              <a:buNone/>
            </a:pPr>
            <a:endParaRPr lang="en-US" dirty="0"/>
          </a:p>
          <a:p>
            <a:pPr marL="342900" indent="-342900" algn="l" defTabSz="457200" rtl="0" eaLnBrk="1" latinLnBrk="0" hangingPunct="1">
              <a:spcBef>
                <a:spcPct val="20000"/>
              </a:spcBef>
              <a:spcAft>
                <a:spcPts val="600"/>
              </a:spcAft>
              <a:buClr>
                <a:schemeClr val="accent2"/>
              </a:buClr>
              <a:buSzPct val="92000"/>
              <a:buFont typeface="+mj-lt"/>
              <a:buAutoNum type="arabicPeriod"/>
            </a:pPr>
            <a:r>
              <a:rPr lang="en-US" dirty="0"/>
              <a:t>Performance </a:t>
            </a:r>
          </a:p>
          <a:p>
            <a:pPr marL="342900" indent="-342900" algn="l" defTabSz="457200" rtl="0" eaLnBrk="1" latinLnBrk="0" hangingPunct="1">
              <a:spcBef>
                <a:spcPct val="20000"/>
              </a:spcBef>
              <a:spcAft>
                <a:spcPts val="600"/>
              </a:spcAft>
              <a:buClr>
                <a:schemeClr val="accent2"/>
              </a:buClr>
              <a:buSzPct val="92000"/>
              <a:buFont typeface="+mj-lt"/>
              <a:buAutoNum type="arabicPeriod"/>
            </a:pPr>
            <a:r>
              <a:rPr lang="en-US" dirty="0"/>
              <a:t>Safety </a:t>
            </a:r>
          </a:p>
          <a:p>
            <a:pPr marL="342900" indent="-342900" algn="l" defTabSz="457200" rtl="0" eaLnBrk="1" latinLnBrk="0" hangingPunct="1">
              <a:spcBef>
                <a:spcPct val="20000"/>
              </a:spcBef>
              <a:spcAft>
                <a:spcPts val="600"/>
              </a:spcAft>
              <a:buClr>
                <a:schemeClr val="accent2"/>
              </a:buClr>
              <a:buSzPct val="92000"/>
              <a:buFont typeface="+mj-lt"/>
              <a:buAutoNum type="arabicPeriod"/>
            </a:pPr>
            <a:r>
              <a:rPr lang="en-US" dirty="0"/>
              <a:t>Security</a:t>
            </a:r>
          </a:p>
          <a:p>
            <a:pPr marL="342900" indent="-342900" algn="l" rtl="0">
              <a:buFont typeface="+mj-lt"/>
              <a:buAutoNum type="arabicPeriod"/>
            </a:pPr>
            <a:r>
              <a:rPr lang="en-US" dirty="0"/>
              <a:t>Reliability </a:t>
            </a:r>
          </a:p>
          <a:p>
            <a:pPr marL="342900" indent="-342900" algn="l" rtl="0">
              <a:buFont typeface="+mj-lt"/>
              <a:buAutoNum type="arabicPeriod"/>
            </a:pPr>
            <a:r>
              <a:rPr lang="en-US" dirty="0"/>
              <a:t>Data integrity </a:t>
            </a:r>
          </a:p>
          <a:p>
            <a:pPr marL="342900" indent="-342900" algn="l" rtl="0">
              <a:buFont typeface="+mj-lt"/>
              <a:buAutoNum type="arabicPeriod"/>
            </a:pPr>
            <a:r>
              <a:rPr lang="en-US" dirty="0"/>
              <a:t>Responsive interface </a:t>
            </a:r>
          </a:p>
          <a:p>
            <a:pPr marL="0" indent="0" algn="l" defTabSz="457200" rtl="0" eaLnBrk="1" latinLnBrk="0" hangingPunct="1">
              <a:spcBef>
                <a:spcPct val="20000"/>
              </a:spcBef>
              <a:spcAft>
                <a:spcPts val="600"/>
              </a:spcAft>
              <a:buClr>
                <a:schemeClr val="accent2"/>
              </a:buClr>
              <a:buSzPct val="92000"/>
              <a:buNone/>
            </a:pPr>
            <a:endParaRPr lang="ar-SA" dirty="0"/>
          </a:p>
        </p:txBody>
      </p:sp>
      <p:pic>
        <p:nvPicPr>
          <p:cNvPr id="5" name="صورة 4">
            <a:extLst>
              <a:ext uri="{FF2B5EF4-FFF2-40B4-BE49-F238E27FC236}">
                <a16:creationId xmlns:a16="http://schemas.microsoft.com/office/drawing/2014/main" id="{6D5B001C-153B-3145-964D-B01E12ED7E05}"/>
              </a:ext>
            </a:extLst>
          </p:cNvPr>
          <p:cNvPicPr>
            <a:picLocks noChangeAspect="1"/>
          </p:cNvPicPr>
          <p:nvPr/>
        </p:nvPicPr>
        <p:blipFill>
          <a:blip r:embed="rId2"/>
          <a:stretch>
            <a:fillRect/>
          </a:stretch>
        </p:blipFill>
        <p:spPr>
          <a:xfrm>
            <a:off x="10448257" y="691148"/>
            <a:ext cx="1162550" cy="1035815"/>
          </a:xfrm>
          <a:prstGeom prst="rect">
            <a:avLst/>
          </a:prstGeom>
        </p:spPr>
      </p:pic>
    </p:spTree>
    <p:extLst>
      <p:ext uri="{BB962C8B-B14F-4D97-AF65-F5344CB8AC3E}">
        <p14:creationId xmlns:p14="http://schemas.microsoft.com/office/powerpoint/2010/main" val="2334363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34E69CD-DE6A-7C48-AF9F-45ED34150BA1}"/>
              </a:ext>
            </a:extLst>
          </p:cNvPr>
          <p:cNvSpPr>
            <a:spLocks noGrp="1"/>
          </p:cNvSpPr>
          <p:nvPr>
            <p:ph type="title"/>
          </p:nvPr>
        </p:nvSpPr>
        <p:spPr/>
        <p:txBody>
          <a:bodyPr/>
          <a:lstStyle/>
          <a:p>
            <a:pPr algn="l" rtl="0"/>
            <a:r>
              <a:rPr lang="en-US" dirty="0"/>
              <a:t>Design </a:t>
            </a:r>
            <a:br>
              <a:rPr lang="en-US" dirty="0"/>
            </a:br>
            <a:endParaRPr lang="ar-SA" dirty="0">
              <a:solidFill>
                <a:schemeClr val="tx1">
                  <a:lumMod val="50000"/>
                  <a:lumOff val="50000"/>
                </a:schemeClr>
              </a:solidFill>
            </a:endParaRPr>
          </a:p>
        </p:txBody>
      </p:sp>
      <p:sp>
        <p:nvSpPr>
          <p:cNvPr id="3" name="عنصر نائب للمحتوى 2">
            <a:extLst>
              <a:ext uri="{FF2B5EF4-FFF2-40B4-BE49-F238E27FC236}">
                <a16:creationId xmlns:a16="http://schemas.microsoft.com/office/drawing/2014/main" id="{F8632ED3-CEDE-FE4E-AC39-A4D5360563E2}"/>
              </a:ext>
            </a:extLst>
          </p:cNvPr>
          <p:cNvSpPr>
            <a:spLocks noGrp="1"/>
          </p:cNvSpPr>
          <p:nvPr>
            <p:ph idx="1"/>
          </p:nvPr>
        </p:nvSpPr>
        <p:spPr>
          <a:xfrm>
            <a:off x="194331" y="714081"/>
            <a:ext cx="11029615" cy="5838651"/>
          </a:xfrm>
        </p:spPr>
        <p:txBody>
          <a:bodyPr>
            <a:normAutofit/>
          </a:bodyPr>
          <a:lstStyle/>
          <a:p>
            <a:pPr algn="ctr" rtl="0"/>
            <a:r>
              <a:rPr lang="en-US" b="1" dirty="0"/>
              <a:t>Use Case Diagram</a:t>
            </a:r>
          </a:p>
          <a:p>
            <a:pPr algn="l" rtl="0"/>
            <a:endParaRPr lang="en-US" b="1" dirty="0"/>
          </a:p>
          <a:p>
            <a:pPr algn="l" rtl="0"/>
            <a:endParaRPr lang="en-US" b="1" dirty="0"/>
          </a:p>
          <a:p>
            <a:pPr algn="l" rtl="0"/>
            <a:endParaRPr lang="en-US" b="1" dirty="0"/>
          </a:p>
          <a:p>
            <a:pPr algn="l" rtl="0"/>
            <a:endParaRPr lang="en-US" b="1" dirty="0"/>
          </a:p>
          <a:p>
            <a:pPr marL="0" indent="0" algn="l" rtl="0">
              <a:buNone/>
            </a:pPr>
            <a:r>
              <a:rPr lang="en-US" b="1" dirty="0"/>
              <a:t> </a:t>
            </a:r>
            <a:endParaRPr lang="en-US" dirty="0"/>
          </a:p>
          <a:p>
            <a: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pPr>
            <a:endParaRPr lang="ar-SA" dirty="0"/>
          </a:p>
        </p:txBody>
      </p:sp>
      <p:pic>
        <p:nvPicPr>
          <p:cNvPr id="6" name="صورة 5">
            <a:extLst>
              <a:ext uri="{FF2B5EF4-FFF2-40B4-BE49-F238E27FC236}">
                <a16:creationId xmlns:a16="http://schemas.microsoft.com/office/drawing/2014/main" id="{0C29FCC6-F24B-CA46-B65D-0917A694EF0C}"/>
              </a:ext>
            </a:extLst>
          </p:cNvPr>
          <p:cNvPicPr>
            <a:picLocks noChangeAspect="1"/>
          </p:cNvPicPr>
          <p:nvPr/>
        </p:nvPicPr>
        <p:blipFill>
          <a:blip r:embed="rId2"/>
          <a:stretch>
            <a:fillRect/>
          </a:stretch>
        </p:blipFill>
        <p:spPr>
          <a:xfrm>
            <a:off x="2989228" y="3657600"/>
            <a:ext cx="6850550" cy="2097981"/>
          </a:xfrm>
          <a:prstGeom prst="rect">
            <a:avLst/>
          </a:prstGeom>
        </p:spPr>
      </p:pic>
      <p:pic>
        <p:nvPicPr>
          <p:cNvPr id="9" name="صورة 8">
            <a:extLst>
              <a:ext uri="{FF2B5EF4-FFF2-40B4-BE49-F238E27FC236}">
                <a16:creationId xmlns:a16="http://schemas.microsoft.com/office/drawing/2014/main" id="{74240C40-A879-C242-B934-D7A15EC5CEE4}"/>
              </a:ext>
            </a:extLst>
          </p:cNvPr>
          <p:cNvPicPr>
            <a:picLocks noChangeAspect="1"/>
          </p:cNvPicPr>
          <p:nvPr/>
        </p:nvPicPr>
        <p:blipFill>
          <a:blip r:embed="rId3"/>
          <a:stretch>
            <a:fillRect/>
          </a:stretch>
        </p:blipFill>
        <p:spPr>
          <a:xfrm>
            <a:off x="10448257" y="691148"/>
            <a:ext cx="1162550" cy="1035815"/>
          </a:xfrm>
          <a:prstGeom prst="rect">
            <a:avLst/>
          </a:prstGeom>
        </p:spPr>
      </p:pic>
    </p:spTree>
    <p:extLst>
      <p:ext uri="{BB962C8B-B14F-4D97-AF65-F5344CB8AC3E}">
        <p14:creationId xmlns:p14="http://schemas.microsoft.com/office/powerpoint/2010/main" val="2717114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34E69CD-DE6A-7C48-AF9F-45ED34150BA1}"/>
              </a:ext>
            </a:extLst>
          </p:cNvPr>
          <p:cNvSpPr>
            <a:spLocks noGrp="1"/>
          </p:cNvSpPr>
          <p:nvPr>
            <p:ph type="title"/>
          </p:nvPr>
        </p:nvSpPr>
        <p:spPr/>
        <p:txBody>
          <a:bodyPr/>
          <a:lstStyle/>
          <a:p>
            <a:pPr algn="l" rtl="0"/>
            <a:r>
              <a:rPr lang="en-US" dirty="0"/>
              <a:t>Design</a:t>
            </a:r>
            <a:endParaRPr lang="ar-SA" dirty="0">
              <a:solidFill>
                <a:schemeClr val="tx1">
                  <a:lumMod val="50000"/>
                  <a:lumOff val="50000"/>
                </a:schemeClr>
              </a:solidFill>
            </a:endParaRPr>
          </a:p>
        </p:txBody>
      </p:sp>
      <p:sp>
        <p:nvSpPr>
          <p:cNvPr id="3" name="عنصر نائب للمحتوى 2">
            <a:extLst>
              <a:ext uri="{FF2B5EF4-FFF2-40B4-BE49-F238E27FC236}">
                <a16:creationId xmlns:a16="http://schemas.microsoft.com/office/drawing/2014/main" id="{F8632ED3-CEDE-FE4E-AC39-A4D5360563E2}"/>
              </a:ext>
            </a:extLst>
          </p:cNvPr>
          <p:cNvSpPr>
            <a:spLocks noGrp="1"/>
          </p:cNvSpPr>
          <p:nvPr>
            <p:ph idx="1"/>
          </p:nvPr>
        </p:nvSpPr>
        <p:spPr>
          <a:xfrm>
            <a:off x="352592" y="-813916"/>
            <a:ext cx="11029615" cy="6858000"/>
          </a:xfrm>
        </p:spPr>
        <p:txBody>
          <a:bodyPr>
            <a:normAutofit/>
          </a:bodyPr>
          <a:lstStyle/>
          <a:p>
            <a:pPr algn="ctr" rtl="0"/>
            <a:r>
              <a:rPr lang="en-US" b="1" dirty="0"/>
              <a:t>Class Diagram </a:t>
            </a:r>
            <a:endParaRPr lang="en-US" dirty="0"/>
          </a:p>
          <a:p>
            <a: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pPr>
            <a:endParaRPr lang="ar-SA" dirty="0"/>
          </a:p>
        </p:txBody>
      </p:sp>
      <p:pic>
        <p:nvPicPr>
          <p:cNvPr id="5" name="Picture 1" descr="page7image1771136">
            <a:extLst>
              <a:ext uri="{FF2B5EF4-FFF2-40B4-BE49-F238E27FC236}">
                <a16:creationId xmlns:a16="http://schemas.microsoft.com/office/drawing/2014/main" id="{1197C254-5D7E-8449-81F4-DC0395B91B8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798"/>
          <a:stretch/>
        </p:blipFill>
        <p:spPr bwMode="auto">
          <a:xfrm>
            <a:off x="3247284" y="2801547"/>
            <a:ext cx="5697431" cy="3688556"/>
          </a:xfrm>
          <a:prstGeom prst="rect">
            <a:avLst/>
          </a:prstGeom>
          <a:noFill/>
          <a:extLst>
            <a:ext uri="{909E8E84-426E-40DD-AFC4-6F175D3DCCD1}">
              <a14:hiddenFill xmlns:a14="http://schemas.microsoft.com/office/drawing/2010/main">
                <a:solidFill>
                  <a:srgbClr val="FFFFFF"/>
                </a:solidFill>
              </a14:hiddenFill>
            </a:ext>
          </a:extLst>
        </p:spPr>
      </p:pic>
      <p:pic>
        <p:nvPicPr>
          <p:cNvPr id="6" name="صورة 5">
            <a:extLst>
              <a:ext uri="{FF2B5EF4-FFF2-40B4-BE49-F238E27FC236}">
                <a16:creationId xmlns:a16="http://schemas.microsoft.com/office/drawing/2014/main" id="{91CFE357-F5EE-A84C-B249-106E13BA03EC}"/>
              </a:ext>
            </a:extLst>
          </p:cNvPr>
          <p:cNvPicPr>
            <a:picLocks noChangeAspect="1"/>
          </p:cNvPicPr>
          <p:nvPr/>
        </p:nvPicPr>
        <p:blipFill>
          <a:blip r:embed="rId3"/>
          <a:stretch>
            <a:fillRect/>
          </a:stretch>
        </p:blipFill>
        <p:spPr>
          <a:xfrm>
            <a:off x="10448257" y="691148"/>
            <a:ext cx="1162550" cy="1035815"/>
          </a:xfrm>
          <a:prstGeom prst="rect">
            <a:avLst/>
          </a:prstGeom>
        </p:spPr>
      </p:pic>
    </p:spTree>
    <p:extLst>
      <p:ext uri="{BB962C8B-B14F-4D97-AF65-F5344CB8AC3E}">
        <p14:creationId xmlns:p14="http://schemas.microsoft.com/office/powerpoint/2010/main" val="1373413296"/>
      </p:ext>
    </p:extLst>
  </p:cSld>
  <p:clrMapOvr>
    <a:masterClrMapping/>
  </p:clrMapOvr>
</p:sld>
</file>

<file path=ppt/theme/theme1.xml><?xml version="1.0" encoding="utf-8"?>
<a:theme xmlns:a="http://schemas.openxmlformats.org/drawingml/2006/main" name="المقسوم">
  <a:themeElements>
    <a:clrScheme name="تدرج الرمادي">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المقسوم</Template>
  <TotalTime>158</TotalTime>
  <Words>429</Words>
  <Application>Microsoft Macintosh PowerPoint</Application>
  <PresentationFormat>شاشة عريضة</PresentationFormat>
  <Paragraphs>102</Paragraphs>
  <Slides>16</Slides>
  <Notes>0</Notes>
  <HiddenSlides>0</HiddenSlides>
  <MMClips>0</MMClips>
  <ScaleCrop>false</ScaleCrop>
  <HeadingPairs>
    <vt:vector size="6" baseType="variant">
      <vt:variant>
        <vt:lpstr>الخطوط المستخدمة</vt:lpstr>
      </vt:variant>
      <vt:variant>
        <vt:i4>5</vt:i4>
      </vt:variant>
      <vt:variant>
        <vt:lpstr>نسق</vt:lpstr>
      </vt:variant>
      <vt:variant>
        <vt:i4>1</vt:i4>
      </vt:variant>
      <vt:variant>
        <vt:lpstr>عناوين الشرائح</vt:lpstr>
      </vt:variant>
      <vt:variant>
        <vt:i4>16</vt:i4>
      </vt:variant>
    </vt:vector>
  </HeadingPairs>
  <TitlesOfParts>
    <vt:vector size="22" baseType="lpstr">
      <vt:lpstr>Arial</vt:lpstr>
      <vt:lpstr>Gill Sans MT</vt:lpstr>
      <vt:lpstr>Majalla UI</vt:lpstr>
      <vt:lpstr>SanchezSlab Semibold</vt:lpstr>
      <vt:lpstr>Wingdings 2</vt:lpstr>
      <vt:lpstr>المقسوم</vt:lpstr>
      <vt:lpstr>presentation   cs 310  group 05</vt:lpstr>
      <vt:lpstr>Introduction  </vt:lpstr>
      <vt:lpstr>Motivation </vt:lpstr>
      <vt:lpstr>Goals and objectives  </vt:lpstr>
      <vt:lpstr>عرض تقديمي في PowerPoint</vt:lpstr>
      <vt:lpstr>requirements  </vt:lpstr>
      <vt:lpstr>requirements</vt:lpstr>
      <vt:lpstr>Design  </vt:lpstr>
      <vt:lpstr>Design</vt:lpstr>
      <vt:lpstr>Interfaces  </vt:lpstr>
      <vt:lpstr>Interfaces  </vt:lpstr>
      <vt:lpstr>Results  </vt:lpstr>
      <vt:lpstr>Teams contributions  </vt:lpstr>
      <vt:lpstr>Teams contributions  </vt:lpstr>
      <vt:lpstr>Future work and conclusion  </vt:lpstr>
      <vt:lpstr>Any 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dc:title>
  <dc:creator>Njood Turki Ali Almukirsh</dc:creator>
  <cp:lastModifiedBy>Njood Turki Ali Almukirsh</cp:lastModifiedBy>
  <cp:revision>19</cp:revision>
  <dcterms:created xsi:type="dcterms:W3CDTF">2020-11-25T22:20:10Z</dcterms:created>
  <dcterms:modified xsi:type="dcterms:W3CDTF">2020-12-08T22:51:02Z</dcterms:modified>
</cp:coreProperties>
</file>