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diagrams/data2.xml" ContentType="application/vnd.openxmlformats-officedocument.drawingml.diagramData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143120640"/>
        <c:axId val="143122432"/>
        <c:axId val="0"/>
      </c:bar3DChart>
      <c:catAx>
        <c:axId val="143120640"/>
        <c:scaling>
          <c:orientation val="minMax"/>
        </c:scaling>
        <c:axPos val="b"/>
        <c:tickLblPos val="nextTo"/>
        <c:crossAx val="143122432"/>
        <c:crosses val="autoZero"/>
        <c:auto val="1"/>
        <c:lblAlgn val="ctr"/>
        <c:lblOffset val="100"/>
      </c:catAx>
      <c:valAx>
        <c:axId val="143122432"/>
        <c:scaling>
          <c:orientation val="minMax"/>
        </c:scaling>
        <c:axPos val="l"/>
        <c:majorGridlines/>
        <c:numFmt formatCode="General" sourceLinked="1"/>
        <c:tickLblPos val="nextTo"/>
        <c:crossAx val="14312064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cylinder"/>
        <c:axId val="152311680"/>
        <c:axId val="153891968"/>
        <c:axId val="80793088"/>
      </c:bar3DChart>
      <c:catAx>
        <c:axId val="152311680"/>
        <c:scaling>
          <c:orientation val="minMax"/>
        </c:scaling>
        <c:axPos val="b"/>
        <c:tickLblPos val="nextTo"/>
        <c:crossAx val="153891968"/>
        <c:crosses val="autoZero"/>
        <c:auto val="1"/>
        <c:lblAlgn val="ctr"/>
        <c:lblOffset val="100"/>
      </c:catAx>
      <c:valAx>
        <c:axId val="153891968"/>
        <c:scaling>
          <c:orientation val="minMax"/>
        </c:scaling>
        <c:axPos val="l"/>
        <c:majorGridlines/>
        <c:numFmt formatCode="General" sourceLinked="1"/>
        <c:tickLblPos val="nextTo"/>
        <c:crossAx val="152311680"/>
        <c:crosses val="autoZero"/>
        <c:crossBetween val="between"/>
      </c:valAx>
      <c:serAx>
        <c:axId val="80793088"/>
        <c:scaling>
          <c:orientation val="minMax"/>
        </c:scaling>
        <c:axPos val="b"/>
        <c:tickLblPos val="nextTo"/>
        <c:crossAx val="153891968"/>
        <c:crosses val="autoZero"/>
      </c:serAx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158988544"/>
        <c:axId val="162017280"/>
      </c:lineChart>
      <c:catAx>
        <c:axId val="158988544"/>
        <c:scaling>
          <c:orientation val="minMax"/>
        </c:scaling>
        <c:axPos val="b"/>
        <c:tickLblPos val="nextTo"/>
        <c:crossAx val="162017280"/>
        <c:crosses val="autoZero"/>
        <c:auto val="1"/>
        <c:lblAlgn val="ctr"/>
        <c:lblOffset val="100"/>
      </c:catAx>
      <c:valAx>
        <c:axId val="162017280"/>
        <c:scaling>
          <c:orientation val="minMax"/>
        </c:scaling>
        <c:axPos val="l"/>
        <c:majorGridlines/>
        <c:numFmt formatCode="General" sourceLinked="1"/>
        <c:tickLblPos val="nextTo"/>
        <c:crossAx val="158988544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1988C-54E1-4B95-BF4C-4260DCAEC7D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04BE9-4A09-4C72-BE0F-73B959B7C917}">
      <dgm:prSet phldrT="[Text]"/>
      <dgm:spPr/>
      <dgm:t>
        <a:bodyPr/>
        <a:lstStyle/>
        <a:p>
          <a:r>
            <a:rPr lang="en-US" dirty="0" smtClean="0"/>
            <a:t>In the context of a company .</a:t>
          </a:r>
        </a:p>
        <a:p>
          <a:r>
            <a:rPr lang="en-US" dirty="0" smtClean="0"/>
            <a:t>Employees are the end  user of products and services that the company purchases for them to use</a:t>
          </a:r>
          <a:endParaRPr lang="en-US" dirty="0"/>
        </a:p>
      </dgm:t>
    </dgm:pt>
    <dgm:pt modelId="{F8064FDD-4336-4344-B426-039A2167E140}" type="parTrans" cxnId="{54DC089D-7086-4426-80F6-268745C143B6}">
      <dgm:prSet/>
      <dgm:spPr/>
      <dgm:t>
        <a:bodyPr/>
        <a:lstStyle/>
        <a:p>
          <a:endParaRPr lang="en-US"/>
        </a:p>
      </dgm:t>
    </dgm:pt>
    <dgm:pt modelId="{D7AE1BCD-3AF9-43AD-B271-6A36C314E117}" type="sibTrans" cxnId="{54DC089D-7086-4426-80F6-268745C143B6}">
      <dgm:prSet/>
      <dgm:spPr/>
      <dgm:t>
        <a:bodyPr/>
        <a:lstStyle/>
        <a:p>
          <a:endParaRPr lang="en-US"/>
        </a:p>
      </dgm:t>
    </dgm:pt>
    <dgm:pt modelId="{728F1E94-1A7D-4DFB-A1B5-249C8E3DFE91}">
      <dgm:prSet phldrT="[Text]"/>
      <dgm:spPr/>
      <dgm:t>
        <a:bodyPr/>
        <a:lstStyle/>
        <a:p>
          <a:r>
            <a:rPr lang="en-US" dirty="0" smtClean="0"/>
            <a:t>They are hands-on customers who work directly with product and tools to achieve their organization`s business goals.</a:t>
          </a:r>
          <a:endParaRPr lang="en-US" dirty="0"/>
        </a:p>
      </dgm:t>
    </dgm:pt>
    <dgm:pt modelId="{9F8CBA23-9F46-4983-927D-8AC45C1ED303}" type="parTrans" cxnId="{A78C002E-C94A-4A17-8327-BCE4CB706498}">
      <dgm:prSet/>
      <dgm:spPr/>
      <dgm:t>
        <a:bodyPr/>
        <a:lstStyle/>
        <a:p>
          <a:endParaRPr lang="en-US"/>
        </a:p>
      </dgm:t>
    </dgm:pt>
    <dgm:pt modelId="{861B8A24-22F2-4C43-B0A5-424E8B7BB56B}" type="sibTrans" cxnId="{A78C002E-C94A-4A17-8327-BCE4CB706498}">
      <dgm:prSet/>
      <dgm:spPr/>
      <dgm:t>
        <a:bodyPr/>
        <a:lstStyle/>
        <a:p>
          <a:endParaRPr lang="en-US"/>
        </a:p>
      </dgm:t>
    </dgm:pt>
    <dgm:pt modelId="{917E013F-2EDB-4C7E-9FAA-F7EEF2BD1F0F}" type="pres">
      <dgm:prSet presAssocID="{5FB1988C-54E1-4B95-BF4C-4260DCAEC7D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58718A-2899-4D2C-866E-312C1374E1C5}" type="pres">
      <dgm:prSet presAssocID="{FD404BE9-4A09-4C72-BE0F-73B959B7C917}" presName="arrow" presStyleLbl="node1" presStyleIdx="0" presStyleCnt="2" custScaleX="94126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B72D5-5F42-4554-87A2-11AB84CCF700}" type="pres">
      <dgm:prSet presAssocID="{728F1E94-1A7D-4DFB-A1B5-249C8E3DFE91}" presName="arrow" presStyleLbl="node1" presStyleIdx="1" presStyleCnt="2" custScaleX="73137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1DE411-417F-463E-998B-76E578BDFA7E}" type="presOf" srcId="{728F1E94-1A7D-4DFB-A1B5-249C8E3DFE91}" destId="{9FFB72D5-5F42-4554-87A2-11AB84CCF700}" srcOrd="0" destOrd="0" presId="urn:microsoft.com/office/officeart/2005/8/layout/arrow1"/>
    <dgm:cxn modelId="{36841F8C-277D-48E2-A72D-2CEF3B0318AD}" type="presOf" srcId="{5FB1988C-54E1-4B95-BF4C-4260DCAEC7D7}" destId="{917E013F-2EDB-4C7E-9FAA-F7EEF2BD1F0F}" srcOrd="0" destOrd="0" presId="urn:microsoft.com/office/officeart/2005/8/layout/arrow1"/>
    <dgm:cxn modelId="{A78C002E-C94A-4A17-8327-BCE4CB706498}" srcId="{5FB1988C-54E1-4B95-BF4C-4260DCAEC7D7}" destId="{728F1E94-1A7D-4DFB-A1B5-249C8E3DFE91}" srcOrd="1" destOrd="0" parTransId="{9F8CBA23-9F46-4983-927D-8AC45C1ED303}" sibTransId="{861B8A24-22F2-4C43-B0A5-424E8B7BB56B}"/>
    <dgm:cxn modelId="{CB99C96A-03A3-498E-9D1F-DCDA6EC35A77}" type="presOf" srcId="{FD404BE9-4A09-4C72-BE0F-73B959B7C917}" destId="{A958718A-2899-4D2C-866E-312C1374E1C5}" srcOrd="0" destOrd="0" presId="urn:microsoft.com/office/officeart/2005/8/layout/arrow1"/>
    <dgm:cxn modelId="{54DC089D-7086-4426-80F6-268745C143B6}" srcId="{5FB1988C-54E1-4B95-BF4C-4260DCAEC7D7}" destId="{FD404BE9-4A09-4C72-BE0F-73B959B7C917}" srcOrd="0" destOrd="0" parTransId="{F8064FDD-4336-4344-B426-039A2167E140}" sibTransId="{D7AE1BCD-3AF9-43AD-B271-6A36C314E117}"/>
    <dgm:cxn modelId="{D52DE3B3-A1F1-4702-9D6D-FC21AD5CDF64}" type="presParOf" srcId="{917E013F-2EDB-4C7E-9FAA-F7EEF2BD1F0F}" destId="{A958718A-2899-4D2C-866E-312C1374E1C5}" srcOrd="0" destOrd="0" presId="urn:microsoft.com/office/officeart/2005/8/layout/arrow1"/>
    <dgm:cxn modelId="{C7F339A1-51E0-49E6-B927-E1D8CE02DA17}" type="presParOf" srcId="{917E013F-2EDB-4C7E-9FAA-F7EEF2BD1F0F}" destId="{9FFB72D5-5F42-4554-87A2-11AB84CCF700}" srcOrd="1" destOrd="0" presId="urn:microsoft.com/office/officeart/2005/8/layout/arrow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4B2D9-9580-445D-8BD5-946EC76FAE32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182BC9-E22C-4AC1-859B-F7428615CA61}">
      <dgm:prSet phldrT="[Text]"/>
      <dgm:spPr/>
      <dgm:t>
        <a:bodyPr/>
        <a:lstStyle/>
        <a:p>
          <a:r>
            <a:rPr lang="en-US" dirty="0" smtClean="0"/>
            <a:t>6.STATE: The state or region where the employee is located.</a:t>
          </a:r>
          <a:endParaRPr lang="en-US" dirty="0"/>
        </a:p>
      </dgm:t>
    </dgm:pt>
    <dgm:pt modelId="{A3BA9527-AA1E-4151-806E-1C490763B305}" type="parTrans" cxnId="{B4EA82E3-83B6-4C2C-AEFF-B02432614A79}">
      <dgm:prSet/>
      <dgm:spPr/>
      <dgm:t>
        <a:bodyPr/>
        <a:lstStyle/>
        <a:p>
          <a:endParaRPr lang="en-US"/>
        </a:p>
      </dgm:t>
    </dgm:pt>
    <dgm:pt modelId="{A11FFFA5-2662-4315-8B27-B0DEB1C09D5D}" type="sibTrans" cxnId="{B4EA82E3-83B6-4C2C-AEFF-B02432614A79}">
      <dgm:prSet/>
      <dgm:spPr/>
      <dgm:t>
        <a:bodyPr/>
        <a:lstStyle/>
        <a:p>
          <a:endParaRPr lang="en-US"/>
        </a:p>
      </dgm:t>
    </dgm:pt>
    <dgm:pt modelId="{C9889CE3-88BF-4904-8D0F-B75DE246B0D6}">
      <dgm:prSet phldrT="[Text]"/>
      <dgm:spPr/>
      <dgm:t>
        <a:bodyPr/>
        <a:lstStyle/>
        <a:p>
          <a:r>
            <a:rPr lang="en-US" dirty="0" smtClean="0"/>
            <a:t>7.JOBS FUNCTION: A brief description of the employee`s primary job function or role.</a:t>
          </a:r>
          <a:endParaRPr lang="en-US" dirty="0"/>
        </a:p>
      </dgm:t>
    </dgm:pt>
    <dgm:pt modelId="{875D096C-4A75-4ED5-A70A-5A095B1E3486}" type="parTrans" cxnId="{8B1AB447-3EE1-44CE-8719-05D8000D3DF8}">
      <dgm:prSet/>
      <dgm:spPr/>
      <dgm:t>
        <a:bodyPr/>
        <a:lstStyle/>
        <a:p>
          <a:endParaRPr lang="en-US"/>
        </a:p>
      </dgm:t>
    </dgm:pt>
    <dgm:pt modelId="{5C3F20FF-CF6E-4A36-B7A9-BA9A9999D7D5}" type="sibTrans" cxnId="{8B1AB447-3EE1-44CE-8719-05D8000D3DF8}">
      <dgm:prSet/>
      <dgm:spPr/>
      <dgm:t>
        <a:bodyPr/>
        <a:lstStyle/>
        <a:p>
          <a:endParaRPr lang="en-US"/>
        </a:p>
      </dgm:t>
    </dgm:pt>
    <dgm:pt modelId="{0ADBE601-C500-4B25-9785-4F2B6D76B263}">
      <dgm:prSet phldrT="[Text]" custT="1"/>
      <dgm:spPr/>
      <dgm:t>
        <a:bodyPr/>
        <a:lstStyle/>
        <a:p>
          <a:r>
            <a:rPr lang="en-US" sz="1000" dirty="0" smtClean="0"/>
            <a:t>9.Performance Score: A score indicating the employee`s performance leave.</a:t>
          </a:r>
          <a:endParaRPr lang="en-US" sz="1000" dirty="0"/>
        </a:p>
      </dgm:t>
    </dgm:pt>
    <dgm:pt modelId="{EE3C7A13-D409-4203-88A8-3876EF9CCC19}" type="parTrans" cxnId="{47AD0D0C-B5B9-4FDF-8F23-88BD93CB1A22}">
      <dgm:prSet/>
      <dgm:spPr/>
      <dgm:t>
        <a:bodyPr/>
        <a:lstStyle/>
        <a:p>
          <a:endParaRPr lang="en-US"/>
        </a:p>
      </dgm:t>
    </dgm:pt>
    <dgm:pt modelId="{5449C50F-40D9-41B1-98EE-05737F419CF7}" type="sibTrans" cxnId="{47AD0D0C-B5B9-4FDF-8F23-88BD93CB1A22}">
      <dgm:prSet/>
      <dgm:spPr/>
      <dgm:t>
        <a:bodyPr/>
        <a:lstStyle/>
        <a:p>
          <a:endParaRPr lang="en-US"/>
        </a:p>
      </dgm:t>
    </dgm:pt>
    <dgm:pt modelId="{B298849F-A419-4729-AD2D-8AF0BA7FAC78}">
      <dgm:prSet phldrT="[Text]" custT="1"/>
      <dgm:spPr/>
      <dgm:t>
        <a:bodyPr/>
        <a:lstStyle/>
        <a:p>
          <a:r>
            <a:rPr lang="en-US" sz="1000" dirty="0" smtClean="0"/>
            <a:t>8.GENDER:A code representing the gender of the employee`s (</a:t>
          </a:r>
          <a:r>
            <a:rPr lang="en-US" sz="1000" dirty="0" err="1" smtClean="0"/>
            <a:t>eg</a:t>
          </a:r>
          <a:r>
            <a:rPr lang="en-US" sz="1000" dirty="0" smtClean="0"/>
            <a:t>. M for male , F for female, N for non-binary).</a:t>
          </a:r>
          <a:endParaRPr lang="en-US" sz="1000" dirty="0"/>
        </a:p>
      </dgm:t>
    </dgm:pt>
    <dgm:pt modelId="{FD254A5A-4B8D-4068-B063-D1F931C9A82C}" type="sibTrans" cxnId="{94B71AB2-5367-4618-9E17-53B856758838}">
      <dgm:prSet/>
      <dgm:spPr/>
      <dgm:t>
        <a:bodyPr/>
        <a:lstStyle/>
        <a:p>
          <a:endParaRPr lang="en-US"/>
        </a:p>
      </dgm:t>
    </dgm:pt>
    <dgm:pt modelId="{0768ADC2-E5BA-42BB-81F3-BA9624B3B959}" type="parTrans" cxnId="{94B71AB2-5367-4618-9E17-53B856758838}">
      <dgm:prSet/>
      <dgm:spPr/>
      <dgm:t>
        <a:bodyPr/>
        <a:lstStyle/>
        <a:p>
          <a:endParaRPr lang="en-US"/>
        </a:p>
      </dgm:t>
    </dgm:pt>
    <dgm:pt modelId="{BB50A860-C280-4E8A-A86D-98286C40778B}">
      <dgm:prSet phldrT="[Text]" custT="1"/>
      <dgm:spPr/>
      <dgm:t>
        <a:bodyPr/>
        <a:lstStyle/>
        <a:p>
          <a:r>
            <a:rPr lang="en-US" sz="1000" dirty="0" smtClean="0"/>
            <a:t>10. Current Employee Rating :</a:t>
          </a:r>
        </a:p>
        <a:p>
          <a:r>
            <a:rPr lang="en-US" sz="1000" dirty="0" smtClean="0"/>
            <a:t>The current rating or evaluating of the employee`s overall perform.</a:t>
          </a:r>
          <a:endParaRPr lang="en-US" sz="1000" dirty="0"/>
        </a:p>
      </dgm:t>
    </dgm:pt>
    <dgm:pt modelId="{74B11087-5F5F-4C59-B07D-2E2E66C6977B}" type="sibTrans" cxnId="{8A298638-EAD1-46F3-852C-B1D53F6BF31D}">
      <dgm:prSet/>
      <dgm:spPr/>
      <dgm:t>
        <a:bodyPr/>
        <a:lstStyle/>
        <a:p>
          <a:endParaRPr lang="en-US"/>
        </a:p>
      </dgm:t>
    </dgm:pt>
    <dgm:pt modelId="{C7E014D2-30FC-41E6-BE80-1B91C2979E9C}" type="parTrans" cxnId="{8A298638-EAD1-46F3-852C-B1D53F6BF31D}">
      <dgm:prSet/>
      <dgm:spPr/>
      <dgm:t>
        <a:bodyPr/>
        <a:lstStyle/>
        <a:p>
          <a:endParaRPr lang="en-US"/>
        </a:p>
      </dgm:t>
    </dgm:pt>
    <dgm:pt modelId="{C96B1622-2E6B-4D91-BF1B-9900D92B02F7}" type="pres">
      <dgm:prSet presAssocID="{9754B2D9-9580-445D-8BD5-946EC76FAE3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49533-2A98-468A-BA03-8153849679F2}" type="pres">
      <dgm:prSet presAssocID="{8A182BC9-E22C-4AC1-859B-F7428615CA6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FF406-BF29-4D62-942A-4EE89E1894B2}" type="pres">
      <dgm:prSet presAssocID="{A11FFFA5-2662-4315-8B27-B0DEB1C09D5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8254116-52D7-4479-AFD4-4F0249A3F71A}" type="pres">
      <dgm:prSet presAssocID="{A11FFFA5-2662-4315-8B27-B0DEB1C09D5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27918B0-02F3-4981-9675-DCF590E9C0F2}" type="pres">
      <dgm:prSet presAssocID="{C9889CE3-88BF-4904-8D0F-B75DE246B0D6}" presName="node" presStyleLbl="node1" presStyleIdx="1" presStyleCnt="5" custScaleX="114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623BC-EA4F-4EF2-BE82-3BDDC25BBDD2}" type="pres">
      <dgm:prSet presAssocID="{5C3F20FF-CF6E-4A36-B7A9-BA9A9999D7D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91A0F6E-AEA8-4229-9165-3C90B877E3BF}" type="pres">
      <dgm:prSet presAssocID="{5C3F20FF-CF6E-4A36-B7A9-BA9A9999D7D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4B5BBF2-E20F-45B3-93FE-E9CB4F3C8103}" type="pres">
      <dgm:prSet presAssocID="{B298849F-A419-4729-AD2D-8AF0BA7FAC78}" presName="node" presStyleLbl="node1" presStyleIdx="2" presStyleCnt="5" custScaleX="149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1A1B-894C-4B81-8010-E0955E5F78E7}" type="pres">
      <dgm:prSet presAssocID="{FD254A5A-4B8D-4068-B063-D1F931C9A82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9C5EE79-003E-453F-927F-EA63D2D1FBD4}" type="pres">
      <dgm:prSet presAssocID="{FD254A5A-4B8D-4068-B063-D1F931C9A82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4C39E3E-C059-4336-A7DA-42DD41C22483}" type="pres">
      <dgm:prSet presAssocID="{0ADBE601-C500-4B25-9785-4F2B6D76B263}" presName="node" presStyleLbl="node1" presStyleIdx="3" presStyleCnt="5" custRadScaleRad="91171" custRadScaleInc="13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C5CCD-39C7-4AF7-83BB-CC601F404041}" type="pres">
      <dgm:prSet presAssocID="{5449C50F-40D9-41B1-98EE-05737F419CF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FD97548-65B2-449C-BAF2-1C4380C78368}" type="pres">
      <dgm:prSet presAssocID="{5449C50F-40D9-41B1-98EE-05737F419CF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A0C58CA-ABED-4822-91EA-B85EFC7423A1}" type="pres">
      <dgm:prSet presAssocID="{BB50A860-C280-4E8A-A86D-98286C40778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76B46-1107-4A89-AE6D-5BE5D0D0CDE0}" type="pres">
      <dgm:prSet presAssocID="{74B11087-5F5F-4C59-B07D-2E2E66C6977B}" presName="sibTrans" presStyleLbl="sibTrans2D1" presStyleIdx="4" presStyleCnt="5" custLinFactNeighborX="-15930" custLinFactNeighborY="-19150"/>
      <dgm:spPr/>
      <dgm:t>
        <a:bodyPr/>
        <a:lstStyle/>
        <a:p>
          <a:endParaRPr lang="en-US"/>
        </a:p>
      </dgm:t>
    </dgm:pt>
    <dgm:pt modelId="{A2AF9A54-796B-401E-8FD8-695ECD67FBC4}" type="pres">
      <dgm:prSet presAssocID="{74B11087-5F5F-4C59-B07D-2E2E66C6977B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2891AAF-6073-440E-AEA4-56998CA9764D}" type="presOf" srcId="{A11FFFA5-2662-4315-8B27-B0DEB1C09D5D}" destId="{ECAFF406-BF29-4D62-942A-4EE89E1894B2}" srcOrd="0" destOrd="0" presId="urn:microsoft.com/office/officeart/2005/8/layout/cycle2"/>
    <dgm:cxn modelId="{6F258248-89C6-482E-B826-4D8E2A3D83D4}" type="presOf" srcId="{BB50A860-C280-4E8A-A86D-98286C40778B}" destId="{6A0C58CA-ABED-4822-91EA-B85EFC7423A1}" srcOrd="0" destOrd="0" presId="urn:microsoft.com/office/officeart/2005/8/layout/cycle2"/>
    <dgm:cxn modelId="{47AD0D0C-B5B9-4FDF-8F23-88BD93CB1A22}" srcId="{9754B2D9-9580-445D-8BD5-946EC76FAE32}" destId="{0ADBE601-C500-4B25-9785-4F2B6D76B263}" srcOrd="3" destOrd="0" parTransId="{EE3C7A13-D409-4203-88A8-3876EF9CCC19}" sibTransId="{5449C50F-40D9-41B1-98EE-05737F419CF7}"/>
    <dgm:cxn modelId="{692F2A5E-C951-4DA4-BDB6-E4065153CBAE}" type="presOf" srcId="{5C3F20FF-CF6E-4A36-B7A9-BA9A9999D7D5}" destId="{7F9623BC-EA4F-4EF2-BE82-3BDDC25BBDD2}" srcOrd="0" destOrd="0" presId="urn:microsoft.com/office/officeart/2005/8/layout/cycle2"/>
    <dgm:cxn modelId="{A5CBB37A-5075-4A3B-9105-16885EBBD910}" type="presOf" srcId="{5C3F20FF-CF6E-4A36-B7A9-BA9A9999D7D5}" destId="{C91A0F6E-AEA8-4229-9165-3C90B877E3BF}" srcOrd="1" destOrd="0" presId="urn:microsoft.com/office/officeart/2005/8/layout/cycle2"/>
    <dgm:cxn modelId="{F2801DDF-FBFE-46C7-8F12-22A669D4E1DA}" type="presOf" srcId="{0ADBE601-C500-4B25-9785-4F2B6D76B263}" destId="{44C39E3E-C059-4336-A7DA-42DD41C22483}" srcOrd="0" destOrd="0" presId="urn:microsoft.com/office/officeart/2005/8/layout/cycle2"/>
    <dgm:cxn modelId="{B4EA82E3-83B6-4C2C-AEFF-B02432614A79}" srcId="{9754B2D9-9580-445D-8BD5-946EC76FAE32}" destId="{8A182BC9-E22C-4AC1-859B-F7428615CA61}" srcOrd="0" destOrd="0" parTransId="{A3BA9527-AA1E-4151-806E-1C490763B305}" sibTransId="{A11FFFA5-2662-4315-8B27-B0DEB1C09D5D}"/>
    <dgm:cxn modelId="{8B1AB447-3EE1-44CE-8719-05D8000D3DF8}" srcId="{9754B2D9-9580-445D-8BD5-946EC76FAE32}" destId="{C9889CE3-88BF-4904-8D0F-B75DE246B0D6}" srcOrd="1" destOrd="0" parTransId="{875D096C-4A75-4ED5-A70A-5A095B1E3486}" sibTransId="{5C3F20FF-CF6E-4A36-B7A9-BA9A9999D7D5}"/>
    <dgm:cxn modelId="{35A92B02-81B8-4046-AABC-24E0B483601C}" type="presOf" srcId="{FD254A5A-4B8D-4068-B063-D1F931C9A82C}" destId="{B9C5EE79-003E-453F-927F-EA63D2D1FBD4}" srcOrd="1" destOrd="0" presId="urn:microsoft.com/office/officeart/2005/8/layout/cycle2"/>
    <dgm:cxn modelId="{460621DE-E342-42AE-8D40-4DFD9374574C}" type="presOf" srcId="{8A182BC9-E22C-4AC1-859B-F7428615CA61}" destId="{82549533-2A98-468A-BA03-8153849679F2}" srcOrd="0" destOrd="0" presId="urn:microsoft.com/office/officeart/2005/8/layout/cycle2"/>
    <dgm:cxn modelId="{F88C5497-D12C-47C4-B9ED-E8DA3EF6DF08}" type="presOf" srcId="{74B11087-5F5F-4C59-B07D-2E2E66C6977B}" destId="{07D76B46-1107-4A89-AE6D-5BE5D0D0CDE0}" srcOrd="0" destOrd="0" presId="urn:microsoft.com/office/officeart/2005/8/layout/cycle2"/>
    <dgm:cxn modelId="{0EE94055-FEB6-465B-BA06-2F44DCD64FB3}" type="presOf" srcId="{74B11087-5F5F-4C59-B07D-2E2E66C6977B}" destId="{A2AF9A54-796B-401E-8FD8-695ECD67FBC4}" srcOrd="1" destOrd="0" presId="urn:microsoft.com/office/officeart/2005/8/layout/cycle2"/>
    <dgm:cxn modelId="{2499933B-35E1-4F31-B776-01EF9B6C23AB}" type="presOf" srcId="{C9889CE3-88BF-4904-8D0F-B75DE246B0D6}" destId="{E27918B0-02F3-4981-9675-DCF590E9C0F2}" srcOrd="0" destOrd="0" presId="urn:microsoft.com/office/officeart/2005/8/layout/cycle2"/>
    <dgm:cxn modelId="{9214433C-715B-41D7-B1C6-DB05FDC23547}" type="presOf" srcId="{FD254A5A-4B8D-4068-B063-D1F931C9A82C}" destId="{F1921A1B-894C-4B81-8010-E0955E5F78E7}" srcOrd="0" destOrd="0" presId="urn:microsoft.com/office/officeart/2005/8/layout/cycle2"/>
    <dgm:cxn modelId="{7D711436-0FA1-4C30-8797-04531699C408}" type="presOf" srcId="{A11FFFA5-2662-4315-8B27-B0DEB1C09D5D}" destId="{A8254116-52D7-4479-AFD4-4F0249A3F71A}" srcOrd="1" destOrd="0" presId="urn:microsoft.com/office/officeart/2005/8/layout/cycle2"/>
    <dgm:cxn modelId="{94B71AB2-5367-4618-9E17-53B856758838}" srcId="{9754B2D9-9580-445D-8BD5-946EC76FAE32}" destId="{B298849F-A419-4729-AD2D-8AF0BA7FAC78}" srcOrd="2" destOrd="0" parTransId="{0768ADC2-E5BA-42BB-81F3-BA9624B3B959}" sibTransId="{FD254A5A-4B8D-4068-B063-D1F931C9A82C}"/>
    <dgm:cxn modelId="{AB8A05D7-3E25-44F1-AFDB-4C0FE4851F41}" type="presOf" srcId="{5449C50F-40D9-41B1-98EE-05737F419CF7}" destId="{EFD97548-65B2-449C-BAF2-1C4380C78368}" srcOrd="1" destOrd="0" presId="urn:microsoft.com/office/officeart/2005/8/layout/cycle2"/>
    <dgm:cxn modelId="{B97DF433-9C90-4174-A335-4531CFBB5E55}" type="presOf" srcId="{9754B2D9-9580-445D-8BD5-946EC76FAE32}" destId="{C96B1622-2E6B-4D91-BF1B-9900D92B02F7}" srcOrd="0" destOrd="0" presId="urn:microsoft.com/office/officeart/2005/8/layout/cycle2"/>
    <dgm:cxn modelId="{FF1AF227-7BB6-400C-B511-0EC097CA9EB5}" type="presOf" srcId="{B298849F-A419-4729-AD2D-8AF0BA7FAC78}" destId="{54B5BBF2-E20F-45B3-93FE-E9CB4F3C8103}" srcOrd="0" destOrd="0" presId="urn:microsoft.com/office/officeart/2005/8/layout/cycle2"/>
    <dgm:cxn modelId="{8A298638-EAD1-46F3-852C-B1D53F6BF31D}" srcId="{9754B2D9-9580-445D-8BD5-946EC76FAE32}" destId="{BB50A860-C280-4E8A-A86D-98286C40778B}" srcOrd="4" destOrd="0" parTransId="{C7E014D2-30FC-41E6-BE80-1B91C2979E9C}" sibTransId="{74B11087-5F5F-4C59-B07D-2E2E66C6977B}"/>
    <dgm:cxn modelId="{BA3866A1-8219-46B9-8409-E43CB52C4999}" type="presOf" srcId="{5449C50F-40D9-41B1-98EE-05737F419CF7}" destId="{6A0C5CCD-39C7-4AF7-83BB-CC601F404041}" srcOrd="0" destOrd="0" presId="urn:microsoft.com/office/officeart/2005/8/layout/cycle2"/>
    <dgm:cxn modelId="{3D20FCA4-2189-454D-B87B-6827892CC66C}" type="presParOf" srcId="{C96B1622-2E6B-4D91-BF1B-9900D92B02F7}" destId="{82549533-2A98-468A-BA03-8153849679F2}" srcOrd="0" destOrd="0" presId="urn:microsoft.com/office/officeart/2005/8/layout/cycle2"/>
    <dgm:cxn modelId="{7B4A633E-0484-400F-8644-C96879A063E1}" type="presParOf" srcId="{C96B1622-2E6B-4D91-BF1B-9900D92B02F7}" destId="{ECAFF406-BF29-4D62-942A-4EE89E1894B2}" srcOrd="1" destOrd="0" presId="urn:microsoft.com/office/officeart/2005/8/layout/cycle2"/>
    <dgm:cxn modelId="{D48242C3-A080-4358-ADE2-B4A0FF37D248}" type="presParOf" srcId="{ECAFF406-BF29-4D62-942A-4EE89E1894B2}" destId="{A8254116-52D7-4479-AFD4-4F0249A3F71A}" srcOrd="0" destOrd="0" presId="urn:microsoft.com/office/officeart/2005/8/layout/cycle2"/>
    <dgm:cxn modelId="{6FAEEEF9-374F-4036-ADF9-D86157006CCB}" type="presParOf" srcId="{C96B1622-2E6B-4D91-BF1B-9900D92B02F7}" destId="{E27918B0-02F3-4981-9675-DCF590E9C0F2}" srcOrd="2" destOrd="0" presId="urn:microsoft.com/office/officeart/2005/8/layout/cycle2"/>
    <dgm:cxn modelId="{47AA7E0A-3161-47FB-BC71-A59A2FBDA1FB}" type="presParOf" srcId="{C96B1622-2E6B-4D91-BF1B-9900D92B02F7}" destId="{7F9623BC-EA4F-4EF2-BE82-3BDDC25BBDD2}" srcOrd="3" destOrd="0" presId="urn:microsoft.com/office/officeart/2005/8/layout/cycle2"/>
    <dgm:cxn modelId="{15422A04-E713-4085-A0B1-EE61A3C50450}" type="presParOf" srcId="{7F9623BC-EA4F-4EF2-BE82-3BDDC25BBDD2}" destId="{C91A0F6E-AEA8-4229-9165-3C90B877E3BF}" srcOrd="0" destOrd="0" presId="urn:microsoft.com/office/officeart/2005/8/layout/cycle2"/>
    <dgm:cxn modelId="{E17FAAF0-9D08-4E4B-8780-62589318DEB1}" type="presParOf" srcId="{C96B1622-2E6B-4D91-BF1B-9900D92B02F7}" destId="{54B5BBF2-E20F-45B3-93FE-E9CB4F3C8103}" srcOrd="4" destOrd="0" presId="urn:microsoft.com/office/officeart/2005/8/layout/cycle2"/>
    <dgm:cxn modelId="{FC31C1BC-5D7C-46EB-B77C-B23DA0DC54E8}" type="presParOf" srcId="{C96B1622-2E6B-4D91-BF1B-9900D92B02F7}" destId="{F1921A1B-894C-4B81-8010-E0955E5F78E7}" srcOrd="5" destOrd="0" presId="urn:microsoft.com/office/officeart/2005/8/layout/cycle2"/>
    <dgm:cxn modelId="{996FF608-57D9-4C03-8731-C167AFC1858B}" type="presParOf" srcId="{F1921A1B-894C-4B81-8010-E0955E5F78E7}" destId="{B9C5EE79-003E-453F-927F-EA63D2D1FBD4}" srcOrd="0" destOrd="0" presId="urn:microsoft.com/office/officeart/2005/8/layout/cycle2"/>
    <dgm:cxn modelId="{4BBF121C-D1C1-4867-A91D-639DC8939BF2}" type="presParOf" srcId="{C96B1622-2E6B-4D91-BF1B-9900D92B02F7}" destId="{44C39E3E-C059-4336-A7DA-42DD41C22483}" srcOrd="6" destOrd="0" presId="urn:microsoft.com/office/officeart/2005/8/layout/cycle2"/>
    <dgm:cxn modelId="{A0406136-885F-4F1E-A79F-18FB4686EC16}" type="presParOf" srcId="{C96B1622-2E6B-4D91-BF1B-9900D92B02F7}" destId="{6A0C5CCD-39C7-4AF7-83BB-CC601F404041}" srcOrd="7" destOrd="0" presId="urn:microsoft.com/office/officeart/2005/8/layout/cycle2"/>
    <dgm:cxn modelId="{D1F4E4BD-B4F6-4797-98AD-C327DCBA1910}" type="presParOf" srcId="{6A0C5CCD-39C7-4AF7-83BB-CC601F404041}" destId="{EFD97548-65B2-449C-BAF2-1C4380C78368}" srcOrd="0" destOrd="0" presId="urn:microsoft.com/office/officeart/2005/8/layout/cycle2"/>
    <dgm:cxn modelId="{B58949A2-923E-4282-8878-F17D437A2267}" type="presParOf" srcId="{C96B1622-2E6B-4D91-BF1B-9900D92B02F7}" destId="{6A0C58CA-ABED-4822-91EA-B85EFC7423A1}" srcOrd="8" destOrd="0" presId="urn:microsoft.com/office/officeart/2005/8/layout/cycle2"/>
    <dgm:cxn modelId="{E1709FB6-F2F6-4641-9C1B-43996221A370}" type="presParOf" srcId="{C96B1622-2E6B-4D91-BF1B-9900D92B02F7}" destId="{07D76B46-1107-4A89-AE6D-5BE5D0D0CDE0}" srcOrd="9" destOrd="0" presId="urn:microsoft.com/office/officeart/2005/8/layout/cycle2"/>
    <dgm:cxn modelId="{3F5185A5-2391-44F4-9C24-24864B77E835}" type="presParOf" srcId="{07D76B46-1107-4A89-AE6D-5BE5D0D0CDE0}" destId="{A2AF9A54-796B-401E-8FD8-695ECD67FBC4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352800"/>
            <a:ext cx="5789558" cy="12883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STUDENT NAME : </a:t>
            </a:r>
            <a:r>
              <a:rPr lang="en-US" dirty="0" smtClean="0"/>
              <a:t>M. </a:t>
            </a:r>
            <a:r>
              <a:rPr lang="en-US" dirty="0" err="1" smtClean="0"/>
              <a:t>Hindhu</a:t>
            </a:r>
            <a:r>
              <a:rPr lang="en-US" dirty="0" smtClean="0"/>
              <a:t> </a:t>
            </a:r>
            <a:r>
              <a:rPr lang="en-US" dirty="0" err="1" smtClean="0"/>
              <a:t>priya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REGISTER NO</a:t>
            </a:r>
            <a:r>
              <a:rPr lang="en-US" smtClean="0"/>
              <a:t>: </a:t>
            </a:r>
            <a:r>
              <a:rPr lang="en-US" smtClean="0"/>
              <a:t>312204771</a:t>
            </a:r>
            <a:endParaRPr lang="en-US" dirty="0" smtClean="0"/>
          </a:p>
          <a:p>
            <a:r>
              <a:rPr lang="en-US" dirty="0" smtClean="0"/>
              <a:t>DEPARTMENT :III B.COM (ACCOUNTING AND FINANCE) </a:t>
            </a:r>
          </a:p>
          <a:p>
            <a:r>
              <a:rPr lang="en-US" dirty="0" smtClean="0"/>
              <a:t>COLLEGE : THIRUMURUGAN ARTS AND SCIENCE COLLEGE FOR WOMEN`S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ANY RESEARCH DATA ANALYSIS SUMMARIZES COLLECTED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73380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INVOLVES THE INTERPRETATION OF DATA </a:t>
            </a:r>
          </a:p>
          <a:p>
            <a:r>
              <a:rPr lang="en-US" dirty="0" smtClean="0"/>
              <a:t>GATHERED THROUGH THE USE OF ANALYTICAL AND </a:t>
            </a:r>
          </a:p>
          <a:p>
            <a:r>
              <a:rPr lang="en-US" dirty="0" smtClean="0"/>
              <a:t>LOGICAL REASONING TO DETERMINE PATTERNS,</a:t>
            </a:r>
          </a:p>
          <a:p>
            <a:r>
              <a:rPr lang="en-US" dirty="0" smtClean="0"/>
              <a:t>RELATIONSHIP OR TRENDS.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800600" y="2514600"/>
          <a:ext cx="4114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2286000"/>
            <a:ext cx="5562600" cy="258532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THE “EMPLOYEE PERFORMANCE ANALYSIS</a:t>
            </a:r>
          </a:p>
          <a:p>
            <a:r>
              <a:rPr lang="en-US" dirty="0" smtClean="0"/>
              <a:t>SOLUTION FOR EVALUATING AND MANAGING </a:t>
            </a:r>
          </a:p>
          <a:p>
            <a:r>
              <a:rPr lang="en-US" dirty="0" smtClean="0"/>
              <a:t>EMPLOYEE PERFORMANCE.</a:t>
            </a:r>
          </a:p>
          <a:p>
            <a:endParaRPr lang="en-US" dirty="0" smtClean="0"/>
          </a:p>
          <a:p>
            <a:r>
              <a:rPr lang="en-US" dirty="0" smtClean="0"/>
              <a:t>BY LEVERAGE EXCEL`S POWERFUL TOOLS---</a:t>
            </a:r>
          </a:p>
          <a:p>
            <a:r>
              <a:rPr lang="en-US" dirty="0" smtClean="0"/>
              <a:t>SUCH AS FILTERING ,PIVOT TABLES , CHART </a:t>
            </a:r>
          </a:p>
          <a:p>
            <a:r>
              <a:rPr lang="en-US" dirty="0" smtClean="0"/>
              <a:t>AND CONDITIONAL FORMATTING THE </a:t>
            </a:r>
          </a:p>
          <a:p>
            <a:r>
              <a:rPr lang="en-US" dirty="0" smtClean="0"/>
              <a:t>PROJECT TRANSFORMS RAW PERFORMANCE</a:t>
            </a:r>
          </a:p>
          <a:p>
            <a:r>
              <a:rPr lang="en-US" dirty="0" smtClean="0"/>
              <a:t> DATA INTO ACTIONABLE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2057400"/>
          </a:xfrm>
        </p:spPr>
        <p:txBody>
          <a:bodyPr/>
          <a:lstStyle/>
          <a:p>
            <a:pPr algn="ctr"/>
            <a:r>
              <a:rPr lang="en-US" dirty="0" smtClean="0"/>
              <a:t>AGENDA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2895600" cy="4038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1.Problem statement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2.Project overview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3. End Users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4.Our solution and proposition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5.Data Description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6.Modelling Approach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7.Results and Discussion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8. Conclusion </a:t>
            </a:r>
          </a:p>
          <a:p>
            <a:endParaRPr lang="en-US" dirty="0"/>
          </a:p>
        </p:txBody>
      </p:sp>
      <p:pic>
        <p:nvPicPr>
          <p:cNvPr id="11266" name="Picture 2" descr="Group of employees collaborating on a project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133600"/>
            <a:ext cx="4953000" cy="4133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6858000" cy="1600200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3276600" cy="39624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Employee Performance Analysis Using Excel</a:t>
            </a:r>
            <a:endParaRPr lang="en-US" sz="4000" dirty="0"/>
          </a:p>
        </p:txBody>
      </p:sp>
      <p:pic>
        <p:nvPicPr>
          <p:cNvPr id="10242" name="Picture 2" descr="740+ Employee Performance Evaluation Stock Illustrations, Royalty-Free  Vector Graphics &amp; Clip Art - iStock | Performance management, Performance  review, High perform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905000"/>
            <a:ext cx="4991100" cy="3886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851648" cy="16002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2438400"/>
            <a:ext cx="42672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EMPLOYEE PERFORMANCE ANALYSIS USING EXCEL INVOLVES </a:t>
            </a:r>
          </a:p>
          <a:p>
            <a:r>
              <a:rPr lang="en-US" dirty="0" smtClean="0"/>
              <a:t>EVALUATING AND MEASURING AN EMPLOYEE WORK EFECTIVENESS AND EFFICIENCE BASED ON KEY </a:t>
            </a:r>
          </a:p>
          <a:p>
            <a:r>
              <a:rPr lang="en-US" dirty="0" smtClean="0"/>
              <a:t>PERFORMANCE INDICATORS (KPI).</a:t>
            </a:r>
          </a:p>
          <a:p>
            <a:endParaRPr lang="en-US" dirty="0" smtClean="0"/>
          </a:p>
          <a:p>
            <a:r>
              <a:rPr lang="en-US" dirty="0" smtClean="0"/>
              <a:t>THIS DATA IS THEM ANALYSIS USING EXCEL CONDITION </a:t>
            </a:r>
          </a:p>
          <a:p>
            <a:r>
              <a:rPr lang="en-US" dirty="0" smtClean="0"/>
              <a:t>FORMATING, TO IDENTIFY PATTERNS , STRENGTHS, AND AREAS </a:t>
            </a:r>
          </a:p>
          <a:p>
            <a:r>
              <a:rPr lang="en-US" dirty="0" smtClean="0"/>
              <a:t>FOR IMPROVEMENT.</a:t>
            </a:r>
            <a:endParaRPr lang="en-US" dirty="0"/>
          </a:p>
        </p:txBody>
      </p:sp>
      <p:sp>
        <p:nvSpPr>
          <p:cNvPr id="9218" name="AutoShape 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" name="AutoShape 1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8" name="AutoShape 1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AutoShape 1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2" name="AutoShape 1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4" name="AutoShape 18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6" name="AutoShape 2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38" name="Picture 22" descr="Employee Performance Analysis. Companies generate a lot of data with… | by  Millicent Wangui Nyuguto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4038600" cy="4267200"/>
          </a:xfrm>
          <a:prstGeom prst="rect">
            <a:avLst/>
          </a:prstGeom>
          <a:noFill/>
        </p:spPr>
      </p:pic>
      <p:sp>
        <p:nvSpPr>
          <p:cNvPr id="9240" name="AutoShape 24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EMPLOYEE PROJECT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091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* A Project summary is a document or part of a large document that`s comprehensive but concise in providing an overview of the proposed project , including key details.</a:t>
            </a:r>
          </a:p>
          <a:p>
            <a:endParaRPr lang="en-US" dirty="0" smtClean="0"/>
          </a:p>
          <a:p>
            <a:r>
              <a:rPr lang="en-US" dirty="0" smtClean="0"/>
              <a:t>* It also outline the project`s objectives, background information to place it in context , requirement, problems, analysis and ends with a conclusion.</a:t>
            </a:r>
            <a:endParaRPr lang="en-US" dirty="0"/>
          </a:p>
        </p:txBody>
      </p:sp>
      <p:pic>
        <p:nvPicPr>
          <p:cNvPr id="8194" name="Picture 2" descr="Employee Vectors &amp; Illustrations for Fre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438400"/>
            <a:ext cx="3962400" cy="421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ARE THE END USERS IN EMPLOYEE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752601"/>
          <a:ext cx="5410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1524000" y="3886200"/>
          <a:ext cx="6096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SOLUTION AND ITS VALUE PROPOSTION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* Data-Drive Insights: Enables managers to make information decision based </a:t>
            </a:r>
            <a:r>
              <a:rPr lang="en-US" smtClean="0"/>
              <a:t>on accurate , real-time </a:t>
            </a:r>
            <a:r>
              <a:rPr lang="en-US" dirty="0" smtClean="0"/>
              <a:t>performances data.</a:t>
            </a:r>
          </a:p>
          <a:p>
            <a:r>
              <a:rPr lang="en-US" dirty="0" smtClean="0"/>
              <a:t>*Improved Efficiency:  the data collection and analysis process, saving time and reduction manual errors.</a:t>
            </a:r>
          </a:p>
          <a:p>
            <a:r>
              <a:rPr lang="en-US" dirty="0" smtClean="0"/>
              <a:t>*Enhanced Employee Development: Identifies training needs and development opportunities, leading to a more skilled workforce.</a:t>
            </a:r>
          </a:p>
          <a:p>
            <a:r>
              <a:rPr lang="en-US" dirty="0" smtClean="0"/>
              <a:t>*Better Performance Management: Helps in recognizing top performance and addressing under performance, ultimately improved overall productivity.</a:t>
            </a:r>
          </a:p>
          <a:p>
            <a:r>
              <a:rPr lang="en-US" dirty="0" smtClean="0"/>
              <a:t>*Cost-Effective Solution: Leverages the widely accessible excel platform, avoiding the needs for expensive software or tools.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81400" y="1828800"/>
          <a:ext cx="441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752601"/>
            <a:ext cx="3048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Employee ID unique identifier for </a:t>
            </a:r>
          </a:p>
          <a:p>
            <a:pPr marL="342900" indent="-342900"/>
            <a:r>
              <a:rPr lang="en-US" dirty="0" smtClean="0"/>
              <a:t>Each employee in the organization.</a:t>
            </a:r>
          </a:p>
          <a:p>
            <a:pPr marL="342900" indent="-342900"/>
            <a:r>
              <a:rPr lang="en-US" dirty="0" smtClean="0"/>
              <a:t>2. First Name : The first name of the employee.</a:t>
            </a:r>
          </a:p>
          <a:p>
            <a:pPr marL="342900" indent="-342900"/>
            <a:r>
              <a:rPr lang="en-US" dirty="0" smtClean="0"/>
              <a:t>3. Last Name : The last name of the employee .</a:t>
            </a:r>
          </a:p>
          <a:p>
            <a:pPr marL="342900" indent="-342900"/>
            <a:r>
              <a:rPr lang="en-US" dirty="0" smtClean="0"/>
              <a:t>4. Email: The email address associated with the </a:t>
            </a:r>
          </a:p>
          <a:p>
            <a:pPr marL="342900" indent="-342900"/>
            <a:r>
              <a:rPr lang="en-US" dirty="0" smtClean="0"/>
              <a:t>Employee`s communication with in the organization.</a:t>
            </a:r>
          </a:p>
          <a:p>
            <a:pPr marL="342900" indent="-342900"/>
            <a:r>
              <a:rPr lang="en-US" dirty="0" smtClean="0"/>
              <a:t>5. Business unit: The specific business unit.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“WOW” IN OUR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PREDICITIVE ANALYSIS: Integrating predictive models to forecast future performance trends based on historical data.</a:t>
            </a:r>
          </a:p>
          <a:p>
            <a:r>
              <a:rPr lang="en-US" dirty="0" smtClean="0"/>
              <a:t>AUTOMATED ALERTS: The tools can be set up to send automated alerts for critical performance issues, ensuring that managers are immediately  notified.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</TotalTime>
  <Words>585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AGENDA  </vt:lpstr>
      <vt:lpstr>PROJECT TITLE</vt:lpstr>
      <vt:lpstr>PROBLEM STATEMENT</vt:lpstr>
      <vt:lpstr>EMPLOYEE PROJECT OVERVIEW </vt:lpstr>
      <vt:lpstr>WHO ARE THE END USERS IN EMPLOYEE</vt:lpstr>
      <vt:lpstr>OUR SOLUTION AND ITS VALUE PROPOSTION</vt:lpstr>
      <vt:lpstr>DATASET DESCRIPTION</vt:lpstr>
      <vt:lpstr>THE “WOW” IN OUR SOLUTION </vt:lpstr>
      <vt:lpstr>MODELING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SATHIYA</dc:creator>
  <cp:lastModifiedBy>SATHIYA</cp:lastModifiedBy>
  <cp:revision>27</cp:revision>
  <dcterms:created xsi:type="dcterms:W3CDTF">2024-09-03T07:55:11Z</dcterms:created>
  <dcterms:modified xsi:type="dcterms:W3CDTF">2024-09-04T01:02:45Z</dcterms:modified>
</cp:coreProperties>
</file>