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0"/>
  </p:handoutMasterIdLst>
  <p:sldIdLst>
    <p:sldId id="256" r:id="rId3"/>
    <p:sldId id="308" r:id="rId5"/>
    <p:sldId id="299" r:id="rId6"/>
    <p:sldId id="300" r:id="rId7"/>
    <p:sldId id="301" r:id="rId8"/>
    <p:sldId id="257" r:id="rId9"/>
    <p:sldId id="297" r:id="rId10"/>
    <p:sldId id="298" r:id="rId11"/>
    <p:sldId id="302" r:id="rId12"/>
    <p:sldId id="303" r:id="rId13"/>
    <p:sldId id="304" r:id="rId14"/>
    <p:sldId id="305" r:id="rId15"/>
    <p:sldId id="306" r:id="rId16"/>
    <p:sldId id="307" r:id="rId17"/>
    <p:sldId id="258" r:id="rId18"/>
    <p:sldId id="296"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312" r:id="rId46"/>
    <p:sldId id="310" r:id="rId47"/>
    <p:sldId id="311" r:id="rId48"/>
    <p:sldId id="309"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117" d="100"/>
          <a:sy n="117" d="100"/>
        </p:scale>
        <p:origin x="-21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6E491DF-BDCF-47E8-A363-2C264515A0E9}" type="doc">
      <dgm:prSet loTypeId="urn:microsoft.com/office/officeart/2005/8/layout/list1" loCatId="list" qsTypeId="urn:microsoft.com/office/officeart/2005/8/quickstyle/simple5" qsCatId="simple" csTypeId="urn:microsoft.com/office/officeart/2005/8/colors/colorful3" csCatId="colorful" phldr="1"/>
      <dgm:spPr/>
      <dgm:t>
        <a:bodyPr/>
        <a:lstStyle/>
        <a:p>
          <a:endParaRPr lang="en-US"/>
        </a:p>
      </dgm:t>
    </dgm:pt>
    <dgm:pt modelId="{02AF6C65-0EA6-456B-AF9C-9CB086A4823C}">
      <dgm:prSet phldrT="[Text]" custT="1"/>
      <dgm:spPr/>
      <dgm:t>
        <a:bodyPr/>
        <a:lstStyle/>
        <a:p>
          <a:r>
            <a:rPr lang="en-US" sz="2400" b="1" dirty="0" smtClean="0">
              <a:effectLst>
                <a:outerShdw blurRad="38100" dist="38100" dir="2700000" algn="tl">
                  <a:srgbClr val="000000">
                    <a:alpha val="43137"/>
                  </a:srgbClr>
                </a:outerShdw>
              </a:effectLst>
            </a:rPr>
            <a:t>Anticipated market receptiveness</a:t>
          </a:r>
          <a:endParaRPr lang="en-US" sz="2400" b="1" dirty="0">
            <a:effectLst>
              <a:outerShdw blurRad="38100" dist="38100" dir="2700000" algn="tl">
                <a:srgbClr val="000000">
                  <a:alpha val="43137"/>
                </a:srgbClr>
              </a:outerShdw>
            </a:effectLst>
          </a:endParaRPr>
        </a:p>
      </dgm:t>
    </dgm:pt>
    <dgm:pt modelId="{03EB2085-9C60-497C-8667-6293D96A2B17}" cxnId="{2DC43DE4-6F03-46F5-84FB-734B7AC04153}" type="parTrans">
      <dgm:prSet/>
      <dgm:spPr/>
      <dgm:t>
        <a:bodyPr/>
        <a:lstStyle/>
        <a:p>
          <a:endParaRPr lang="en-US"/>
        </a:p>
      </dgm:t>
    </dgm:pt>
    <dgm:pt modelId="{A40430AE-07C1-4372-AE8A-72148B1590D9}" cxnId="{2DC43DE4-6F03-46F5-84FB-734B7AC04153}" type="sibTrans">
      <dgm:prSet/>
      <dgm:spPr/>
      <dgm:t>
        <a:bodyPr/>
        <a:lstStyle/>
        <a:p>
          <a:endParaRPr lang="en-US"/>
        </a:p>
      </dgm:t>
    </dgm:pt>
    <dgm:pt modelId="{520AD2F0-3C89-4866-92AF-6236CB752912}">
      <dgm:prSet phldrT="[Text]" custT="1"/>
      <dgm:spPr/>
      <dgm:t>
        <a:bodyPr/>
        <a:lstStyle/>
        <a:p>
          <a:r>
            <a:rPr lang="en-US" sz="2400" b="1" dirty="0" smtClean="0">
              <a:effectLst>
                <a:outerShdw blurRad="38100" dist="38100" dir="2700000" algn="tl">
                  <a:srgbClr val="000000">
                    <a:alpha val="43137"/>
                  </a:srgbClr>
                </a:outerShdw>
              </a:effectLst>
            </a:rPr>
            <a:t>Technology feasibility</a:t>
          </a:r>
          <a:endParaRPr lang="en-US" sz="2400" b="1" dirty="0">
            <a:effectLst>
              <a:outerShdw blurRad="38100" dist="38100" dir="2700000" algn="tl">
                <a:srgbClr val="000000">
                  <a:alpha val="43137"/>
                </a:srgbClr>
              </a:outerShdw>
            </a:effectLst>
          </a:endParaRPr>
        </a:p>
      </dgm:t>
    </dgm:pt>
    <dgm:pt modelId="{24FECD36-50D5-444B-BF84-5F0048038B0B}" cxnId="{99B5463C-20B0-40E8-842D-5D6C34CE1E89}" type="parTrans">
      <dgm:prSet/>
      <dgm:spPr/>
      <dgm:t>
        <a:bodyPr/>
        <a:lstStyle/>
        <a:p>
          <a:endParaRPr lang="en-US"/>
        </a:p>
      </dgm:t>
    </dgm:pt>
    <dgm:pt modelId="{C4654C84-4829-41CB-ABEE-BF287C464AF4}" cxnId="{99B5463C-20B0-40E8-842D-5D6C34CE1E89}" type="sibTrans">
      <dgm:prSet/>
      <dgm:spPr/>
      <dgm:t>
        <a:bodyPr/>
        <a:lstStyle/>
        <a:p>
          <a:endParaRPr lang="en-US"/>
        </a:p>
      </dgm:t>
    </dgm:pt>
    <dgm:pt modelId="{5BB89615-B476-4A70-B6DD-4987BBA90EB6}">
      <dgm:prSet phldrT="[Text]" custT="1"/>
      <dgm:spPr/>
      <dgm:t>
        <a:bodyPr/>
        <a:lstStyle/>
        <a:p>
          <a:r>
            <a:rPr lang="en-US" sz="2400" b="1" dirty="0" smtClean="0">
              <a:effectLst>
                <a:outerShdw blurRad="38100" dist="38100" dir="2700000" algn="tl">
                  <a:srgbClr val="000000">
                    <a:alpha val="43137"/>
                  </a:srgbClr>
                </a:outerShdw>
              </a:effectLst>
            </a:rPr>
            <a:t>Economic viability</a:t>
          </a:r>
          <a:endParaRPr lang="en-US" sz="2400" b="1" dirty="0">
            <a:effectLst>
              <a:outerShdw blurRad="38100" dist="38100" dir="2700000" algn="tl">
                <a:srgbClr val="000000">
                  <a:alpha val="43137"/>
                </a:srgbClr>
              </a:outerShdw>
            </a:effectLst>
          </a:endParaRPr>
        </a:p>
      </dgm:t>
    </dgm:pt>
    <dgm:pt modelId="{53FF139A-A451-46B0-AEBE-47FF3F9CECBF}" cxnId="{0DB03AC1-DF30-40D5-9FD7-2B6046102CA5}" type="parTrans">
      <dgm:prSet/>
      <dgm:spPr/>
      <dgm:t>
        <a:bodyPr/>
        <a:lstStyle/>
        <a:p>
          <a:endParaRPr lang="en-US"/>
        </a:p>
      </dgm:t>
    </dgm:pt>
    <dgm:pt modelId="{CF6E3AA1-7440-4DBB-A537-1FFED91A75BA}" cxnId="{0DB03AC1-DF30-40D5-9FD7-2B6046102CA5}" type="sibTrans">
      <dgm:prSet/>
      <dgm:spPr/>
      <dgm:t>
        <a:bodyPr/>
        <a:lstStyle/>
        <a:p>
          <a:endParaRPr lang="en-US"/>
        </a:p>
      </dgm:t>
    </dgm:pt>
    <dgm:pt modelId="{D59A1860-CF40-481A-B577-4919A5345324}">
      <dgm:prSet custT="1"/>
      <dgm:spPr/>
      <dgm:t>
        <a:bodyPr/>
        <a:lstStyle/>
        <a:p>
          <a:r>
            <a:rPr lang="en-US" sz="2400" b="1" dirty="0" smtClean="0">
              <a:effectLst>
                <a:outerShdw blurRad="38100" dist="38100" dir="2700000" algn="tl">
                  <a:srgbClr val="000000">
                    <a:alpha val="43137"/>
                  </a:srgbClr>
                </a:outerShdw>
              </a:effectLst>
            </a:rPr>
            <a:t>Anticipated competency development</a:t>
          </a:r>
          <a:endParaRPr lang="en-US" sz="2400" b="1" dirty="0">
            <a:effectLst>
              <a:outerShdw blurRad="38100" dist="38100" dir="2700000" algn="tl">
                <a:srgbClr val="000000">
                  <a:alpha val="43137"/>
                </a:srgbClr>
              </a:outerShdw>
            </a:effectLst>
          </a:endParaRPr>
        </a:p>
      </dgm:t>
    </dgm:pt>
    <dgm:pt modelId="{9AE4CA05-9246-4246-8495-8CE54C3140D7}" cxnId="{30AD5C51-CD31-45FA-8FB0-BFB2659B7E1E}" type="parTrans">
      <dgm:prSet/>
      <dgm:spPr/>
      <dgm:t>
        <a:bodyPr/>
        <a:lstStyle/>
        <a:p>
          <a:endParaRPr lang="en-US"/>
        </a:p>
      </dgm:t>
    </dgm:pt>
    <dgm:pt modelId="{663F0316-F35C-457F-8D23-F19775A4179F}" cxnId="{30AD5C51-CD31-45FA-8FB0-BFB2659B7E1E}" type="sibTrans">
      <dgm:prSet/>
      <dgm:spPr/>
      <dgm:t>
        <a:bodyPr/>
        <a:lstStyle/>
        <a:p>
          <a:endParaRPr lang="en-US"/>
        </a:p>
      </dgm:t>
    </dgm:pt>
    <dgm:pt modelId="{28A95376-9A25-4BD2-ABC5-9EF1CFBB8719}">
      <dgm:prSet custT="1"/>
      <dgm:spPr/>
      <dgm:t>
        <a:bodyPr/>
        <a:lstStyle/>
        <a:p>
          <a:r>
            <a:rPr lang="en-US" sz="2400" b="1" dirty="0" smtClean="0">
              <a:effectLst>
                <a:outerShdw blurRad="38100" dist="38100" dir="2700000" algn="tl">
                  <a:srgbClr val="000000">
                    <a:alpha val="43137"/>
                  </a:srgbClr>
                </a:outerShdw>
              </a:effectLst>
            </a:rPr>
            <a:t>Organizational suitability</a:t>
          </a:r>
          <a:endParaRPr lang="en-US" sz="2400" b="1" dirty="0">
            <a:effectLst>
              <a:outerShdw blurRad="38100" dist="38100" dir="2700000" algn="tl">
                <a:srgbClr val="000000">
                  <a:alpha val="43137"/>
                </a:srgbClr>
              </a:outerShdw>
            </a:effectLst>
          </a:endParaRPr>
        </a:p>
      </dgm:t>
    </dgm:pt>
    <dgm:pt modelId="{93063F8B-3499-49E3-BEC8-1A3E4DB291F4}" cxnId="{E95A6546-7D30-4BD8-8372-F9D5B4797C63}" type="parTrans">
      <dgm:prSet/>
      <dgm:spPr/>
      <dgm:t>
        <a:bodyPr/>
        <a:lstStyle/>
        <a:p>
          <a:endParaRPr lang="en-US"/>
        </a:p>
      </dgm:t>
    </dgm:pt>
    <dgm:pt modelId="{C566BE0C-055F-4DBC-B56E-073D4CF5B62C}" cxnId="{E95A6546-7D30-4BD8-8372-F9D5B4797C63}" type="sibTrans">
      <dgm:prSet/>
      <dgm:spPr/>
      <dgm:t>
        <a:bodyPr/>
        <a:lstStyle/>
        <a:p>
          <a:endParaRPr lang="en-US"/>
        </a:p>
      </dgm:t>
    </dgm:pt>
    <dgm:pt modelId="{00DE4620-1E1D-4425-AD08-132C15EDED9B}" type="pres">
      <dgm:prSet presAssocID="{36E491DF-BDCF-47E8-A363-2C264515A0E9}" presName="linear" presStyleCnt="0">
        <dgm:presLayoutVars>
          <dgm:dir/>
          <dgm:animLvl val="lvl"/>
          <dgm:resizeHandles val="exact"/>
        </dgm:presLayoutVars>
      </dgm:prSet>
      <dgm:spPr/>
      <dgm:t>
        <a:bodyPr/>
        <a:lstStyle/>
        <a:p>
          <a:endParaRPr lang="en-US"/>
        </a:p>
      </dgm:t>
    </dgm:pt>
    <dgm:pt modelId="{EFDAF3D9-7919-4A86-BF4A-E97B07DA4C61}" type="pres">
      <dgm:prSet presAssocID="{02AF6C65-0EA6-456B-AF9C-9CB086A4823C}" presName="parentLin" presStyleCnt="0"/>
      <dgm:spPr/>
    </dgm:pt>
    <dgm:pt modelId="{BA58C8AE-4D42-4919-BB6F-916E532BBDE0}" type="pres">
      <dgm:prSet presAssocID="{02AF6C65-0EA6-456B-AF9C-9CB086A4823C}" presName="parentLeftMargin" presStyleLbl="node1" presStyleIdx="0" presStyleCnt="5"/>
      <dgm:spPr/>
      <dgm:t>
        <a:bodyPr/>
        <a:lstStyle/>
        <a:p>
          <a:endParaRPr lang="en-US"/>
        </a:p>
      </dgm:t>
    </dgm:pt>
    <dgm:pt modelId="{2164440A-E3A7-4EDB-ADAE-937E7ABB8A62}" type="pres">
      <dgm:prSet presAssocID="{02AF6C65-0EA6-456B-AF9C-9CB086A4823C}" presName="parentText" presStyleLbl="node1" presStyleIdx="0" presStyleCnt="5">
        <dgm:presLayoutVars>
          <dgm:chMax val="0"/>
          <dgm:bulletEnabled val="1"/>
        </dgm:presLayoutVars>
      </dgm:prSet>
      <dgm:spPr/>
      <dgm:t>
        <a:bodyPr/>
        <a:lstStyle/>
        <a:p>
          <a:endParaRPr lang="en-US"/>
        </a:p>
      </dgm:t>
    </dgm:pt>
    <dgm:pt modelId="{F803DAF8-9D2C-462B-821E-84DDEECFD2D8}" type="pres">
      <dgm:prSet presAssocID="{02AF6C65-0EA6-456B-AF9C-9CB086A4823C}" presName="negativeSpace" presStyleCnt="0"/>
      <dgm:spPr/>
    </dgm:pt>
    <dgm:pt modelId="{1BCBFC6A-541E-4F38-9620-69540BA05298}" type="pres">
      <dgm:prSet presAssocID="{02AF6C65-0EA6-456B-AF9C-9CB086A4823C}" presName="childText" presStyleLbl="conFgAcc1" presStyleIdx="0" presStyleCnt="5">
        <dgm:presLayoutVars>
          <dgm:bulletEnabled val="1"/>
        </dgm:presLayoutVars>
      </dgm:prSet>
      <dgm:spPr/>
    </dgm:pt>
    <dgm:pt modelId="{A0B0CD46-A1E8-49B0-A8AB-94EC24340AEB}" type="pres">
      <dgm:prSet presAssocID="{A40430AE-07C1-4372-AE8A-72148B1590D9}" presName="spaceBetweenRectangles" presStyleCnt="0"/>
      <dgm:spPr/>
    </dgm:pt>
    <dgm:pt modelId="{9EC36738-CE64-45FD-9957-21BA7489B714}" type="pres">
      <dgm:prSet presAssocID="{520AD2F0-3C89-4866-92AF-6236CB752912}" presName="parentLin" presStyleCnt="0"/>
      <dgm:spPr/>
    </dgm:pt>
    <dgm:pt modelId="{E699F796-9FF7-40B7-9EA1-AEDA5DEE933A}" type="pres">
      <dgm:prSet presAssocID="{520AD2F0-3C89-4866-92AF-6236CB752912}" presName="parentLeftMargin" presStyleLbl="node1" presStyleIdx="0" presStyleCnt="5"/>
      <dgm:spPr/>
      <dgm:t>
        <a:bodyPr/>
        <a:lstStyle/>
        <a:p>
          <a:endParaRPr lang="en-US"/>
        </a:p>
      </dgm:t>
    </dgm:pt>
    <dgm:pt modelId="{271554E6-4AA5-403E-9705-BC6AD6C38007}" type="pres">
      <dgm:prSet presAssocID="{520AD2F0-3C89-4866-92AF-6236CB752912}" presName="parentText" presStyleLbl="node1" presStyleIdx="1" presStyleCnt="5">
        <dgm:presLayoutVars>
          <dgm:chMax val="0"/>
          <dgm:bulletEnabled val="1"/>
        </dgm:presLayoutVars>
      </dgm:prSet>
      <dgm:spPr/>
      <dgm:t>
        <a:bodyPr/>
        <a:lstStyle/>
        <a:p>
          <a:endParaRPr lang="en-US"/>
        </a:p>
      </dgm:t>
    </dgm:pt>
    <dgm:pt modelId="{A41A30E5-2A5E-4A9F-B845-D7B5BA1E0F5B}" type="pres">
      <dgm:prSet presAssocID="{520AD2F0-3C89-4866-92AF-6236CB752912}" presName="negativeSpace" presStyleCnt="0"/>
      <dgm:spPr/>
    </dgm:pt>
    <dgm:pt modelId="{5C03DF30-1D8E-4CBE-BF9D-AA19C977FEFA}" type="pres">
      <dgm:prSet presAssocID="{520AD2F0-3C89-4866-92AF-6236CB752912}" presName="childText" presStyleLbl="conFgAcc1" presStyleIdx="1" presStyleCnt="5">
        <dgm:presLayoutVars>
          <dgm:bulletEnabled val="1"/>
        </dgm:presLayoutVars>
      </dgm:prSet>
      <dgm:spPr/>
    </dgm:pt>
    <dgm:pt modelId="{3E64BC0B-A9A7-4432-AEC2-363150C68FA3}" type="pres">
      <dgm:prSet presAssocID="{C4654C84-4829-41CB-ABEE-BF287C464AF4}" presName="spaceBetweenRectangles" presStyleCnt="0"/>
      <dgm:spPr/>
    </dgm:pt>
    <dgm:pt modelId="{9F2E4993-B74A-4EB7-807B-02D55A349060}" type="pres">
      <dgm:prSet presAssocID="{5BB89615-B476-4A70-B6DD-4987BBA90EB6}" presName="parentLin" presStyleCnt="0"/>
      <dgm:spPr/>
    </dgm:pt>
    <dgm:pt modelId="{AF9DA449-B1D1-457F-8C57-1EE59C4D2E79}" type="pres">
      <dgm:prSet presAssocID="{5BB89615-B476-4A70-B6DD-4987BBA90EB6}" presName="parentLeftMargin" presStyleLbl="node1" presStyleIdx="1" presStyleCnt="5"/>
      <dgm:spPr/>
      <dgm:t>
        <a:bodyPr/>
        <a:lstStyle/>
        <a:p>
          <a:endParaRPr lang="en-US"/>
        </a:p>
      </dgm:t>
    </dgm:pt>
    <dgm:pt modelId="{588F7B51-C83E-491A-8DA3-ED4CEDBFF631}" type="pres">
      <dgm:prSet presAssocID="{5BB89615-B476-4A70-B6DD-4987BBA90EB6}" presName="parentText" presStyleLbl="node1" presStyleIdx="2" presStyleCnt="5">
        <dgm:presLayoutVars>
          <dgm:chMax val="0"/>
          <dgm:bulletEnabled val="1"/>
        </dgm:presLayoutVars>
      </dgm:prSet>
      <dgm:spPr/>
      <dgm:t>
        <a:bodyPr/>
        <a:lstStyle/>
        <a:p>
          <a:endParaRPr lang="en-US"/>
        </a:p>
      </dgm:t>
    </dgm:pt>
    <dgm:pt modelId="{4580C4B8-98A8-440A-8CA9-C9207AC43F8E}" type="pres">
      <dgm:prSet presAssocID="{5BB89615-B476-4A70-B6DD-4987BBA90EB6}" presName="negativeSpace" presStyleCnt="0"/>
      <dgm:spPr/>
    </dgm:pt>
    <dgm:pt modelId="{6FC88DD9-A803-42FB-AACC-E4D1A608E17E}" type="pres">
      <dgm:prSet presAssocID="{5BB89615-B476-4A70-B6DD-4987BBA90EB6}" presName="childText" presStyleLbl="conFgAcc1" presStyleIdx="2" presStyleCnt="5">
        <dgm:presLayoutVars>
          <dgm:bulletEnabled val="1"/>
        </dgm:presLayoutVars>
      </dgm:prSet>
      <dgm:spPr/>
    </dgm:pt>
    <dgm:pt modelId="{4522CE38-4411-45B3-92C6-74AAF08A0749}" type="pres">
      <dgm:prSet presAssocID="{CF6E3AA1-7440-4DBB-A537-1FFED91A75BA}" presName="spaceBetweenRectangles" presStyleCnt="0"/>
      <dgm:spPr/>
    </dgm:pt>
    <dgm:pt modelId="{673830B8-81F9-4FB1-B578-F156EB3DA365}" type="pres">
      <dgm:prSet presAssocID="{D59A1860-CF40-481A-B577-4919A5345324}" presName="parentLin" presStyleCnt="0"/>
      <dgm:spPr/>
    </dgm:pt>
    <dgm:pt modelId="{D3782995-EF97-48FE-A3D6-F2239F572319}" type="pres">
      <dgm:prSet presAssocID="{D59A1860-CF40-481A-B577-4919A5345324}" presName="parentLeftMargin" presStyleLbl="node1" presStyleIdx="2" presStyleCnt="5"/>
      <dgm:spPr/>
      <dgm:t>
        <a:bodyPr/>
        <a:lstStyle/>
        <a:p>
          <a:endParaRPr lang="en-US"/>
        </a:p>
      </dgm:t>
    </dgm:pt>
    <dgm:pt modelId="{A6F4208A-DD0B-4A00-A2CD-C94DFC3599A3}" type="pres">
      <dgm:prSet presAssocID="{D59A1860-CF40-481A-B577-4919A5345324}" presName="parentText" presStyleLbl="node1" presStyleIdx="3" presStyleCnt="5">
        <dgm:presLayoutVars>
          <dgm:chMax val="0"/>
          <dgm:bulletEnabled val="1"/>
        </dgm:presLayoutVars>
      </dgm:prSet>
      <dgm:spPr/>
      <dgm:t>
        <a:bodyPr/>
        <a:lstStyle/>
        <a:p>
          <a:endParaRPr lang="en-US"/>
        </a:p>
      </dgm:t>
    </dgm:pt>
    <dgm:pt modelId="{2C1432C4-2F08-4858-82FE-85795E3A1AAC}" type="pres">
      <dgm:prSet presAssocID="{D59A1860-CF40-481A-B577-4919A5345324}" presName="negativeSpace" presStyleCnt="0"/>
      <dgm:spPr/>
    </dgm:pt>
    <dgm:pt modelId="{40846AD9-949B-4D9B-B4CC-AAD2B3C20CC9}" type="pres">
      <dgm:prSet presAssocID="{D59A1860-CF40-481A-B577-4919A5345324}" presName="childText" presStyleLbl="conFgAcc1" presStyleIdx="3" presStyleCnt="5">
        <dgm:presLayoutVars>
          <dgm:bulletEnabled val="1"/>
        </dgm:presLayoutVars>
      </dgm:prSet>
      <dgm:spPr/>
    </dgm:pt>
    <dgm:pt modelId="{8237AB95-6584-45D2-879C-83AE5102B871}" type="pres">
      <dgm:prSet presAssocID="{663F0316-F35C-457F-8D23-F19775A4179F}" presName="spaceBetweenRectangles" presStyleCnt="0"/>
      <dgm:spPr/>
    </dgm:pt>
    <dgm:pt modelId="{D9B5CC04-37C1-4D18-BF7F-6B9304BE9995}" type="pres">
      <dgm:prSet presAssocID="{28A95376-9A25-4BD2-ABC5-9EF1CFBB8719}" presName="parentLin" presStyleCnt="0"/>
      <dgm:spPr/>
    </dgm:pt>
    <dgm:pt modelId="{BD5DDDD1-7354-407D-84C4-F1431CE5EAA1}" type="pres">
      <dgm:prSet presAssocID="{28A95376-9A25-4BD2-ABC5-9EF1CFBB8719}" presName="parentLeftMargin" presStyleLbl="node1" presStyleIdx="3" presStyleCnt="5"/>
      <dgm:spPr/>
      <dgm:t>
        <a:bodyPr/>
        <a:lstStyle/>
        <a:p>
          <a:endParaRPr lang="en-US"/>
        </a:p>
      </dgm:t>
    </dgm:pt>
    <dgm:pt modelId="{C1942F91-1A50-4D44-8D93-FD064BB267FA}" type="pres">
      <dgm:prSet presAssocID="{28A95376-9A25-4BD2-ABC5-9EF1CFBB8719}" presName="parentText" presStyleLbl="node1" presStyleIdx="4" presStyleCnt="5">
        <dgm:presLayoutVars>
          <dgm:chMax val="0"/>
          <dgm:bulletEnabled val="1"/>
        </dgm:presLayoutVars>
      </dgm:prSet>
      <dgm:spPr/>
      <dgm:t>
        <a:bodyPr/>
        <a:lstStyle/>
        <a:p>
          <a:endParaRPr lang="en-US"/>
        </a:p>
      </dgm:t>
    </dgm:pt>
    <dgm:pt modelId="{3FF0A0D6-53FA-4AB1-BEDC-A21F6D28CE2A}" type="pres">
      <dgm:prSet presAssocID="{28A95376-9A25-4BD2-ABC5-9EF1CFBB8719}" presName="negativeSpace" presStyleCnt="0"/>
      <dgm:spPr/>
    </dgm:pt>
    <dgm:pt modelId="{695CB8E4-789A-4372-9B0C-FBB4B0C3F02B}" type="pres">
      <dgm:prSet presAssocID="{28A95376-9A25-4BD2-ABC5-9EF1CFBB8719}" presName="childText" presStyleLbl="conFgAcc1" presStyleIdx="4" presStyleCnt="5">
        <dgm:presLayoutVars>
          <dgm:bulletEnabled val="1"/>
        </dgm:presLayoutVars>
      </dgm:prSet>
      <dgm:spPr/>
    </dgm:pt>
  </dgm:ptLst>
  <dgm:cxnLst>
    <dgm:cxn modelId="{2DC43DE4-6F03-46F5-84FB-734B7AC04153}" srcId="{36E491DF-BDCF-47E8-A363-2C264515A0E9}" destId="{02AF6C65-0EA6-456B-AF9C-9CB086A4823C}" srcOrd="0" destOrd="0" parTransId="{03EB2085-9C60-497C-8667-6293D96A2B17}" sibTransId="{A40430AE-07C1-4372-AE8A-72148B1590D9}"/>
    <dgm:cxn modelId="{E95A6546-7D30-4BD8-8372-F9D5B4797C63}" srcId="{36E491DF-BDCF-47E8-A363-2C264515A0E9}" destId="{28A95376-9A25-4BD2-ABC5-9EF1CFBB8719}" srcOrd="4" destOrd="0" parTransId="{93063F8B-3499-49E3-BEC8-1A3E4DB291F4}" sibTransId="{C566BE0C-055F-4DBC-B56E-073D4CF5B62C}"/>
    <dgm:cxn modelId="{58218568-B4C3-E24C-A391-160EDD8CE7CE}" type="presOf" srcId="{D59A1860-CF40-481A-B577-4919A5345324}" destId="{D3782995-EF97-48FE-A3D6-F2239F572319}" srcOrd="0" destOrd="0" presId="urn:microsoft.com/office/officeart/2005/8/layout/list1"/>
    <dgm:cxn modelId="{C7F48A86-52AA-2E4E-9DDB-354C6F423F38}" type="presOf" srcId="{02AF6C65-0EA6-456B-AF9C-9CB086A4823C}" destId="{BA58C8AE-4D42-4919-BB6F-916E532BBDE0}" srcOrd="0" destOrd="0" presId="urn:microsoft.com/office/officeart/2005/8/layout/list1"/>
    <dgm:cxn modelId="{4A0E5467-83D4-DB45-B889-9299CDD5793D}" type="presOf" srcId="{02AF6C65-0EA6-456B-AF9C-9CB086A4823C}" destId="{2164440A-E3A7-4EDB-ADAE-937E7ABB8A62}" srcOrd="1" destOrd="0" presId="urn:microsoft.com/office/officeart/2005/8/layout/list1"/>
    <dgm:cxn modelId="{30AD5C51-CD31-45FA-8FB0-BFB2659B7E1E}" srcId="{36E491DF-BDCF-47E8-A363-2C264515A0E9}" destId="{D59A1860-CF40-481A-B577-4919A5345324}" srcOrd="3" destOrd="0" parTransId="{9AE4CA05-9246-4246-8495-8CE54C3140D7}" sibTransId="{663F0316-F35C-457F-8D23-F19775A4179F}"/>
    <dgm:cxn modelId="{F2B2FF40-C9BF-0C4B-AD61-AF68F358C7E9}" type="presOf" srcId="{28A95376-9A25-4BD2-ABC5-9EF1CFBB8719}" destId="{C1942F91-1A50-4D44-8D93-FD064BB267FA}" srcOrd="1" destOrd="0" presId="urn:microsoft.com/office/officeart/2005/8/layout/list1"/>
    <dgm:cxn modelId="{81BCF2C4-76DF-F54E-874E-851742F806E1}" type="presOf" srcId="{5BB89615-B476-4A70-B6DD-4987BBA90EB6}" destId="{AF9DA449-B1D1-457F-8C57-1EE59C4D2E79}" srcOrd="0" destOrd="0" presId="urn:microsoft.com/office/officeart/2005/8/layout/list1"/>
    <dgm:cxn modelId="{708CA8B2-10AB-A147-8A26-A7EB8638EFD0}" type="presOf" srcId="{520AD2F0-3C89-4866-92AF-6236CB752912}" destId="{E699F796-9FF7-40B7-9EA1-AEDA5DEE933A}" srcOrd="0" destOrd="0" presId="urn:microsoft.com/office/officeart/2005/8/layout/list1"/>
    <dgm:cxn modelId="{DF5DF326-FF11-5044-9C6B-EB2334D3652A}" type="presOf" srcId="{D59A1860-CF40-481A-B577-4919A5345324}" destId="{A6F4208A-DD0B-4A00-A2CD-C94DFC3599A3}" srcOrd="1" destOrd="0" presId="urn:microsoft.com/office/officeart/2005/8/layout/list1"/>
    <dgm:cxn modelId="{49DF5B2F-E3E9-9848-9D73-AE1D4F1995EF}" type="presOf" srcId="{520AD2F0-3C89-4866-92AF-6236CB752912}" destId="{271554E6-4AA5-403E-9705-BC6AD6C38007}" srcOrd="1" destOrd="0" presId="urn:microsoft.com/office/officeart/2005/8/layout/list1"/>
    <dgm:cxn modelId="{1F59DC6C-585C-3F47-AF08-A138E9D09BA3}" type="presOf" srcId="{36E491DF-BDCF-47E8-A363-2C264515A0E9}" destId="{00DE4620-1E1D-4425-AD08-132C15EDED9B}" srcOrd="0" destOrd="0" presId="urn:microsoft.com/office/officeart/2005/8/layout/list1"/>
    <dgm:cxn modelId="{99B5463C-20B0-40E8-842D-5D6C34CE1E89}" srcId="{36E491DF-BDCF-47E8-A363-2C264515A0E9}" destId="{520AD2F0-3C89-4866-92AF-6236CB752912}" srcOrd="1" destOrd="0" parTransId="{24FECD36-50D5-444B-BF84-5F0048038B0B}" sibTransId="{C4654C84-4829-41CB-ABEE-BF287C464AF4}"/>
    <dgm:cxn modelId="{ABDD9F6E-4737-544E-A972-9325002B05E0}" type="presOf" srcId="{5BB89615-B476-4A70-B6DD-4987BBA90EB6}" destId="{588F7B51-C83E-491A-8DA3-ED4CEDBFF631}" srcOrd="1" destOrd="0" presId="urn:microsoft.com/office/officeart/2005/8/layout/list1"/>
    <dgm:cxn modelId="{0DB03AC1-DF30-40D5-9FD7-2B6046102CA5}" srcId="{36E491DF-BDCF-47E8-A363-2C264515A0E9}" destId="{5BB89615-B476-4A70-B6DD-4987BBA90EB6}" srcOrd="2" destOrd="0" parTransId="{53FF139A-A451-46B0-AEBE-47FF3F9CECBF}" sibTransId="{CF6E3AA1-7440-4DBB-A537-1FFED91A75BA}"/>
    <dgm:cxn modelId="{65590CAD-DE66-7342-88F3-3F5C8005A210}" type="presOf" srcId="{28A95376-9A25-4BD2-ABC5-9EF1CFBB8719}" destId="{BD5DDDD1-7354-407D-84C4-F1431CE5EAA1}" srcOrd="0" destOrd="0" presId="urn:microsoft.com/office/officeart/2005/8/layout/list1"/>
    <dgm:cxn modelId="{DD17A98D-7752-3C45-946B-D23335DA2033}" type="presParOf" srcId="{00DE4620-1E1D-4425-AD08-132C15EDED9B}" destId="{EFDAF3D9-7919-4A86-BF4A-E97B07DA4C61}" srcOrd="0" destOrd="0" presId="urn:microsoft.com/office/officeart/2005/8/layout/list1"/>
    <dgm:cxn modelId="{1E578072-1F42-934D-935C-9B9C1410DA1A}" type="presParOf" srcId="{EFDAF3D9-7919-4A86-BF4A-E97B07DA4C61}" destId="{BA58C8AE-4D42-4919-BB6F-916E532BBDE0}" srcOrd="0" destOrd="0" presId="urn:microsoft.com/office/officeart/2005/8/layout/list1"/>
    <dgm:cxn modelId="{F7F458C7-8A4D-BC40-B244-B2AF2084DC58}" type="presParOf" srcId="{EFDAF3D9-7919-4A86-BF4A-E97B07DA4C61}" destId="{2164440A-E3A7-4EDB-ADAE-937E7ABB8A62}" srcOrd="1" destOrd="0" presId="urn:microsoft.com/office/officeart/2005/8/layout/list1"/>
    <dgm:cxn modelId="{D9B2AF7D-9BE8-0347-A90B-874404D28649}" type="presParOf" srcId="{00DE4620-1E1D-4425-AD08-132C15EDED9B}" destId="{F803DAF8-9D2C-462B-821E-84DDEECFD2D8}" srcOrd="1" destOrd="0" presId="urn:microsoft.com/office/officeart/2005/8/layout/list1"/>
    <dgm:cxn modelId="{93E17DEE-07B8-B747-BCD5-E58C213CC33F}" type="presParOf" srcId="{00DE4620-1E1D-4425-AD08-132C15EDED9B}" destId="{1BCBFC6A-541E-4F38-9620-69540BA05298}" srcOrd="2" destOrd="0" presId="urn:microsoft.com/office/officeart/2005/8/layout/list1"/>
    <dgm:cxn modelId="{DFB05EE0-B54D-9A4B-AE1A-EACB139AED3C}" type="presParOf" srcId="{00DE4620-1E1D-4425-AD08-132C15EDED9B}" destId="{A0B0CD46-A1E8-49B0-A8AB-94EC24340AEB}" srcOrd="3" destOrd="0" presId="urn:microsoft.com/office/officeart/2005/8/layout/list1"/>
    <dgm:cxn modelId="{7AEB8784-2163-2946-B2A9-D950DA9DA64C}" type="presParOf" srcId="{00DE4620-1E1D-4425-AD08-132C15EDED9B}" destId="{9EC36738-CE64-45FD-9957-21BA7489B714}" srcOrd="4" destOrd="0" presId="urn:microsoft.com/office/officeart/2005/8/layout/list1"/>
    <dgm:cxn modelId="{7409364C-150D-1B4B-AABE-C22AC4976BB0}" type="presParOf" srcId="{9EC36738-CE64-45FD-9957-21BA7489B714}" destId="{E699F796-9FF7-40B7-9EA1-AEDA5DEE933A}" srcOrd="0" destOrd="0" presId="urn:microsoft.com/office/officeart/2005/8/layout/list1"/>
    <dgm:cxn modelId="{C7A717F3-53D7-4844-AE4F-261DBA79E347}" type="presParOf" srcId="{9EC36738-CE64-45FD-9957-21BA7489B714}" destId="{271554E6-4AA5-403E-9705-BC6AD6C38007}" srcOrd="1" destOrd="0" presId="urn:microsoft.com/office/officeart/2005/8/layout/list1"/>
    <dgm:cxn modelId="{1E6E377D-DFF9-0940-8522-08F88A9AFDD7}" type="presParOf" srcId="{00DE4620-1E1D-4425-AD08-132C15EDED9B}" destId="{A41A30E5-2A5E-4A9F-B845-D7B5BA1E0F5B}" srcOrd="5" destOrd="0" presId="urn:microsoft.com/office/officeart/2005/8/layout/list1"/>
    <dgm:cxn modelId="{9A0CABD7-C898-234D-8266-031918AB774F}" type="presParOf" srcId="{00DE4620-1E1D-4425-AD08-132C15EDED9B}" destId="{5C03DF30-1D8E-4CBE-BF9D-AA19C977FEFA}" srcOrd="6" destOrd="0" presId="urn:microsoft.com/office/officeart/2005/8/layout/list1"/>
    <dgm:cxn modelId="{7CC46CA6-56E9-0342-B8E9-DC16ACFF0AB9}" type="presParOf" srcId="{00DE4620-1E1D-4425-AD08-132C15EDED9B}" destId="{3E64BC0B-A9A7-4432-AEC2-363150C68FA3}" srcOrd="7" destOrd="0" presId="urn:microsoft.com/office/officeart/2005/8/layout/list1"/>
    <dgm:cxn modelId="{0B15C5E2-6498-E242-96CD-41E5FF9A8744}" type="presParOf" srcId="{00DE4620-1E1D-4425-AD08-132C15EDED9B}" destId="{9F2E4993-B74A-4EB7-807B-02D55A349060}" srcOrd="8" destOrd="0" presId="urn:microsoft.com/office/officeart/2005/8/layout/list1"/>
    <dgm:cxn modelId="{FB638BF0-3C31-7941-9BCF-E0A96B27ECF9}" type="presParOf" srcId="{9F2E4993-B74A-4EB7-807B-02D55A349060}" destId="{AF9DA449-B1D1-457F-8C57-1EE59C4D2E79}" srcOrd="0" destOrd="0" presId="urn:microsoft.com/office/officeart/2005/8/layout/list1"/>
    <dgm:cxn modelId="{46567C1A-E060-A340-8717-A54E9F3842F3}" type="presParOf" srcId="{9F2E4993-B74A-4EB7-807B-02D55A349060}" destId="{588F7B51-C83E-491A-8DA3-ED4CEDBFF631}" srcOrd="1" destOrd="0" presId="urn:microsoft.com/office/officeart/2005/8/layout/list1"/>
    <dgm:cxn modelId="{2822A74F-DFB1-8A4E-A084-E9A8CB2F7AB0}" type="presParOf" srcId="{00DE4620-1E1D-4425-AD08-132C15EDED9B}" destId="{4580C4B8-98A8-440A-8CA9-C9207AC43F8E}" srcOrd="9" destOrd="0" presId="urn:microsoft.com/office/officeart/2005/8/layout/list1"/>
    <dgm:cxn modelId="{9BF28432-A99D-8446-A68C-A04F3BE42176}" type="presParOf" srcId="{00DE4620-1E1D-4425-AD08-132C15EDED9B}" destId="{6FC88DD9-A803-42FB-AACC-E4D1A608E17E}" srcOrd="10" destOrd="0" presId="urn:microsoft.com/office/officeart/2005/8/layout/list1"/>
    <dgm:cxn modelId="{6C09981F-5D55-E649-9CF7-0850FEC765BD}" type="presParOf" srcId="{00DE4620-1E1D-4425-AD08-132C15EDED9B}" destId="{4522CE38-4411-45B3-92C6-74AAF08A0749}" srcOrd="11" destOrd="0" presId="urn:microsoft.com/office/officeart/2005/8/layout/list1"/>
    <dgm:cxn modelId="{E4354100-5E21-C14C-96EA-664DA8DD5C2A}" type="presParOf" srcId="{00DE4620-1E1D-4425-AD08-132C15EDED9B}" destId="{673830B8-81F9-4FB1-B578-F156EB3DA365}" srcOrd="12" destOrd="0" presId="urn:microsoft.com/office/officeart/2005/8/layout/list1"/>
    <dgm:cxn modelId="{094356BA-D054-444E-95B4-02183E4C3C57}" type="presParOf" srcId="{673830B8-81F9-4FB1-B578-F156EB3DA365}" destId="{D3782995-EF97-48FE-A3D6-F2239F572319}" srcOrd="0" destOrd="0" presId="urn:microsoft.com/office/officeart/2005/8/layout/list1"/>
    <dgm:cxn modelId="{BB55084E-D411-AD4C-AFE5-C71D5F52E51E}" type="presParOf" srcId="{673830B8-81F9-4FB1-B578-F156EB3DA365}" destId="{A6F4208A-DD0B-4A00-A2CD-C94DFC3599A3}" srcOrd="1" destOrd="0" presId="urn:microsoft.com/office/officeart/2005/8/layout/list1"/>
    <dgm:cxn modelId="{BA2645DE-C32A-6C45-9BEC-543321A1543D}" type="presParOf" srcId="{00DE4620-1E1D-4425-AD08-132C15EDED9B}" destId="{2C1432C4-2F08-4858-82FE-85795E3A1AAC}" srcOrd="13" destOrd="0" presId="urn:microsoft.com/office/officeart/2005/8/layout/list1"/>
    <dgm:cxn modelId="{ABE92DEC-1285-454E-AAB1-B8CCD215E70D}" type="presParOf" srcId="{00DE4620-1E1D-4425-AD08-132C15EDED9B}" destId="{40846AD9-949B-4D9B-B4CC-AAD2B3C20CC9}" srcOrd="14" destOrd="0" presId="urn:microsoft.com/office/officeart/2005/8/layout/list1"/>
    <dgm:cxn modelId="{7C699D5C-BF3C-C04A-9B44-2015EAAEBD8B}" type="presParOf" srcId="{00DE4620-1E1D-4425-AD08-132C15EDED9B}" destId="{8237AB95-6584-45D2-879C-83AE5102B871}" srcOrd="15" destOrd="0" presId="urn:microsoft.com/office/officeart/2005/8/layout/list1"/>
    <dgm:cxn modelId="{D7568F95-3A89-A140-99ED-2A5855C52831}" type="presParOf" srcId="{00DE4620-1E1D-4425-AD08-132C15EDED9B}" destId="{D9B5CC04-37C1-4D18-BF7F-6B9304BE9995}" srcOrd="16" destOrd="0" presId="urn:microsoft.com/office/officeart/2005/8/layout/list1"/>
    <dgm:cxn modelId="{EF5C0AE3-02D1-224E-A19E-00AE8FD4D7A0}" type="presParOf" srcId="{D9B5CC04-37C1-4D18-BF7F-6B9304BE9995}" destId="{BD5DDDD1-7354-407D-84C4-F1431CE5EAA1}" srcOrd="0" destOrd="0" presId="urn:microsoft.com/office/officeart/2005/8/layout/list1"/>
    <dgm:cxn modelId="{AF3F5275-5A9D-524C-B7E1-532E1B72D2D4}" type="presParOf" srcId="{D9B5CC04-37C1-4D18-BF7F-6B9304BE9995}" destId="{C1942F91-1A50-4D44-8D93-FD064BB267FA}" srcOrd="1" destOrd="0" presId="urn:microsoft.com/office/officeart/2005/8/layout/list1"/>
    <dgm:cxn modelId="{66E73D31-509F-C644-8A22-C75BC22A67A3}" type="presParOf" srcId="{00DE4620-1E1D-4425-AD08-132C15EDED9B}" destId="{3FF0A0D6-53FA-4AB1-BEDC-A21F6D28CE2A}" srcOrd="17" destOrd="0" presId="urn:microsoft.com/office/officeart/2005/8/layout/list1"/>
    <dgm:cxn modelId="{260BF961-B8FA-4846-8FA5-01AFDA3B00C8}" type="presParOf" srcId="{00DE4620-1E1D-4425-AD08-132C15EDED9B}" destId="{695CB8E4-789A-4372-9B0C-FBB4B0C3F02B}"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10400" cy="4953000"/>
        <a:chOff x="0" y="0"/>
        <a:chExt cx="7010400" cy="4953000"/>
      </a:xfrm>
    </dsp:grpSpPr>
    <dsp:sp modelId="{1BCBFC6A-541E-4F38-9620-69540BA05298}">
      <dsp:nvSpPr>
        <dsp:cNvPr id="5" name="Rectangles 4"/>
        <dsp:cNvSpPr/>
      </dsp:nvSpPr>
      <dsp:spPr bwMode="white">
        <a:xfrm>
          <a:off x="0" y="365820"/>
          <a:ext cx="7010400" cy="554400"/>
        </a:xfrm>
        <a:prstGeom prst="rect">
          <a:avLst/>
        </a:prstGeom>
      </dsp:spPr>
      <dsp:style>
        <a:lnRef idx="1">
          <a:schemeClr val="accent3">
            <a:hueOff val="0"/>
            <a:satOff val="0"/>
            <a:lumOff val="0"/>
            <a:alpha val="100000"/>
          </a:schemeClr>
        </a:lnRef>
        <a:fillRef idx="1">
          <a:schemeClr val="lt1">
            <a:alpha val="90000"/>
          </a:schemeClr>
        </a:fillRef>
        <a:effectRef idx="2">
          <a:scrgbClr r="0" g="0" b="0"/>
        </a:effectRef>
        <a:fontRef idx="minor"/>
      </dsp:style>
      <dsp:txBody>
        <a:bodyPr lIns="544084" tIns="458216" rIns="54408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65820"/>
        <a:ext cx="7010400" cy="554400"/>
      </dsp:txXfrm>
    </dsp:sp>
    <dsp:sp modelId="{2164440A-E3A7-4EDB-ADAE-937E7ABB8A62}">
      <dsp:nvSpPr>
        <dsp:cNvPr id="4" name="Rounded Rectangle 3"/>
        <dsp:cNvSpPr/>
      </dsp:nvSpPr>
      <dsp:spPr bwMode="white">
        <a:xfrm>
          <a:off x="350520" y="41100"/>
          <a:ext cx="4907280" cy="649440"/>
        </a:xfrm>
        <a:prstGeom prst="round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85483" tIns="0" rIns="185483"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2400" b="1" dirty="0" smtClean="0">
              <a:effectLst>
                <a:outerShdw blurRad="38100" dist="38100" dir="2700000" algn="tl">
                  <a:srgbClr val="000000">
                    <a:alpha val="43137"/>
                  </a:srgbClr>
                </a:outerShdw>
              </a:effectLst>
            </a:rPr>
            <a:t>Anticipated market receptiveness</a:t>
          </a:r>
          <a:endParaRPr lang="en-US" sz="2400" b="1" dirty="0">
            <a:effectLst>
              <a:outerShdw blurRad="38100" dist="38100" dir="2700000" algn="tl">
                <a:srgbClr val="000000">
                  <a:alpha val="43137"/>
                </a:srgbClr>
              </a:outerShdw>
            </a:effectLst>
          </a:endParaRPr>
        </a:p>
      </dsp:txBody>
      <dsp:txXfrm>
        <a:off x="350520" y="41100"/>
        <a:ext cx="4907280" cy="649440"/>
      </dsp:txXfrm>
    </dsp:sp>
    <dsp:sp modelId="{5C03DF30-1D8E-4CBE-BF9D-AA19C977FEFA}">
      <dsp:nvSpPr>
        <dsp:cNvPr id="8" name="Rectangles 7"/>
        <dsp:cNvSpPr/>
      </dsp:nvSpPr>
      <dsp:spPr bwMode="white">
        <a:xfrm>
          <a:off x="0" y="1363740"/>
          <a:ext cx="7010400" cy="554400"/>
        </a:xfrm>
        <a:prstGeom prst="rect">
          <a:avLst/>
        </a:prstGeom>
      </dsp:spPr>
      <dsp:style>
        <a:lnRef idx="1">
          <a:schemeClr val="accent3">
            <a:hueOff val="2820000"/>
            <a:satOff val="-4215"/>
            <a:lumOff val="-685"/>
            <a:alpha val="100000"/>
          </a:schemeClr>
        </a:lnRef>
        <a:fillRef idx="1">
          <a:schemeClr val="lt1">
            <a:alpha val="90000"/>
          </a:schemeClr>
        </a:fillRef>
        <a:effectRef idx="2">
          <a:scrgbClr r="0" g="0" b="0"/>
        </a:effectRef>
        <a:fontRef idx="minor"/>
      </dsp:style>
      <dsp:txBody>
        <a:bodyPr lIns="544084" tIns="458216" rIns="54408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363740"/>
        <a:ext cx="7010400" cy="554400"/>
      </dsp:txXfrm>
    </dsp:sp>
    <dsp:sp modelId="{271554E6-4AA5-403E-9705-BC6AD6C38007}">
      <dsp:nvSpPr>
        <dsp:cNvPr id="7" name="Rounded Rectangle 6"/>
        <dsp:cNvSpPr/>
      </dsp:nvSpPr>
      <dsp:spPr bwMode="white">
        <a:xfrm>
          <a:off x="350520" y="1039020"/>
          <a:ext cx="4907280" cy="649440"/>
        </a:xfrm>
        <a:prstGeom prst="roundRect">
          <a:avLst/>
        </a:prstGeom>
      </dsp:spPr>
      <dsp:style>
        <a:lnRef idx="0">
          <a:schemeClr val="lt1"/>
        </a:lnRef>
        <a:fillRef idx="3">
          <a:schemeClr val="accent3">
            <a:hueOff val="2820000"/>
            <a:satOff val="-4215"/>
            <a:lumOff val="-685"/>
            <a:alpha val="100000"/>
          </a:schemeClr>
        </a:fillRef>
        <a:effectRef idx="3">
          <a:scrgbClr r="0" g="0" b="0"/>
        </a:effectRef>
        <a:fontRef idx="minor">
          <a:schemeClr val="lt1"/>
        </a:fontRef>
      </dsp:style>
      <dsp:txBody>
        <a:bodyPr lIns="185483" tIns="0" rIns="185483"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2400" b="1" dirty="0" smtClean="0">
              <a:effectLst>
                <a:outerShdw blurRad="38100" dist="38100" dir="2700000" algn="tl">
                  <a:srgbClr val="000000">
                    <a:alpha val="43137"/>
                  </a:srgbClr>
                </a:outerShdw>
              </a:effectLst>
            </a:rPr>
            <a:t>Technology feasibility</a:t>
          </a:r>
          <a:endParaRPr lang="en-US" sz="2400" b="1" dirty="0">
            <a:effectLst>
              <a:outerShdw blurRad="38100" dist="38100" dir="2700000" algn="tl">
                <a:srgbClr val="000000">
                  <a:alpha val="43137"/>
                </a:srgbClr>
              </a:outerShdw>
            </a:effectLst>
          </a:endParaRPr>
        </a:p>
      </dsp:txBody>
      <dsp:txXfrm>
        <a:off x="350520" y="1039020"/>
        <a:ext cx="4907280" cy="649440"/>
      </dsp:txXfrm>
    </dsp:sp>
    <dsp:sp modelId="{6FC88DD9-A803-42FB-AACC-E4D1A608E17E}">
      <dsp:nvSpPr>
        <dsp:cNvPr id="11" name="Rectangles 10"/>
        <dsp:cNvSpPr/>
      </dsp:nvSpPr>
      <dsp:spPr bwMode="white">
        <a:xfrm>
          <a:off x="0" y="2361660"/>
          <a:ext cx="7010400" cy="554400"/>
        </a:xfrm>
        <a:prstGeom prst="rect">
          <a:avLst/>
        </a:prstGeom>
      </dsp:spPr>
      <dsp:style>
        <a:lnRef idx="1">
          <a:schemeClr val="accent3">
            <a:hueOff val="5640000"/>
            <a:satOff val="-8430"/>
            <a:lumOff val="-1372"/>
            <a:alpha val="100000"/>
          </a:schemeClr>
        </a:lnRef>
        <a:fillRef idx="1">
          <a:schemeClr val="lt1">
            <a:alpha val="90000"/>
          </a:schemeClr>
        </a:fillRef>
        <a:effectRef idx="2">
          <a:scrgbClr r="0" g="0" b="0"/>
        </a:effectRef>
        <a:fontRef idx="minor"/>
      </dsp:style>
      <dsp:txBody>
        <a:bodyPr lIns="544084" tIns="458216" rIns="54408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361660"/>
        <a:ext cx="7010400" cy="554400"/>
      </dsp:txXfrm>
    </dsp:sp>
    <dsp:sp modelId="{588F7B51-C83E-491A-8DA3-ED4CEDBFF631}">
      <dsp:nvSpPr>
        <dsp:cNvPr id="10" name="Rounded Rectangle 9"/>
        <dsp:cNvSpPr/>
      </dsp:nvSpPr>
      <dsp:spPr bwMode="white">
        <a:xfrm>
          <a:off x="350520" y="2036940"/>
          <a:ext cx="4907280" cy="649440"/>
        </a:xfrm>
        <a:prstGeom prst="roundRect">
          <a:avLst/>
        </a:prstGeom>
      </dsp:spPr>
      <dsp:style>
        <a:lnRef idx="0">
          <a:schemeClr val="lt1"/>
        </a:lnRef>
        <a:fillRef idx="3">
          <a:schemeClr val="accent3">
            <a:hueOff val="5640000"/>
            <a:satOff val="-8430"/>
            <a:lumOff val="-1372"/>
            <a:alpha val="100000"/>
          </a:schemeClr>
        </a:fillRef>
        <a:effectRef idx="3">
          <a:scrgbClr r="0" g="0" b="0"/>
        </a:effectRef>
        <a:fontRef idx="minor">
          <a:schemeClr val="lt1"/>
        </a:fontRef>
      </dsp:style>
      <dsp:txBody>
        <a:bodyPr lIns="185483" tIns="0" rIns="185483"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2400" b="1" dirty="0" smtClean="0">
              <a:effectLst>
                <a:outerShdw blurRad="38100" dist="38100" dir="2700000" algn="tl">
                  <a:srgbClr val="000000">
                    <a:alpha val="43137"/>
                  </a:srgbClr>
                </a:outerShdw>
              </a:effectLst>
            </a:rPr>
            <a:t>Economic viability</a:t>
          </a:r>
          <a:endParaRPr lang="en-US" sz="2400" b="1" dirty="0">
            <a:effectLst>
              <a:outerShdw blurRad="38100" dist="38100" dir="2700000" algn="tl">
                <a:srgbClr val="000000">
                  <a:alpha val="43137"/>
                </a:srgbClr>
              </a:outerShdw>
            </a:effectLst>
          </a:endParaRPr>
        </a:p>
      </dsp:txBody>
      <dsp:txXfrm>
        <a:off x="350520" y="2036940"/>
        <a:ext cx="4907280" cy="649440"/>
      </dsp:txXfrm>
    </dsp:sp>
    <dsp:sp modelId="{40846AD9-949B-4D9B-B4CC-AAD2B3C20CC9}">
      <dsp:nvSpPr>
        <dsp:cNvPr id="14" name="Rectangles 13"/>
        <dsp:cNvSpPr/>
      </dsp:nvSpPr>
      <dsp:spPr bwMode="white">
        <a:xfrm>
          <a:off x="0" y="3359580"/>
          <a:ext cx="7010400" cy="554400"/>
        </a:xfrm>
        <a:prstGeom prst="rect">
          <a:avLst/>
        </a:prstGeom>
      </dsp:spPr>
      <dsp:style>
        <a:lnRef idx="1">
          <a:schemeClr val="accent3">
            <a:hueOff val="8460000"/>
            <a:satOff val="-12646"/>
            <a:lumOff val="-2058"/>
            <a:alpha val="100000"/>
          </a:schemeClr>
        </a:lnRef>
        <a:fillRef idx="1">
          <a:schemeClr val="lt1">
            <a:alpha val="90000"/>
          </a:schemeClr>
        </a:fillRef>
        <a:effectRef idx="2">
          <a:scrgbClr r="0" g="0" b="0"/>
        </a:effectRef>
        <a:fontRef idx="minor"/>
      </dsp:style>
      <dsp:txBody>
        <a:bodyPr lIns="544084" tIns="458216" rIns="54408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59580"/>
        <a:ext cx="7010400" cy="554400"/>
      </dsp:txXfrm>
    </dsp:sp>
    <dsp:sp modelId="{A6F4208A-DD0B-4A00-A2CD-C94DFC3599A3}">
      <dsp:nvSpPr>
        <dsp:cNvPr id="13" name="Rounded Rectangle 12"/>
        <dsp:cNvSpPr/>
      </dsp:nvSpPr>
      <dsp:spPr bwMode="white">
        <a:xfrm>
          <a:off x="350520" y="3034860"/>
          <a:ext cx="4907280" cy="649440"/>
        </a:xfrm>
        <a:prstGeom prst="roundRect">
          <a:avLst/>
        </a:prstGeom>
      </dsp:spPr>
      <dsp:style>
        <a:lnRef idx="0">
          <a:schemeClr val="lt1"/>
        </a:lnRef>
        <a:fillRef idx="3">
          <a:schemeClr val="accent3">
            <a:hueOff val="8460000"/>
            <a:satOff val="-12646"/>
            <a:lumOff val="-2058"/>
            <a:alpha val="100000"/>
          </a:schemeClr>
        </a:fillRef>
        <a:effectRef idx="3">
          <a:scrgbClr r="0" g="0" b="0"/>
        </a:effectRef>
        <a:fontRef idx="minor">
          <a:schemeClr val="lt1"/>
        </a:fontRef>
      </dsp:style>
      <dsp:txBody>
        <a:bodyPr lIns="185483" tIns="0" rIns="185483"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2400" b="1" dirty="0" smtClean="0">
              <a:effectLst>
                <a:outerShdw blurRad="38100" dist="38100" dir="2700000" algn="tl">
                  <a:srgbClr val="000000">
                    <a:alpha val="43137"/>
                  </a:srgbClr>
                </a:outerShdw>
              </a:effectLst>
            </a:rPr>
            <a:t>Anticipated competency development</a:t>
          </a:r>
          <a:endParaRPr lang="en-US" sz="2400" b="1" dirty="0">
            <a:effectLst>
              <a:outerShdw blurRad="38100" dist="38100" dir="2700000" algn="tl">
                <a:srgbClr val="000000">
                  <a:alpha val="43137"/>
                </a:srgbClr>
              </a:outerShdw>
            </a:effectLst>
          </a:endParaRPr>
        </a:p>
      </dsp:txBody>
      <dsp:txXfrm>
        <a:off x="350520" y="3034860"/>
        <a:ext cx="4907280" cy="649440"/>
      </dsp:txXfrm>
    </dsp:sp>
    <dsp:sp modelId="{695CB8E4-789A-4372-9B0C-FBB4B0C3F02B}">
      <dsp:nvSpPr>
        <dsp:cNvPr id="17" name="Rectangles 16"/>
        <dsp:cNvSpPr/>
      </dsp:nvSpPr>
      <dsp:spPr bwMode="white">
        <a:xfrm>
          <a:off x="0" y="4357500"/>
          <a:ext cx="7010400" cy="554400"/>
        </a:xfrm>
        <a:prstGeom prst="rect">
          <a:avLst/>
        </a:prstGeom>
      </dsp:spPr>
      <dsp:style>
        <a:lnRef idx="1">
          <a:schemeClr val="accent3">
            <a:hueOff val="11280000"/>
            <a:satOff val="-16862"/>
            <a:lumOff val="-2744"/>
            <a:alpha val="100000"/>
          </a:schemeClr>
        </a:lnRef>
        <a:fillRef idx="1">
          <a:schemeClr val="lt1">
            <a:alpha val="90000"/>
          </a:schemeClr>
        </a:fillRef>
        <a:effectRef idx="2">
          <a:scrgbClr r="0" g="0" b="0"/>
        </a:effectRef>
        <a:fontRef idx="minor"/>
      </dsp:style>
      <dsp:txBody>
        <a:bodyPr lIns="544084" tIns="458216" rIns="544084"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4357500"/>
        <a:ext cx="7010400" cy="554400"/>
      </dsp:txXfrm>
    </dsp:sp>
    <dsp:sp modelId="{C1942F91-1A50-4D44-8D93-FD064BB267FA}">
      <dsp:nvSpPr>
        <dsp:cNvPr id="16" name="Rounded Rectangle 15"/>
        <dsp:cNvSpPr/>
      </dsp:nvSpPr>
      <dsp:spPr bwMode="white">
        <a:xfrm>
          <a:off x="350520" y="4032780"/>
          <a:ext cx="4907280" cy="649440"/>
        </a:xfrm>
        <a:prstGeom prst="roundRect">
          <a:avLst/>
        </a:prstGeom>
      </dsp:spPr>
      <dsp:style>
        <a:lnRef idx="0">
          <a:schemeClr val="lt1"/>
        </a:lnRef>
        <a:fillRef idx="3">
          <a:schemeClr val="accent3">
            <a:hueOff val="11280000"/>
            <a:satOff val="-16862"/>
            <a:lumOff val="-2744"/>
            <a:alpha val="100000"/>
          </a:schemeClr>
        </a:fillRef>
        <a:effectRef idx="3">
          <a:scrgbClr r="0" g="0" b="0"/>
        </a:effectRef>
        <a:fontRef idx="minor">
          <a:schemeClr val="lt1"/>
        </a:fontRef>
      </dsp:style>
      <dsp:txBody>
        <a:bodyPr lIns="185483" tIns="0" rIns="185483"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en-US" sz="2400" b="1" dirty="0" smtClean="0">
              <a:effectLst>
                <a:outerShdw blurRad="38100" dist="38100" dir="2700000" algn="tl">
                  <a:srgbClr val="000000">
                    <a:alpha val="43137"/>
                  </a:srgbClr>
                </a:outerShdw>
              </a:effectLst>
            </a:rPr>
            <a:t>Organizational suitability</a:t>
          </a:r>
          <a:endParaRPr lang="en-US" sz="2400" b="1" dirty="0">
            <a:effectLst>
              <a:outerShdw blurRad="38100" dist="38100" dir="2700000" algn="tl">
                <a:srgbClr val="000000">
                  <a:alpha val="43137"/>
                </a:srgbClr>
              </a:outerShdw>
            </a:effectLst>
          </a:endParaRPr>
        </a:p>
      </dsp:txBody>
      <dsp:txXfrm>
        <a:off x="350520" y="4032780"/>
        <a:ext cx="4907280" cy="649440"/>
      </dsp:txXfrm>
    </dsp:sp>
    <dsp:sp modelId="{BA58C8AE-4D42-4919-BB6F-916E532BBDE0}">
      <dsp:nvSpPr>
        <dsp:cNvPr id="3" name="Rectangles 2" hidden="1"/>
        <dsp:cNvSpPr/>
      </dsp:nvSpPr>
      <dsp:spPr>
        <a:xfrm>
          <a:off x="0" y="41100"/>
          <a:ext cx="350520" cy="649440"/>
        </a:xfrm>
        <a:prstGeom prst="rect">
          <a:avLst/>
        </a:prstGeom>
      </dsp:spPr>
      <dsp:txXfrm>
        <a:off x="0" y="41100"/>
        <a:ext cx="350520" cy="649440"/>
      </dsp:txXfrm>
    </dsp:sp>
    <dsp:sp modelId="{E699F796-9FF7-40B7-9EA1-AEDA5DEE933A}">
      <dsp:nvSpPr>
        <dsp:cNvPr id="6" name="Rectangles 5" hidden="1"/>
        <dsp:cNvSpPr/>
      </dsp:nvSpPr>
      <dsp:spPr>
        <a:xfrm>
          <a:off x="0" y="1039020"/>
          <a:ext cx="350520" cy="649440"/>
        </a:xfrm>
        <a:prstGeom prst="rect">
          <a:avLst/>
        </a:prstGeom>
      </dsp:spPr>
      <dsp:txXfrm>
        <a:off x="0" y="1039020"/>
        <a:ext cx="350520" cy="649440"/>
      </dsp:txXfrm>
    </dsp:sp>
    <dsp:sp modelId="{AF9DA449-B1D1-457F-8C57-1EE59C4D2E79}">
      <dsp:nvSpPr>
        <dsp:cNvPr id="9" name="Rectangles 8" hidden="1"/>
        <dsp:cNvSpPr/>
      </dsp:nvSpPr>
      <dsp:spPr>
        <a:xfrm>
          <a:off x="0" y="2036940"/>
          <a:ext cx="350520" cy="649440"/>
        </a:xfrm>
        <a:prstGeom prst="rect">
          <a:avLst/>
        </a:prstGeom>
      </dsp:spPr>
      <dsp:txXfrm>
        <a:off x="0" y="2036940"/>
        <a:ext cx="350520" cy="649440"/>
      </dsp:txXfrm>
    </dsp:sp>
    <dsp:sp modelId="{D3782995-EF97-48FE-A3D6-F2239F572319}">
      <dsp:nvSpPr>
        <dsp:cNvPr id="12" name="Rectangles 11" hidden="1"/>
        <dsp:cNvSpPr/>
      </dsp:nvSpPr>
      <dsp:spPr>
        <a:xfrm>
          <a:off x="0" y="3034860"/>
          <a:ext cx="350520" cy="649440"/>
        </a:xfrm>
        <a:prstGeom prst="rect">
          <a:avLst/>
        </a:prstGeom>
      </dsp:spPr>
      <dsp:txXfrm>
        <a:off x="0" y="3034860"/>
        <a:ext cx="350520" cy="649440"/>
      </dsp:txXfrm>
    </dsp:sp>
    <dsp:sp modelId="{BD5DDDD1-7354-407D-84C4-F1431CE5EAA1}">
      <dsp:nvSpPr>
        <dsp:cNvPr id="15" name="Rectangles 14" hidden="1"/>
        <dsp:cNvSpPr/>
      </dsp:nvSpPr>
      <dsp:spPr>
        <a:xfrm>
          <a:off x="0" y="4032780"/>
          <a:ext cx="350520" cy="649440"/>
        </a:xfrm>
        <a:prstGeom prst="rect">
          <a:avLst/>
        </a:prstGeom>
      </dsp:spPr>
      <dsp:txXfrm>
        <a:off x="0" y="4032780"/>
        <a:ext cx="350520" cy="6494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DF9C46-8A9B-BC44-A556-202FA386F4A8}"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79A02E-3271-9347-A123-8D33DCBDEA08}"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35B6B-60F1-994F-9C95-6636EE81197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C8D1A1-BE9B-6140-908C-BDEB2AA7A64D}"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 </a:t>
            </a:r>
            <a:endParaRPr lang="en-US"/>
          </a:p>
        </p:txBody>
      </p:sp>
      <p:sp>
        <p:nvSpPr>
          <p:cNvPr id="4" name="Slide Number Placeholder 3"/>
          <p:cNvSpPr>
            <a:spLocks noGrp="1"/>
          </p:cNvSpPr>
          <p:nvPr>
            <p:ph type="sldNum" sz="quarter" idx="5"/>
          </p:nvPr>
        </p:nvSpPr>
        <p:spPr/>
        <p:txBody>
          <a:bodyPr/>
          <a:p>
            <a:fld id="{0FC8D1A1-BE9B-6140-908C-BDEB2AA7A64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D6411-26EE-E649-83F1-E4844D6502E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FE769D0-D561-EB4F-AB15-20FA5B358C2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359E75C-493A-B84E-8607-06302C0A79E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6735B27-41B6-4044-B065-EF150FB71F6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2BFA8C-1C65-1149-A805-1B355A4D1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00F7FFC-AF10-9341-9526-B87DC67F974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9302DD7-F1C1-F545-9064-0D5B01486545}"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31A013-8137-7642-A2AE-F1AD0E7E5AA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0DF1D-1E73-F04F-A115-CB9DFD4D7749}"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05AED9C-54F5-5D48-A7AB-6635075785C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3FD1FCC-52F0-C844-BB01-701790F86E77}"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CCFC0-94E2-6749-B3C7-93DF3D61502D}"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9B1AD-77D6-864C-91D0-C767365AAC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2.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0" Type="http://schemas.openxmlformats.org/officeDocument/2006/relationships/slideLayout" Target="../slideLayouts/slideLayout2.xml"/><Relationship Id="rId3" Type="http://schemas.openxmlformats.org/officeDocument/2006/relationships/tags" Target="../tags/tag32.xml"/><Relationship Id="rId29" Type="http://schemas.openxmlformats.org/officeDocument/2006/relationships/tags" Target="../tags/tag58.xml"/><Relationship Id="rId28" Type="http://schemas.openxmlformats.org/officeDocument/2006/relationships/tags" Target="../tags/tag57.xml"/><Relationship Id="rId27" Type="http://schemas.openxmlformats.org/officeDocument/2006/relationships/tags" Target="../tags/tag56.xml"/><Relationship Id="rId26" Type="http://schemas.openxmlformats.org/officeDocument/2006/relationships/tags" Target="../tags/tag55.xml"/><Relationship Id="rId25" Type="http://schemas.openxmlformats.org/officeDocument/2006/relationships/tags" Target="../tags/tag54.xml"/><Relationship Id="rId24" Type="http://schemas.openxmlformats.org/officeDocument/2006/relationships/tags" Target="../tags/tag53.xml"/><Relationship Id="rId23" Type="http://schemas.openxmlformats.org/officeDocument/2006/relationships/tags" Target="../tags/tag52.xml"/><Relationship Id="rId22" Type="http://schemas.openxmlformats.org/officeDocument/2006/relationships/tags" Target="../tags/tag51.xml"/><Relationship Id="rId21" Type="http://schemas.openxmlformats.org/officeDocument/2006/relationships/tags" Target="../tags/tag50.xml"/><Relationship Id="rId20" Type="http://schemas.openxmlformats.org/officeDocument/2006/relationships/tags" Target="../tags/tag49.xml"/><Relationship Id="rId2" Type="http://schemas.openxmlformats.org/officeDocument/2006/relationships/tags" Target="../tags/tag31.xml"/><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p:spPr>
        <p:txBody>
          <a:bodyPr>
            <a:normAutofit fontScale="90000"/>
          </a:bodyPr>
          <a:lstStyle/>
          <a:p>
            <a:br>
              <a:rPr lang="en-US" sz="3100" dirty="0" smtClean="0">
                <a:solidFill>
                  <a:srgbClr val="3366FF"/>
                </a:solidFill>
              </a:rPr>
            </a:br>
            <a:br>
              <a:rPr lang="en-US" sz="3100" dirty="0">
                <a:solidFill>
                  <a:srgbClr val="3366FF"/>
                </a:solidFill>
              </a:rPr>
            </a:br>
            <a:br>
              <a:rPr lang="en-US" sz="3100" dirty="0">
                <a:solidFill>
                  <a:srgbClr val="3366FF"/>
                </a:solidFill>
              </a:rPr>
            </a:br>
            <a:br>
              <a:rPr lang="en-US" dirty="0">
                <a:solidFill>
                  <a:srgbClr val="3366FF"/>
                </a:solidFill>
              </a:rPr>
            </a:br>
            <a:endParaRPr lang="en-US" dirty="0">
              <a:solidFill>
                <a:srgbClr val="3366FF"/>
              </a:solidFill>
            </a:endParaRPr>
          </a:p>
        </p:txBody>
      </p:sp>
      <p:sp>
        <p:nvSpPr>
          <p:cNvPr id="5" name="Subtitle 2"/>
          <p:cNvSpPr>
            <a:spLocks noGrp="1"/>
          </p:cNvSpPr>
          <p:nvPr>
            <p:ph type="subTitle" idx="1"/>
          </p:nvPr>
        </p:nvSpPr>
        <p:spPr>
          <a:xfrm>
            <a:off x="503175" y="3442878"/>
            <a:ext cx="8099763" cy="1752600"/>
          </a:xfrm>
        </p:spPr>
        <p:txBody>
          <a:bodyPr>
            <a:normAutofit fontScale="70000" lnSpcReduction="20000"/>
          </a:bodyPr>
          <a:lstStyle/>
          <a:p>
            <a:pPr>
              <a:lnSpc>
                <a:spcPct val="140000"/>
              </a:lnSpc>
            </a:pPr>
            <a:r>
              <a:rPr lang="en-US" dirty="0" err="1" smtClean="0">
                <a:solidFill>
                  <a:srgbClr val="008000"/>
                </a:solidFill>
                <a:latin typeface="Century Gothic" panose="020B0502020202020204"/>
                <a:cs typeface="Century Gothic" panose="020B0502020202020204"/>
              </a:rPr>
              <a:t>Lec</a:t>
            </a:r>
            <a:r>
              <a:rPr lang="en-US" smtClean="0">
                <a:solidFill>
                  <a:srgbClr val="008000"/>
                </a:solidFill>
                <a:latin typeface="Century Gothic" panose="020B0502020202020204"/>
                <a:cs typeface="Century Gothic" panose="020B0502020202020204"/>
              </a:rPr>
              <a:t> </a:t>
            </a:r>
            <a:r>
              <a:rPr lang="en-US" smtClean="0">
                <a:solidFill>
                  <a:srgbClr val="008000"/>
                </a:solidFill>
                <a:latin typeface="Century Gothic" panose="020B0502020202020204"/>
                <a:cs typeface="Century Gothic" panose="020B0502020202020204"/>
              </a:rPr>
              <a:t>05: </a:t>
            </a:r>
            <a:r>
              <a:rPr lang="en-US" dirty="0" smtClean="0">
                <a:solidFill>
                  <a:srgbClr val="008000"/>
                </a:solidFill>
                <a:latin typeface="Century Gothic" panose="020B0502020202020204"/>
                <a:cs typeface="Century Gothic" panose="020B0502020202020204"/>
              </a:rPr>
              <a:t>Role of Technology Life Cycle and Innovation Diffusion Pattern on Management Decision Making </a:t>
            </a:r>
            <a:endParaRPr lang="en-US" dirty="0" smtClean="0">
              <a:solidFill>
                <a:srgbClr val="008000"/>
              </a:solidFill>
              <a:latin typeface="Century Gothic" panose="020B0502020202020204"/>
              <a:cs typeface="Century Gothic" panose="020B0502020202020204"/>
            </a:endParaRPr>
          </a:p>
          <a:p>
            <a:endParaRPr lang="en-US" sz="2000" dirty="0" smtClean="0">
              <a:solidFill>
                <a:schemeClr val="bg2">
                  <a:lumMod val="25000"/>
                </a:schemeClr>
              </a:solidFill>
            </a:endParaRPr>
          </a:p>
          <a:p>
            <a:endParaRPr lang="en-US" sz="2000" dirty="0" smtClean="0">
              <a:solidFill>
                <a:schemeClr val="bg2">
                  <a:lumMod val="25000"/>
                </a:schemeClr>
              </a:solidFill>
            </a:endParaRPr>
          </a:p>
          <a:p>
            <a:r>
              <a:rPr lang="en-US" sz="2000" dirty="0" smtClean="0">
                <a:solidFill>
                  <a:schemeClr val="bg2">
                    <a:lumMod val="25000"/>
                  </a:schemeClr>
                </a:solidFill>
              </a:rPr>
              <a:t>Faculty: Dr. M. </a:t>
            </a:r>
            <a:r>
              <a:rPr lang="en-US" sz="2000" dirty="0" err="1" smtClean="0">
                <a:solidFill>
                  <a:schemeClr val="bg2">
                    <a:lumMod val="25000"/>
                  </a:schemeClr>
                </a:solidFill>
              </a:rPr>
              <a:t>Rokonuzzaman</a:t>
            </a:r>
            <a:r>
              <a:rPr lang="en-US" sz="2000" dirty="0" smtClean="0">
                <a:solidFill>
                  <a:schemeClr val="bg2">
                    <a:lumMod val="25000"/>
                  </a:schemeClr>
                </a:solidFill>
              </a:rPr>
              <a:t> </a:t>
            </a:r>
            <a:endParaRPr lang="en-US" sz="2000" dirty="0" smtClean="0">
              <a:solidFill>
                <a:schemeClr val="bg2">
                  <a:lumMod val="25000"/>
                </a:schemeClr>
              </a:solidFill>
            </a:endParaRPr>
          </a:p>
          <a:p>
            <a:r>
              <a:rPr lang="en-US" sz="2000" dirty="0" err="1" smtClean="0">
                <a:solidFill>
                  <a:schemeClr val="bg2">
                    <a:lumMod val="25000"/>
                  </a:schemeClr>
                </a:solidFill>
              </a:rPr>
              <a:t>Zaman.rokon@yahoo.com</a:t>
            </a:r>
            <a:endParaRPr lang="en-US" sz="2000" dirty="0">
              <a:solidFill>
                <a:schemeClr val="bg2">
                  <a:lumMod val="25000"/>
                </a:schemeClr>
              </a:solidFill>
            </a:endParaRPr>
          </a:p>
        </p:txBody>
      </p:sp>
      <p:sp>
        <p:nvSpPr>
          <p:cNvPr id="6" name="Slide Number Placeholder 3"/>
          <p:cNvSpPr>
            <a:spLocks noGrp="1"/>
          </p:cNvSpPr>
          <p:nvPr>
            <p:ph type="sldNum" sz="quarter" idx="12"/>
          </p:nvPr>
        </p:nvSpPr>
        <p:spPr>
          <a:xfrm>
            <a:off x="6553200" y="6356350"/>
            <a:ext cx="2133600" cy="365125"/>
          </a:xfrm>
        </p:spPr>
        <p:txBody>
          <a:bodyPr/>
          <a:lstStyle/>
          <a:p>
            <a:fld id="{FDEBA3C4-83E8-184E-BFEB-87AC9AB4DAF9}" type="slidenum">
              <a:rPr lang="en-US" smtClean="0"/>
            </a:fld>
            <a:endParaRPr lang="en-US"/>
          </a:p>
        </p:txBody>
      </p:sp>
      <p:sp>
        <p:nvSpPr>
          <p:cNvPr id="7" name="Title 1"/>
          <p:cNvSpPr txBox="1"/>
          <p:nvPr/>
        </p:nvSpPr>
        <p:spPr bwMode="auto">
          <a:xfrm>
            <a:off x="685800" y="1767614"/>
            <a:ext cx="7772400" cy="1470025"/>
          </a:xfrm>
          <a:prstGeom prst="rect">
            <a:avLst/>
          </a:prstGeom>
          <a:noFill/>
          <a:ln>
            <a:noFill/>
          </a:ln>
        </p:spPr>
        <p:txBody>
          <a:bodyPr anchor="ctr"/>
          <a:lstStyle>
            <a:lvl1pPr defTabSz="457200" eaLnBrk="0" hangingPunct="0">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defTabSz="457200" eaLnBrk="0" hangingPunct="0">
              <a:defRPr sz="2400">
                <a:solidFill>
                  <a:schemeClr val="tx1"/>
                </a:solidFill>
                <a:latin typeface="Times New Roman" panose="02020603050405020304" charset="0"/>
                <a:ea typeface="MS PGothic" panose="020B0600070205080204" charset="-128"/>
              </a:defRPr>
            </a:lvl2pPr>
            <a:lvl3pPr marL="1143000" indent="-228600" defTabSz="457200" eaLnBrk="0" hangingPunct="0">
              <a:defRPr sz="2400">
                <a:solidFill>
                  <a:schemeClr val="tx1"/>
                </a:solidFill>
                <a:latin typeface="Times New Roman" panose="02020603050405020304" charset="0"/>
                <a:ea typeface="MS PGothic" panose="020B0600070205080204" charset="-128"/>
              </a:defRPr>
            </a:lvl3pPr>
            <a:lvl4pPr marL="1600200" indent="-228600" defTabSz="457200" eaLnBrk="0" hangingPunct="0">
              <a:defRPr sz="2400">
                <a:solidFill>
                  <a:schemeClr val="tx1"/>
                </a:solidFill>
                <a:latin typeface="Times New Roman" panose="02020603050405020304" charset="0"/>
                <a:ea typeface="MS PGothic" panose="020B0600070205080204" charset="-128"/>
              </a:defRPr>
            </a:lvl4pPr>
            <a:lvl5pPr marL="2057400" indent="-228600" defTabSz="457200" eaLnBrk="0" hangingPunct="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eaLnBrk="1" hangingPunct="1"/>
            <a:r>
              <a:rPr lang="en-US" sz="4400">
                <a:solidFill>
                  <a:srgbClr val="3366FF"/>
                </a:solidFill>
                <a:latin typeface="Calibri" panose="020F0502020204030204" charset="0"/>
              </a:rPr>
              <a:t>EEE 452: Engineering Economics and Management</a:t>
            </a:r>
            <a:endParaRPr lang="en-US" sz="4400">
              <a:solidFill>
                <a:srgbClr val="3366FF"/>
              </a:solidFill>
              <a:latin typeface="Calibri" panose="020F0502020204030204" charset="0"/>
            </a:endParaRPr>
          </a:p>
        </p:txBody>
      </p:sp>
      <p:sp>
        <p:nvSpPr>
          <p:cNvPr id="2" name="TextBox 1"/>
          <p:cNvSpPr txBox="1"/>
          <p:nvPr/>
        </p:nvSpPr>
        <p:spPr>
          <a:xfrm>
            <a:off x="1269917" y="5583451"/>
            <a:ext cx="7188283" cy="646331"/>
          </a:xfrm>
          <a:prstGeom prst="rect">
            <a:avLst/>
          </a:prstGeom>
          <a:noFill/>
        </p:spPr>
        <p:txBody>
          <a:bodyPr wrap="square" rtlCol="0">
            <a:spAutoFit/>
          </a:bodyPr>
          <a:lstStyle/>
          <a:p>
            <a:r>
              <a:rPr lang="en-US" dirty="0" smtClean="0"/>
              <a:t>Ref: Strategic Management of Technology and Innovation</a:t>
            </a:r>
            <a:endParaRPr lang="en-US" dirty="0" smtClean="0"/>
          </a:p>
          <a:p>
            <a:r>
              <a:rPr lang="en-US" dirty="0" smtClean="0"/>
              <a:t>R. A. </a:t>
            </a:r>
            <a:r>
              <a:rPr lang="en-US" dirty="0" err="1" smtClean="0"/>
              <a:t>Burgelman</a:t>
            </a:r>
            <a:r>
              <a:rPr lang="en-US" dirty="0" smtClean="0"/>
              <a:t>, M.A. </a:t>
            </a:r>
            <a:r>
              <a:rPr lang="en-US" dirty="0" err="1" smtClean="0"/>
              <a:t>Maidique</a:t>
            </a:r>
            <a:r>
              <a:rPr lang="en-US" dirty="0" smtClean="0"/>
              <a:t>, and S.C. Wheelwright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Content Placeholder 2"/>
          <p:cNvSpPr>
            <a:spLocks noGrp="1"/>
          </p:cNvSpPr>
          <p:nvPr>
            <p:ph idx="1"/>
          </p:nvPr>
        </p:nvSpPr>
        <p:spPr>
          <a:xfrm>
            <a:off x="457200" y="1600200"/>
            <a:ext cx="8229600" cy="4953000"/>
          </a:xfrm>
        </p:spPr>
        <p:txBody>
          <a:bodyPr>
            <a:normAutofit fontScale="62500" lnSpcReduction="20000"/>
          </a:bodyPr>
          <a:lstStyle/>
          <a:p>
            <a:pPr>
              <a:spcBef>
                <a:spcPts val="1200"/>
              </a:spcBef>
            </a:pPr>
            <a:endParaRPr lang="en-US" dirty="0"/>
          </a:p>
          <a:p>
            <a:pPr>
              <a:spcBef>
                <a:spcPts val="1200"/>
              </a:spcBef>
            </a:pPr>
            <a:r>
              <a:rPr lang="en-US" dirty="0"/>
              <a:t>Early Adopters are the rare breed of visionaries "who have the insight to match an emerging technology to a strategic opportunity,… driven by a 'dream'. </a:t>
            </a:r>
            <a:endParaRPr lang="en-US" dirty="0" smtClean="0"/>
          </a:p>
          <a:p>
            <a:pPr>
              <a:spcBef>
                <a:spcPts val="1200"/>
              </a:spcBef>
            </a:pPr>
            <a:r>
              <a:rPr lang="en-US" dirty="0" smtClean="0"/>
              <a:t>The </a:t>
            </a:r>
            <a:r>
              <a:rPr lang="en-US" dirty="0"/>
              <a:t>core dream is a business goal, not a technology goal, and it involves taking a quantum leap forward in how business is conducted in their industry or by their customers… Visionaries drive the high-tech industry because they see the potential for an 'order-of-magnitude' return on investment and willingly take high risks to pursue that goal. </a:t>
            </a:r>
            <a:endParaRPr lang="en-US" dirty="0" smtClean="0"/>
          </a:p>
          <a:p>
            <a:pPr>
              <a:spcBef>
                <a:spcPts val="1200"/>
              </a:spcBef>
            </a:pPr>
            <a:r>
              <a:rPr lang="en-US" dirty="0" smtClean="0"/>
              <a:t>They </a:t>
            </a:r>
            <a:r>
              <a:rPr lang="en-US" dirty="0"/>
              <a:t>will work with vendors who have little or not funding… As a buying group, visionaries are easy to sell but very hard to please… because they are buying a dream…They want to start out with a pilot project, which makes sense because they are 'going where no man has gone before' and you are going with them. </a:t>
            </a:r>
            <a:endParaRPr lang="en-US" dirty="0" smtClean="0"/>
          </a:p>
          <a:p>
            <a:pPr>
              <a:spcBef>
                <a:spcPts val="1200"/>
              </a:spcBef>
            </a:pPr>
            <a:r>
              <a:rPr lang="en-US" dirty="0" smtClean="0"/>
              <a:t>This </a:t>
            </a:r>
            <a:r>
              <a:rPr lang="en-US" dirty="0"/>
              <a:t>is followed by more project work, conducted in phases with milestones, and the like." </a:t>
            </a:r>
            <a:endParaRPr lang="en-US" dirty="0"/>
          </a:p>
          <a:p>
            <a:pPr>
              <a:spcBef>
                <a:spcPts val="1200"/>
              </a:spcBef>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Content Placeholder 2"/>
          <p:cNvSpPr>
            <a:spLocks noGrp="1"/>
          </p:cNvSpPr>
          <p:nvPr>
            <p:ph idx="1"/>
          </p:nvPr>
        </p:nvSpPr>
        <p:spPr>
          <a:xfrm>
            <a:off x="457200" y="1600200"/>
            <a:ext cx="8229600" cy="4525963"/>
          </a:xfrm>
        </p:spPr>
        <p:txBody>
          <a:bodyPr/>
          <a:lstStyle/>
          <a:p>
            <a:r>
              <a:rPr lang="en-US" dirty="0"/>
              <a:t>"You can succeed with the visionaries, and you can thereby get a reputation for being a high flyer with a hot product, but that is not ultimately where the dollars are. Instead, those funds are in the hands of more prudent souls who do not want to be pioneers"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Content Placeholder 2"/>
          <p:cNvSpPr>
            <a:spLocks noGrp="1"/>
          </p:cNvSpPr>
          <p:nvPr>
            <p:ph idx="1"/>
          </p:nvPr>
        </p:nvSpPr>
        <p:spPr>
          <a:xfrm>
            <a:off x="457200" y="898624"/>
            <a:ext cx="8229600" cy="5227539"/>
          </a:xfrm>
        </p:spPr>
        <p:txBody>
          <a:bodyPr>
            <a:normAutofit fontScale="55000" lnSpcReduction="20000"/>
          </a:bodyPr>
          <a:lstStyle/>
          <a:p>
            <a:pPr>
              <a:lnSpc>
                <a:spcPct val="170000"/>
              </a:lnSpc>
            </a:pPr>
            <a:endParaRPr lang="en-US" dirty="0"/>
          </a:p>
          <a:p>
            <a:pPr>
              <a:lnSpc>
                <a:spcPct val="170000"/>
              </a:lnSpc>
            </a:pPr>
            <a:r>
              <a:rPr lang="en-US" dirty="0"/>
              <a:t>The Early Majority are pragmatists… "they care about the company they are buying from, the quality of the product they are buying, the infrastructure of supporting products and system interfaces, and the reliability of the service they are going to get… </a:t>
            </a:r>
            <a:r>
              <a:rPr lang="en-US" dirty="0" err="1"/>
              <a:t>Pragamatists</a:t>
            </a:r>
            <a:r>
              <a:rPr lang="en-US" dirty="0"/>
              <a:t> tend to be 'vertically' oriented, meaning that they communicate more with others like themselves within their own industry than do technology </a:t>
            </a:r>
            <a:r>
              <a:rPr lang="en-US" dirty="0" smtClean="0"/>
              <a:t> enthusiasts </a:t>
            </a:r>
            <a:r>
              <a:rPr lang="en-US" dirty="0"/>
              <a:t>and early adopters… It is very difficult to break into a new industry selling to pragmatists. </a:t>
            </a:r>
            <a:endParaRPr lang="en-US" dirty="0" smtClean="0"/>
          </a:p>
          <a:p>
            <a:pPr>
              <a:lnSpc>
                <a:spcPct val="170000"/>
              </a:lnSpc>
            </a:pPr>
            <a:r>
              <a:rPr lang="en-US" dirty="0" smtClean="0"/>
              <a:t>References </a:t>
            </a:r>
            <a:r>
              <a:rPr lang="en-US" dirty="0"/>
              <a:t>and relationships are very important…Pragmatists won't buy from you until you are established, yet you can't get established until they buy from you… </a:t>
            </a:r>
            <a:endParaRPr lang="en-US" dirty="0"/>
          </a:p>
          <a:p>
            <a:pPr>
              <a:lnSpc>
                <a:spcPct val="17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Content Placeholder 2"/>
          <p:cNvSpPr>
            <a:spLocks noGrp="1"/>
          </p:cNvSpPr>
          <p:nvPr>
            <p:ph idx="1"/>
          </p:nvPr>
        </p:nvSpPr>
        <p:spPr>
          <a:xfrm>
            <a:off x="457200" y="1600200"/>
            <a:ext cx="8229600" cy="4525963"/>
          </a:xfrm>
        </p:spPr>
        <p:txBody>
          <a:bodyPr>
            <a:normAutofit fontScale="62500" lnSpcReduction="20000"/>
          </a:bodyPr>
          <a:lstStyle/>
          <a:p>
            <a:pPr>
              <a:lnSpc>
                <a:spcPct val="170000"/>
              </a:lnSpc>
            </a:pPr>
            <a:r>
              <a:rPr lang="en-US" dirty="0"/>
              <a:t>"On the other hand, once a startup has earned its spurs with the pragmatist buyers within a given vertical market, they tend to be very loyal to it, and even go out of their way to help it succeed. When this happens, the cost of sales goes way down, and the leverage on incremental R&amp;D to support any given customer goes way up. That's one of the reasons pragmatists make such a great market… </a:t>
            </a:r>
            <a:endParaRPr lang="en-US" dirty="0"/>
          </a:p>
          <a:p>
            <a:pPr>
              <a:lnSpc>
                <a:spcPct val="170000"/>
              </a:lnSpc>
            </a:pPr>
            <a:r>
              <a:rPr lang="en-US" dirty="0"/>
              <a:t>"They like to see competition… Pragmatists want to buy from proven market leaders because they know third parties will design supporting products around a market-leading products… aftermarket…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Content Placeholder 2"/>
          <p:cNvSpPr>
            <a:spLocks noGrp="1"/>
          </p:cNvSpPr>
          <p:nvPr>
            <p:ph idx="1"/>
          </p:nvPr>
        </p:nvSpPr>
        <p:spPr>
          <a:xfrm>
            <a:off x="457200" y="1600200"/>
            <a:ext cx="8229600" cy="4525963"/>
          </a:xfrm>
        </p:spPr>
        <p:txBody>
          <a:bodyPr>
            <a:normAutofit fontScale="62500" lnSpcReduction="20000"/>
          </a:bodyPr>
          <a:lstStyle/>
          <a:p>
            <a:pPr>
              <a:lnSpc>
                <a:spcPct val="170000"/>
              </a:lnSpc>
            </a:pPr>
            <a:r>
              <a:rPr lang="en-US" dirty="0"/>
              <a:t>"Overall, to market to pragmatists, you must be patient. You need to be conversant with the issues that dominate their particular business. You need to show up at the industry-specific conferences and trade shows they attend. You need to be mentioned in articles that run in magazines they read. You need to be installed in other companies in their industry. You need to have developed applications that are specific to their industry. You need to have partnerships and alliances with the other vendors who serve their industry. You need to have earned a reputation for quality and service.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 y="228600"/>
            <a:ext cx="8991600" cy="838200"/>
          </a:xfrm>
        </p:spPr>
        <p:txBody>
          <a:bodyPr>
            <a:normAutofit fontScale="90000"/>
          </a:bodyPr>
          <a:lstStyle/>
          <a:p>
            <a:pPr>
              <a:defRPr/>
            </a:pPr>
            <a:r>
              <a:rPr lang="en-US" altLang="zh-TW" smtClean="0"/>
              <a:t>The Position on S-curve Corresponding to BCG </a:t>
            </a:r>
            <a:endParaRPr lang="en-US" altLang="zh-TW" smtClean="0"/>
          </a:p>
        </p:txBody>
      </p:sp>
      <p:pic>
        <p:nvPicPr>
          <p:cNvPr id="5" name="Picture 3" descr="BCG"/>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900113" y="2924175"/>
            <a:ext cx="4464050" cy="2576513"/>
          </a:xfrm>
        </p:spPr>
      </p:pic>
      <p:sp>
        <p:nvSpPr>
          <p:cNvPr id="6" name="Line 4"/>
          <p:cNvSpPr>
            <a:spLocks noChangeShapeType="1"/>
          </p:cNvSpPr>
          <p:nvPr/>
        </p:nvSpPr>
        <p:spPr bwMode="auto">
          <a:xfrm>
            <a:off x="611188" y="2492375"/>
            <a:ext cx="0" cy="3097213"/>
          </a:xfrm>
          <a:prstGeom prst="line">
            <a:avLst/>
          </a:prstGeom>
          <a:noFill/>
          <a:ln w="28575">
            <a:solidFill>
              <a:srgbClr val="000000"/>
            </a:solidFill>
            <a:round/>
            <a:headEnd type="triangle" w="med" len="med"/>
            <a:tailEnd type="triangle" w="med" len="med"/>
          </a:ln>
          <a:effectLst/>
        </p:spPr>
        <p:txBody>
          <a:bodyPr wrap="none">
            <a:spAutoFit/>
          </a:bodyPr>
          <a:lstStyle/>
          <a:p>
            <a:pPr>
              <a:defRPr/>
            </a:pPr>
            <a:endParaRPr lang="en-US"/>
          </a:p>
        </p:txBody>
      </p:sp>
      <p:sp>
        <p:nvSpPr>
          <p:cNvPr id="7" name="Line 5"/>
          <p:cNvSpPr>
            <a:spLocks noChangeShapeType="1"/>
          </p:cNvSpPr>
          <p:nvPr/>
        </p:nvSpPr>
        <p:spPr bwMode="auto">
          <a:xfrm>
            <a:off x="1763713" y="2492375"/>
            <a:ext cx="3240087" cy="0"/>
          </a:xfrm>
          <a:prstGeom prst="line">
            <a:avLst/>
          </a:prstGeom>
          <a:noFill/>
          <a:ln w="28575">
            <a:solidFill>
              <a:srgbClr val="000000"/>
            </a:solidFill>
            <a:round/>
            <a:headEnd type="triangle" w="med" len="med"/>
            <a:tailEnd type="triangle" w="med" len="med"/>
          </a:ln>
          <a:effectLst/>
        </p:spPr>
        <p:txBody>
          <a:bodyPr>
            <a:spAutoFit/>
          </a:bodyPr>
          <a:lstStyle/>
          <a:p>
            <a:pPr>
              <a:defRPr/>
            </a:pPr>
            <a:endParaRPr lang="en-US"/>
          </a:p>
        </p:txBody>
      </p:sp>
      <p:sp>
        <p:nvSpPr>
          <p:cNvPr id="8" name="Text Box 6"/>
          <p:cNvSpPr txBox="1">
            <a:spLocks noChangeArrowheads="1"/>
          </p:cNvSpPr>
          <p:nvPr/>
        </p:nvSpPr>
        <p:spPr bwMode="auto">
          <a:xfrm>
            <a:off x="2411413" y="1989138"/>
            <a:ext cx="1873250" cy="336550"/>
          </a:xfrm>
          <a:prstGeom prst="rect">
            <a:avLst/>
          </a:prstGeom>
          <a:noFill/>
          <a:ln>
            <a:noFill/>
          </a:ln>
          <a:effectLst/>
        </p:spPr>
        <p:txBody>
          <a:bodyPr>
            <a:spAutoFit/>
          </a:bodyPr>
          <a:lstStyle/>
          <a:p>
            <a:pPr>
              <a:spcBef>
                <a:spcPct val="50000"/>
              </a:spcBef>
              <a:defRPr/>
            </a:pPr>
            <a:r>
              <a:rPr lang="en-US" altLang="zh-TW"/>
              <a:t>Market Share</a:t>
            </a:r>
            <a:endParaRPr lang="en-US" altLang="zh-TW"/>
          </a:p>
        </p:txBody>
      </p:sp>
      <p:sp>
        <p:nvSpPr>
          <p:cNvPr id="9" name="Text Box 7"/>
          <p:cNvSpPr txBox="1">
            <a:spLocks noChangeArrowheads="1"/>
          </p:cNvSpPr>
          <p:nvPr/>
        </p:nvSpPr>
        <p:spPr bwMode="auto">
          <a:xfrm rot="10800000">
            <a:off x="250825" y="3429000"/>
            <a:ext cx="428625" cy="938213"/>
          </a:xfrm>
          <a:prstGeom prst="rect">
            <a:avLst/>
          </a:prstGeom>
          <a:noFill/>
          <a:ln>
            <a:noFill/>
          </a:ln>
          <a:effectLst/>
        </p:spPr>
        <p:txBody>
          <a:bodyPr vert="eaVert">
            <a:spAutoFit/>
          </a:bodyPr>
          <a:lstStyle/>
          <a:p>
            <a:pPr>
              <a:spcBef>
                <a:spcPct val="50000"/>
              </a:spcBef>
              <a:defRPr/>
            </a:pPr>
            <a:r>
              <a:rPr lang="en-US" altLang="zh-TW"/>
              <a:t>Growth </a:t>
            </a:r>
            <a:endParaRPr lang="en-US" altLang="zh-TW"/>
          </a:p>
        </p:txBody>
      </p:sp>
      <p:sp>
        <p:nvSpPr>
          <p:cNvPr id="10" name="Text Box 8"/>
          <p:cNvSpPr txBox="1">
            <a:spLocks noChangeArrowheads="1"/>
          </p:cNvSpPr>
          <p:nvPr/>
        </p:nvSpPr>
        <p:spPr bwMode="auto">
          <a:xfrm>
            <a:off x="611188" y="2060575"/>
            <a:ext cx="863600" cy="336550"/>
          </a:xfrm>
          <a:prstGeom prst="rect">
            <a:avLst/>
          </a:prstGeom>
          <a:noFill/>
          <a:ln>
            <a:noFill/>
          </a:ln>
          <a:effectLst/>
        </p:spPr>
        <p:txBody>
          <a:bodyPr>
            <a:spAutoFit/>
          </a:bodyPr>
          <a:lstStyle/>
          <a:p>
            <a:pPr>
              <a:spcBef>
                <a:spcPct val="50000"/>
              </a:spcBef>
              <a:defRPr/>
            </a:pPr>
            <a:r>
              <a:rPr lang="en-US" altLang="zh-TW" b="1">
                <a:solidFill>
                  <a:srgbClr val="CC3300"/>
                </a:solidFill>
              </a:rPr>
              <a:t>HIGH</a:t>
            </a:r>
            <a:endParaRPr lang="en-US" altLang="zh-TW" b="1">
              <a:solidFill>
                <a:srgbClr val="CC3300"/>
              </a:solidFill>
            </a:endParaRPr>
          </a:p>
        </p:txBody>
      </p:sp>
      <p:sp>
        <p:nvSpPr>
          <p:cNvPr id="11" name="Text Box 9"/>
          <p:cNvSpPr txBox="1">
            <a:spLocks noChangeArrowheads="1"/>
          </p:cNvSpPr>
          <p:nvPr/>
        </p:nvSpPr>
        <p:spPr bwMode="auto">
          <a:xfrm>
            <a:off x="539750" y="5805488"/>
            <a:ext cx="792163" cy="336550"/>
          </a:xfrm>
          <a:prstGeom prst="rect">
            <a:avLst/>
          </a:prstGeom>
          <a:noFill/>
          <a:ln>
            <a:noFill/>
          </a:ln>
          <a:effectLst/>
        </p:spPr>
        <p:txBody>
          <a:bodyPr>
            <a:spAutoFit/>
          </a:bodyPr>
          <a:lstStyle/>
          <a:p>
            <a:pPr>
              <a:spcBef>
                <a:spcPct val="50000"/>
              </a:spcBef>
              <a:defRPr/>
            </a:pPr>
            <a:r>
              <a:rPr lang="en-US" altLang="zh-TW" b="1">
                <a:solidFill>
                  <a:srgbClr val="CC3300"/>
                </a:solidFill>
              </a:rPr>
              <a:t>LOW</a:t>
            </a:r>
            <a:endParaRPr lang="en-US" altLang="zh-TW" b="1">
              <a:solidFill>
                <a:srgbClr val="CC3300"/>
              </a:solidFill>
            </a:endParaRPr>
          </a:p>
        </p:txBody>
      </p:sp>
      <p:sp>
        <p:nvSpPr>
          <p:cNvPr id="12" name="Text Box 10"/>
          <p:cNvSpPr txBox="1">
            <a:spLocks noChangeArrowheads="1"/>
          </p:cNvSpPr>
          <p:nvPr/>
        </p:nvSpPr>
        <p:spPr bwMode="auto">
          <a:xfrm>
            <a:off x="5076825" y="2276475"/>
            <a:ext cx="792163" cy="336550"/>
          </a:xfrm>
          <a:prstGeom prst="rect">
            <a:avLst/>
          </a:prstGeom>
          <a:noFill/>
          <a:ln>
            <a:noFill/>
          </a:ln>
          <a:effectLst/>
        </p:spPr>
        <p:txBody>
          <a:bodyPr>
            <a:spAutoFit/>
          </a:bodyPr>
          <a:lstStyle/>
          <a:p>
            <a:pPr>
              <a:spcBef>
                <a:spcPct val="50000"/>
              </a:spcBef>
              <a:defRPr/>
            </a:pPr>
            <a:r>
              <a:rPr lang="en-US" altLang="zh-TW" b="1">
                <a:solidFill>
                  <a:srgbClr val="CC3300"/>
                </a:solidFill>
              </a:rPr>
              <a:t>LOW</a:t>
            </a:r>
            <a:endParaRPr lang="en-US" altLang="zh-TW" b="1">
              <a:solidFill>
                <a:srgbClr val="CC3300"/>
              </a:solidFill>
            </a:endParaRPr>
          </a:p>
        </p:txBody>
      </p:sp>
      <p:sp>
        <p:nvSpPr>
          <p:cNvPr id="13" name="Line 11"/>
          <p:cNvSpPr>
            <a:spLocks noChangeShapeType="1"/>
          </p:cNvSpPr>
          <p:nvPr/>
        </p:nvSpPr>
        <p:spPr bwMode="auto">
          <a:xfrm>
            <a:off x="5614988" y="2997200"/>
            <a:ext cx="0" cy="2376488"/>
          </a:xfrm>
          <a:prstGeom prst="line">
            <a:avLst/>
          </a:prstGeom>
          <a:noFill/>
          <a:ln w="28575">
            <a:solidFill>
              <a:srgbClr val="000000"/>
            </a:solidFill>
            <a:round/>
          </a:ln>
          <a:effectLst/>
        </p:spPr>
        <p:txBody>
          <a:bodyPr wrap="none">
            <a:spAutoFit/>
          </a:bodyPr>
          <a:lstStyle/>
          <a:p>
            <a:pPr>
              <a:defRPr/>
            </a:pPr>
            <a:endParaRPr lang="en-US"/>
          </a:p>
        </p:txBody>
      </p:sp>
      <p:sp>
        <p:nvSpPr>
          <p:cNvPr id="14" name="Freeform 12"/>
          <p:cNvSpPr/>
          <p:nvPr/>
        </p:nvSpPr>
        <p:spPr bwMode="auto">
          <a:xfrm>
            <a:off x="5795963" y="4292600"/>
            <a:ext cx="1223962" cy="935038"/>
          </a:xfrm>
          <a:custGeom>
            <a:avLst/>
            <a:gdLst>
              <a:gd name="T0" fmla="*/ 0 w 771"/>
              <a:gd name="T1" fmla="*/ 589 h 589"/>
              <a:gd name="T2" fmla="*/ 272 w 771"/>
              <a:gd name="T3" fmla="*/ 453 h 589"/>
              <a:gd name="T4" fmla="*/ 408 w 771"/>
              <a:gd name="T5" fmla="*/ 90 h 589"/>
              <a:gd name="T6" fmla="*/ 771 w 771"/>
              <a:gd name="T7" fmla="*/ 0 h 589"/>
            </a:gdLst>
            <a:ahLst/>
            <a:cxnLst>
              <a:cxn ang="0">
                <a:pos x="T0" y="T1"/>
              </a:cxn>
              <a:cxn ang="0">
                <a:pos x="T2" y="T3"/>
              </a:cxn>
              <a:cxn ang="0">
                <a:pos x="T4" y="T5"/>
              </a:cxn>
              <a:cxn ang="0">
                <a:pos x="T6" y="T7"/>
              </a:cxn>
            </a:cxnLst>
            <a:rect l="0" t="0" r="r" b="b"/>
            <a:pathLst>
              <a:path w="771" h="589">
                <a:moveTo>
                  <a:pt x="0" y="589"/>
                </a:moveTo>
                <a:cubicBezTo>
                  <a:pt x="102" y="562"/>
                  <a:pt x="204" y="536"/>
                  <a:pt x="272" y="453"/>
                </a:cubicBezTo>
                <a:cubicBezTo>
                  <a:pt x="340" y="370"/>
                  <a:pt x="325" y="165"/>
                  <a:pt x="408" y="90"/>
                </a:cubicBezTo>
                <a:cubicBezTo>
                  <a:pt x="491" y="15"/>
                  <a:pt x="711" y="15"/>
                  <a:pt x="771" y="0"/>
                </a:cubicBezTo>
              </a:path>
            </a:pathLst>
          </a:custGeom>
          <a:noFill/>
          <a:ln w="12700" cap="flat" cmpd="sng">
            <a:solidFill>
              <a:srgbClr val="000000"/>
            </a:solidFill>
            <a:prstDash val="solid"/>
            <a:round/>
          </a:ln>
          <a:effectLst/>
        </p:spPr>
        <p:txBody>
          <a:bodyPr wrap="none">
            <a:spAutoFit/>
          </a:bodyPr>
          <a:lstStyle/>
          <a:p>
            <a:pPr>
              <a:defRPr/>
            </a:pPr>
            <a:endParaRPr lang="en-US"/>
          </a:p>
        </p:txBody>
      </p:sp>
      <p:sp>
        <p:nvSpPr>
          <p:cNvPr id="15" name="Freeform 13"/>
          <p:cNvSpPr/>
          <p:nvPr/>
        </p:nvSpPr>
        <p:spPr bwMode="auto">
          <a:xfrm>
            <a:off x="6516688" y="3573463"/>
            <a:ext cx="1223962" cy="935037"/>
          </a:xfrm>
          <a:custGeom>
            <a:avLst/>
            <a:gdLst>
              <a:gd name="T0" fmla="*/ 0 w 771"/>
              <a:gd name="T1" fmla="*/ 589 h 589"/>
              <a:gd name="T2" fmla="*/ 272 w 771"/>
              <a:gd name="T3" fmla="*/ 453 h 589"/>
              <a:gd name="T4" fmla="*/ 408 w 771"/>
              <a:gd name="T5" fmla="*/ 90 h 589"/>
              <a:gd name="T6" fmla="*/ 771 w 771"/>
              <a:gd name="T7" fmla="*/ 0 h 589"/>
            </a:gdLst>
            <a:ahLst/>
            <a:cxnLst>
              <a:cxn ang="0">
                <a:pos x="T0" y="T1"/>
              </a:cxn>
              <a:cxn ang="0">
                <a:pos x="T2" y="T3"/>
              </a:cxn>
              <a:cxn ang="0">
                <a:pos x="T4" y="T5"/>
              </a:cxn>
              <a:cxn ang="0">
                <a:pos x="T6" y="T7"/>
              </a:cxn>
            </a:cxnLst>
            <a:rect l="0" t="0" r="r" b="b"/>
            <a:pathLst>
              <a:path w="771" h="589">
                <a:moveTo>
                  <a:pt x="0" y="589"/>
                </a:moveTo>
                <a:cubicBezTo>
                  <a:pt x="102" y="562"/>
                  <a:pt x="204" y="536"/>
                  <a:pt x="272" y="453"/>
                </a:cubicBezTo>
                <a:cubicBezTo>
                  <a:pt x="340" y="370"/>
                  <a:pt x="325" y="165"/>
                  <a:pt x="408" y="90"/>
                </a:cubicBezTo>
                <a:cubicBezTo>
                  <a:pt x="491" y="15"/>
                  <a:pt x="711" y="15"/>
                  <a:pt x="771" y="0"/>
                </a:cubicBezTo>
              </a:path>
            </a:pathLst>
          </a:custGeom>
          <a:noFill/>
          <a:ln w="12700" cap="flat" cmpd="sng">
            <a:solidFill>
              <a:srgbClr val="000000"/>
            </a:solidFill>
            <a:prstDash val="solid"/>
            <a:round/>
          </a:ln>
          <a:effectLst/>
        </p:spPr>
        <p:txBody>
          <a:bodyPr wrap="none">
            <a:spAutoFit/>
          </a:bodyPr>
          <a:lstStyle/>
          <a:p>
            <a:pPr>
              <a:defRPr/>
            </a:pPr>
            <a:endParaRPr lang="en-US"/>
          </a:p>
        </p:txBody>
      </p:sp>
      <p:sp>
        <p:nvSpPr>
          <p:cNvPr id="16" name="Text Box 14"/>
          <p:cNvSpPr txBox="1">
            <a:spLocks noChangeArrowheads="1"/>
          </p:cNvSpPr>
          <p:nvPr/>
        </p:nvSpPr>
        <p:spPr bwMode="auto">
          <a:xfrm>
            <a:off x="5651500" y="2781300"/>
            <a:ext cx="1655763" cy="581025"/>
          </a:xfrm>
          <a:prstGeom prst="rect">
            <a:avLst/>
          </a:prstGeom>
          <a:noFill/>
          <a:ln>
            <a:noFill/>
          </a:ln>
          <a:effectLst/>
        </p:spPr>
        <p:txBody>
          <a:bodyPr>
            <a:spAutoFit/>
          </a:bodyPr>
          <a:lstStyle/>
          <a:p>
            <a:pPr>
              <a:spcBef>
                <a:spcPct val="50000"/>
              </a:spcBef>
              <a:defRPr/>
            </a:pPr>
            <a:r>
              <a:rPr lang="en-US" altLang="zh-TW"/>
              <a:t>Product performance</a:t>
            </a:r>
            <a:endParaRPr lang="en-US" altLang="zh-TW"/>
          </a:p>
        </p:txBody>
      </p:sp>
      <p:sp>
        <p:nvSpPr>
          <p:cNvPr id="17" name="Line 15"/>
          <p:cNvSpPr>
            <a:spLocks noChangeShapeType="1"/>
          </p:cNvSpPr>
          <p:nvPr/>
        </p:nvSpPr>
        <p:spPr bwMode="auto">
          <a:xfrm flipH="1">
            <a:off x="5580063" y="5373688"/>
            <a:ext cx="2628900" cy="0"/>
          </a:xfrm>
          <a:prstGeom prst="line">
            <a:avLst/>
          </a:prstGeom>
          <a:noFill/>
          <a:ln w="28575">
            <a:solidFill>
              <a:srgbClr val="000000"/>
            </a:solidFill>
            <a:round/>
          </a:ln>
          <a:effectLst/>
        </p:spPr>
        <p:txBody>
          <a:bodyPr>
            <a:spAutoFit/>
          </a:bodyPr>
          <a:lstStyle/>
          <a:p>
            <a:pPr>
              <a:defRPr/>
            </a:pPr>
            <a:endParaRPr lang="en-US"/>
          </a:p>
        </p:txBody>
      </p:sp>
      <p:sp>
        <p:nvSpPr>
          <p:cNvPr id="18" name="Text Box 16"/>
          <p:cNvSpPr txBox="1">
            <a:spLocks noChangeArrowheads="1"/>
          </p:cNvSpPr>
          <p:nvPr/>
        </p:nvSpPr>
        <p:spPr bwMode="auto">
          <a:xfrm>
            <a:off x="6156325" y="5445125"/>
            <a:ext cx="2808288" cy="336550"/>
          </a:xfrm>
          <a:prstGeom prst="rect">
            <a:avLst/>
          </a:prstGeom>
          <a:noFill/>
          <a:ln>
            <a:noFill/>
          </a:ln>
          <a:effectLst/>
        </p:spPr>
        <p:txBody>
          <a:bodyPr>
            <a:spAutoFit/>
          </a:bodyPr>
          <a:lstStyle/>
          <a:p>
            <a:pPr>
              <a:spcBef>
                <a:spcPct val="50000"/>
              </a:spcBef>
              <a:defRPr/>
            </a:pPr>
            <a:r>
              <a:rPr lang="en-US" altLang="zh-TW"/>
              <a:t>Time or engineering effort</a:t>
            </a:r>
            <a:endParaRPr lang="en-US" altLang="zh-TW"/>
          </a:p>
        </p:txBody>
      </p:sp>
      <p:sp>
        <p:nvSpPr>
          <p:cNvPr id="19" name="Oval 17"/>
          <p:cNvSpPr>
            <a:spLocks noChangeArrowheads="1"/>
          </p:cNvSpPr>
          <p:nvPr/>
        </p:nvSpPr>
        <p:spPr bwMode="auto">
          <a:xfrm>
            <a:off x="6948488" y="3933825"/>
            <a:ext cx="144462" cy="142875"/>
          </a:xfrm>
          <a:prstGeom prst="ellipse">
            <a:avLst/>
          </a:prstGeom>
          <a:solidFill>
            <a:srgbClr val="CC3300"/>
          </a:solidFill>
          <a:ln w="12700">
            <a:solidFill>
              <a:srgbClr val="CC3300"/>
            </a:solidFill>
            <a:round/>
          </a:ln>
          <a:effectLst/>
        </p:spPr>
        <p:txBody>
          <a:bodyPr anchor="ctr">
            <a:spAutoFit/>
          </a:bodyPr>
          <a:lstStyle/>
          <a:p>
            <a:pPr>
              <a:defRPr/>
            </a:pPr>
            <a:endParaRPr lang="en-US"/>
          </a:p>
        </p:txBody>
      </p:sp>
      <p:sp>
        <p:nvSpPr>
          <p:cNvPr id="20" name="Oval 18"/>
          <p:cNvSpPr>
            <a:spLocks noChangeArrowheads="1"/>
          </p:cNvSpPr>
          <p:nvPr/>
        </p:nvSpPr>
        <p:spPr bwMode="auto">
          <a:xfrm>
            <a:off x="6227763" y="4724400"/>
            <a:ext cx="144462" cy="142875"/>
          </a:xfrm>
          <a:prstGeom prst="ellipse">
            <a:avLst/>
          </a:prstGeom>
          <a:solidFill>
            <a:srgbClr val="CC3300"/>
          </a:solidFill>
          <a:ln w="12700">
            <a:solidFill>
              <a:srgbClr val="CC3300"/>
            </a:solidFill>
            <a:round/>
          </a:ln>
          <a:effectLst/>
        </p:spPr>
        <p:txBody>
          <a:bodyPr anchor="ctr">
            <a:spAutoFit/>
          </a:bodyPr>
          <a:lstStyle/>
          <a:p>
            <a:pPr>
              <a:defRPr/>
            </a:pPr>
            <a:endParaRPr lang="en-US"/>
          </a:p>
        </p:txBody>
      </p:sp>
      <p:sp>
        <p:nvSpPr>
          <p:cNvPr id="21" name="Oval 19"/>
          <p:cNvSpPr>
            <a:spLocks noChangeArrowheads="1"/>
          </p:cNvSpPr>
          <p:nvPr/>
        </p:nvSpPr>
        <p:spPr bwMode="auto">
          <a:xfrm>
            <a:off x="2339975" y="3500438"/>
            <a:ext cx="144463" cy="142875"/>
          </a:xfrm>
          <a:prstGeom prst="ellipse">
            <a:avLst/>
          </a:prstGeom>
          <a:solidFill>
            <a:srgbClr val="CC3300"/>
          </a:solidFill>
          <a:ln w="12700">
            <a:solidFill>
              <a:srgbClr val="CC3300"/>
            </a:solidFill>
            <a:round/>
          </a:ln>
          <a:effectLst/>
        </p:spPr>
        <p:txBody>
          <a:bodyPr anchor="ctr">
            <a:spAutoFit/>
          </a:bodyPr>
          <a:lstStyle/>
          <a:p>
            <a:pPr>
              <a:defRPr/>
            </a:pPr>
            <a:endParaRPr lang="en-US"/>
          </a:p>
        </p:txBody>
      </p:sp>
      <p:sp>
        <p:nvSpPr>
          <p:cNvPr id="22" name="Oval 20"/>
          <p:cNvSpPr>
            <a:spLocks noChangeArrowheads="1"/>
          </p:cNvSpPr>
          <p:nvPr/>
        </p:nvSpPr>
        <p:spPr bwMode="auto">
          <a:xfrm>
            <a:off x="2627313" y="4652963"/>
            <a:ext cx="144462" cy="142875"/>
          </a:xfrm>
          <a:prstGeom prst="ellipse">
            <a:avLst/>
          </a:prstGeom>
          <a:solidFill>
            <a:srgbClr val="3333FF"/>
          </a:solidFill>
          <a:ln w="12700">
            <a:solidFill>
              <a:srgbClr val="0000CC"/>
            </a:solidFill>
            <a:round/>
          </a:ln>
          <a:effectLst/>
        </p:spPr>
        <p:txBody>
          <a:bodyPr anchor="ctr">
            <a:spAutoFit/>
          </a:bodyPr>
          <a:lstStyle/>
          <a:p>
            <a:pPr>
              <a:defRPr/>
            </a:pPr>
            <a:endParaRPr lang="en-US"/>
          </a:p>
        </p:txBody>
      </p:sp>
      <p:sp>
        <p:nvSpPr>
          <p:cNvPr id="23" name="Oval 21"/>
          <p:cNvSpPr>
            <a:spLocks noChangeArrowheads="1"/>
          </p:cNvSpPr>
          <p:nvPr/>
        </p:nvSpPr>
        <p:spPr bwMode="auto">
          <a:xfrm>
            <a:off x="6516688" y="4292600"/>
            <a:ext cx="144462" cy="142875"/>
          </a:xfrm>
          <a:prstGeom prst="ellipse">
            <a:avLst/>
          </a:prstGeom>
          <a:solidFill>
            <a:srgbClr val="3333FF"/>
          </a:solidFill>
          <a:ln w="12700">
            <a:solidFill>
              <a:srgbClr val="0000CC"/>
            </a:solidFill>
            <a:round/>
          </a:ln>
          <a:effectLst/>
        </p:spPr>
        <p:txBody>
          <a:bodyPr anchor="ctr">
            <a:spAutoFit/>
          </a:bodyPr>
          <a:lstStyle/>
          <a:p>
            <a:pPr>
              <a:defRPr/>
            </a:pPr>
            <a:endParaRPr lang="en-US"/>
          </a:p>
        </p:txBody>
      </p:sp>
      <p:sp>
        <p:nvSpPr>
          <p:cNvPr id="24" name="Freeform 22"/>
          <p:cNvSpPr/>
          <p:nvPr/>
        </p:nvSpPr>
        <p:spPr bwMode="auto">
          <a:xfrm>
            <a:off x="7019925" y="4292600"/>
            <a:ext cx="325438" cy="1588"/>
          </a:xfrm>
          <a:custGeom>
            <a:avLst/>
            <a:gdLst>
              <a:gd name="T0" fmla="*/ 0 w 205"/>
              <a:gd name="T1" fmla="*/ 0 h 1"/>
              <a:gd name="T2" fmla="*/ 182 w 205"/>
              <a:gd name="T3" fmla="*/ 0 h 1"/>
              <a:gd name="T4" fmla="*/ 136 w 205"/>
              <a:gd name="T5" fmla="*/ 0 h 1"/>
              <a:gd name="T6" fmla="*/ 182 w 205"/>
              <a:gd name="T7" fmla="*/ 0 h 1"/>
            </a:gdLst>
            <a:ahLst/>
            <a:cxnLst>
              <a:cxn ang="0">
                <a:pos x="T0" y="T1"/>
              </a:cxn>
              <a:cxn ang="0">
                <a:pos x="T2" y="T3"/>
              </a:cxn>
              <a:cxn ang="0">
                <a:pos x="T4" y="T5"/>
              </a:cxn>
              <a:cxn ang="0">
                <a:pos x="T6" y="T7"/>
              </a:cxn>
            </a:cxnLst>
            <a:rect l="0" t="0" r="r" b="b"/>
            <a:pathLst>
              <a:path w="205" h="1">
                <a:moveTo>
                  <a:pt x="0" y="0"/>
                </a:moveTo>
                <a:cubicBezTo>
                  <a:pt x="79" y="0"/>
                  <a:pt x="159" y="0"/>
                  <a:pt x="182" y="0"/>
                </a:cubicBezTo>
                <a:cubicBezTo>
                  <a:pt x="205" y="0"/>
                  <a:pt x="136" y="0"/>
                  <a:pt x="136" y="0"/>
                </a:cubicBezTo>
                <a:cubicBezTo>
                  <a:pt x="136" y="0"/>
                  <a:pt x="159" y="0"/>
                  <a:pt x="182" y="0"/>
                </a:cubicBezTo>
              </a:path>
            </a:pathLst>
          </a:custGeom>
          <a:noFill/>
          <a:ln w="12700" cap="flat" cmpd="sng">
            <a:solidFill>
              <a:srgbClr val="000000"/>
            </a:solidFill>
            <a:prstDash val="solid"/>
            <a:round/>
          </a:ln>
          <a:effectLst/>
        </p:spPr>
        <p:txBody>
          <a:bodyPr anchor="ctr">
            <a:spAutoFit/>
          </a:bodyPr>
          <a:lstStyle/>
          <a:p>
            <a:pPr>
              <a:defRPr/>
            </a:pPr>
            <a:endParaRPr lang="en-US"/>
          </a:p>
        </p:txBody>
      </p:sp>
      <p:sp>
        <p:nvSpPr>
          <p:cNvPr id="25" name="Oval 23"/>
          <p:cNvSpPr>
            <a:spLocks noChangeArrowheads="1"/>
          </p:cNvSpPr>
          <p:nvPr/>
        </p:nvSpPr>
        <p:spPr bwMode="auto">
          <a:xfrm>
            <a:off x="7019925" y="4221163"/>
            <a:ext cx="144463" cy="142875"/>
          </a:xfrm>
          <a:prstGeom prst="ellipse">
            <a:avLst/>
          </a:prstGeom>
          <a:solidFill>
            <a:srgbClr val="808080"/>
          </a:solidFill>
          <a:ln w="12700">
            <a:solidFill>
              <a:srgbClr val="333333"/>
            </a:solidFill>
            <a:round/>
          </a:ln>
          <a:effectLst/>
        </p:spPr>
        <p:txBody>
          <a:bodyPr anchor="ctr">
            <a:spAutoFit/>
          </a:bodyPr>
          <a:lstStyle/>
          <a:p>
            <a:pPr>
              <a:defRPr/>
            </a:pPr>
            <a:endParaRPr lang="en-US"/>
          </a:p>
        </p:txBody>
      </p:sp>
      <p:sp>
        <p:nvSpPr>
          <p:cNvPr id="26" name="Oval 24"/>
          <p:cNvSpPr>
            <a:spLocks noChangeArrowheads="1"/>
          </p:cNvSpPr>
          <p:nvPr/>
        </p:nvSpPr>
        <p:spPr bwMode="auto">
          <a:xfrm>
            <a:off x="4500563" y="4652963"/>
            <a:ext cx="144462" cy="142875"/>
          </a:xfrm>
          <a:prstGeom prst="ellipse">
            <a:avLst/>
          </a:prstGeom>
          <a:solidFill>
            <a:srgbClr val="808080"/>
          </a:solidFill>
          <a:ln w="12700">
            <a:solidFill>
              <a:srgbClr val="333333"/>
            </a:solidFill>
            <a:round/>
          </a:ln>
          <a:effectLst/>
        </p:spPr>
        <p:txBody>
          <a:bodyPr anchor="ctr">
            <a:spAutoFit/>
          </a:bodyPr>
          <a:lstStyle/>
          <a:p>
            <a:pPr>
              <a:defRPr/>
            </a:pPr>
            <a:endParaRPr lang="en-US"/>
          </a:p>
        </p:txBody>
      </p:sp>
      <p:sp>
        <p:nvSpPr>
          <p:cNvPr id="27" name="Text Box 25"/>
          <p:cNvSpPr txBox="1">
            <a:spLocks noChangeArrowheads="1"/>
          </p:cNvSpPr>
          <p:nvPr/>
        </p:nvSpPr>
        <p:spPr bwMode="auto">
          <a:xfrm>
            <a:off x="4211638" y="3789363"/>
            <a:ext cx="1008062" cy="366712"/>
          </a:xfrm>
          <a:prstGeom prst="rect">
            <a:avLst/>
          </a:prstGeom>
          <a:noFill/>
          <a:ln>
            <a:noFill/>
          </a:ln>
          <a:effectLst/>
        </p:spPr>
        <p:txBody>
          <a:bodyPr>
            <a:spAutoFit/>
          </a:bodyPr>
          <a:lstStyle/>
          <a:p>
            <a:pPr algn="ctr">
              <a:spcBef>
                <a:spcPct val="50000"/>
              </a:spcBef>
              <a:defRPr/>
            </a:pPr>
            <a:r>
              <a:rPr lang="en-US" altLang="zh-TW" sz="1800" b="1">
                <a:solidFill>
                  <a:srgbClr val="00CC00"/>
                </a:solidFill>
              </a:rPr>
              <a:t>?</a:t>
            </a:r>
            <a:endParaRPr lang="en-US" altLang="zh-TW" sz="1800" b="1">
              <a:solidFill>
                <a:srgbClr val="00CC00"/>
              </a:solidFill>
            </a:endParaRPr>
          </a:p>
        </p:txBody>
      </p:sp>
      <p:sp>
        <p:nvSpPr>
          <p:cNvPr id="28" name="Text Box 26"/>
          <p:cNvSpPr txBox="1">
            <a:spLocks noChangeArrowheads="1"/>
          </p:cNvSpPr>
          <p:nvPr/>
        </p:nvSpPr>
        <p:spPr bwMode="auto">
          <a:xfrm>
            <a:off x="6516688" y="4221163"/>
            <a:ext cx="576262" cy="579437"/>
          </a:xfrm>
          <a:prstGeom prst="rect">
            <a:avLst/>
          </a:prstGeom>
          <a:noFill/>
          <a:ln>
            <a:noFill/>
          </a:ln>
          <a:effectLst/>
        </p:spPr>
        <p:txBody>
          <a:bodyPr>
            <a:spAutoFit/>
          </a:bodyPr>
          <a:lstStyle/>
          <a:p>
            <a:pPr algn="ctr">
              <a:spcBef>
                <a:spcPct val="50000"/>
              </a:spcBef>
              <a:defRPr/>
            </a:pPr>
            <a:r>
              <a:rPr lang="en-US" altLang="zh-TW" sz="3200" b="1">
                <a:solidFill>
                  <a:srgbClr val="00CC00"/>
                </a:solidFill>
              </a:rPr>
              <a:t>?</a:t>
            </a:r>
            <a:endParaRPr lang="en-US" altLang="zh-TW" sz="3200" b="1">
              <a:solidFill>
                <a:srgbClr val="00CC00"/>
              </a:solidFill>
            </a:endParaRPr>
          </a:p>
        </p:txBody>
      </p:sp>
      <p:sp>
        <p:nvSpPr>
          <p:cNvPr id="29" name="Slide Number Placeholder 28"/>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0" nodeType="clickEffect">
                                  <p:stCondLst>
                                    <p:cond delay="0"/>
                                  </p:stCondLst>
                                  <p:childTnLst>
                                    <p:animScale>
                                      <p:cBhvr>
                                        <p:cTn id="21" dur="2000" fill="hold"/>
                                        <p:tgtEl>
                                          <p:spTgt spid="27"/>
                                        </p:tgtEl>
                                      </p:cBhvr>
                                      <p:by x="400000" y="100000"/>
                                    </p:animScale>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Line 4"/>
          <p:cNvSpPr>
            <a:spLocks noChangeShapeType="1"/>
          </p:cNvSpPr>
          <p:nvPr/>
        </p:nvSpPr>
        <p:spPr bwMode="auto">
          <a:xfrm>
            <a:off x="1066800" y="457200"/>
            <a:ext cx="0" cy="4724400"/>
          </a:xfrm>
          <a:prstGeom prst="line">
            <a:avLst/>
          </a:prstGeom>
          <a:noFill/>
          <a:ln w="9525">
            <a:solidFill>
              <a:schemeClr val="tx1"/>
            </a:solidFill>
            <a:round/>
          </a:ln>
        </p:spPr>
        <p:txBody>
          <a:bodyPr wrap="none" anchor="ctr"/>
          <a:lstStyle/>
          <a:p>
            <a:endParaRPr lang="en-US"/>
          </a:p>
        </p:txBody>
      </p:sp>
      <p:sp>
        <p:nvSpPr>
          <p:cNvPr id="6" name="Line 5"/>
          <p:cNvSpPr>
            <a:spLocks noChangeShapeType="1"/>
          </p:cNvSpPr>
          <p:nvPr/>
        </p:nvSpPr>
        <p:spPr bwMode="auto">
          <a:xfrm>
            <a:off x="1066800" y="5181600"/>
            <a:ext cx="6781800" cy="0"/>
          </a:xfrm>
          <a:prstGeom prst="line">
            <a:avLst/>
          </a:prstGeom>
          <a:noFill/>
          <a:ln w="9525">
            <a:solidFill>
              <a:schemeClr val="tx1"/>
            </a:solidFill>
            <a:round/>
          </a:ln>
        </p:spPr>
        <p:txBody>
          <a:bodyPr wrap="none" anchor="ctr"/>
          <a:lstStyle/>
          <a:p>
            <a:endParaRPr lang="en-US"/>
          </a:p>
        </p:txBody>
      </p:sp>
      <p:sp>
        <p:nvSpPr>
          <p:cNvPr id="7" name="Text Box 6"/>
          <p:cNvSpPr txBox="1">
            <a:spLocks noChangeArrowheads="1"/>
          </p:cNvSpPr>
          <p:nvPr/>
        </p:nvSpPr>
        <p:spPr bwMode="auto">
          <a:xfrm>
            <a:off x="1219200" y="52578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1770</a:t>
            </a:r>
            <a:endParaRPr lang="en-GB" sz="1200"/>
          </a:p>
        </p:txBody>
      </p:sp>
      <p:sp>
        <p:nvSpPr>
          <p:cNvPr id="8" name="Text Box 7"/>
          <p:cNvSpPr txBox="1">
            <a:spLocks noChangeArrowheads="1"/>
          </p:cNvSpPr>
          <p:nvPr/>
        </p:nvSpPr>
        <p:spPr bwMode="auto">
          <a:xfrm>
            <a:off x="2667000" y="52578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1840</a:t>
            </a:r>
            <a:endParaRPr lang="en-GB" sz="1200"/>
          </a:p>
        </p:txBody>
      </p:sp>
      <p:sp>
        <p:nvSpPr>
          <p:cNvPr id="9" name="Text Box 8"/>
          <p:cNvSpPr txBox="1">
            <a:spLocks noChangeArrowheads="1"/>
          </p:cNvSpPr>
          <p:nvPr/>
        </p:nvSpPr>
        <p:spPr bwMode="auto">
          <a:xfrm>
            <a:off x="4114800" y="52578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1890</a:t>
            </a:r>
            <a:endParaRPr lang="en-GB" sz="1200"/>
          </a:p>
        </p:txBody>
      </p:sp>
      <p:sp>
        <p:nvSpPr>
          <p:cNvPr id="10" name="Text Box 9"/>
          <p:cNvSpPr txBox="1">
            <a:spLocks noChangeArrowheads="1"/>
          </p:cNvSpPr>
          <p:nvPr/>
        </p:nvSpPr>
        <p:spPr bwMode="auto">
          <a:xfrm>
            <a:off x="5486400" y="52578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1940</a:t>
            </a:r>
            <a:endParaRPr lang="en-GB" sz="1200"/>
          </a:p>
        </p:txBody>
      </p:sp>
      <p:sp>
        <p:nvSpPr>
          <p:cNvPr id="11" name="Text Box 10"/>
          <p:cNvSpPr txBox="1">
            <a:spLocks noChangeArrowheads="1"/>
          </p:cNvSpPr>
          <p:nvPr/>
        </p:nvSpPr>
        <p:spPr bwMode="auto">
          <a:xfrm>
            <a:off x="7086600" y="52578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1990</a:t>
            </a:r>
            <a:endParaRPr lang="en-GB" sz="1200"/>
          </a:p>
        </p:txBody>
      </p:sp>
      <p:sp>
        <p:nvSpPr>
          <p:cNvPr id="12" name="Text Box 12"/>
          <p:cNvSpPr txBox="1">
            <a:spLocks noChangeArrowheads="1"/>
          </p:cNvSpPr>
          <p:nvPr/>
        </p:nvSpPr>
        <p:spPr bwMode="auto">
          <a:xfrm>
            <a:off x="1143000" y="5562600"/>
            <a:ext cx="685800" cy="5492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cotton</a:t>
            </a:r>
            <a:endParaRPr lang="en-GB" sz="1200">
              <a:solidFill>
                <a:schemeClr val="bg2"/>
              </a:solidFill>
              <a:latin typeface="Franklin Gothic Book" panose="020B0503020102020204" charset="0"/>
            </a:endParaRPr>
          </a:p>
          <a:p>
            <a:pPr algn="ctr">
              <a:spcBef>
                <a:spcPct val="50000"/>
              </a:spcBef>
            </a:pPr>
            <a:r>
              <a:rPr lang="en-GB" sz="1200">
                <a:solidFill>
                  <a:schemeClr val="bg2"/>
                </a:solidFill>
                <a:latin typeface="Franklin Gothic Book" panose="020B0503020102020204" charset="0"/>
              </a:rPr>
              <a:t>iron</a:t>
            </a:r>
            <a:endParaRPr lang="en-GB" sz="1200">
              <a:solidFill>
                <a:schemeClr val="bg2"/>
              </a:solidFill>
              <a:latin typeface="Franklin Gothic Book" panose="020B0503020102020204" charset="0"/>
            </a:endParaRPr>
          </a:p>
        </p:txBody>
      </p:sp>
      <p:sp>
        <p:nvSpPr>
          <p:cNvPr id="13" name="Text Box 13"/>
          <p:cNvSpPr txBox="1">
            <a:spLocks noChangeArrowheads="1"/>
          </p:cNvSpPr>
          <p:nvPr/>
        </p:nvSpPr>
        <p:spPr bwMode="auto">
          <a:xfrm>
            <a:off x="2514600" y="5562600"/>
            <a:ext cx="838200" cy="5492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coal</a:t>
            </a:r>
            <a:endParaRPr lang="en-GB" sz="1200">
              <a:solidFill>
                <a:schemeClr val="bg2"/>
              </a:solidFill>
              <a:latin typeface="Franklin Gothic Book" panose="020B0503020102020204" charset="0"/>
            </a:endParaRPr>
          </a:p>
          <a:p>
            <a:pPr algn="ctr">
              <a:spcBef>
                <a:spcPct val="50000"/>
              </a:spcBef>
            </a:pPr>
            <a:r>
              <a:rPr lang="en-GB" sz="1200">
                <a:solidFill>
                  <a:schemeClr val="bg2"/>
                </a:solidFill>
                <a:latin typeface="Franklin Gothic Book" panose="020B0503020102020204" charset="0"/>
              </a:rPr>
              <a:t>transport</a:t>
            </a:r>
            <a:endParaRPr lang="en-GB" sz="1200">
              <a:solidFill>
                <a:schemeClr val="bg2"/>
              </a:solidFill>
              <a:latin typeface="Franklin Gothic Book" panose="020B0503020102020204" charset="0"/>
            </a:endParaRPr>
          </a:p>
        </p:txBody>
      </p:sp>
      <p:sp>
        <p:nvSpPr>
          <p:cNvPr id="14" name="Text Box 14"/>
          <p:cNvSpPr txBox="1">
            <a:spLocks noChangeArrowheads="1"/>
          </p:cNvSpPr>
          <p:nvPr/>
        </p:nvSpPr>
        <p:spPr bwMode="auto">
          <a:xfrm>
            <a:off x="4572000" y="5562600"/>
            <a:ext cx="8382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steel</a:t>
            </a:r>
            <a:endParaRPr lang="en-GB" sz="1200">
              <a:solidFill>
                <a:schemeClr val="bg2"/>
              </a:solidFill>
              <a:latin typeface="Franklin Gothic Book" panose="020B0503020102020204" charset="0"/>
            </a:endParaRPr>
          </a:p>
        </p:txBody>
      </p:sp>
      <p:sp>
        <p:nvSpPr>
          <p:cNvPr id="15" name="Text Box 15"/>
          <p:cNvSpPr txBox="1">
            <a:spLocks noChangeArrowheads="1"/>
          </p:cNvSpPr>
          <p:nvPr/>
        </p:nvSpPr>
        <p:spPr bwMode="auto">
          <a:xfrm>
            <a:off x="5715000" y="5562600"/>
            <a:ext cx="838200" cy="457200"/>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energy (oil)</a:t>
            </a:r>
            <a:endParaRPr lang="en-GB" sz="1200">
              <a:solidFill>
                <a:schemeClr val="bg2"/>
              </a:solidFill>
              <a:latin typeface="Franklin Gothic Book" panose="020B0503020102020204" charset="0"/>
            </a:endParaRPr>
          </a:p>
        </p:txBody>
      </p:sp>
      <p:sp>
        <p:nvSpPr>
          <p:cNvPr id="16" name="Text Box 16"/>
          <p:cNvSpPr txBox="1">
            <a:spLocks noChangeArrowheads="1"/>
          </p:cNvSpPr>
          <p:nvPr/>
        </p:nvSpPr>
        <p:spPr bwMode="auto">
          <a:xfrm>
            <a:off x="6248400" y="5562600"/>
            <a:ext cx="14478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microelectronics</a:t>
            </a:r>
            <a:endParaRPr lang="en-GB" sz="1200">
              <a:solidFill>
                <a:schemeClr val="bg2"/>
              </a:solidFill>
              <a:latin typeface="Franklin Gothic Book" panose="020B0503020102020204" charset="0"/>
            </a:endParaRPr>
          </a:p>
        </p:txBody>
      </p:sp>
      <p:sp>
        <p:nvSpPr>
          <p:cNvPr id="17" name="Arc 18"/>
          <p:cNvSpPr/>
          <p:nvPr/>
        </p:nvSpPr>
        <p:spPr bwMode="auto">
          <a:xfrm flipH="1">
            <a:off x="2438400" y="3276600"/>
            <a:ext cx="1697038" cy="914400"/>
          </a:xfrm>
          <a:custGeom>
            <a:avLst/>
            <a:gdLst>
              <a:gd name="T0" fmla="*/ 0 w 34375"/>
              <a:gd name="T1" fmla="*/ 2147483647 h 21600"/>
              <a:gd name="T2" fmla="*/ 2147483647 w 34375"/>
              <a:gd name="T3" fmla="*/ 2147483647 h 21600"/>
              <a:gd name="T4" fmla="*/ 2147483647 w 34375"/>
              <a:gd name="T5" fmla="*/ 2147483647 h 21600"/>
              <a:gd name="T6" fmla="*/ 0 60000 65536"/>
              <a:gd name="T7" fmla="*/ 0 60000 65536"/>
              <a:gd name="T8" fmla="*/ 0 60000 65536"/>
              <a:gd name="T9" fmla="*/ 0 w 34375"/>
              <a:gd name="T10" fmla="*/ 0 h 21600"/>
              <a:gd name="T11" fmla="*/ 34375 w 34375"/>
              <a:gd name="T12" fmla="*/ 21600 h 21600"/>
            </a:gdLst>
            <a:ahLst/>
            <a:cxnLst>
              <a:cxn ang="T6">
                <a:pos x="T0" y="T1"/>
              </a:cxn>
              <a:cxn ang="T7">
                <a:pos x="T2" y="T3"/>
              </a:cxn>
              <a:cxn ang="T8">
                <a:pos x="T4" y="T5"/>
              </a:cxn>
            </a:cxnLst>
            <a:rect l="T9" t="T10" r="T11" b="T12"/>
            <a:pathLst>
              <a:path w="34375" h="21600" fill="none" extrusionOk="0">
                <a:moveTo>
                  <a:pt x="0" y="4182"/>
                </a:moveTo>
                <a:cubicBezTo>
                  <a:pt x="3705" y="1465"/>
                  <a:pt x="8180" y="-1"/>
                  <a:pt x="12775" y="0"/>
                </a:cubicBezTo>
                <a:cubicBezTo>
                  <a:pt x="24704" y="0"/>
                  <a:pt x="34375" y="9670"/>
                  <a:pt x="34375" y="21600"/>
                </a:cubicBezTo>
              </a:path>
              <a:path w="34375" h="21600" stroke="0" extrusionOk="0">
                <a:moveTo>
                  <a:pt x="0" y="4182"/>
                </a:moveTo>
                <a:cubicBezTo>
                  <a:pt x="3705" y="1465"/>
                  <a:pt x="8180" y="-1"/>
                  <a:pt x="12775" y="0"/>
                </a:cubicBezTo>
                <a:cubicBezTo>
                  <a:pt x="24704" y="0"/>
                  <a:pt x="34375" y="9670"/>
                  <a:pt x="34375" y="21600"/>
                </a:cubicBezTo>
                <a:lnTo>
                  <a:pt x="12775" y="21600"/>
                </a:lnTo>
                <a:lnTo>
                  <a:pt x="0" y="4182"/>
                </a:lnTo>
                <a:close/>
              </a:path>
            </a:pathLst>
          </a:custGeom>
          <a:noFill/>
          <a:ln w="25400">
            <a:solidFill>
              <a:schemeClr val="accent2"/>
            </a:solidFill>
            <a:round/>
          </a:ln>
        </p:spPr>
        <p:txBody>
          <a:bodyPr wrap="none" anchor="ctr"/>
          <a:lstStyle/>
          <a:p>
            <a:endParaRPr lang="en-US"/>
          </a:p>
        </p:txBody>
      </p:sp>
      <p:sp>
        <p:nvSpPr>
          <p:cNvPr id="18" name="Arc 19"/>
          <p:cNvSpPr/>
          <p:nvPr/>
        </p:nvSpPr>
        <p:spPr bwMode="auto">
          <a:xfrm flipH="1">
            <a:off x="5029200" y="1447800"/>
            <a:ext cx="1697038" cy="914400"/>
          </a:xfrm>
          <a:custGeom>
            <a:avLst/>
            <a:gdLst>
              <a:gd name="T0" fmla="*/ 0 w 34375"/>
              <a:gd name="T1" fmla="*/ 2147483647 h 21600"/>
              <a:gd name="T2" fmla="*/ 2147483647 w 34375"/>
              <a:gd name="T3" fmla="*/ 2147483647 h 21600"/>
              <a:gd name="T4" fmla="*/ 2147483647 w 34375"/>
              <a:gd name="T5" fmla="*/ 2147483647 h 21600"/>
              <a:gd name="T6" fmla="*/ 0 60000 65536"/>
              <a:gd name="T7" fmla="*/ 0 60000 65536"/>
              <a:gd name="T8" fmla="*/ 0 60000 65536"/>
              <a:gd name="T9" fmla="*/ 0 w 34375"/>
              <a:gd name="T10" fmla="*/ 0 h 21600"/>
              <a:gd name="T11" fmla="*/ 34375 w 34375"/>
              <a:gd name="T12" fmla="*/ 21600 h 21600"/>
            </a:gdLst>
            <a:ahLst/>
            <a:cxnLst>
              <a:cxn ang="T6">
                <a:pos x="T0" y="T1"/>
              </a:cxn>
              <a:cxn ang="T7">
                <a:pos x="T2" y="T3"/>
              </a:cxn>
              <a:cxn ang="T8">
                <a:pos x="T4" y="T5"/>
              </a:cxn>
            </a:cxnLst>
            <a:rect l="T9" t="T10" r="T11" b="T12"/>
            <a:pathLst>
              <a:path w="34375" h="21600" fill="none" extrusionOk="0">
                <a:moveTo>
                  <a:pt x="0" y="4182"/>
                </a:moveTo>
                <a:cubicBezTo>
                  <a:pt x="3705" y="1465"/>
                  <a:pt x="8180" y="-1"/>
                  <a:pt x="12775" y="0"/>
                </a:cubicBezTo>
                <a:cubicBezTo>
                  <a:pt x="24704" y="0"/>
                  <a:pt x="34375" y="9670"/>
                  <a:pt x="34375" y="21600"/>
                </a:cubicBezTo>
              </a:path>
              <a:path w="34375" h="21600" stroke="0" extrusionOk="0">
                <a:moveTo>
                  <a:pt x="0" y="4182"/>
                </a:moveTo>
                <a:cubicBezTo>
                  <a:pt x="3705" y="1465"/>
                  <a:pt x="8180" y="-1"/>
                  <a:pt x="12775" y="0"/>
                </a:cubicBezTo>
                <a:cubicBezTo>
                  <a:pt x="24704" y="0"/>
                  <a:pt x="34375" y="9670"/>
                  <a:pt x="34375" y="21600"/>
                </a:cubicBezTo>
                <a:lnTo>
                  <a:pt x="12775" y="21600"/>
                </a:lnTo>
                <a:lnTo>
                  <a:pt x="0" y="4182"/>
                </a:lnTo>
                <a:close/>
              </a:path>
            </a:pathLst>
          </a:custGeom>
          <a:noFill/>
          <a:ln w="25400">
            <a:solidFill>
              <a:schemeClr val="accent2"/>
            </a:solidFill>
            <a:round/>
          </a:ln>
        </p:spPr>
        <p:txBody>
          <a:bodyPr wrap="none" anchor="ctr"/>
          <a:lstStyle/>
          <a:p>
            <a:endParaRPr lang="en-US"/>
          </a:p>
        </p:txBody>
      </p:sp>
      <p:sp>
        <p:nvSpPr>
          <p:cNvPr id="19" name="Arc 20"/>
          <p:cNvSpPr/>
          <p:nvPr/>
        </p:nvSpPr>
        <p:spPr bwMode="auto">
          <a:xfrm flipH="1">
            <a:off x="3733800" y="2362200"/>
            <a:ext cx="1697038" cy="914400"/>
          </a:xfrm>
          <a:custGeom>
            <a:avLst/>
            <a:gdLst>
              <a:gd name="T0" fmla="*/ 0 w 34375"/>
              <a:gd name="T1" fmla="*/ 2147483647 h 21600"/>
              <a:gd name="T2" fmla="*/ 2147483647 w 34375"/>
              <a:gd name="T3" fmla="*/ 2147483647 h 21600"/>
              <a:gd name="T4" fmla="*/ 2147483647 w 34375"/>
              <a:gd name="T5" fmla="*/ 2147483647 h 21600"/>
              <a:gd name="T6" fmla="*/ 0 60000 65536"/>
              <a:gd name="T7" fmla="*/ 0 60000 65536"/>
              <a:gd name="T8" fmla="*/ 0 60000 65536"/>
              <a:gd name="T9" fmla="*/ 0 w 34375"/>
              <a:gd name="T10" fmla="*/ 0 h 21600"/>
              <a:gd name="T11" fmla="*/ 34375 w 34375"/>
              <a:gd name="T12" fmla="*/ 21600 h 21600"/>
            </a:gdLst>
            <a:ahLst/>
            <a:cxnLst>
              <a:cxn ang="T6">
                <a:pos x="T0" y="T1"/>
              </a:cxn>
              <a:cxn ang="T7">
                <a:pos x="T2" y="T3"/>
              </a:cxn>
              <a:cxn ang="T8">
                <a:pos x="T4" y="T5"/>
              </a:cxn>
            </a:cxnLst>
            <a:rect l="T9" t="T10" r="T11" b="T12"/>
            <a:pathLst>
              <a:path w="34375" h="21600" fill="none" extrusionOk="0">
                <a:moveTo>
                  <a:pt x="0" y="4182"/>
                </a:moveTo>
                <a:cubicBezTo>
                  <a:pt x="3705" y="1465"/>
                  <a:pt x="8180" y="-1"/>
                  <a:pt x="12775" y="0"/>
                </a:cubicBezTo>
                <a:cubicBezTo>
                  <a:pt x="24704" y="0"/>
                  <a:pt x="34375" y="9670"/>
                  <a:pt x="34375" y="21600"/>
                </a:cubicBezTo>
              </a:path>
              <a:path w="34375" h="21600" stroke="0" extrusionOk="0">
                <a:moveTo>
                  <a:pt x="0" y="4182"/>
                </a:moveTo>
                <a:cubicBezTo>
                  <a:pt x="3705" y="1465"/>
                  <a:pt x="8180" y="-1"/>
                  <a:pt x="12775" y="0"/>
                </a:cubicBezTo>
                <a:cubicBezTo>
                  <a:pt x="24704" y="0"/>
                  <a:pt x="34375" y="9670"/>
                  <a:pt x="34375" y="21600"/>
                </a:cubicBezTo>
                <a:lnTo>
                  <a:pt x="12775" y="21600"/>
                </a:lnTo>
                <a:lnTo>
                  <a:pt x="0" y="4182"/>
                </a:lnTo>
                <a:close/>
              </a:path>
            </a:pathLst>
          </a:custGeom>
          <a:noFill/>
          <a:ln w="25400">
            <a:solidFill>
              <a:schemeClr val="accent2"/>
            </a:solidFill>
            <a:round/>
          </a:ln>
        </p:spPr>
        <p:txBody>
          <a:bodyPr wrap="none" anchor="ctr"/>
          <a:lstStyle/>
          <a:p>
            <a:endParaRPr lang="en-US"/>
          </a:p>
        </p:txBody>
      </p:sp>
      <p:sp>
        <p:nvSpPr>
          <p:cNvPr id="20" name="Arc 21"/>
          <p:cNvSpPr/>
          <p:nvPr/>
        </p:nvSpPr>
        <p:spPr bwMode="auto">
          <a:xfrm flipH="1">
            <a:off x="6324600" y="533400"/>
            <a:ext cx="1697038" cy="914400"/>
          </a:xfrm>
          <a:custGeom>
            <a:avLst/>
            <a:gdLst>
              <a:gd name="T0" fmla="*/ 0 w 34375"/>
              <a:gd name="T1" fmla="*/ 2147483647 h 21600"/>
              <a:gd name="T2" fmla="*/ 2147483647 w 34375"/>
              <a:gd name="T3" fmla="*/ 2147483647 h 21600"/>
              <a:gd name="T4" fmla="*/ 2147483647 w 34375"/>
              <a:gd name="T5" fmla="*/ 2147483647 h 21600"/>
              <a:gd name="T6" fmla="*/ 0 60000 65536"/>
              <a:gd name="T7" fmla="*/ 0 60000 65536"/>
              <a:gd name="T8" fmla="*/ 0 60000 65536"/>
              <a:gd name="T9" fmla="*/ 0 w 34375"/>
              <a:gd name="T10" fmla="*/ 0 h 21600"/>
              <a:gd name="T11" fmla="*/ 34375 w 34375"/>
              <a:gd name="T12" fmla="*/ 21600 h 21600"/>
            </a:gdLst>
            <a:ahLst/>
            <a:cxnLst>
              <a:cxn ang="T6">
                <a:pos x="T0" y="T1"/>
              </a:cxn>
              <a:cxn ang="T7">
                <a:pos x="T2" y="T3"/>
              </a:cxn>
              <a:cxn ang="T8">
                <a:pos x="T4" y="T5"/>
              </a:cxn>
            </a:cxnLst>
            <a:rect l="T9" t="T10" r="T11" b="T12"/>
            <a:pathLst>
              <a:path w="34375" h="21600" fill="none" extrusionOk="0">
                <a:moveTo>
                  <a:pt x="0" y="4182"/>
                </a:moveTo>
                <a:cubicBezTo>
                  <a:pt x="3705" y="1465"/>
                  <a:pt x="8180" y="-1"/>
                  <a:pt x="12775" y="0"/>
                </a:cubicBezTo>
                <a:cubicBezTo>
                  <a:pt x="24704" y="0"/>
                  <a:pt x="34375" y="9670"/>
                  <a:pt x="34375" y="21600"/>
                </a:cubicBezTo>
              </a:path>
              <a:path w="34375" h="21600" stroke="0" extrusionOk="0">
                <a:moveTo>
                  <a:pt x="0" y="4182"/>
                </a:moveTo>
                <a:cubicBezTo>
                  <a:pt x="3705" y="1465"/>
                  <a:pt x="8180" y="-1"/>
                  <a:pt x="12775" y="0"/>
                </a:cubicBezTo>
                <a:cubicBezTo>
                  <a:pt x="24704" y="0"/>
                  <a:pt x="34375" y="9670"/>
                  <a:pt x="34375" y="21600"/>
                </a:cubicBezTo>
                <a:lnTo>
                  <a:pt x="12775" y="21600"/>
                </a:lnTo>
                <a:lnTo>
                  <a:pt x="0" y="4182"/>
                </a:lnTo>
                <a:close/>
              </a:path>
            </a:pathLst>
          </a:custGeom>
          <a:noFill/>
          <a:ln w="25400">
            <a:solidFill>
              <a:schemeClr val="accent2"/>
            </a:solidFill>
            <a:round/>
          </a:ln>
        </p:spPr>
        <p:txBody>
          <a:bodyPr wrap="none" anchor="ctr"/>
          <a:lstStyle/>
          <a:p>
            <a:endParaRPr lang="en-US"/>
          </a:p>
        </p:txBody>
      </p:sp>
      <p:sp>
        <p:nvSpPr>
          <p:cNvPr id="21" name="Arc 22"/>
          <p:cNvSpPr/>
          <p:nvPr/>
        </p:nvSpPr>
        <p:spPr bwMode="auto">
          <a:xfrm flipH="1">
            <a:off x="1066800" y="4191000"/>
            <a:ext cx="1697038" cy="914400"/>
          </a:xfrm>
          <a:custGeom>
            <a:avLst/>
            <a:gdLst>
              <a:gd name="T0" fmla="*/ 0 w 34375"/>
              <a:gd name="T1" fmla="*/ 2147483647 h 21600"/>
              <a:gd name="T2" fmla="*/ 2147483647 w 34375"/>
              <a:gd name="T3" fmla="*/ 2147483647 h 21600"/>
              <a:gd name="T4" fmla="*/ 2147483647 w 34375"/>
              <a:gd name="T5" fmla="*/ 2147483647 h 21600"/>
              <a:gd name="T6" fmla="*/ 0 60000 65536"/>
              <a:gd name="T7" fmla="*/ 0 60000 65536"/>
              <a:gd name="T8" fmla="*/ 0 60000 65536"/>
              <a:gd name="T9" fmla="*/ 0 w 34375"/>
              <a:gd name="T10" fmla="*/ 0 h 21600"/>
              <a:gd name="T11" fmla="*/ 34375 w 34375"/>
              <a:gd name="T12" fmla="*/ 21600 h 21600"/>
            </a:gdLst>
            <a:ahLst/>
            <a:cxnLst>
              <a:cxn ang="T6">
                <a:pos x="T0" y="T1"/>
              </a:cxn>
              <a:cxn ang="T7">
                <a:pos x="T2" y="T3"/>
              </a:cxn>
              <a:cxn ang="T8">
                <a:pos x="T4" y="T5"/>
              </a:cxn>
            </a:cxnLst>
            <a:rect l="T9" t="T10" r="T11" b="T12"/>
            <a:pathLst>
              <a:path w="34375" h="21600" fill="none" extrusionOk="0">
                <a:moveTo>
                  <a:pt x="0" y="4182"/>
                </a:moveTo>
                <a:cubicBezTo>
                  <a:pt x="3705" y="1465"/>
                  <a:pt x="8180" y="-1"/>
                  <a:pt x="12775" y="0"/>
                </a:cubicBezTo>
                <a:cubicBezTo>
                  <a:pt x="24704" y="0"/>
                  <a:pt x="34375" y="9670"/>
                  <a:pt x="34375" y="21600"/>
                </a:cubicBezTo>
              </a:path>
              <a:path w="34375" h="21600" stroke="0" extrusionOk="0">
                <a:moveTo>
                  <a:pt x="0" y="4182"/>
                </a:moveTo>
                <a:cubicBezTo>
                  <a:pt x="3705" y="1465"/>
                  <a:pt x="8180" y="-1"/>
                  <a:pt x="12775" y="0"/>
                </a:cubicBezTo>
                <a:cubicBezTo>
                  <a:pt x="24704" y="0"/>
                  <a:pt x="34375" y="9670"/>
                  <a:pt x="34375" y="21600"/>
                </a:cubicBezTo>
                <a:lnTo>
                  <a:pt x="12775" y="21600"/>
                </a:lnTo>
                <a:lnTo>
                  <a:pt x="0" y="4182"/>
                </a:lnTo>
                <a:close/>
              </a:path>
            </a:pathLst>
          </a:custGeom>
          <a:noFill/>
          <a:ln w="25400">
            <a:solidFill>
              <a:schemeClr val="accent2"/>
            </a:solidFill>
            <a:round/>
          </a:ln>
        </p:spPr>
        <p:txBody>
          <a:bodyPr wrap="none" anchor="ctr"/>
          <a:lstStyle/>
          <a:p>
            <a:endParaRPr lang="en-US"/>
          </a:p>
        </p:txBody>
      </p:sp>
      <p:sp>
        <p:nvSpPr>
          <p:cNvPr id="22" name="Text Box 23"/>
          <p:cNvSpPr txBox="1">
            <a:spLocks noChangeArrowheads="1"/>
          </p:cNvSpPr>
          <p:nvPr/>
        </p:nvSpPr>
        <p:spPr bwMode="auto">
          <a:xfrm>
            <a:off x="0" y="4114800"/>
            <a:ext cx="12192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solidFill>
                  <a:srgbClr val="0000CC"/>
                </a:solidFill>
                <a:latin typeface="Franklin Gothic Book" panose="020B0503020102020204" charset="0"/>
              </a:rPr>
              <a:t>mechanisation</a:t>
            </a:r>
            <a:endParaRPr lang="en-GB" sz="1200">
              <a:solidFill>
                <a:srgbClr val="0000CC"/>
              </a:solidFill>
              <a:latin typeface="Franklin Gothic Book" panose="020B0503020102020204" charset="0"/>
            </a:endParaRPr>
          </a:p>
        </p:txBody>
      </p:sp>
      <p:sp>
        <p:nvSpPr>
          <p:cNvPr id="23" name="Text Box 24"/>
          <p:cNvSpPr txBox="1">
            <a:spLocks noChangeArrowheads="1"/>
          </p:cNvSpPr>
          <p:nvPr/>
        </p:nvSpPr>
        <p:spPr bwMode="auto">
          <a:xfrm>
            <a:off x="0" y="3352800"/>
            <a:ext cx="12192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solidFill>
                  <a:srgbClr val="0000CC"/>
                </a:solidFill>
                <a:latin typeface="Franklin Gothic Book" panose="020B0503020102020204" charset="0"/>
              </a:rPr>
              <a:t>steam power</a:t>
            </a:r>
            <a:endParaRPr lang="en-GB" sz="1200">
              <a:solidFill>
                <a:srgbClr val="0000CC"/>
              </a:solidFill>
              <a:latin typeface="Franklin Gothic Book" panose="020B0503020102020204" charset="0"/>
            </a:endParaRPr>
          </a:p>
        </p:txBody>
      </p:sp>
      <p:sp>
        <p:nvSpPr>
          <p:cNvPr id="24" name="Text Box 25"/>
          <p:cNvSpPr txBox="1">
            <a:spLocks noChangeArrowheads="1"/>
          </p:cNvSpPr>
          <p:nvPr/>
        </p:nvSpPr>
        <p:spPr bwMode="auto">
          <a:xfrm>
            <a:off x="0" y="2362200"/>
            <a:ext cx="1219200" cy="457200"/>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solidFill>
                  <a:srgbClr val="0000CC"/>
                </a:solidFill>
                <a:latin typeface="Franklin Gothic Book" panose="020B0503020102020204" charset="0"/>
              </a:rPr>
              <a:t>heavy engineering</a:t>
            </a:r>
            <a:endParaRPr lang="en-GB" sz="1200">
              <a:solidFill>
                <a:srgbClr val="0000CC"/>
              </a:solidFill>
              <a:latin typeface="Franklin Gothic Book" panose="020B0503020102020204" charset="0"/>
            </a:endParaRPr>
          </a:p>
        </p:txBody>
      </p:sp>
      <p:sp>
        <p:nvSpPr>
          <p:cNvPr id="25" name="Text Box 26"/>
          <p:cNvSpPr txBox="1">
            <a:spLocks noChangeArrowheads="1"/>
          </p:cNvSpPr>
          <p:nvPr/>
        </p:nvSpPr>
        <p:spPr bwMode="auto">
          <a:xfrm>
            <a:off x="0" y="1295400"/>
            <a:ext cx="1219200" cy="5492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solidFill>
                  <a:srgbClr val="0000CC"/>
                </a:solidFill>
                <a:latin typeface="Franklin Gothic Book" panose="020B0503020102020204" charset="0"/>
              </a:rPr>
              <a:t>mass</a:t>
            </a:r>
            <a:endParaRPr lang="en-GB" sz="1200">
              <a:solidFill>
                <a:srgbClr val="0000CC"/>
              </a:solidFill>
              <a:latin typeface="Franklin Gothic Book" panose="020B0503020102020204" charset="0"/>
            </a:endParaRPr>
          </a:p>
          <a:p>
            <a:pPr>
              <a:spcBef>
                <a:spcPct val="50000"/>
              </a:spcBef>
            </a:pPr>
            <a:r>
              <a:rPr lang="en-GB" sz="1200">
                <a:solidFill>
                  <a:srgbClr val="0000CC"/>
                </a:solidFill>
                <a:latin typeface="Franklin Gothic Book" panose="020B0503020102020204" charset="0"/>
              </a:rPr>
              <a:t>production</a:t>
            </a:r>
            <a:endParaRPr lang="en-GB" sz="1200">
              <a:solidFill>
                <a:srgbClr val="0000CC"/>
              </a:solidFill>
              <a:latin typeface="Franklin Gothic Book" panose="020B0503020102020204" charset="0"/>
            </a:endParaRPr>
          </a:p>
        </p:txBody>
      </p:sp>
      <p:sp>
        <p:nvSpPr>
          <p:cNvPr id="26" name="Text Box 27"/>
          <p:cNvSpPr txBox="1">
            <a:spLocks noChangeArrowheads="1"/>
          </p:cNvSpPr>
          <p:nvPr/>
        </p:nvSpPr>
        <p:spPr bwMode="auto">
          <a:xfrm>
            <a:off x="0" y="457200"/>
            <a:ext cx="12192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solidFill>
                  <a:srgbClr val="0000CC"/>
                </a:solidFill>
                <a:latin typeface="Franklin Gothic Book" panose="020B0503020102020204" charset="0"/>
              </a:rPr>
              <a:t>ITC</a:t>
            </a:r>
            <a:endParaRPr lang="en-GB" sz="1200">
              <a:solidFill>
                <a:srgbClr val="0000CC"/>
              </a:solidFill>
              <a:latin typeface="Franklin Gothic Book" panose="020B0503020102020204" charset="0"/>
            </a:endParaRPr>
          </a:p>
        </p:txBody>
      </p:sp>
      <p:sp>
        <p:nvSpPr>
          <p:cNvPr id="27" name="Text Box 28"/>
          <p:cNvSpPr txBox="1">
            <a:spLocks noChangeArrowheads="1"/>
          </p:cNvSpPr>
          <p:nvPr/>
        </p:nvSpPr>
        <p:spPr bwMode="auto">
          <a:xfrm>
            <a:off x="7924800" y="5029200"/>
            <a:ext cx="5334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spcBef>
                <a:spcPct val="50000"/>
              </a:spcBef>
            </a:pPr>
            <a:r>
              <a:rPr lang="en-GB" sz="1200"/>
              <a:t>years</a:t>
            </a:r>
            <a:endParaRPr lang="en-GB" sz="1200"/>
          </a:p>
        </p:txBody>
      </p:sp>
      <p:sp>
        <p:nvSpPr>
          <p:cNvPr id="28" name="Text Box 29"/>
          <p:cNvSpPr txBox="1">
            <a:spLocks noChangeArrowheads="1"/>
          </p:cNvSpPr>
          <p:nvPr/>
        </p:nvSpPr>
        <p:spPr bwMode="auto">
          <a:xfrm>
            <a:off x="7696200" y="5562600"/>
            <a:ext cx="1447800" cy="274638"/>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200">
                <a:solidFill>
                  <a:schemeClr val="bg2"/>
                </a:solidFill>
                <a:latin typeface="Franklin Gothic Book" panose="020B0503020102020204" charset="0"/>
              </a:rPr>
              <a:t>key industries</a:t>
            </a:r>
            <a:endParaRPr lang="en-GB" sz="1200">
              <a:solidFill>
                <a:schemeClr val="bg2"/>
              </a:solidFill>
              <a:latin typeface="Franklin Gothic Book" panose="020B0503020102020204" charset="0"/>
            </a:endParaRPr>
          </a:p>
        </p:txBody>
      </p:sp>
      <p:sp>
        <p:nvSpPr>
          <p:cNvPr id="29" name="Text Box 31"/>
          <p:cNvSpPr txBox="1">
            <a:spLocks noChangeArrowheads="1"/>
          </p:cNvSpPr>
          <p:nvPr/>
        </p:nvSpPr>
        <p:spPr bwMode="auto">
          <a:xfrm>
            <a:off x="1447800" y="4419600"/>
            <a:ext cx="914400" cy="7016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Textiles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Waterpower</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Canals</a:t>
            </a:r>
            <a:endParaRPr lang="en-GB" sz="1000">
              <a:solidFill>
                <a:srgbClr val="000066"/>
              </a:solidFill>
              <a:latin typeface="Arial" panose="020B0604020202020204" pitchFamily="34" charset="0"/>
            </a:endParaRPr>
          </a:p>
        </p:txBody>
      </p:sp>
      <p:sp>
        <p:nvSpPr>
          <p:cNvPr id="30" name="Text Box 32"/>
          <p:cNvSpPr txBox="1">
            <a:spLocks noChangeArrowheads="1"/>
          </p:cNvSpPr>
          <p:nvPr/>
        </p:nvSpPr>
        <p:spPr bwMode="auto">
          <a:xfrm>
            <a:off x="2819400" y="3581400"/>
            <a:ext cx="1066800" cy="11588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Steam engines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Machine tools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Railways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Steamships</a:t>
            </a:r>
            <a:endParaRPr lang="en-GB" sz="1000">
              <a:solidFill>
                <a:srgbClr val="000066"/>
              </a:solidFill>
              <a:latin typeface="Arial" panose="020B0604020202020204" pitchFamily="34" charset="0"/>
            </a:endParaRPr>
          </a:p>
          <a:p>
            <a:pPr algn="ctr">
              <a:spcBef>
                <a:spcPct val="50000"/>
              </a:spcBef>
            </a:pPr>
            <a:endParaRPr lang="en-GB" sz="1000">
              <a:solidFill>
                <a:srgbClr val="000066"/>
              </a:solidFill>
              <a:latin typeface="Arial" panose="020B0604020202020204" pitchFamily="34" charset="0"/>
            </a:endParaRPr>
          </a:p>
        </p:txBody>
      </p:sp>
      <p:sp>
        <p:nvSpPr>
          <p:cNvPr id="31" name="Text Box 33"/>
          <p:cNvSpPr txBox="1">
            <a:spLocks noChangeArrowheads="1"/>
          </p:cNvSpPr>
          <p:nvPr/>
        </p:nvSpPr>
        <p:spPr bwMode="auto">
          <a:xfrm>
            <a:off x="4267200" y="2971800"/>
            <a:ext cx="914400" cy="11588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Electrical &amp; heavy engineering</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Synthetic dyes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Electricity</a:t>
            </a:r>
            <a:endParaRPr lang="en-GB" sz="1000">
              <a:solidFill>
                <a:srgbClr val="000066"/>
              </a:solidFill>
              <a:latin typeface="Arial" panose="020B0604020202020204" pitchFamily="34" charset="0"/>
            </a:endParaRPr>
          </a:p>
        </p:txBody>
      </p:sp>
      <p:sp>
        <p:nvSpPr>
          <p:cNvPr id="32" name="Text Box 35"/>
          <p:cNvSpPr txBox="1">
            <a:spLocks noChangeArrowheads="1"/>
          </p:cNvSpPr>
          <p:nvPr/>
        </p:nvSpPr>
        <p:spPr bwMode="auto">
          <a:xfrm>
            <a:off x="7620000" y="838200"/>
            <a:ext cx="1066800" cy="12350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Biotechnology</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Space</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Environmental technologies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Advanced materials</a:t>
            </a:r>
            <a:endParaRPr lang="en-GB" sz="1000">
              <a:solidFill>
                <a:srgbClr val="000066"/>
              </a:solidFill>
              <a:latin typeface="Arial" panose="020B0604020202020204" pitchFamily="34" charset="0"/>
            </a:endParaRPr>
          </a:p>
        </p:txBody>
      </p:sp>
      <p:sp>
        <p:nvSpPr>
          <p:cNvPr id="33" name="Text Box 36"/>
          <p:cNvSpPr txBox="1">
            <a:spLocks noChangeArrowheads="1"/>
          </p:cNvSpPr>
          <p:nvPr/>
        </p:nvSpPr>
        <p:spPr bwMode="auto">
          <a:xfrm>
            <a:off x="5410200" y="2286000"/>
            <a:ext cx="1143000" cy="18446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Cars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Airlines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Petrochemicals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Process plants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Plastics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Motorways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Weapons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Aluminium</a:t>
            </a:r>
            <a:endParaRPr lang="en-GB" sz="1000">
              <a:solidFill>
                <a:srgbClr val="000066"/>
              </a:solidFill>
              <a:latin typeface="Arial" panose="020B0604020202020204" pitchFamily="34" charset="0"/>
            </a:endParaRPr>
          </a:p>
        </p:txBody>
      </p:sp>
      <p:sp>
        <p:nvSpPr>
          <p:cNvPr id="34" name="Text Box 37"/>
          <p:cNvSpPr txBox="1">
            <a:spLocks noChangeArrowheads="1"/>
          </p:cNvSpPr>
          <p:nvPr/>
        </p:nvSpPr>
        <p:spPr bwMode="auto">
          <a:xfrm>
            <a:off x="6553200" y="1600200"/>
            <a:ext cx="914400" cy="1158875"/>
          </a:xfrm>
          <a:prstGeom prst="rect">
            <a:avLst/>
          </a:prstGeom>
          <a:noFill/>
          <a:ln>
            <a:noFill/>
          </a:ln>
        </p:spPr>
        <p:txBody>
          <a:bodyPr>
            <a:spAutoFit/>
          </a:bodyPr>
          <a:lstStyle>
            <a:lvl1pPr>
              <a:defRPr sz="2400">
                <a:solidFill>
                  <a:schemeClr val="tx1"/>
                </a:solidFill>
                <a:latin typeface="Times New Roman" panose="02020603050405020304" charset="0"/>
                <a:ea typeface="MS PGothic" panose="020B0600070205080204" charset="-128"/>
                <a:cs typeface="MS PGothic" panose="020B0600070205080204" charset="-128"/>
              </a:defRPr>
            </a:lvl1pPr>
            <a:lvl2pPr marL="742950" indent="-285750">
              <a:defRPr sz="2400">
                <a:solidFill>
                  <a:schemeClr val="tx1"/>
                </a:solidFill>
                <a:latin typeface="Times New Roman" panose="02020603050405020304" charset="0"/>
                <a:ea typeface="MS PGothic" panose="020B0600070205080204" charset="-128"/>
              </a:defRPr>
            </a:lvl2pPr>
            <a:lvl3pPr marL="1143000" indent="-228600">
              <a:defRPr sz="2400">
                <a:solidFill>
                  <a:schemeClr val="tx1"/>
                </a:solidFill>
                <a:latin typeface="Times New Roman" panose="02020603050405020304" charset="0"/>
                <a:ea typeface="MS PGothic" panose="020B0600070205080204" charset="-128"/>
              </a:defRPr>
            </a:lvl3pPr>
            <a:lvl4pPr marL="1600200" indent="-228600">
              <a:defRPr sz="2400">
                <a:solidFill>
                  <a:schemeClr val="tx1"/>
                </a:solidFill>
                <a:latin typeface="Times New Roman" panose="02020603050405020304" charset="0"/>
                <a:ea typeface="MS PGothic" panose="020B0600070205080204" charset="-128"/>
              </a:defRPr>
            </a:lvl4pPr>
            <a:lvl5pPr marL="2057400" indent="-228600">
              <a:defRPr sz="2400">
                <a:solidFill>
                  <a:schemeClr val="tx1"/>
                </a:solidFill>
                <a:latin typeface="Times New Roman" panose="020206030504050203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MS PGothic" panose="020B0600070205080204" charset="-128"/>
              </a:defRPr>
            </a:lvl9pPr>
          </a:lstStyle>
          <a:p>
            <a:pPr algn="ctr">
              <a:spcBef>
                <a:spcPct val="50000"/>
              </a:spcBef>
            </a:pPr>
            <a:r>
              <a:rPr lang="en-GB" sz="1000">
                <a:solidFill>
                  <a:srgbClr val="000066"/>
                </a:solidFill>
                <a:latin typeface="Arial" panose="020B0604020202020204" pitchFamily="34" charset="0"/>
              </a:rPr>
              <a:t>Computers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Telecomms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Software</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Robotics</a:t>
            </a:r>
            <a:endParaRPr lang="en-GB" sz="1000">
              <a:solidFill>
                <a:srgbClr val="000066"/>
              </a:solidFill>
              <a:latin typeface="Arial" panose="020B0604020202020204" pitchFamily="34" charset="0"/>
            </a:endParaRPr>
          </a:p>
          <a:p>
            <a:pPr algn="ctr">
              <a:spcBef>
                <a:spcPct val="50000"/>
              </a:spcBef>
            </a:pPr>
            <a:r>
              <a:rPr lang="en-GB" sz="1000">
                <a:solidFill>
                  <a:srgbClr val="000066"/>
                </a:solidFill>
                <a:latin typeface="Arial" panose="020B0604020202020204" pitchFamily="34" charset="0"/>
              </a:rPr>
              <a:t>Internet</a:t>
            </a:r>
            <a:endParaRPr lang="en-GB" sz="1000">
              <a:solidFill>
                <a:srgbClr val="000066"/>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152400" y="228600"/>
            <a:ext cx="8839200" cy="838200"/>
          </a:xfrm>
        </p:spPr>
        <p:txBody>
          <a:bodyPr/>
          <a:lstStyle/>
          <a:p>
            <a:pPr>
              <a:defRPr/>
            </a:pPr>
            <a:r>
              <a:rPr lang="en-US" altLang="zh-TW" smtClean="0"/>
              <a:t>The Limitation of S-Curve</a:t>
            </a:r>
            <a:endParaRPr lang="en-US" altLang="zh-TW" smtClean="0"/>
          </a:p>
        </p:txBody>
      </p:sp>
      <p:sp>
        <p:nvSpPr>
          <p:cNvPr id="5" name="Rectangle 7"/>
          <p:cNvSpPr txBox="1">
            <a:spLocks noChangeArrowheads="1"/>
          </p:cNvSpPr>
          <p:nvPr/>
        </p:nvSpPr>
        <p:spPr>
          <a:xfrm>
            <a:off x="609600" y="1752600"/>
            <a:ext cx="8139113" cy="4484688"/>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TW" smtClean="0"/>
              <a:t>From the point of view of a manger within a single firm, could the S-curve be the prescriptive tool for new component technology development? (</a:t>
            </a:r>
            <a:r>
              <a:rPr lang="en-US" altLang="zh-TW" b="1" i="1" smtClean="0"/>
              <a:t>at the individual firm level</a:t>
            </a:r>
            <a:r>
              <a:rPr lang="en-US" altLang="zh-TW" smtClean="0"/>
              <a:t>)</a:t>
            </a:r>
            <a:endParaRPr lang="en-US" altLang="zh-TW" smtClean="0"/>
          </a:p>
          <a:p>
            <a:pPr lvl="1">
              <a:defRPr/>
            </a:pPr>
            <a:r>
              <a:rPr lang="en-US" altLang="zh-TW" smtClean="0"/>
              <a:t>The observed maturation of a technology maybe the result, rather than the cause, of the launch of an alternative development program.</a:t>
            </a:r>
            <a:endParaRPr lang="en-US" altLang="zh-TW" smtClean="0"/>
          </a:p>
          <a:p>
            <a:pPr lvl="2">
              <a:defRPr/>
            </a:pPr>
            <a:r>
              <a:rPr lang="en-US" altLang="zh-TW" smtClean="0"/>
              <a:t>Nobody knows what the natural, physical performance limit is in complex engineered products. </a:t>
            </a:r>
            <a:endParaRPr lang="en-US" altLang="zh-TW" smtClean="0"/>
          </a:p>
          <a:p>
            <a:pPr lvl="1">
              <a:defRPr/>
            </a:pPr>
            <a:r>
              <a:rPr lang="en-US" altLang="zh-TW" smtClean="0"/>
              <a:t>The flattening of S-curve is a </a:t>
            </a:r>
            <a:r>
              <a:rPr lang="en-US" altLang="zh-TW" b="1" i="1" smtClean="0"/>
              <a:t>firm-specific</a:t>
            </a:r>
            <a:r>
              <a:rPr lang="en-US" altLang="zh-TW" smtClean="0"/>
              <a:t>, rather than uniform industry, phenomenon.</a:t>
            </a:r>
            <a:endParaRPr lang="en-US" altLang="zh-TW" smtClean="0"/>
          </a:p>
          <a:p>
            <a:pPr lvl="1">
              <a:defRPr/>
            </a:pPr>
            <a:r>
              <a:rPr lang="en-US" altLang="zh-TW" smtClean="0"/>
              <a:t>Extending the conventional technology S-curve, rather than switching S-curves?</a:t>
            </a:r>
            <a:endParaRPr lang="en-US" altLang="zh-TW" smtClean="0"/>
          </a:p>
          <a:p>
            <a:pPr lvl="2">
              <a:defRPr/>
            </a:pPr>
            <a:r>
              <a:rPr lang="en-US" altLang="zh-TW" smtClean="0"/>
              <a:t>By improving the architectural system</a:t>
            </a:r>
            <a:endParaRPr lang="en-US" altLang="zh-TW" smtClean="0"/>
          </a:p>
          <a:p>
            <a:pPr lvl="2">
              <a:defRPr/>
            </a:pPr>
            <a:r>
              <a:rPr lang="en-US" altLang="zh-TW" smtClean="0"/>
              <a:t>By applying effort to less mature element of the system </a:t>
            </a:r>
            <a:endParaRPr lang="en-US" altLang="zh-TW"/>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228600"/>
            <a:ext cx="8839200" cy="838200"/>
          </a:xfrm>
        </p:spPr>
        <p:txBody>
          <a:bodyPr/>
          <a:lstStyle/>
          <a:p>
            <a:pPr>
              <a:defRPr/>
            </a:pPr>
            <a:r>
              <a:rPr lang="en-US" altLang="zh-TW" smtClean="0">
                <a:solidFill>
                  <a:srgbClr val="3333FF"/>
                </a:solidFill>
              </a:rPr>
              <a:t>Magnetic Rigid Disk Drives</a:t>
            </a:r>
            <a:endParaRPr lang="en-US" altLang="zh-TW" smtClean="0">
              <a:solidFill>
                <a:srgbClr val="3333FF"/>
              </a:solidFill>
            </a:endParaRPr>
          </a:p>
        </p:txBody>
      </p:sp>
      <p:sp>
        <p:nvSpPr>
          <p:cNvPr id="5" name="Rectangle 3"/>
          <p:cNvSpPr txBox="1">
            <a:spLocks noChangeArrowheads="1"/>
          </p:cNvSpPr>
          <p:nvPr/>
        </p:nvSpPr>
        <p:spPr>
          <a:xfrm>
            <a:off x="609600" y="1752600"/>
            <a:ext cx="7924800" cy="25400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TW" smtClean="0"/>
              <a:t>Hard Disk industry : </a:t>
            </a:r>
            <a:endParaRPr lang="en-US" altLang="zh-TW" smtClean="0"/>
          </a:p>
          <a:p>
            <a:pPr lvl="1">
              <a:defRPr/>
            </a:pPr>
            <a:r>
              <a:rPr lang="en-US" altLang="zh-TW" smtClean="0"/>
              <a:t>During 1970~1989, the improvement was steady, averaging 34% per year</a:t>
            </a:r>
            <a:endParaRPr lang="en-US" altLang="zh-TW" smtClean="0"/>
          </a:p>
          <a:p>
            <a:pPr lvl="1">
              <a:defRPr/>
            </a:pPr>
            <a:r>
              <a:rPr lang="en-US" altLang="zh-TW" smtClean="0"/>
              <a:t>With time as the horizontal metric, no S curve pattern of progress is yet apparent.</a:t>
            </a:r>
            <a:endParaRPr lang="en-US" altLang="zh-TW" smtClean="0"/>
          </a:p>
          <a:p>
            <a:pPr lvl="1">
              <a:defRPr/>
            </a:pPr>
            <a:r>
              <a:rPr lang="en-US" altLang="zh-TW" smtClean="0"/>
              <a:t>Measure total industry revenue as a proxy for engineering effort</a:t>
            </a:r>
            <a:endParaRPr lang="en-US" altLang="zh-TW"/>
          </a:p>
        </p:txBody>
      </p:sp>
      <p:graphicFrame>
        <p:nvGraphicFramePr>
          <p:cNvPr id="6" name="Object 20"/>
          <p:cNvGraphicFramePr>
            <a:graphicFrameLocks noChangeAspect="1"/>
          </p:cNvGraphicFramePr>
          <p:nvPr/>
        </p:nvGraphicFramePr>
        <p:xfrm>
          <a:off x="1727200" y="4038600"/>
          <a:ext cx="5689600" cy="2643188"/>
        </p:xfrm>
        <a:graphic>
          <a:graphicData uri="http://schemas.openxmlformats.org/presentationml/2006/ole">
            <mc:AlternateContent xmlns:mc="http://schemas.openxmlformats.org/markup-compatibility/2006">
              <mc:Choice xmlns:v="urn:schemas-microsoft-com:vml" Requires="v">
                <p:oleObj spid="_x0000_s4121" name="Photo Editor 影像 " r:id="rId1" imgW="34442400" imgH="17059275" progId="MSPhotoEd.3">
                  <p:embed/>
                </p:oleObj>
              </mc:Choice>
              <mc:Fallback>
                <p:oleObj name="Photo Editor 影像 " r:id="rId1" imgW="34442400" imgH="17059275" progId="MSPhotoEd.3">
                  <p:embed/>
                  <p:pic>
                    <p:nvPicPr>
                      <p:cNvPr id="0" name="Picture 4120"/>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t="6250"/>
                      <a:stretch>
                        <a:fillRect/>
                      </a:stretch>
                    </p:blipFill>
                    <p:spPr bwMode="auto">
                      <a:xfrm>
                        <a:off x="1727200" y="4038600"/>
                        <a:ext cx="5689600" cy="2643188"/>
                      </a:xfrm>
                      <a:prstGeom prst="rect">
                        <a:avLst/>
                      </a:prstGeom>
                      <a:noFill/>
                      <a:ln>
                        <a:noFill/>
                      </a:ln>
                      <a:effectLst/>
                    </p:spPr>
                  </p:pic>
                </p:oleObj>
              </mc:Fallback>
            </mc:AlternateContent>
          </a:graphicData>
        </a:graphic>
      </p:graphicFrame>
      <p:sp>
        <p:nvSpPr>
          <p:cNvPr id="7" name="Slide Number Placeholder 6"/>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381000"/>
            <a:ext cx="8839200" cy="838200"/>
          </a:xfrm>
        </p:spPr>
        <p:txBody>
          <a:bodyPr>
            <a:normAutofit fontScale="90000"/>
          </a:bodyPr>
          <a:lstStyle/>
          <a:p>
            <a:pPr>
              <a:defRPr/>
            </a:pPr>
            <a:r>
              <a:rPr lang="en-US" altLang="zh-TW" smtClean="0"/>
              <a:t>Using S-Curve to Prescribe Development of New Component Technologies </a:t>
            </a:r>
            <a:endParaRPr lang="en-US" altLang="zh-TW" smtClean="0"/>
          </a:p>
        </p:txBody>
      </p:sp>
      <p:sp>
        <p:nvSpPr>
          <p:cNvPr id="5" name="Rectangle 3"/>
          <p:cNvSpPr txBox="1">
            <a:spLocks noChangeArrowheads="1"/>
          </p:cNvSpPr>
          <p:nvPr/>
        </p:nvSpPr>
        <p:spPr>
          <a:xfrm>
            <a:off x="609600" y="1752600"/>
            <a:ext cx="7924800" cy="45720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TW" smtClean="0"/>
              <a:t>The risk to switching to a new S-curve.</a:t>
            </a:r>
            <a:endParaRPr lang="en-US" altLang="zh-TW" smtClean="0"/>
          </a:p>
          <a:p>
            <a:pPr lvl="1">
              <a:defRPr/>
            </a:pPr>
            <a:r>
              <a:rPr lang="en-US" altLang="zh-TW" smtClean="0"/>
              <a:t>Cost more and take much longer time</a:t>
            </a:r>
            <a:endParaRPr lang="en-US" altLang="zh-TW" smtClean="0"/>
          </a:p>
          <a:p>
            <a:pPr>
              <a:defRPr/>
            </a:pPr>
            <a:r>
              <a:rPr lang="en-US" altLang="zh-TW" smtClean="0"/>
              <a:t>When to manage the switch from one component technology to another?</a:t>
            </a:r>
            <a:endParaRPr lang="en-US" altLang="zh-TW" smtClean="0"/>
          </a:p>
          <a:p>
            <a:pPr lvl="1">
              <a:defRPr/>
            </a:pPr>
            <a:r>
              <a:rPr lang="en-US" altLang="zh-TW" smtClean="0"/>
              <a:t>Engineers sensed they were approaching the physical limit of ferrite cores before 1970.</a:t>
            </a:r>
            <a:endParaRPr lang="en-US" altLang="zh-TW" smtClean="0"/>
          </a:p>
          <a:p>
            <a:pPr lvl="1">
              <a:defRPr/>
            </a:pPr>
            <a:r>
              <a:rPr lang="en-US" altLang="zh-TW" smtClean="0"/>
              <a:t>With a process used in integrated circuit manufacturing, thin-film photolithography, they can create much smaller, more precise electromagnets on the head.</a:t>
            </a:r>
            <a:endParaRPr lang="en-US" altLang="zh-TW" smtClean="0"/>
          </a:p>
          <a:p>
            <a:pPr lvl="1">
              <a:buFont typeface="Wingdings" panose="05000000000000000000" charset="0"/>
              <a:buNone/>
              <a:defRPr/>
            </a:pPr>
            <a:r>
              <a:rPr lang="en-US" altLang="zh-TW" smtClean="0"/>
              <a:t>   </a:t>
            </a:r>
            <a:endParaRPr lang="en-US" altLang="zh-TW"/>
          </a:p>
        </p:txBody>
      </p:sp>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area</a:t>
            </a:r>
            <a:endParaRPr lang="en-US" dirty="0"/>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pic>
        <p:nvPicPr>
          <p:cNvPr id="5" name="Picture 4"/>
          <p:cNvPicPr>
            <a:picLocks noChangeAspect="1"/>
          </p:cNvPicPr>
          <p:nvPr/>
        </p:nvPicPr>
        <p:blipFill>
          <a:blip r:embed="rId1"/>
          <a:stretch>
            <a:fillRect/>
          </a:stretch>
        </p:blipFill>
        <p:spPr>
          <a:xfrm>
            <a:off x="261492" y="1282930"/>
            <a:ext cx="8778351" cy="5073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304800"/>
            <a:ext cx="8839200" cy="838200"/>
          </a:xfrm>
        </p:spPr>
        <p:txBody>
          <a:bodyPr>
            <a:normAutofit fontScale="90000"/>
          </a:bodyPr>
          <a:lstStyle/>
          <a:p>
            <a:pPr>
              <a:defRPr/>
            </a:pPr>
            <a:r>
              <a:rPr lang="en-US" altLang="zh-TW" smtClean="0"/>
              <a:t>Comparing Prescriptive S-curve and S-curve of Architectural Innovation</a:t>
            </a:r>
            <a:endParaRPr lang="en-US" altLang="zh-TW" smtClean="0"/>
          </a:p>
        </p:txBody>
      </p:sp>
      <p:graphicFrame>
        <p:nvGraphicFramePr>
          <p:cNvPr id="5" name="Object 3"/>
          <p:cNvGraphicFramePr>
            <a:graphicFrameLocks noGrp="1" noChangeAspect="1"/>
          </p:cNvGraphicFramePr>
          <p:nvPr>
            <p:ph idx="1"/>
          </p:nvPr>
        </p:nvGraphicFramePr>
        <p:xfrm>
          <a:off x="1312863" y="1752600"/>
          <a:ext cx="6516687" cy="4572000"/>
        </p:xfrm>
        <a:graphic>
          <a:graphicData uri="http://schemas.openxmlformats.org/presentationml/2006/ole">
            <mc:AlternateContent xmlns:mc="http://schemas.openxmlformats.org/markup-compatibility/2006">
              <mc:Choice xmlns:v="urn:schemas-microsoft-com:vml" Requires="v">
                <p:oleObj spid="_x0000_s6169" name="Photo Editor 影像 " r:id="rId1" imgW="18640425" imgH="13077825" progId="MSPhotoEd.3">
                  <p:embed/>
                </p:oleObj>
              </mc:Choice>
              <mc:Fallback>
                <p:oleObj name="Photo Editor 影像 " r:id="rId1" imgW="18640425" imgH="13077825" progId="MSPhotoEd.3">
                  <p:embed/>
                  <p:pic>
                    <p:nvPicPr>
                      <p:cNvPr id="0" name="Picture 6168"/>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1312863" y="1752600"/>
                        <a:ext cx="6516687" cy="4572000"/>
                      </a:xfrm>
                      <a:prstGeom prst="rect">
                        <a:avLst/>
                      </a:prstGeom>
                      <a:noFill/>
                      <a:ln>
                        <a:noFill/>
                      </a:ln>
                      <a:effectLst/>
                    </p:spPr>
                  </p:pic>
                </p:oleObj>
              </mc:Fallback>
            </mc:AlternateContent>
          </a:graphicData>
        </a:graphic>
      </p:graphicFrame>
      <p:sp>
        <p:nvSpPr>
          <p:cNvPr id="6" name="Slide Number Placeholder 5"/>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2400" y="228600"/>
            <a:ext cx="8839200" cy="838200"/>
          </a:xfrm>
        </p:spPr>
        <p:txBody>
          <a:bodyPr/>
          <a:lstStyle/>
          <a:p>
            <a:pPr>
              <a:defRPr/>
            </a:pPr>
            <a:endParaRPr lang="en-US" altLang="zh-TW" dirty="0" smtClean="0"/>
          </a:p>
        </p:txBody>
      </p:sp>
      <p:sp>
        <p:nvSpPr>
          <p:cNvPr id="5" name="Rectangle 3"/>
          <p:cNvSpPr txBox="1">
            <a:spLocks noChangeArrowheads="1"/>
          </p:cNvSpPr>
          <p:nvPr/>
        </p:nvSpPr>
        <p:spPr>
          <a:xfrm>
            <a:off x="609600" y="1752600"/>
            <a:ext cx="7924800" cy="457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TW" dirty="0" smtClean="0"/>
              <a:t>The application of S-curve at a managerial level seems to be very ambiguous.</a:t>
            </a:r>
            <a:endParaRPr lang="en-US" altLang="zh-TW" dirty="0" smtClean="0"/>
          </a:p>
          <a:p>
            <a:pPr>
              <a:defRPr/>
            </a:pPr>
            <a:r>
              <a:rPr lang="en-US" altLang="zh-TW" dirty="0" smtClean="0"/>
              <a:t>There is more than one way to skin the cat.</a:t>
            </a:r>
            <a:endParaRPr lang="en-US" altLang="zh-TW" dirty="0" smtClean="0"/>
          </a:p>
          <a:p>
            <a:pPr>
              <a:defRPr/>
            </a:pPr>
            <a:r>
              <a:rPr lang="en-US" altLang="zh-TW" dirty="0" smtClean="0"/>
              <a:t>There was no clear evidence of any first mover benefits or </a:t>
            </a:r>
            <a:r>
              <a:rPr lang="zh-TW" altLang="en-US" dirty="0" smtClean="0"/>
              <a:t>“</a:t>
            </a:r>
            <a:r>
              <a:rPr lang="en-US" altLang="zh-TW" dirty="0" smtClean="0"/>
              <a:t>attackers</a:t>
            </a:r>
            <a:r>
              <a:rPr lang="zh-TW" altLang="en-US" dirty="0" smtClean="0"/>
              <a:t>’</a:t>
            </a:r>
            <a:r>
              <a:rPr lang="en-US" altLang="zh-TW" dirty="0" smtClean="0"/>
              <a:t> advantage.</a:t>
            </a:r>
            <a:r>
              <a:rPr lang="zh-TW" altLang="en-US" dirty="0" smtClean="0"/>
              <a:t>”</a:t>
            </a:r>
            <a:endParaRPr lang="en-US" altLang="zh-TW" dirty="0" smtClean="0"/>
          </a:p>
          <a:p>
            <a:pPr>
              <a:defRPr/>
            </a:pPr>
            <a:r>
              <a:rPr lang="en-US" altLang="zh-TW" dirty="0" smtClean="0"/>
              <a:t>Comparing with architectural technologies.</a:t>
            </a:r>
            <a:endParaRPr lang="en-US" altLang="zh-TW" dirty="0" smtClean="0"/>
          </a:p>
          <a:p>
            <a:pPr>
              <a:defRPr/>
            </a:pPr>
            <a:endParaRPr lang="en-US" altLang="zh-TW" dirty="0"/>
          </a:p>
        </p:txBody>
      </p:sp>
      <p:sp>
        <p:nvSpPr>
          <p:cNvPr id="6" name="Text Box 4"/>
          <p:cNvSpPr txBox="1">
            <a:spLocks noChangeArrowheads="1"/>
          </p:cNvSpPr>
          <p:nvPr/>
        </p:nvSpPr>
        <p:spPr bwMode="auto">
          <a:xfrm>
            <a:off x="1008063" y="4648200"/>
            <a:ext cx="7127875" cy="1552575"/>
          </a:xfrm>
          <a:prstGeom prst="rect">
            <a:avLst/>
          </a:prstGeom>
          <a:solidFill>
            <a:schemeClr val="accent2"/>
          </a:solidFill>
          <a:ln>
            <a:noFill/>
          </a:ln>
          <a:effectLst/>
        </p:spPr>
        <p:txBody>
          <a:bodyPr>
            <a:spAutoFit/>
          </a:bodyPr>
          <a:lstStyle/>
          <a:p>
            <a:pPr>
              <a:defRPr/>
            </a:pPr>
            <a:r>
              <a:rPr lang="en-US" altLang="zh-TW" sz="2400"/>
              <a:t>1. Switching to new component technology S-curve early results in no competitive advantage</a:t>
            </a:r>
            <a:endParaRPr lang="en-US" altLang="zh-TW" sz="2400"/>
          </a:p>
          <a:p>
            <a:pPr>
              <a:defRPr/>
            </a:pPr>
            <a:r>
              <a:rPr lang="en-US" altLang="zh-TW" sz="2400"/>
              <a:t>2. Switching to architectural S-curve enjoys powerful first-mover advantage</a:t>
            </a:r>
            <a:endParaRPr lang="en-US" altLang="zh-TW" sz="2400"/>
          </a:p>
        </p:txBody>
      </p:sp>
      <p:sp>
        <p:nvSpPr>
          <p:cNvPr id="7" name="Slide Number Placeholder 6"/>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Прямоугольник 3"/>
          <p:cNvSpPr/>
          <p:nvPr>
            <p:custDataLst>
              <p:tags r:id="rId1"/>
            </p:custDataLst>
          </p:nvPr>
        </p:nvSpPr>
        <p:spPr>
          <a:xfrm>
            <a:off x="611188" y="1100138"/>
            <a:ext cx="8045450" cy="400050"/>
          </a:xfrm>
          <a:prstGeom prst="rect">
            <a:avLst/>
          </a:prstGeom>
        </p:spPr>
        <p:txBody>
          <a:bodyPr>
            <a:spAutoFit/>
          </a:bodyPr>
          <a:lstStyle/>
          <a:p>
            <a:pPr>
              <a:defRPr/>
            </a:pPr>
            <a:r>
              <a:rPr lang="en-US" sz="2000" b="1" cap="small" dirty="0">
                <a:solidFill>
                  <a:schemeClr val="accent6">
                    <a:lumMod val="75000"/>
                    <a:lumOff val="25000"/>
                  </a:schemeClr>
                </a:solidFill>
                <a:latin typeface="+mn-lt"/>
                <a:ea typeface="+mn-ea"/>
                <a:cs typeface="Arial" panose="020B0604020202020204" pitchFamily="34" charset="0"/>
                <a:sym typeface="Helvetica"/>
              </a:rPr>
              <a:t>Normal Technology Environment</a:t>
            </a:r>
            <a:endParaRPr lang="ru-RU" sz="2000" b="1" cap="small" dirty="0">
              <a:solidFill>
                <a:schemeClr val="accent6">
                  <a:lumMod val="75000"/>
                  <a:lumOff val="25000"/>
                </a:schemeClr>
              </a:solidFill>
              <a:latin typeface="+mn-lt"/>
              <a:ea typeface="+mn-ea"/>
              <a:cs typeface="Arial" panose="020B0604020202020204" pitchFamily="34" charset="0"/>
            </a:endParaRPr>
          </a:p>
        </p:txBody>
      </p:sp>
      <p:grpSp>
        <p:nvGrpSpPr>
          <p:cNvPr id="6" name="Группа 4"/>
          <p:cNvGrpSpPr/>
          <p:nvPr>
            <p:custDataLst>
              <p:tags r:id="rId2"/>
            </p:custDataLst>
          </p:nvPr>
        </p:nvGrpSpPr>
        <p:grpSpPr bwMode="auto">
          <a:xfrm>
            <a:off x="712788" y="1736725"/>
            <a:ext cx="7994650" cy="4789488"/>
            <a:chOff x="712319" y="1736357"/>
            <a:chExt cx="7995119" cy="4790319"/>
          </a:xfrm>
        </p:grpSpPr>
        <p:sp>
          <p:nvSpPr>
            <p:cNvPr id="7" name="TextBox 6"/>
            <p:cNvSpPr txBox="1"/>
            <p:nvPr>
              <p:custDataLst>
                <p:tags r:id="rId3"/>
              </p:custDataLst>
            </p:nvPr>
          </p:nvSpPr>
          <p:spPr>
            <a:xfrm>
              <a:off x="7896177" y="6188479"/>
              <a:ext cx="760458" cy="338197"/>
            </a:xfrm>
            <a:prstGeom prst="rect">
              <a:avLst/>
            </a:prstGeom>
            <a:noFill/>
          </p:spPr>
          <p:txBody>
            <a:bodyPr>
              <a:spAutoFit/>
            </a:bodyPr>
            <a:lstStyle/>
            <a:p>
              <a:pPr>
                <a:defRPr/>
              </a:pPr>
              <a:r>
                <a:rPr lang="en-US" sz="1600" b="1" dirty="0">
                  <a:solidFill>
                    <a:schemeClr val="accent6">
                      <a:lumMod val="75000"/>
                      <a:lumOff val="25000"/>
                    </a:schemeClr>
                  </a:solidFill>
                  <a:latin typeface="Helvetica"/>
                  <a:ea typeface="+mn-ea"/>
                  <a:cs typeface="Arial" panose="020B0604020202020204" pitchFamily="34" charset="0"/>
                  <a:sym typeface="Helvetica"/>
                </a:rPr>
                <a:t>Time</a:t>
              </a:r>
              <a:endParaRPr lang="ru-RU" sz="1600" b="1" dirty="0">
                <a:solidFill>
                  <a:schemeClr val="accent6">
                    <a:lumMod val="75000"/>
                    <a:lumOff val="25000"/>
                  </a:schemeClr>
                </a:solidFill>
                <a:latin typeface="Calibri" panose="020F0502020204030204" charset="0"/>
                <a:ea typeface="+mn-ea"/>
                <a:cs typeface="Arial" panose="020B0604020202020204" pitchFamily="34" charset="0"/>
                <a:sym typeface="Helvetica"/>
              </a:endParaRPr>
            </a:p>
          </p:txBody>
        </p:sp>
        <p:sp>
          <p:nvSpPr>
            <p:cNvPr id="8" name="TextBox 7"/>
            <p:cNvSpPr txBox="1"/>
            <p:nvPr>
              <p:custDataLst>
                <p:tags r:id="rId4"/>
              </p:custDataLst>
            </p:nvPr>
          </p:nvSpPr>
          <p:spPr>
            <a:xfrm rot="16200000">
              <a:off x="-1177151" y="3802071"/>
              <a:ext cx="4086934" cy="307993"/>
            </a:xfrm>
            <a:prstGeom prst="rect">
              <a:avLst/>
            </a:prstGeom>
            <a:noFill/>
          </p:spPr>
          <p:txBody>
            <a:bodyPr anchor="b" anchorCtr="1">
              <a:spAutoFit/>
            </a:bodyPr>
            <a:lstStyle/>
            <a:p>
              <a:pPr>
                <a:defRPr/>
              </a:pPr>
              <a:r>
                <a:rPr lang="en-US" sz="1400" b="1" dirty="0">
                  <a:solidFill>
                    <a:schemeClr val="accent6">
                      <a:lumMod val="75000"/>
                      <a:lumOff val="25000"/>
                    </a:schemeClr>
                  </a:solidFill>
                  <a:latin typeface="+mn-lt"/>
                  <a:ea typeface="+mn-ea"/>
                  <a:cs typeface="Arial" panose="020B0604020202020204" pitchFamily="34" charset="0"/>
                  <a:sym typeface="Helvetica"/>
                </a:rPr>
                <a:t>Technology maturity / market acceptance</a:t>
              </a:r>
              <a:endParaRPr lang="ru-RU" sz="1400" b="1" dirty="0">
                <a:solidFill>
                  <a:schemeClr val="accent6">
                    <a:lumMod val="75000"/>
                    <a:lumOff val="25000"/>
                  </a:schemeClr>
                </a:solidFill>
                <a:latin typeface="+mn-lt"/>
                <a:ea typeface="+mn-ea"/>
                <a:cs typeface="Arial" panose="020B0604020202020204" pitchFamily="34" charset="0"/>
                <a:sym typeface="Helvetica"/>
              </a:endParaRPr>
            </a:p>
          </p:txBody>
        </p:sp>
        <p:sp>
          <p:nvSpPr>
            <p:cNvPr id="9" name="Rectangle 8"/>
            <p:cNvSpPr/>
            <p:nvPr>
              <p:custDataLst>
                <p:tags r:id="rId5"/>
              </p:custDataLst>
            </p:nvPr>
          </p:nvSpPr>
          <p:spPr>
            <a:xfrm>
              <a:off x="5197269" y="2039623"/>
              <a:ext cx="3314894" cy="4136155"/>
            </a:xfrm>
            <a:prstGeom prst="rect">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0" name="Rectangle 9"/>
            <p:cNvSpPr/>
            <p:nvPr>
              <p:custDataLst>
                <p:tags r:id="rId6"/>
              </p:custDataLst>
            </p:nvPr>
          </p:nvSpPr>
          <p:spPr>
            <a:xfrm>
              <a:off x="1066352" y="4581651"/>
              <a:ext cx="3116446" cy="847872"/>
            </a:xfrm>
            <a:prstGeom prst="rect">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1" name="Rectangle 10"/>
            <p:cNvSpPr/>
            <p:nvPr>
              <p:custDataLst>
                <p:tags r:id="rId7"/>
              </p:custDataLst>
            </p:nvPr>
          </p:nvSpPr>
          <p:spPr>
            <a:xfrm>
              <a:off x="4190735" y="3181233"/>
              <a:ext cx="1003359" cy="2997720"/>
            </a:xfrm>
            <a:prstGeom prst="rect">
              <a:avLst/>
            </a:prstGeom>
            <a:solidFill>
              <a:schemeClr val="accent5"/>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2" name="Rectangle 11"/>
            <p:cNvSpPr/>
            <p:nvPr>
              <p:custDataLst>
                <p:tags r:id="rId8"/>
              </p:custDataLst>
            </p:nvPr>
          </p:nvSpPr>
          <p:spPr>
            <a:xfrm>
              <a:off x="2949237" y="4989709"/>
              <a:ext cx="1239911" cy="1186068"/>
            </a:xfrm>
            <a:prstGeom prst="rect">
              <a:avLst/>
            </a:prstGeom>
            <a:solidFill>
              <a:srgbClr val="00D66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3" name="Rectangle 12"/>
            <p:cNvSpPr/>
            <p:nvPr>
              <p:custDataLst>
                <p:tags r:id="rId9"/>
              </p:custDataLst>
            </p:nvPr>
          </p:nvSpPr>
          <p:spPr>
            <a:xfrm>
              <a:off x="1071115" y="5391416"/>
              <a:ext cx="890639" cy="787537"/>
            </a:xfrm>
            <a:prstGeom prst="rect">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4" name="Rectangle 13"/>
            <p:cNvSpPr/>
            <p:nvPr>
              <p:custDataLst>
                <p:tags r:id="rId10"/>
              </p:custDataLst>
            </p:nvPr>
          </p:nvSpPr>
          <p:spPr>
            <a:xfrm>
              <a:off x="1964929" y="5391416"/>
              <a:ext cx="982721" cy="784361"/>
            </a:xfrm>
            <a:prstGeom prst="rect">
              <a:avLst/>
            </a:prstGeom>
            <a:solidFill>
              <a:schemeClr val="accent6">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15" name="TextBox 14"/>
            <p:cNvSpPr txBox="1"/>
            <p:nvPr>
              <p:custDataLst>
                <p:tags r:id="rId11"/>
              </p:custDataLst>
            </p:nvPr>
          </p:nvSpPr>
          <p:spPr>
            <a:xfrm>
              <a:off x="1918890" y="2273025"/>
              <a:ext cx="2570313" cy="338197"/>
            </a:xfrm>
            <a:prstGeom prst="rect">
              <a:avLst/>
            </a:prstGeom>
            <a:noFill/>
          </p:spPr>
          <p:txBody>
            <a:bodyPr>
              <a:spAutoFit/>
            </a:bodyPr>
            <a:lstStyle/>
            <a:p>
              <a:pPr>
                <a:defRPr/>
              </a:pPr>
              <a:r>
                <a:rPr lang="en-US" sz="1600" b="1" dirty="0">
                  <a:solidFill>
                    <a:schemeClr val="accent6">
                      <a:lumMod val="75000"/>
                      <a:lumOff val="25000"/>
                    </a:schemeClr>
                  </a:solidFill>
                  <a:latin typeface="+mn-lt"/>
                  <a:ea typeface="+mn-ea"/>
                  <a:cs typeface="Arial" panose="020B0604020202020204" pitchFamily="34" charset="0"/>
                  <a:sym typeface="Helvetica"/>
                </a:rPr>
                <a:t>Technology S-Curve</a:t>
              </a:r>
              <a:endParaRPr lang="ru-RU" sz="1600" b="1" dirty="0">
                <a:solidFill>
                  <a:schemeClr val="accent6">
                    <a:lumMod val="75000"/>
                    <a:lumOff val="25000"/>
                  </a:schemeClr>
                </a:solidFill>
                <a:latin typeface="+mn-lt"/>
                <a:ea typeface="+mn-ea"/>
                <a:cs typeface="Arial" panose="020B0604020202020204" pitchFamily="34" charset="0"/>
                <a:sym typeface="Helvetica"/>
              </a:endParaRPr>
            </a:p>
          </p:txBody>
        </p:sp>
        <p:sp>
          <p:nvSpPr>
            <p:cNvPr id="16" name="TextBox 37"/>
            <p:cNvSpPr txBox="1">
              <a:spLocks noChangeArrowheads="1"/>
            </p:cNvSpPr>
            <p:nvPr>
              <p:custDataLst>
                <p:tags r:id="rId12"/>
              </p:custDataLst>
            </p:nvPr>
          </p:nvSpPr>
          <p:spPr bwMode="auto">
            <a:xfrm>
              <a:off x="1109217" y="5437462"/>
              <a:ext cx="806497" cy="431875"/>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Basic Research</a:t>
              </a:r>
              <a:endParaRPr lang="ru-RU" sz="1400" b="1" dirty="0">
                <a:solidFill>
                  <a:schemeClr val="accent6">
                    <a:lumMod val="75000"/>
                    <a:lumOff val="25000"/>
                  </a:schemeClr>
                </a:solidFill>
                <a:latin typeface="+mn-lt"/>
                <a:ea typeface="+mn-ea"/>
                <a:sym typeface="Helvetica"/>
              </a:endParaRPr>
            </a:p>
          </p:txBody>
        </p:sp>
        <p:sp>
          <p:nvSpPr>
            <p:cNvPr id="17" name="TextBox 38"/>
            <p:cNvSpPr txBox="1">
              <a:spLocks noChangeArrowheads="1"/>
            </p:cNvSpPr>
            <p:nvPr>
              <p:custDataLst>
                <p:tags r:id="rId13"/>
              </p:custDataLst>
            </p:nvPr>
          </p:nvSpPr>
          <p:spPr bwMode="auto">
            <a:xfrm>
              <a:off x="1991919" y="5437462"/>
              <a:ext cx="914454" cy="431875"/>
            </a:xfrm>
            <a:prstGeom prst="rect">
              <a:avLst/>
            </a:prstGeom>
            <a:noFill/>
            <a:ln w="9525">
              <a:noFill/>
              <a:miter lim="800000"/>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Applied Research</a:t>
              </a:r>
              <a:endParaRPr lang="ru-RU" sz="1400" b="1" dirty="0">
                <a:solidFill>
                  <a:schemeClr val="accent6">
                    <a:lumMod val="75000"/>
                    <a:lumOff val="25000"/>
                  </a:schemeClr>
                </a:solidFill>
                <a:latin typeface="+mn-lt"/>
                <a:ea typeface="+mn-ea"/>
                <a:sym typeface="Helvetica"/>
              </a:endParaRPr>
            </a:p>
          </p:txBody>
        </p:sp>
        <p:sp>
          <p:nvSpPr>
            <p:cNvPr id="18" name="TextBox 40"/>
            <p:cNvSpPr txBox="1">
              <a:spLocks noChangeArrowheads="1"/>
            </p:cNvSpPr>
            <p:nvPr>
              <p:custDataLst>
                <p:tags r:id="rId14"/>
              </p:custDataLst>
            </p:nvPr>
          </p:nvSpPr>
          <p:spPr bwMode="auto">
            <a:xfrm>
              <a:off x="1787119" y="4707085"/>
              <a:ext cx="1273250" cy="215937"/>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Entrepreneurs </a:t>
              </a:r>
              <a:endParaRPr lang="ru-RU" sz="1400" b="1" dirty="0">
                <a:solidFill>
                  <a:schemeClr val="accent6">
                    <a:lumMod val="75000"/>
                    <a:lumOff val="25000"/>
                  </a:schemeClr>
                </a:solidFill>
                <a:latin typeface="+mn-lt"/>
                <a:ea typeface="+mn-ea"/>
                <a:sym typeface="Helvetica"/>
              </a:endParaRPr>
            </a:p>
          </p:txBody>
        </p:sp>
        <p:cxnSp>
          <p:nvCxnSpPr>
            <p:cNvPr id="19" name="Straight Connector 18"/>
            <p:cNvCxnSpPr/>
            <p:nvPr>
              <p:custDataLst>
                <p:tags r:id="rId15"/>
              </p:custDataLst>
            </p:nvPr>
          </p:nvCxnSpPr>
          <p:spPr>
            <a:xfrm>
              <a:off x="3260405" y="5010350"/>
              <a:ext cx="0" cy="118924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6"/>
              </p:custDataLst>
            </p:nvPr>
          </p:nvCxnSpPr>
          <p:spPr>
            <a:xfrm>
              <a:off x="3617614" y="5010350"/>
              <a:ext cx="0" cy="118924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1" name="TextBox 47"/>
            <p:cNvSpPr txBox="1">
              <a:spLocks noChangeArrowheads="1"/>
            </p:cNvSpPr>
            <p:nvPr>
              <p:custDataLst>
                <p:tags r:id="rId17"/>
              </p:custDataLst>
            </p:nvPr>
          </p:nvSpPr>
          <p:spPr bwMode="auto">
            <a:xfrm rot="16200000">
              <a:off x="2762657" y="5433510"/>
              <a:ext cx="665278" cy="307993"/>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Early</a:t>
              </a:r>
              <a:endParaRPr lang="ru-RU" sz="1400" b="1" dirty="0">
                <a:solidFill>
                  <a:schemeClr val="accent6">
                    <a:lumMod val="75000"/>
                    <a:lumOff val="25000"/>
                  </a:schemeClr>
                </a:solidFill>
                <a:latin typeface="+mn-lt"/>
                <a:ea typeface="+mn-ea"/>
                <a:sym typeface="Helvetica"/>
              </a:endParaRPr>
            </a:p>
          </p:txBody>
        </p:sp>
        <p:sp>
          <p:nvSpPr>
            <p:cNvPr id="22" name="TextBox 48"/>
            <p:cNvSpPr txBox="1">
              <a:spLocks noChangeArrowheads="1"/>
            </p:cNvSpPr>
            <p:nvPr>
              <p:custDataLst>
                <p:tags r:id="rId18"/>
              </p:custDataLst>
            </p:nvPr>
          </p:nvSpPr>
          <p:spPr bwMode="auto">
            <a:xfrm rot="16200000">
              <a:off x="3614404" y="5456533"/>
              <a:ext cx="619232" cy="307993"/>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Late</a:t>
              </a:r>
              <a:endParaRPr lang="ru-RU" sz="1400" b="1" dirty="0">
                <a:solidFill>
                  <a:schemeClr val="accent6">
                    <a:lumMod val="75000"/>
                    <a:lumOff val="25000"/>
                  </a:schemeClr>
                </a:solidFill>
                <a:latin typeface="+mn-lt"/>
                <a:ea typeface="+mn-ea"/>
                <a:sym typeface="Helvetica"/>
              </a:endParaRPr>
            </a:p>
          </p:txBody>
        </p:sp>
        <p:sp>
          <p:nvSpPr>
            <p:cNvPr id="23" name="TextBox 49"/>
            <p:cNvSpPr txBox="1">
              <a:spLocks noChangeArrowheads="1"/>
            </p:cNvSpPr>
            <p:nvPr>
              <p:custDataLst>
                <p:tags r:id="rId19"/>
              </p:custDataLst>
            </p:nvPr>
          </p:nvSpPr>
          <p:spPr bwMode="auto">
            <a:xfrm rot="16200000">
              <a:off x="3099225" y="5416044"/>
              <a:ext cx="700209" cy="307993"/>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Mid</a:t>
              </a:r>
              <a:endParaRPr lang="en-US" sz="1400" b="1" dirty="0">
                <a:solidFill>
                  <a:schemeClr val="accent6">
                    <a:lumMod val="75000"/>
                    <a:lumOff val="25000"/>
                  </a:schemeClr>
                </a:solidFill>
                <a:latin typeface="+mn-lt"/>
                <a:ea typeface="+mn-ea"/>
                <a:sym typeface="Helvetica"/>
              </a:endParaRPr>
            </a:p>
          </p:txBody>
        </p:sp>
        <p:sp>
          <p:nvSpPr>
            <p:cNvPr id="24" name="TextBox 50"/>
            <p:cNvSpPr txBox="1">
              <a:spLocks noChangeArrowheads="1"/>
            </p:cNvSpPr>
            <p:nvPr>
              <p:custDataLst>
                <p:tags r:id="rId20"/>
              </p:custDataLst>
            </p:nvPr>
          </p:nvSpPr>
          <p:spPr bwMode="auto">
            <a:xfrm>
              <a:off x="4228837" y="3254270"/>
              <a:ext cx="927154" cy="862163"/>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Private Equity</a:t>
              </a:r>
              <a:endParaRPr lang="en-US" sz="1400" b="1" dirty="0">
                <a:solidFill>
                  <a:schemeClr val="accent6">
                    <a:lumMod val="75000"/>
                    <a:lumOff val="25000"/>
                  </a:schemeClr>
                </a:solidFill>
                <a:latin typeface="+mn-lt"/>
                <a:ea typeface="+mn-ea"/>
                <a:sym typeface="Helvetica"/>
              </a:endParaRPr>
            </a:p>
            <a:p>
              <a:pPr algn="ctr" eaLnBrk="1" hangingPunct="1">
                <a:defRPr/>
              </a:pPr>
              <a:endParaRPr lang="en-US" sz="1400" b="1" dirty="0">
                <a:solidFill>
                  <a:schemeClr val="accent6">
                    <a:lumMod val="75000"/>
                    <a:lumOff val="25000"/>
                  </a:schemeClr>
                </a:solidFill>
                <a:latin typeface="+mn-lt"/>
                <a:ea typeface="+mn-ea"/>
                <a:sym typeface="Helvetica"/>
              </a:endParaRPr>
            </a:p>
            <a:p>
              <a:pPr algn="ctr" eaLnBrk="1" hangingPunct="1">
                <a:defRPr/>
              </a:pPr>
              <a:r>
                <a:rPr lang="en-US" sz="1400" b="1" dirty="0">
                  <a:solidFill>
                    <a:schemeClr val="accent6">
                      <a:lumMod val="75000"/>
                      <a:lumOff val="25000"/>
                    </a:schemeClr>
                  </a:solidFill>
                  <a:latin typeface="+mn-lt"/>
                  <a:ea typeface="+mn-ea"/>
                  <a:sym typeface="Helvetica"/>
                </a:rPr>
                <a:t>IPOs</a:t>
              </a:r>
              <a:endParaRPr lang="ru-RU" sz="1400" b="1" dirty="0">
                <a:solidFill>
                  <a:schemeClr val="accent6">
                    <a:lumMod val="75000"/>
                    <a:lumOff val="25000"/>
                  </a:schemeClr>
                </a:solidFill>
                <a:latin typeface="+mn-lt"/>
                <a:ea typeface="+mn-ea"/>
                <a:sym typeface="Helvetica"/>
              </a:endParaRPr>
            </a:p>
          </p:txBody>
        </p:sp>
        <p:sp>
          <p:nvSpPr>
            <p:cNvPr id="25" name="TextBox 53"/>
            <p:cNvSpPr txBox="1">
              <a:spLocks noChangeArrowheads="1"/>
            </p:cNvSpPr>
            <p:nvPr>
              <p:custDataLst>
                <p:tags r:id="rId21"/>
              </p:custDataLst>
            </p:nvPr>
          </p:nvSpPr>
          <p:spPr bwMode="auto">
            <a:xfrm>
              <a:off x="5521138" y="3293965"/>
              <a:ext cx="2775113" cy="860574"/>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Large Corporates</a:t>
              </a:r>
              <a:endParaRPr lang="en-US" sz="1400" b="1" dirty="0">
                <a:solidFill>
                  <a:schemeClr val="accent6">
                    <a:lumMod val="75000"/>
                    <a:lumOff val="25000"/>
                  </a:schemeClr>
                </a:solidFill>
                <a:latin typeface="+mn-lt"/>
                <a:ea typeface="+mn-ea"/>
                <a:sym typeface="Helvetica"/>
              </a:endParaRPr>
            </a:p>
            <a:p>
              <a:pPr algn="ctr" eaLnBrk="1" hangingPunct="1">
                <a:defRPr/>
              </a:pPr>
              <a:endParaRPr lang="en-US" sz="1400" b="1" dirty="0">
                <a:solidFill>
                  <a:schemeClr val="accent6">
                    <a:lumMod val="75000"/>
                    <a:lumOff val="25000"/>
                  </a:schemeClr>
                </a:solidFill>
                <a:latin typeface="+mn-lt"/>
                <a:ea typeface="+mn-ea"/>
                <a:sym typeface="Helvetica"/>
              </a:endParaRPr>
            </a:p>
            <a:p>
              <a:pPr algn="ctr" eaLnBrk="1" hangingPunct="1">
                <a:defRPr/>
              </a:pPr>
              <a:endParaRPr lang="en-US" sz="1400" b="1" dirty="0">
                <a:solidFill>
                  <a:schemeClr val="accent6">
                    <a:lumMod val="75000"/>
                    <a:lumOff val="25000"/>
                  </a:schemeClr>
                </a:solidFill>
                <a:latin typeface="+mn-lt"/>
                <a:ea typeface="+mn-ea"/>
                <a:sym typeface="Helvetica"/>
              </a:endParaRPr>
            </a:p>
            <a:p>
              <a:pPr algn="ctr" eaLnBrk="1" hangingPunct="1">
                <a:defRPr/>
              </a:pPr>
              <a:r>
                <a:rPr lang="en-US" sz="1400" b="1" dirty="0">
                  <a:solidFill>
                    <a:schemeClr val="accent6">
                      <a:lumMod val="75000"/>
                      <a:lumOff val="25000"/>
                    </a:schemeClr>
                  </a:solidFill>
                  <a:latin typeface="+mn-lt"/>
                  <a:ea typeface="+mn-ea"/>
                  <a:sym typeface="Helvetica"/>
                </a:rPr>
                <a:t>Commoditization of Technology </a:t>
              </a:r>
              <a:endParaRPr lang="ru-RU" sz="1400" b="1" dirty="0">
                <a:solidFill>
                  <a:schemeClr val="accent6">
                    <a:lumMod val="75000"/>
                    <a:lumOff val="25000"/>
                  </a:schemeClr>
                </a:solidFill>
                <a:latin typeface="+mn-lt"/>
                <a:ea typeface="+mn-ea"/>
                <a:sym typeface="Helvetica"/>
              </a:endParaRPr>
            </a:p>
          </p:txBody>
        </p:sp>
        <p:sp>
          <p:nvSpPr>
            <p:cNvPr id="26" name="Isosceles Triangle 25"/>
            <p:cNvSpPr/>
            <p:nvPr>
              <p:custDataLst>
                <p:tags r:id="rId22"/>
              </p:custDataLst>
            </p:nvPr>
          </p:nvSpPr>
          <p:spPr>
            <a:xfrm rot="5400000">
              <a:off x="1859333" y="5905071"/>
              <a:ext cx="381066" cy="166697"/>
            </a:xfrm>
            <a:prstGeom prst="triangl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27" name="Isosceles Triangle 26"/>
            <p:cNvSpPr/>
            <p:nvPr>
              <p:custDataLst>
                <p:tags r:id="rId23"/>
              </p:custDataLst>
            </p:nvPr>
          </p:nvSpPr>
          <p:spPr>
            <a:xfrm rot="5400000">
              <a:off x="2839672" y="5897926"/>
              <a:ext cx="381066" cy="168285"/>
            </a:xfrm>
            <a:prstGeom prst="triangle">
              <a:avLst/>
            </a:prstGeom>
            <a:solidFill>
              <a:schemeClr val="accent6">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28" name="Isosceles Triangle 27"/>
            <p:cNvSpPr/>
            <p:nvPr>
              <p:custDataLst>
                <p:tags r:id="rId24"/>
              </p:custDataLst>
            </p:nvPr>
          </p:nvSpPr>
          <p:spPr>
            <a:xfrm rot="5400000">
              <a:off x="2838878" y="5108007"/>
              <a:ext cx="381066" cy="166698"/>
            </a:xfrm>
            <a:prstGeom prst="triangle">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sp>
          <p:nvSpPr>
            <p:cNvPr id="29" name="Isosceles Triangle 28"/>
            <p:cNvSpPr/>
            <p:nvPr>
              <p:custDataLst>
                <p:tags r:id="rId25"/>
              </p:custDataLst>
            </p:nvPr>
          </p:nvSpPr>
          <p:spPr>
            <a:xfrm rot="5400000">
              <a:off x="4076407" y="4688041"/>
              <a:ext cx="381066" cy="168285"/>
            </a:xfrm>
            <a:prstGeom prst="triangle">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chemeClr val="accent6">
                    <a:lumMod val="75000"/>
                    <a:lumOff val="25000"/>
                  </a:schemeClr>
                </a:solidFill>
                <a:sym typeface="Helvetica"/>
              </a:endParaRPr>
            </a:p>
          </p:txBody>
        </p:sp>
        <p:cxnSp>
          <p:nvCxnSpPr>
            <p:cNvPr id="30" name="Straight Arrow Connector 29"/>
            <p:cNvCxnSpPr/>
            <p:nvPr>
              <p:custDataLst>
                <p:tags r:id="rId26"/>
              </p:custDataLst>
            </p:nvPr>
          </p:nvCxnSpPr>
          <p:spPr>
            <a:xfrm flipV="1">
              <a:off x="1079053" y="1736357"/>
              <a:ext cx="0" cy="443942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27"/>
              </p:custDataLst>
            </p:nvPr>
          </p:nvCxnSpPr>
          <p:spPr>
            <a:xfrm>
              <a:off x="1091753" y="6188479"/>
              <a:ext cx="7615685" cy="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41"/>
            <p:cNvSpPr txBox="1">
              <a:spLocks noChangeArrowheads="1"/>
            </p:cNvSpPr>
            <p:nvPr>
              <p:custDataLst>
                <p:tags r:id="rId28"/>
              </p:custDataLst>
            </p:nvPr>
          </p:nvSpPr>
          <p:spPr bwMode="auto">
            <a:xfrm>
              <a:off x="3111172" y="5002412"/>
              <a:ext cx="855713" cy="308028"/>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accent6">
                      <a:lumMod val="75000"/>
                      <a:lumOff val="25000"/>
                    </a:schemeClr>
                  </a:solidFill>
                  <a:latin typeface="+mn-lt"/>
                  <a:ea typeface="+mn-ea"/>
                  <a:sym typeface="Helvetica"/>
                </a:rPr>
                <a:t>VC</a:t>
              </a:r>
              <a:endParaRPr lang="ru-RU" sz="1400" b="1" dirty="0">
                <a:solidFill>
                  <a:schemeClr val="accent6">
                    <a:lumMod val="75000"/>
                    <a:lumOff val="25000"/>
                  </a:schemeClr>
                </a:solidFill>
                <a:latin typeface="+mn-lt"/>
                <a:ea typeface="+mn-ea"/>
                <a:sym typeface="Helvetica"/>
              </a:endParaRPr>
            </a:p>
          </p:txBody>
        </p:sp>
        <p:sp>
          <p:nvSpPr>
            <p:cNvPr id="33" name="Freeform 32"/>
            <p:cNvSpPr/>
            <p:nvPr>
              <p:custDataLst>
                <p:tags r:id="rId29"/>
              </p:custDataLst>
            </p:nvPr>
          </p:nvSpPr>
          <p:spPr>
            <a:xfrm>
              <a:off x="1085403" y="2119011"/>
              <a:ext cx="7407710" cy="4059941"/>
            </a:xfrm>
            <a:custGeom>
              <a:avLst/>
              <a:gdLst>
                <a:gd name="connsiteX0" fmla="*/ 0 w 6727372"/>
                <a:gd name="connsiteY0" fmla="*/ 3838227 h 3838227"/>
                <a:gd name="connsiteX1" fmla="*/ 1119674 w 6727372"/>
                <a:gd name="connsiteY1" fmla="*/ 3810236 h 3838227"/>
                <a:gd name="connsiteX2" fmla="*/ 1632858 w 6727372"/>
                <a:gd name="connsiteY2" fmla="*/ 3735591 h 3838227"/>
                <a:gd name="connsiteX3" fmla="*/ 2202025 w 6727372"/>
                <a:gd name="connsiteY3" fmla="*/ 3409019 h 3838227"/>
                <a:gd name="connsiteX4" fmla="*/ 2976466 w 6727372"/>
                <a:gd name="connsiteY4" fmla="*/ 2625248 h 3838227"/>
                <a:gd name="connsiteX5" fmla="*/ 3694923 w 6727372"/>
                <a:gd name="connsiteY5" fmla="*/ 1449591 h 3838227"/>
                <a:gd name="connsiteX6" fmla="*/ 4329404 w 6727372"/>
                <a:gd name="connsiteY6" fmla="*/ 572513 h 3838227"/>
                <a:gd name="connsiteX7" fmla="*/ 5309119 w 6727372"/>
                <a:gd name="connsiteY7" fmla="*/ 105983 h 3838227"/>
                <a:gd name="connsiteX8" fmla="*/ 6307494 w 6727372"/>
                <a:gd name="connsiteY8" fmla="*/ 12676 h 3838227"/>
                <a:gd name="connsiteX9" fmla="*/ 6727372 w 6727372"/>
                <a:gd name="connsiteY9" fmla="*/ 3346 h 383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7372" h="3838227">
                  <a:moveTo>
                    <a:pt x="0" y="3838227"/>
                  </a:moveTo>
                  <a:cubicBezTo>
                    <a:pt x="423765" y="3832784"/>
                    <a:pt x="847531" y="3827342"/>
                    <a:pt x="1119674" y="3810236"/>
                  </a:cubicBezTo>
                  <a:cubicBezTo>
                    <a:pt x="1391817" y="3793130"/>
                    <a:pt x="1452466" y="3802460"/>
                    <a:pt x="1632858" y="3735591"/>
                  </a:cubicBezTo>
                  <a:cubicBezTo>
                    <a:pt x="1813250" y="3668721"/>
                    <a:pt x="1978090" y="3594076"/>
                    <a:pt x="2202025" y="3409019"/>
                  </a:cubicBezTo>
                  <a:cubicBezTo>
                    <a:pt x="2425960" y="3223962"/>
                    <a:pt x="2727650" y="2951819"/>
                    <a:pt x="2976466" y="2625248"/>
                  </a:cubicBezTo>
                  <a:cubicBezTo>
                    <a:pt x="3225282" y="2298677"/>
                    <a:pt x="3469433" y="1791713"/>
                    <a:pt x="3694923" y="1449591"/>
                  </a:cubicBezTo>
                  <a:cubicBezTo>
                    <a:pt x="3920413" y="1107469"/>
                    <a:pt x="4060371" y="796448"/>
                    <a:pt x="4329404" y="572513"/>
                  </a:cubicBezTo>
                  <a:cubicBezTo>
                    <a:pt x="4598437" y="348578"/>
                    <a:pt x="4979437" y="199289"/>
                    <a:pt x="5309119" y="105983"/>
                  </a:cubicBezTo>
                  <a:cubicBezTo>
                    <a:pt x="5638801" y="12677"/>
                    <a:pt x="6071118" y="29782"/>
                    <a:pt x="6307494" y="12676"/>
                  </a:cubicBezTo>
                  <a:cubicBezTo>
                    <a:pt x="6543870" y="-4430"/>
                    <a:pt x="6635621" y="-542"/>
                    <a:pt x="6727372" y="3346"/>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ru-RU" sz="1400">
                <a:solidFill>
                  <a:schemeClr val="accent6">
                    <a:lumMod val="75000"/>
                    <a:lumOff val="25000"/>
                  </a:schemeClr>
                </a:solidFill>
                <a:sym typeface="Helvetic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Номер слайда 3"/>
          <p:cNvSpPr txBox="1"/>
          <p:nvPr>
            <p:custDataLst>
              <p:tags r:id="rId1"/>
            </p:custDataLst>
          </p:nvPr>
        </p:nvSpPr>
        <p:spPr bwMode="auto">
          <a:xfrm>
            <a:off x="6553200" y="6524625"/>
            <a:ext cx="2133600" cy="196850"/>
          </a:xfrm>
          <a:prstGeom prst="rect">
            <a:avLst/>
          </a:prstGeom>
          <a:noFill/>
        </p:spPr>
        <p:txBody>
          <a:bodyPr vert="horz" lIns="91440" tIns="45720" rIns="91440" bIns="45720" rtlCol="0" anchor="ctr"/>
          <a:lstStyle>
            <a:defPPr>
              <a:defRPr lang="en-US"/>
            </a:defPPr>
            <a:lvl1pPr marL="0" algn="r" defTabSz="457200" rtl="0" eaLnBrk="0" latinLnBrk="0" hangingPunct="0">
              <a:defRPr sz="2400" kern="1200">
                <a:solidFill>
                  <a:schemeClr val="tx1"/>
                </a:solidFill>
                <a:latin typeface="Calibri" panose="020F0502020204030204" charset="0"/>
                <a:ea typeface="MS PGothic" panose="020B0600070205080204" charset="-128"/>
                <a:cs typeface="MS PGothic" panose="020B0600070205080204" charset="-128"/>
              </a:defRPr>
            </a:lvl1pPr>
            <a:lvl2pPr marL="742950" indent="-285750" algn="l" defTabSz="457200" rtl="0" eaLnBrk="0" latinLnBrk="0" hangingPunct="0">
              <a:defRPr sz="2400" kern="1200">
                <a:solidFill>
                  <a:schemeClr val="tx1"/>
                </a:solidFill>
                <a:latin typeface="Calibri" panose="020F0502020204030204" charset="0"/>
                <a:ea typeface="MS PGothic" panose="020B0600070205080204" charset="-128"/>
                <a:cs typeface="+mn-cs"/>
              </a:defRPr>
            </a:lvl2pPr>
            <a:lvl3pPr marL="1143000" indent="-228600" algn="l" defTabSz="457200" rtl="0" eaLnBrk="0" latinLnBrk="0" hangingPunct="0">
              <a:defRPr sz="2400" kern="1200">
                <a:solidFill>
                  <a:schemeClr val="tx1"/>
                </a:solidFill>
                <a:latin typeface="Calibri" panose="020F0502020204030204" charset="0"/>
                <a:ea typeface="MS PGothic" panose="020B0600070205080204" charset="-128"/>
                <a:cs typeface="+mn-cs"/>
              </a:defRPr>
            </a:lvl3pPr>
            <a:lvl4pPr marL="1600200" indent="-228600" algn="l" defTabSz="457200" rtl="0" eaLnBrk="0" latinLnBrk="0" hangingPunct="0">
              <a:defRPr sz="2400" kern="1200">
                <a:solidFill>
                  <a:schemeClr val="tx1"/>
                </a:solidFill>
                <a:latin typeface="Calibri" panose="020F0502020204030204" charset="0"/>
                <a:ea typeface="MS PGothic" panose="020B0600070205080204" charset="-128"/>
                <a:cs typeface="+mn-cs"/>
              </a:defRPr>
            </a:lvl4pPr>
            <a:lvl5pPr marL="2057400" indent="-228600" algn="l" defTabSz="457200" rtl="0" eaLnBrk="0" latinLnBrk="0" hangingPunct="0">
              <a:defRPr sz="2400" kern="1200">
                <a:solidFill>
                  <a:schemeClr val="tx1"/>
                </a:solidFill>
                <a:latin typeface="Calibri" panose="020F0502020204030204" charset="0"/>
                <a:ea typeface="MS PGothic" panose="020B060007020508020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charset="0"/>
                <a:ea typeface="MS PGothic" panose="020B060007020508020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charset="0"/>
                <a:ea typeface="MS PGothic" panose="020B060007020508020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charset="0"/>
                <a:ea typeface="MS PGothic" panose="020B060007020508020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charset="0"/>
                <a:ea typeface="MS PGothic" panose="020B0600070205080204" charset="-128"/>
                <a:cs typeface="+mn-cs"/>
              </a:defRPr>
            </a:lvl9pPr>
          </a:lstStyle>
          <a:p>
            <a:pPr eaLnBrk="1" hangingPunct="1"/>
            <a:fld id="{DCC36660-597D-CD44-82C9-7A961DBF0A97}" type="slidenum">
              <a:rPr lang="ru-RU" sz="1000" smtClean="0">
                <a:solidFill>
                  <a:srgbClr val="9FA0A0"/>
                </a:solidFill>
                <a:latin typeface="Helvetica" charset="0"/>
              </a:rPr>
            </a:fld>
            <a:endParaRPr lang="ru-RU" sz="1000">
              <a:solidFill>
                <a:srgbClr val="9FA0A0"/>
              </a:solidFill>
              <a:latin typeface="Helvetica" charset="0"/>
            </a:endParaRPr>
          </a:p>
        </p:txBody>
      </p:sp>
      <p:sp>
        <p:nvSpPr>
          <p:cNvPr id="6" name="TextBox 5"/>
          <p:cNvSpPr txBox="1"/>
          <p:nvPr>
            <p:custDataLst>
              <p:tags r:id="rId2"/>
            </p:custDataLst>
          </p:nvPr>
        </p:nvSpPr>
        <p:spPr>
          <a:xfrm>
            <a:off x="7896225" y="6188075"/>
            <a:ext cx="760413" cy="338138"/>
          </a:xfrm>
          <a:prstGeom prst="rect">
            <a:avLst/>
          </a:prstGeom>
          <a:noFill/>
        </p:spPr>
        <p:txBody>
          <a:bodyPr>
            <a:spAutoFit/>
          </a:bodyPr>
          <a:lstStyle/>
          <a:p>
            <a:pPr>
              <a:defRPr/>
            </a:pPr>
            <a:r>
              <a:rPr lang="en-US" sz="1600" b="1" dirty="0">
                <a:solidFill>
                  <a:schemeClr val="accent6">
                    <a:lumMod val="75000"/>
                    <a:lumOff val="25000"/>
                  </a:schemeClr>
                </a:solidFill>
                <a:latin typeface="Helvetica"/>
                <a:ea typeface="+mn-ea"/>
                <a:cs typeface="Arial" panose="020B0604020202020204" pitchFamily="34" charset="0"/>
                <a:sym typeface="Helvetica"/>
              </a:rPr>
              <a:t>Time</a:t>
            </a:r>
            <a:endParaRPr lang="ru-RU" sz="1600" b="1" dirty="0">
              <a:solidFill>
                <a:schemeClr val="accent6">
                  <a:lumMod val="75000"/>
                  <a:lumOff val="25000"/>
                </a:schemeClr>
              </a:solidFill>
              <a:latin typeface="Calibri" panose="020F0502020204030204" charset="0"/>
              <a:ea typeface="+mn-ea"/>
              <a:cs typeface="Arial" panose="020B0604020202020204" pitchFamily="34" charset="0"/>
              <a:sym typeface="Helvetica"/>
            </a:endParaRPr>
          </a:p>
        </p:txBody>
      </p:sp>
      <p:sp>
        <p:nvSpPr>
          <p:cNvPr id="7" name="TextBox 6"/>
          <p:cNvSpPr txBox="1"/>
          <p:nvPr>
            <p:custDataLst>
              <p:tags r:id="rId3"/>
            </p:custDataLst>
          </p:nvPr>
        </p:nvSpPr>
        <p:spPr>
          <a:xfrm rot="16200000">
            <a:off x="-1177924" y="3802062"/>
            <a:ext cx="4089400" cy="307975"/>
          </a:xfrm>
          <a:prstGeom prst="rect">
            <a:avLst/>
          </a:prstGeom>
          <a:noFill/>
        </p:spPr>
        <p:txBody>
          <a:bodyPr anchor="b" anchorCtr="1">
            <a:spAutoFit/>
          </a:bodyPr>
          <a:lstStyle/>
          <a:p>
            <a:pPr>
              <a:defRPr/>
            </a:pPr>
            <a:r>
              <a:rPr lang="en-US" sz="1400" b="1" dirty="0">
                <a:solidFill>
                  <a:schemeClr val="accent6">
                    <a:lumMod val="75000"/>
                    <a:lumOff val="25000"/>
                  </a:schemeClr>
                </a:solidFill>
                <a:latin typeface="+mn-lt"/>
                <a:ea typeface="+mn-ea"/>
                <a:cs typeface="Arial" panose="020B0604020202020204" pitchFamily="34" charset="0"/>
                <a:sym typeface="Helvetica"/>
              </a:rPr>
              <a:t>Technology maturity / market acceptance</a:t>
            </a:r>
            <a:endParaRPr lang="ru-RU" sz="1400" b="1" dirty="0">
              <a:solidFill>
                <a:schemeClr val="accent6">
                  <a:lumMod val="75000"/>
                  <a:lumOff val="25000"/>
                </a:schemeClr>
              </a:solidFill>
              <a:latin typeface="+mn-lt"/>
              <a:ea typeface="+mn-ea"/>
              <a:cs typeface="Arial" panose="020B0604020202020204" pitchFamily="34" charset="0"/>
              <a:sym typeface="Helvetica"/>
            </a:endParaRPr>
          </a:p>
        </p:txBody>
      </p:sp>
      <p:sp>
        <p:nvSpPr>
          <p:cNvPr id="8" name="Rectangle 52"/>
          <p:cNvSpPr/>
          <p:nvPr>
            <p:custDataLst>
              <p:tags r:id="rId4"/>
            </p:custDataLst>
          </p:nvPr>
        </p:nvSpPr>
        <p:spPr>
          <a:xfrm>
            <a:off x="5195888" y="2039938"/>
            <a:ext cx="3316287" cy="4135437"/>
          </a:xfrm>
          <a:prstGeom prst="rect">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9" name="Rectangle 39"/>
          <p:cNvSpPr/>
          <p:nvPr>
            <p:custDataLst>
              <p:tags r:id="rId5"/>
            </p:custDataLst>
          </p:nvPr>
        </p:nvSpPr>
        <p:spPr>
          <a:xfrm>
            <a:off x="1066800" y="4581525"/>
            <a:ext cx="3116263" cy="847725"/>
          </a:xfrm>
          <a:prstGeom prst="rect">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10" name="Rectangle 36"/>
          <p:cNvSpPr/>
          <p:nvPr>
            <p:custDataLst>
              <p:tags r:id="rId6"/>
            </p:custDataLst>
          </p:nvPr>
        </p:nvSpPr>
        <p:spPr>
          <a:xfrm>
            <a:off x="4191000" y="3181350"/>
            <a:ext cx="1003300" cy="2997200"/>
          </a:xfrm>
          <a:prstGeom prst="rect">
            <a:avLst/>
          </a:prstGeom>
          <a:solidFill>
            <a:schemeClr val="accent5"/>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11" name="Rectangle 35"/>
          <p:cNvSpPr/>
          <p:nvPr>
            <p:custDataLst>
              <p:tags r:id="rId7"/>
            </p:custDataLst>
          </p:nvPr>
        </p:nvSpPr>
        <p:spPr>
          <a:xfrm>
            <a:off x="2949575" y="4989513"/>
            <a:ext cx="1239838" cy="1185862"/>
          </a:xfrm>
          <a:prstGeom prst="rect">
            <a:avLst/>
          </a:prstGeom>
          <a:solidFill>
            <a:schemeClr val="accent3"/>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12" name="Rectangle 33"/>
          <p:cNvSpPr/>
          <p:nvPr>
            <p:custDataLst>
              <p:tags r:id="rId8"/>
            </p:custDataLst>
          </p:nvPr>
        </p:nvSpPr>
        <p:spPr>
          <a:xfrm>
            <a:off x="1071563" y="5391150"/>
            <a:ext cx="890587" cy="787400"/>
          </a:xfrm>
          <a:prstGeom prst="rect">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13" name="Rectangle 34"/>
          <p:cNvSpPr/>
          <p:nvPr>
            <p:custDataLst>
              <p:tags r:id="rId9"/>
            </p:custDataLst>
          </p:nvPr>
        </p:nvSpPr>
        <p:spPr>
          <a:xfrm>
            <a:off x="1963738" y="5391150"/>
            <a:ext cx="984250" cy="784225"/>
          </a:xfrm>
          <a:prstGeom prst="rect">
            <a:avLst/>
          </a:prstGeom>
          <a:solidFill>
            <a:schemeClr val="accent6">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14" name="TextBox 118"/>
          <p:cNvSpPr txBox="1">
            <a:spLocks noChangeArrowheads="1"/>
          </p:cNvSpPr>
          <p:nvPr>
            <p:custDataLst>
              <p:tags r:id="rId10"/>
            </p:custDataLst>
          </p:nvPr>
        </p:nvSpPr>
        <p:spPr bwMode="auto">
          <a:xfrm>
            <a:off x="1358900" y="1854200"/>
            <a:ext cx="3775075" cy="1147763"/>
          </a:xfrm>
          <a:prstGeom prst="rect">
            <a:avLst/>
          </a:prstGeom>
          <a:solidFill>
            <a:schemeClr val="bg2"/>
          </a:solidFill>
          <a:ln w="19050">
            <a:solidFill>
              <a:srgbClr val="FF0000"/>
            </a:solidFill>
            <a:miter lim="800000"/>
          </a:ln>
        </p:spPr>
        <p:txBody>
          <a:bodyPr>
            <a:spAutoFit/>
          </a:bodyPr>
          <a:lstStyle>
            <a:lvl1pPr eaLnBrk="0" hangingPunct="0">
              <a:defRPr sz="2400">
                <a:solidFill>
                  <a:schemeClr val="tx1"/>
                </a:solidFill>
                <a:latin typeface="Calibri" panose="020F0502020204030204" charset="0"/>
                <a:ea typeface="MS PGothic" panose="020B0600070205080204" charset="-128"/>
                <a:cs typeface="MS PGothic" panose="020B0600070205080204" charset="-128"/>
              </a:defRPr>
            </a:lvl1pPr>
            <a:lvl2pPr marL="742950" indent="-285750" eaLnBrk="0" hangingPunct="0">
              <a:defRPr sz="2400">
                <a:solidFill>
                  <a:schemeClr val="tx1"/>
                </a:solidFill>
                <a:latin typeface="Calibri" panose="020F0502020204030204" charset="0"/>
                <a:ea typeface="MS PGothic" panose="020B0600070205080204" charset="-128"/>
              </a:defRPr>
            </a:lvl2pPr>
            <a:lvl3pPr marL="1143000" indent="-228600" eaLnBrk="0" hangingPunct="0">
              <a:defRPr sz="2400">
                <a:solidFill>
                  <a:schemeClr val="tx1"/>
                </a:solidFill>
                <a:latin typeface="Calibri" panose="020F0502020204030204" charset="0"/>
                <a:ea typeface="MS PGothic" panose="020B0600070205080204" charset="-128"/>
              </a:defRPr>
            </a:lvl3pPr>
            <a:lvl4pPr marL="1600200" indent="-228600" eaLnBrk="0" hangingPunct="0">
              <a:defRPr sz="2400">
                <a:solidFill>
                  <a:schemeClr val="tx1"/>
                </a:solidFill>
                <a:latin typeface="Calibri" panose="020F0502020204030204" charset="0"/>
                <a:ea typeface="MS PGothic" panose="020B0600070205080204" charset="-128"/>
              </a:defRPr>
            </a:lvl4pPr>
            <a:lvl5pPr marL="2057400" indent="-228600" eaLnBrk="0" hangingPunct="0">
              <a:defRPr sz="2400">
                <a:solidFill>
                  <a:schemeClr val="tx1"/>
                </a:solidFill>
                <a:latin typeface="Calibri" panose="020F0502020204030204" charset="0"/>
                <a:ea typeface="MS PGothic" panose="020B0600070205080204" charset="-128"/>
              </a:defRPr>
            </a:lvl5pPr>
            <a:lvl6pPr marL="25146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6pPr>
            <a:lvl7pPr marL="29718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7pPr>
            <a:lvl8pPr marL="34290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8pPr>
            <a:lvl9pPr marL="3886200" indent="-228600" eaLnBrk="0" fontAlgn="base" hangingPunct="0">
              <a:spcBef>
                <a:spcPct val="0"/>
              </a:spcBef>
              <a:spcAft>
                <a:spcPct val="0"/>
              </a:spcAft>
              <a:defRPr sz="2400">
                <a:solidFill>
                  <a:schemeClr val="tx1"/>
                </a:solidFill>
                <a:latin typeface="Calibri" panose="020F0502020204030204" charset="0"/>
                <a:ea typeface="MS PGothic" panose="020B0600070205080204" charset="-128"/>
              </a:defRPr>
            </a:lvl9pPr>
          </a:lstStyle>
          <a:p>
            <a:pPr eaLnBrk="1" hangingPunct="1">
              <a:lnSpc>
                <a:spcPts val="2100"/>
              </a:lnSpc>
            </a:pPr>
            <a:r>
              <a:rPr lang="en-US" sz="1600" b="1">
                <a:solidFill>
                  <a:srgbClr val="404040"/>
                </a:solidFill>
                <a:latin typeface="Helvetica" charset="0"/>
                <a:sym typeface="Helvetica" charset="0"/>
              </a:rPr>
              <a:t>The “Gap”:</a:t>
            </a:r>
            <a:endParaRPr lang="en-US" sz="1600" b="1">
              <a:solidFill>
                <a:srgbClr val="404040"/>
              </a:solidFill>
              <a:latin typeface="Helvetica" charset="0"/>
              <a:sym typeface="Helvetica" charset="0"/>
            </a:endParaRPr>
          </a:p>
          <a:p>
            <a:pPr eaLnBrk="1" hangingPunct="1">
              <a:lnSpc>
                <a:spcPts val="2100"/>
              </a:lnSpc>
              <a:buClr>
                <a:schemeClr val="tx2"/>
              </a:buClr>
              <a:buFont typeface="Wingdings" panose="05000000000000000000" charset="0"/>
              <a:buChar char="§"/>
            </a:pPr>
            <a:r>
              <a:rPr lang="en-US" sz="1600">
                <a:solidFill>
                  <a:srgbClr val="404040"/>
                </a:solidFill>
                <a:latin typeface="Helvetica" charset="0"/>
                <a:sym typeface="Helvetica" charset="0"/>
              </a:rPr>
              <a:t>Research not linked to market</a:t>
            </a:r>
            <a:endParaRPr lang="en-US" sz="1600">
              <a:solidFill>
                <a:srgbClr val="404040"/>
              </a:solidFill>
              <a:latin typeface="Helvetica" charset="0"/>
              <a:sym typeface="Helvetica" charset="0"/>
            </a:endParaRPr>
          </a:p>
          <a:p>
            <a:pPr eaLnBrk="1" hangingPunct="1">
              <a:lnSpc>
                <a:spcPts val="2100"/>
              </a:lnSpc>
              <a:buClr>
                <a:schemeClr val="tx2"/>
              </a:buClr>
              <a:buFont typeface="Wingdings" panose="05000000000000000000" charset="0"/>
              <a:buChar char="§"/>
            </a:pPr>
            <a:r>
              <a:rPr lang="en-US" sz="1600">
                <a:solidFill>
                  <a:srgbClr val="404040"/>
                </a:solidFill>
                <a:latin typeface="Helvetica" charset="0"/>
                <a:sym typeface="Helvetica" charset="0"/>
              </a:rPr>
              <a:t>Little early-stage financing or services</a:t>
            </a:r>
            <a:endParaRPr lang="en-US" sz="1600">
              <a:solidFill>
                <a:srgbClr val="404040"/>
              </a:solidFill>
              <a:latin typeface="Helvetica" charset="0"/>
              <a:sym typeface="Helvetica" charset="0"/>
            </a:endParaRPr>
          </a:p>
          <a:p>
            <a:pPr eaLnBrk="1" hangingPunct="1">
              <a:lnSpc>
                <a:spcPts val="2100"/>
              </a:lnSpc>
              <a:buClr>
                <a:schemeClr val="tx2"/>
              </a:buClr>
              <a:buFont typeface="Wingdings" panose="05000000000000000000" charset="0"/>
              <a:buChar char="§"/>
            </a:pPr>
            <a:r>
              <a:rPr lang="en-US" sz="1600">
                <a:solidFill>
                  <a:srgbClr val="404040"/>
                </a:solidFill>
                <a:latin typeface="Helvetica" charset="0"/>
                <a:sym typeface="Helvetica" charset="0"/>
              </a:rPr>
              <a:t>Result: little commercialization</a:t>
            </a:r>
            <a:endParaRPr lang="en-US" sz="1600">
              <a:solidFill>
                <a:srgbClr val="404040"/>
              </a:solidFill>
              <a:latin typeface="Helvetica" charset="0"/>
              <a:sym typeface="Helvetica" charset="0"/>
            </a:endParaRPr>
          </a:p>
        </p:txBody>
      </p:sp>
      <p:sp>
        <p:nvSpPr>
          <p:cNvPr id="15" name="TextBox 37"/>
          <p:cNvSpPr txBox="1">
            <a:spLocks noChangeArrowheads="1"/>
          </p:cNvSpPr>
          <p:nvPr>
            <p:custDataLst>
              <p:tags r:id="rId11"/>
            </p:custDataLst>
          </p:nvPr>
        </p:nvSpPr>
        <p:spPr bwMode="auto">
          <a:xfrm>
            <a:off x="1109663" y="5438775"/>
            <a:ext cx="806450" cy="430213"/>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Basic Research</a:t>
            </a:r>
            <a:endParaRPr lang="ru-RU" sz="1400" b="1" dirty="0">
              <a:solidFill>
                <a:srgbClr val="646464"/>
              </a:solidFill>
              <a:latin typeface="+mn-lt"/>
              <a:ea typeface="+mn-ea"/>
              <a:sym typeface="Helvetica"/>
            </a:endParaRPr>
          </a:p>
        </p:txBody>
      </p:sp>
      <p:sp>
        <p:nvSpPr>
          <p:cNvPr id="16" name="TextBox 38"/>
          <p:cNvSpPr txBox="1">
            <a:spLocks noChangeArrowheads="1"/>
          </p:cNvSpPr>
          <p:nvPr>
            <p:custDataLst>
              <p:tags r:id="rId12"/>
            </p:custDataLst>
          </p:nvPr>
        </p:nvSpPr>
        <p:spPr bwMode="auto">
          <a:xfrm>
            <a:off x="1992313" y="5438775"/>
            <a:ext cx="914400" cy="430213"/>
          </a:xfrm>
          <a:prstGeom prst="rect">
            <a:avLst/>
          </a:prstGeom>
          <a:noFill/>
          <a:ln w="9525">
            <a:noFill/>
            <a:miter lim="800000"/>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bg1"/>
                </a:solidFill>
                <a:latin typeface="+mn-lt"/>
                <a:ea typeface="+mn-ea"/>
                <a:sym typeface="Helvetica"/>
              </a:rPr>
              <a:t>Applied Research</a:t>
            </a:r>
            <a:endParaRPr lang="ru-RU" sz="1400" b="1" dirty="0">
              <a:solidFill>
                <a:schemeClr val="bg1"/>
              </a:solidFill>
              <a:latin typeface="+mn-lt"/>
              <a:ea typeface="+mn-ea"/>
              <a:sym typeface="Helvetica"/>
            </a:endParaRPr>
          </a:p>
        </p:txBody>
      </p:sp>
      <p:sp>
        <p:nvSpPr>
          <p:cNvPr id="17" name="TextBox 40"/>
          <p:cNvSpPr txBox="1">
            <a:spLocks noChangeArrowheads="1"/>
          </p:cNvSpPr>
          <p:nvPr>
            <p:custDataLst>
              <p:tags r:id="rId13"/>
            </p:custDataLst>
          </p:nvPr>
        </p:nvSpPr>
        <p:spPr bwMode="auto">
          <a:xfrm>
            <a:off x="1987550" y="4757738"/>
            <a:ext cx="1274763" cy="214312"/>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chemeClr val="bg1"/>
                </a:solidFill>
                <a:latin typeface="+mn-lt"/>
                <a:ea typeface="+mn-ea"/>
                <a:sym typeface="Helvetica"/>
              </a:rPr>
              <a:t>Entrepreneurs </a:t>
            </a:r>
            <a:endParaRPr lang="ru-RU" sz="1400" b="1" dirty="0">
              <a:solidFill>
                <a:schemeClr val="bg1"/>
              </a:solidFill>
              <a:latin typeface="+mn-lt"/>
              <a:ea typeface="+mn-ea"/>
              <a:sym typeface="Helvetica"/>
            </a:endParaRPr>
          </a:p>
        </p:txBody>
      </p:sp>
      <p:cxnSp>
        <p:nvCxnSpPr>
          <p:cNvPr id="18" name="Straight Connector 45"/>
          <p:cNvCxnSpPr/>
          <p:nvPr>
            <p:custDataLst>
              <p:tags r:id="rId14"/>
            </p:custDataLst>
          </p:nvPr>
        </p:nvCxnSpPr>
        <p:spPr>
          <a:xfrm>
            <a:off x="3260725" y="5010150"/>
            <a:ext cx="0" cy="118903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46"/>
          <p:cNvCxnSpPr/>
          <p:nvPr>
            <p:custDataLst>
              <p:tags r:id="rId15"/>
            </p:custDataLst>
          </p:nvPr>
        </p:nvCxnSpPr>
        <p:spPr>
          <a:xfrm>
            <a:off x="3617913" y="5010150"/>
            <a:ext cx="0" cy="1189038"/>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0" name="TextBox 47"/>
          <p:cNvSpPr txBox="1">
            <a:spLocks noChangeArrowheads="1"/>
          </p:cNvSpPr>
          <p:nvPr>
            <p:custDataLst>
              <p:tags r:id="rId16"/>
            </p:custDataLst>
          </p:nvPr>
        </p:nvSpPr>
        <p:spPr bwMode="auto">
          <a:xfrm rot="16200000">
            <a:off x="2763044" y="5433219"/>
            <a:ext cx="665163" cy="307975"/>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Early</a:t>
            </a:r>
            <a:endParaRPr lang="ru-RU" sz="1400" b="1" dirty="0">
              <a:solidFill>
                <a:srgbClr val="646464"/>
              </a:solidFill>
              <a:latin typeface="+mn-lt"/>
              <a:ea typeface="+mn-ea"/>
              <a:sym typeface="Helvetica"/>
            </a:endParaRPr>
          </a:p>
        </p:txBody>
      </p:sp>
      <p:sp>
        <p:nvSpPr>
          <p:cNvPr id="21" name="TextBox 48"/>
          <p:cNvSpPr txBox="1">
            <a:spLocks noChangeArrowheads="1"/>
          </p:cNvSpPr>
          <p:nvPr>
            <p:custDataLst>
              <p:tags r:id="rId17"/>
            </p:custDataLst>
          </p:nvPr>
        </p:nvSpPr>
        <p:spPr bwMode="auto">
          <a:xfrm rot="16200000">
            <a:off x="3613150" y="5456238"/>
            <a:ext cx="619125" cy="307975"/>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Late</a:t>
            </a:r>
            <a:endParaRPr lang="ru-RU" sz="1400" b="1" dirty="0">
              <a:solidFill>
                <a:srgbClr val="646464"/>
              </a:solidFill>
              <a:latin typeface="+mn-lt"/>
              <a:ea typeface="+mn-ea"/>
              <a:sym typeface="Helvetica"/>
            </a:endParaRPr>
          </a:p>
        </p:txBody>
      </p:sp>
      <p:sp>
        <p:nvSpPr>
          <p:cNvPr id="22" name="TextBox 49"/>
          <p:cNvSpPr txBox="1">
            <a:spLocks noChangeArrowheads="1"/>
          </p:cNvSpPr>
          <p:nvPr>
            <p:custDataLst>
              <p:tags r:id="rId18"/>
            </p:custDataLst>
          </p:nvPr>
        </p:nvSpPr>
        <p:spPr bwMode="auto">
          <a:xfrm rot="16200000">
            <a:off x="3098800" y="5416550"/>
            <a:ext cx="700088" cy="306388"/>
          </a:xfrm>
          <a:prstGeom prst="rect">
            <a:avLst/>
          </a:prstGeom>
          <a:no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Mid</a:t>
            </a:r>
            <a:endParaRPr lang="en-US" sz="1400" b="1" dirty="0">
              <a:solidFill>
                <a:srgbClr val="646464"/>
              </a:solidFill>
              <a:latin typeface="+mn-lt"/>
              <a:ea typeface="+mn-ea"/>
              <a:sym typeface="Helvetica"/>
            </a:endParaRPr>
          </a:p>
        </p:txBody>
      </p:sp>
      <p:sp>
        <p:nvSpPr>
          <p:cNvPr id="23" name="TextBox 50"/>
          <p:cNvSpPr txBox="1">
            <a:spLocks noChangeArrowheads="1"/>
          </p:cNvSpPr>
          <p:nvPr>
            <p:custDataLst>
              <p:tags r:id="rId19"/>
            </p:custDataLst>
          </p:nvPr>
        </p:nvSpPr>
        <p:spPr bwMode="auto">
          <a:xfrm>
            <a:off x="4227513" y="3254375"/>
            <a:ext cx="928687" cy="862013"/>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Private Equity</a:t>
            </a:r>
            <a:endParaRPr lang="en-US" sz="1400" b="1" dirty="0">
              <a:solidFill>
                <a:srgbClr val="646464"/>
              </a:solidFill>
              <a:latin typeface="+mn-lt"/>
              <a:ea typeface="+mn-ea"/>
              <a:sym typeface="Helvetica"/>
            </a:endParaRPr>
          </a:p>
          <a:p>
            <a:pPr algn="ctr" eaLnBrk="1" hangingPunct="1">
              <a:defRPr/>
            </a:pPr>
            <a:endParaRPr lang="en-US" sz="1400" b="1" dirty="0">
              <a:solidFill>
                <a:srgbClr val="646464"/>
              </a:solidFill>
              <a:latin typeface="+mn-lt"/>
              <a:ea typeface="+mn-ea"/>
              <a:sym typeface="Helvetica"/>
            </a:endParaRPr>
          </a:p>
          <a:p>
            <a:pPr algn="ctr" eaLnBrk="1" hangingPunct="1">
              <a:defRPr/>
            </a:pPr>
            <a:r>
              <a:rPr lang="en-US" sz="1400" b="1" dirty="0">
                <a:solidFill>
                  <a:srgbClr val="646464"/>
                </a:solidFill>
                <a:latin typeface="+mn-lt"/>
                <a:ea typeface="+mn-ea"/>
                <a:sym typeface="Helvetica"/>
              </a:rPr>
              <a:t>IPOs</a:t>
            </a:r>
            <a:endParaRPr lang="ru-RU" sz="1400" b="1" dirty="0">
              <a:solidFill>
                <a:srgbClr val="646464"/>
              </a:solidFill>
              <a:latin typeface="+mn-lt"/>
              <a:ea typeface="+mn-ea"/>
              <a:sym typeface="Helvetica"/>
            </a:endParaRPr>
          </a:p>
        </p:txBody>
      </p:sp>
      <p:sp>
        <p:nvSpPr>
          <p:cNvPr id="24" name="TextBox 53"/>
          <p:cNvSpPr txBox="1">
            <a:spLocks noChangeArrowheads="1"/>
          </p:cNvSpPr>
          <p:nvPr>
            <p:custDataLst>
              <p:tags r:id="rId20"/>
            </p:custDataLst>
          </p:nvPr>
        </p:nvSpPr>
        <p:spPr bwMode="auto">
          <a:xfrm>
            <a:off x="5521325" y="3292475"/>
            <a:ext cx="2774950" cy="862013"/>
          </a:xfrm>
          <a:prstGeom prst="rect">
            <a:avLst/>
          </a:prstGeom>
          <a:noFill/>
          <a:ln>
            <a:noFill/>
          </a:ln>
        </p:spPr>
        <p:txBody>
          <a:bodyPr lIns="0" tIns="0" rIns="0" bIns="0">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Large Corporates</a:t>
            </a:r>
            <a:endParaRPr lang="en-US" sz="1400" b="1" dirty="0">
              <a:solidFill>
                <a:srgbClr val="646464"/>
              </a:solidFill>
              <a:latin typeface="+mn-lt"/>
              <a:ea typeface="+mn-ea"/>
              <a:sym typeface="Helvetica"/>
            </a:endParaRPr>
          </a:p>
          <a:p>
            <a:pPr algn="ctr" eaLnBrk="1" hangingPunct="1">
              <a:defRPr/>
            </a:pPr>
            <a:endParaRPr lang="en-US" sz="1400" b="1" dirty="0">
              <a:solidFill>
                <a:srgbClr val="646464"/>
              </a:solidFill>
              <a:latin typeface="+mn-lt"/>
              <a:ea typeface="+mn-ea"/>
              <a:sym typeface="Helvetica"/>
            </a:endParaRPr>
          </a:p>
          <a:p>
            <a:pPr algn="ctr" eaLnBrk="1" hangingPunct="1">
              <a:defRPr/>
            </a:pPr>
            <a:endParaRPr lang="en-US" sz="1400" b="1" dirty="0">
              <a:solidFill>
                <a:srgbClr val="646464"/>
              </a:solidFill>
              <a:latin typeface="+mn-lt"/>
              <a:ea typeface="+mn-ea"/>
              <a:sym typeface="Helvetica"/>
            </a:endParaRPr>
          </a:p>
          <a:p>
            <a:pPr algn="ctr" eaLnBrk="1" hangingPunct="1">
              <a:defRPr/>
            </a:pPr>
            <a:r>
              <a:rPr lang="en-US" sz="1400" b="1" dirty="0">
                <a:solidFill>
                  <a:srgbClr val="646464"/>
                </a:solidFill>
                <a:latin typeface="+mn-lt"/>
                <a:ea typeface="+mn-ea"/>
                <a:sym typeface="Helvetica"/>
              </a:rPr>
              <a:t>Commoditization of Technology </a:t>
            </a:r>
            <a:endParaRPr lang="ru-RU" sz="1400" b="1" dirty="0">
              <a:solidFill>
                <a:srgbClr val="646464"/>
              </a:solidFill>
              <a:latin typeface="+mn-lt"/>
              <a:ea typeface="+mn-ea"/>
              <a:sym typeface="Helvetica"/>
            </a:endParaRPr>
          </a:p>
        </p:txBody>
      </p:sp>
      <p:sp>
        <p:nvSpPr>
          <p:cNvPr id="25" name="Isosceles Triangle 54"/>
          <p:cNvSpPr/>
          <p:nvPr>
            <p:custDataLst>
              <p:tags r:id="rId21"/>
            </p:custDataLst>
          </p:nvPr>
        </p:nvSpPr>
        <p:spPr>
          <a:xfrm rot="5400000">
            <a:off x="1858963" y="5903912"/>
            <a:ext cx="381000" cy="168275"/>
          </a:xfrm>
          <a:prstGeom prst="triangl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26" name="Isosceles Triangle 55"/>
          <p:cNvSpPr/>
          <p:nvPr>
            <p:custDataLst>
              <p:tags r:id="rId22"/>
            </p:custDataLst>
          </p:nvPr>
        </p:nvSpPr>
        <p:spPr>
          <a:xfrm rot="5400000">
            <a:off x="2839244" y="5898356"/>
            <a:ext cx="381000" cy="166688"/>
          </a:xfrm>
          <a:prstGeom prst="triangle">
            <a:avLst/>
          </a:prstGeom>
          <a:solidFill>
            <a:schemeClr val="accent6">
              <a:lumMod val="40000"/>
              <a:lumOff val="6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27" name="Isosceles Triangle 56"/>
          <p:cNvSpPr/>
          <p:nvPr>
            <p:custDataLst>
              <p:tags r:id="rId23"/>
            </p:custDataLst>
          </p:nvPr>
        </p:nvSpPr>
        <p:spPr>
          <a:xfrm rot="5400000">
            <a:off x="2838451" y="5106987"/>
            <a:ext cx="381000" cy="168275"/>
          </a:xfrm>
          <a:prstGeom prst="triangle">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sp>
        <p:nvSpPr>
          <p:cNvPr id="28" name="Isosceles Triangle 57"/>
          <p:cNvSpPr/>
          <p:nvPr>
            <p:custDataLst>
              <p:tags r:id="rId24"/>
            </p:custDataLst>
          </p:nvPr>
        </p:nvSpPr>
        <p:spPr>
          <a:xfrm rot="5400000">
            <a:off x="4076701" y="4687887"/>
            <a:ext cx="381000" cy="168275"/>
          </a:xfrm>
          <a:prstGeom prst="triangle">
            <a:avLst/>
          </a:prstGeom>
          <a:solidFill>
            <a:schemeClr val="accent4"/>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sz="1400">
              <a:solidFill>
                <a:srgbClr val="646464"/>
              </a:solidFill>
              <a:sym typeface="Helvetica"/>
            </a:endParaRPr>
          </a:p>
        </p:txBody>
      </p:sp>
      <p:cxnSp>
        <p:nvCxnSpPr>
          <p:cNvPr id="29" name="Straight Arrow Connector 21"/>
          <p:cNvCxnSpPr/>
          <p:nvPr>
            <p:custDataLst>
              <p:tags r:id="rId25"/>
            </p:custDataLst>
          </p:nvPr>
        </p:nvCxnSpPr>
        <p:spPr>
          <a:xfrm flipV="1">
            <a:off x="1079500" y="1736725"/>
            <a:ext cx="0" cy="443865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4"/>
          <p:cNvCxnSpPr/>
          <p:nvPr>
            <p:custDataLst>
              <p:tags r:id="rId26"/>
            </p:custDataLst>
          </p:nvPr>
        </p:nvCxnSpPr>
        <p:spPr>
          <a:xfrm>
            <a:off x="1092200" y="6188075"/>
            <a:ext cx="7615238" cy="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1" name="TextBox 41"/>
          <p:cNvSpPr txBox="1">
            <a:spLocks noChangeArrowheads="1"/>
          </p:cNvSpPr>
          <p:nvPr>
            <p:custDataLst>
              <p:tags r:id="rId27"/>
            </p:custDataLst>
          </p:nvPr>
        </p:nvSpPr>
        <p:spPr bwMode="auto">
          <a:xfrm>
            <a:off x="3111500" y="5002213"/>
            <a:ext cx="855663" cy="307975"/>
          </a:xfrm>
          <a:prstGeom prst="rect">
            <a:avLst/>
          </a:prstGeom>
          <a:solidFill>
            <a:schemeClr val="accent3"/>
          </a:solidFill>
          <a:ln>
            <a:noFill/>
          </a:ln>
        </p:spPr>
        <p:txBody>
          <a:bodyPr>
            <a:spAutoFit/>
          </a:bodyPr>
          <a:lstStyle>
            <a:lvl1pPr eaLnBrk="0" hangingPunct="0">
              <a:defRPr>
                <a:solidFill>
                  <a:schemeClr val="tx1"/>
                </a:solidFill>
                <a:latin typeface="Calibri" panose="020F0502020204030204" charset="0"/>
                <a:cs typeface="Arial" panose="020B0604020202020204" pitchFamily="34" charset="0"/>
              </a:defRPr>
            </a:lvl1pPr>
            <a:lvl2pPr marL="742950" indent="-285750" eaLnBrk="0" hangingPunct="0">
              <a:defRPr>
                <a:solidFill>
                  <a:schemeClr val="tx1"/>
                </a:solidFill>
                <a:latin typeface="Calibri" panose="020F0502020204030204" charset="0"/>
                <a:cs typeface="Arial" panose="020B0604020202020204" pitchFamily="34" charset="0"/>
              </a:defRPr>
            </a:lvl2pPr>
            <a:lvl3pPr marL="1143000" indent="-228600" eaLnBrk="0" hangingPunct="0">
              <a:defRPr>
                <a:solidFill>
                  <a:schemeClr val="tx1"/>
                </a:solidFill>
                <a:latin typeface="Calibri" panose="020F0502020204030204" charset="0"/>
                <a:cs typeface="Arial" panose="020B0604020202020204" pitchFamily="34" charset="0"/>
              </a:defRPr>
            </a:lvl3pPr>
            <a:lvl4pPr marL="1600200" indent="-228600" eaLnBrk="0" hangingPunct="0">
              <a:defRPr>
                <a:solidFill>
                  <a:schemeClr val="tx1"/>
                </a:solidFill>
                <a:latin typeface="Calibri" panose="020F0502020204030204" charset="0"/>
                <a:cs typeface="Arial" panose="020B0604020202020204" pitchFamily="34" charset="0"/>
              </a:defRPr>
            </a:lvl4pPr>
            <a:lvl5pPr marL="2057400" indent="-228600" eaLnBrk="0" hangingPunct="0">
              <a:defRPr>
                <a:solidFill>
                  <a:schemeClr val="tx1"/>
                </a:solidFill>
                <a:latin typeface="Calibri" panose="020F050202020403020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charset="0"/>
                <a:cs typeface="Arial" panose="020B0604020202020204" pitchFamily="34" charset="0"/>
              </a:defRPr>
            </a:lvl9pPr>
          </a:lstStyle>
          <a:p>
            <a:pPr algn="ctr" eaLnBrk="1" hangingPunct="1">
              <a:defRPr/>
            </a:pPr>
            <a:r>
              <a:rPr lang="en-US" sz="1400" b="1" dirty="0">
                <a:solidFill>
                  <a:srgbClr val="646464"/>
                </a:solidFill>
                <a:latin typeface="+mn-lt"/>
                <a:ea typeface="+mn-ea"/>
                <a:sym typeface="Helvetica"/>
              </a:rPr>
              <a:t>VC</a:t>
            </a:r>
            <a:endParaRPr lang="ru-RU" sz="1400" b="1" dirty="0">
              <a:solidFill>
                <a:srgbClr val="646464"/>
              </a:solidFill>
              <a:latin typeface="+mn-lt"/>
              <a:ea typeface="+mn-ea"/>
              <a:sym typeface="Helvetica"/>
            </a:endParaRPr>
          </a:p>
        </p:txBody>
      </p:sp>
      <p:sp>
        <p:nvSpPr>
          <p:cNvPr id="32" name="Freeform 19"/>
          <p:cNvSpPr/>
          <p:nvPr>
            <p:custDataLst>
              <p:tags r:id="rId28"/>
            </p:custDataLst>
          </p:nvPr>
        </p:nvSpPr>
        <p:spPr>
          <a:xfrm>
            <a:off x="1085850" y="2119313"/>
            <a:ext cx="7407275" cy="4059237"/>
          </a:xfrm>
          <a:custGeom>
            <a:avLst/>
            <a:gdLst>
              <a:gd name="connsiteX0" fmla="*/ 0 w 6727372"/>
              <a:gd name="connsiteY0" fmla="*/ 3838227 h 3838227"/>
              <a:gd name="connsiteX1" fmla="*/ 1119674 w 6727372"/>
              <a:gd name="connsiteY1" fmla="*/ 3810236 h 3838227"/>
              <a:gd name="connsiteX2" fmla="*/ 1632858 w 6727372"/>
              <a:gd name="connsiteY2" fmla="*/ 3735591 h 3838227"/>
              <a:gd name="connsiteX3" fmla="*/ 2202025 w 6727372"/>
              <a:gd name="connsiteY3" fmla="*/ 3409019 h 3838227"/>
              <a:gd name="connsiteX4" fmla="*/ 2976466 w 6727372"/>
              <a:gd name="connsiteY4" fmla="*/ 2625248 h 3838227"/>
              <a:gd name="connsiteX5" fmla="*/ 3694923 w 6727372"/>
              <a:gd name="connsiteY5" fmla="*/ 1449591 h 3838227"/>
              <a:gd name="connsiteX6" fmla="*/ 4329404 w 6727372"/>
              <a:gd name="connsiteY6" fmla="*/ 572513 h 3838227"/>
              <a:gd name="connsiteX7" fmla="*/ 5309119 w 6727372"/>
              <a:gd name="connsiteY7" fmla="*/ 105983 h 3838227"/>
              <a:gd name="connsiteX8" fmla="*/ 6307494 w 6727372"/>
              <a:gd name="connsiteY8" fmla="*/ 12676 h 3838227"/>
              <a:gd name="connsiteX9" fmla="*/ 6727372 w 6727372"/>
              <a:gd name="connsiteY9" fmla="*/ 3346 h 3838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27372" h="3838227">
                <a:moveTo>
                  <a:pt x="0" y="3838227"/>
                </a:moveTo>
                <a:cubicBezTo>
                  <a:pt x="423765" y="3832784"/>
                  <a:pt x="847531" y="3827342"/>
                  <a:pt x="1119674" y="3810236"/>
                </a:cubicBezTo>
                <a:cubicBezTo>
                  <a:pt x="1391817" y="3793130"/>
                  <a:pt x="1452466" y="3802460"/>
                  <a:pt x="1632858" y="3735591"/>
                </a:cubicBezTo>
                <a:cubicBezTo>
                  <a:pt x="1813250" y="3668721"/>
                  <a:pt x="1978090" y="3594076"/>
                  <a:pt x="2202025" y="3409019"/>
                </a:cubicBezTo>
                <a:cubicBezTo>
                  <a:pt x="2425960" y="3223962"/>
                  <a:pt x="2727650" y="2951819"/>
                  <a:pt x="2976466" y="2625248"/>
                </a:cubicBezTo>
                <a:cubicBezTo>
                  <a:pt x="3225282" y="2298677"/>
                  <a:pt x="3469433" y="1791713"/>
                  <a:pt x="3694923" y="1449591"/>
                </a:cubicBezTo>
                <a:cubicBezTo>
                  <a:pt x="3920413" y="1107469"/>
                  <a:pt x="4060371" y="796448"/>
                  <a:pt x="4329404" y="572513"/>
                </a:cubicBezTo>
                <a:cubicBezTo>
                  <a:pt x="4598437" y="348578"/>
                  <a:pt x="4979437" y="199289"/>
                  <a:pt x="5309119" y="105983"/>
                </a:cubicBezTo>
                <a:cubicBezTo>
                  <a:pt x="5638801" y="12677"/>
                  <a:pt x="6071118" y="29782"/>
                  <a:pt x="6307494" y="12676"/>
                </a:cubicBezTo>
                <a:cubicBezTo>
                  <a:pt x="6543870" y="-4430"/>
                  <a:pt x="6635621" y="-542"/>
                  <a:pt x="6727372" y="3346"/>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ru-RU" sz="1400">
              <a:solidFill>
                <a:srgbClr val="646464"/>
              </a:solidFill>
              <a:sym typeface="Helvetica"/>
            </a:endParaRPr>
          </a:p>
        </p:txBody>
      </p:sp>
      <p:sp>
        <p:nvSpPr>
          <p:cNvPr id="33" name="Rectangle 85"/>
          <p:cNvSpPr/>
          <p:nvPr>
            <p:custDataLst>
              <p:tags r:id="rId29"/>
            </p:custDataLst>
          </p:nvPr>
        </p:nvSpPr>
        <p:spPr>
          <a:xfrm>
            <a:off x="2300288" y="3181350"/>
            <a:ext cx="2894012" cy="2989263"/>
          </a:xfrm>
          <a:prstGeom prst="rect">
            <a:avLst/>
          </a:prstGeom>
          <a:solidFill>
            <a:schemeClr val="bg2">
              <a:alpha val="70000"/>
            </a:schemeClr>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solidFill>
                <a:srgbClr val="646464"/>
              </a:solidFill>
              <a:sym typeface="Helvetica"/>
            </a:endParaRPr>
          </a:p>
        </p:txBody>
      </p:sp>
      <p:sp>
        <p:nvSpPr>
          <p:cNvPr id="34" name="Полилиния 4"/>
          <p:cNvSpPr/>
          <p:nvPr/>
        </p:nvSpPr>
        <p:spPr>
          <a:xfrm>
            <a:off x="3330575" y="3001963"/>
            <a:ext cx="190500" cy="320675"/>
          </a:xfrm>
          <a:custGeom>
            <a:avLst/>
            <a:gdLst>
              <a:gd name="connsiteX0" fmla="*/ 0 w 190500"/>
              <a:gd name="connsiteY0" fmla="*/ 7620 h 457200"/>
              <a:gd name="connsiteX1" fmla="*/ 190500 w 190500"/>
              <a:gd name="connsiteY1" fmla="*/ 457200 h 457200"/>
              <a:gd name="connsiteX2" fmla="*/ 167640 w 190500"/>
              <a:gd name="connsiteY2" fmla="*/ 0 h 457200"/>
            </a:gdLst>
            <a:ahLst/>
            <a:cxnLst>
              <a:cxn ang="0">
                <a:pos x="connsiteX0" y="connsiteY0"/>
              </a:cxn>
              <a:cxn ang="0">
                <a:pos x="connsiteX1" y="connsiteY1"/>
              </a:cxn>
              <a:cxn ang="0">
                <a:pos x="connsiteX2" y="connsiteY2"/>
              </a:cxn>
            </a:cxnLst>
            <a:rect l="l" t="t" r="r" b="b"/>
            <a:pathLst>
              <a:path w="190500" h="457200">
                <a:moveTo>
                  <a:pt x="0" y="7620"/>
                </a:moveTo>
                <a:lnTo>
                  <a:pt x="190500" y="457200"/>
                </a:lnTo>
                <a:lnTo>
                  <a:pt x="167640" y="0"/>
                </a:lnTo>
              </a:path>
            </a:pathLst>
          </a:custGeom>
          <a:solidFill>
            <a:schemeClr val="bg2"/>
          </a:solidFill>
          <a:ln w="1905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7" name="Title 3"/>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a:effectLst>
                  <a:outerShdw blurRad="38100" dist="38100" dir="2700000" algn="tl">
                    <a:srgbClr val="DDDDDD"/>
                  </a:outerShdw>
                </a:effectLst>
                <a:latin typeface="Calibri" panose="020F0502020204030204" charset="0"/>
                <a:cs typeface="+mj-cs"/>
              </a:rPr>
              <a:t>Diffusion of Technological Innovations</a:t>
            </a:r>
            <a:endParaRPr lang="en-US">
              <a:effectLst>
                <a:outerShdw blurRad="38100" dist="38100" dir="2700000" algn="tl">
                  <a:srgbClr val="DDDDDD"/>
                </a:outerShdw>
              </a:effectLst>
              <a:latin typeface="Calibri" panose="020F0502020204030204" charset="0"/>
              <a:cs typeface="+mj-cs"/>
            </a:endParaRPr>
          </a:p>
        </p:txBody>
      </p:sp>
      <p:sp>
        <p:nvSpPr>
          <p:cNvPr id="8" name="Content Placeholder 4"/>
          <p:cNvSpPr>
            <a:spLocks noGrp="1"/>
          </p:cNvSpPr>
          <p:nvPr>
            <p:ph idx="1"/>
          </p:nvPr>
        </p:nvSpPr>
        <p:spPr>
          <a:xfrm>
            <a:off x="457200" y="1752600"/>
            <a:ext cx="8229600" cy="4525963"/>
          </a:xfrm>
        </p:spPr>
        <p:txBody>
          <a:bodyPr/>
          <a:lstStyle/>
          <a:p>
            <a:r>
              <a:rPr lang="en-US">
                <a:latin typeface="Calibri" panose="020F0502020204030204" charset="0"/>
              </a:rPr>
              <a:t>An innovation will spread quickly if it</a:t>
            </a:r>
            <a:endParaRPr lang="en-US">
              <a:latin typeface="Calibri" panose="020F0502020204030204" charset="0"/>
            </a:endParaRPr>
          </a:p>
          <a:p>
            <a:pPr lvl="1"/>
            <a:r>
              <a:rPr lang="en-US">
                <a:latin typeface="Calibri" panose="020F0502020204030204" charset="0"/>
              </a:rPr>
              <a:t>Has a great advantage over its predecessor</a:t>
            </a:r>
            <a:endParaRPr lang="en-US">
              <a:latin typeface="Calibri" panose="020F0502020204030204" charset="0"/>
            </a:endParaRPr>
          </a:p>
          <a:p>
            <a:pPr lvl="1"/>
            <a:r>
              <a:rPr lang="en-US">
                <a:latin typeface="Calibri" panose="020F0502020204030204" charset="0"/>
              </a:rPr>
              <a:t>Is compatible with existing systems, procedures, infrastructures, and ways of thinking</a:t>
            </a:r>
            <a:endParaRPr lang="en-US">
              <a:latin typeface="Calibri" panose="020F0502020204030204" charset="0"/>
            </a:endParaRPr>
          </a:p>
          <a:p>
            <a:pPr lvl="1"/>
            <a:r>
              <a:rPr lang="en-US">
                <a:latin typeface="Calibri" panose="020F0502020204030204" charset="0"/>
              </a:rPr>
              <a:t>Has less rather than greater complexity</a:t>
            </a:r>
            <a:endParaRPr lang="en-US">
              <a:latin typeface="Calibri" panose="020F0502020204030204" charset="0"/>
            </a:endParaRPr>
          </a:p>
          <a:p>
            <a:pPr lvl="1"/>
            <a:r>
              <a:rPr lang="en-US">
                <a:latin typeface="Calibri" panose="020F0502020204030204" charset="0"/>
              </a:rPr>
              <a:t>Can be tried and tested easily without significant cost or commitment</a:t>
            </a:r>
            <a:endParaRPr lang="en-US">
              <a:latin typeface="Calibri" panose="020F0502020204030204" charset="0"/>
            </a:endParaRPr>
          </a:p>
          <a:p>
            <a:pPr lvl="1"/>
            <a:r>
              <a:rPr lang="en-US">
                <a:latin typeface="Calibri" panose="020F0502020204030204" charset="0"/>
              </a:rPr>
              <a:t>Can be observed and copied easily</a:t>
            </a:r>
            <a:endParaRPr lang="en-US">
              <a:latin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Technological Innovation in a Competitive</a:t>
            </a:r>
            <a:br>
              <a:rPr lang="en-US" sz="3600">
                <a:effectLst>
                  <a:outerShdw blurRad="38100" dist="38100" dir="2700000" algn="tl">
                    <a:srgbClr val="DDDDDD"/>
                  </a:outerShdw>
                </a:effectLst>
                <a:latin typeface="Calibri" panose="020F0502020204030204" charset="0"/>
                <a:cs typeface="+mj-cs"/>
              </a:rPr>
            </a:br>
            <a:r>
              <a:rPr lang="en-US" sz="3600">
                <a:effectLst>
                  <a:outerShdw blurRad="38100" dist="38100" dir="2700000" algn="tl">
                    <a:srgbClr val="DDDDDD"/>
                  </a:outerShdw>
                </a:effectLst>
                <a:latin typeface="Calibri" panose="020F0502020204030204" charset="0"/>
                <a:cs typeface="+mj-cs"/>
              </a:rPr>
              <a:t>Environment</a:t>
            </a:r>
            <a:endParaRPr lang="en-US" sz="3600">
              <a:effectLst>
                <a:outerShdw blurRad="38100" dist="38100" dir="2700000" algn="tl">
                  <a:srgbClr val="DDDDDD"/>
                </a:outerShdw>
              </a:effectLst>
              <a:latin typeface="Calibri" panose="020F0502020204030204" charset="0"/>
              <a:cs typeface="+mj-cs"/>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905000"/>
            <a:ext cx="5838825" cy="4581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Advantages and Disadvantages of</a:t>
            </a:r>
            <a:br>
              <a:rPr lang="en-US" sz="3600">
                <a:effectLst>
                  <a:outerShdw blurRad="38100" dist="38100" dir="2700000" algn="tl">
                    <a:srgbClr val="DDDDDD"/>
                  </a:outerShdw>
                </a:effectLst>
                <a:latin typeface="Calibri" panose="020F0502020204030204" charset="0"/>
                <a:cs typeface="+mj-cs"/>
              </a:rPr>
            </a:br>
            <a:r>
              <a:rPr lang="en-US" sz="3600">
                <a:effectLst>
                  <a:outerShdw blurRad="38100" dist="38100" dir="2700000" algn="tl">
                    <a:srgbClr val="DDDDDD"/>
                  </a:outerShdw>
                </a:effectLst>
                <a:latin typeface="Calibri" panose="020F0502020204030204" charset="0"/>
                <a:cs typeface="+mj-cs"/>
              </a:rPr>
              <a:t>Technology Leadership</a:t>
            </a:r>
            <a:endParaRPr lang="en-US" sz="3600">
              <a:effectLst>
                <a:outerShdw blurRad="38100" dist="38100" dir="2700000" algn="tl">
                  <a:srgbClr val="DDDDDD"/>
                </a:outerShdw>
              </a:effectLst>
              <a:latin typeface="Calibri" panose="020F0502020204030204" charset="0"/>
              <a:cs typeface="+mj-cs"/>
            </a:endParaRPr>
          </a:p>
        </p:txBody>
      </p:sp>
      <p:pic>
        <p:nvPicPr>
          <p:cNvPr id="6" name="Picture 2"/>
          <p:cNvPicPr>
            <a:picLocks noChangeAspect="1" noChangeArrowheads="1"/>
          </p:cNvPicPr>
          <p:nvPr/>
        </p:nvPicPr>
        <p:blipFill>
          <a:blip r:embed="rId1"/>
          <a:srcRect/>
          <a:stretch>
            <a:fillRect/>
          </a:stretch>
        </p:blipFill>
        <p:spPr bwMode="auto">
          <a:xfrm>
            <a:off x="762000" y="1905000"/>
            <a:ext cx="7839075" cy="4162425"/>
          </a:xfrm>
          <a:prstGeom prst="rect">
            <a:avLst/>
          </a:prstGeom>
          <a:noFill/>
          <a:ln w="19050">
            <a:solidFill>
              <a:schemeClr val="bg1">
                <a:lumMod val="50000"/>
              </a:schemeClr>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Technology Followership</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idx="1"/>
          </p:nvPr>
        </p:nvSpPr>
        <p:spPr>
          <a:xfrm>
            <a:off x="457200" y="1752600"/>
            <a:ext cx="8229600" cy="4525963"/>
          </a:xfrm>
        </p:spPr>
        <p:txBody>
          <a:bodyPr/>
          <a:lstStyle/>
          <a:p>
            <a:r>
              <a:rPr lang="en-US" b="0">
                <a:solidFill>
                  <a:schemeClr val="tx1"/>
                </a:solidFill>
                <a:latin typeface="Calibri" panose="020F0502020204030204" charset="0"/>
              </a:rPr>
              <a:t>A manager</a:t>
            </a:r>
            <a:r>
              <a:rPr lang="ja-JP" altLang="en-US" b="0">
                <a:solidFill>
                  <a:schemeClr val="tx1"/>
                </a:solidFill>
                <a:latin typeface="Calibri" panose="020F0502020204030204" charset="0"/>
              </a:rPr>
              <a:t>’</a:t>
            </a:r>
            <a:r>
              <a:rPr lang="en-US" altLang="ja-JP" b="0">
                <a:solidFill>
                  <a:schemeClr val="tx1"/>
                </a:solidFill>
                <a:latin typeface="Calibri" panose="020F0502020204030204" charset="0"/>
              </a:rPr>
              <a:t>s </a:t>
            </a:r>
            <a:r>
              <a:rPr lang="en-US" altLang="ja-JP" b="0">
                <a:solidFill>
                  <a:srgbClr val="558ED5"/>
                </a:solidFill>
                <a:latin typeface="Calibri" panose="020F0502020204030204" charset="0"/>
              </a:rPr>
              <a:t>decision</a:t>
            </a:r>
            <a:r>
              <a:rPr lang="en-US" altLang="ja-JP" b="0">
                <a:solidFill>
                  <a:schemeClr val="tx1"/>
                </a:solidFill>
                <a:latin typeface="Calibri" panose="020F0502020204030204" charset="0"/>
              </a:rPr>
              <a:t> on when to adopt new technology also depends on the potential </a:t>
            </a:r>
            <a:r>
              <a:rPr lang="en-US" altLang="ja-JP" b="0">
                <a:solidFill>
                  <a:srgbClr val="558ED5"/>
                </a:solidFill>
                <a:latin typeface="Calibri" panose="020F0502020204030204" charset="0"/>
              </a:rPr>
              <a:t>benefits</a:t>
            </a:r>
            <a:r>
              <a:rPr lang="en-US" altLang="ja-JP" b="0">
                <a:solidFill>
                  <a:schemeClr val="tx1"/>
                </a:solidFill>
                <a:latin typeface="Calibri" panose="020F0502020204030204" charset="0"/>
              </a:rPr>
              <a:t> of the new technology, as well as the organization</a:t>
            </a:r>
            <a:r>
              <a:rPr lang="ja-JP" altLang="en-US" b="0">
                <a:solidFill>
                  <a:schemeClr val="tx1"/>
                </a:solidFill>
                <a:latin typeface="Calibri" panose="020F0502020204030204" charset="0"/>
              </a:rPr>
              <a:t>’</a:t>
            </a:r>
            <a:r>
              <a:rPr lang="en-US" altLang="ja-JP" b="0">
                <a:solidFill>
                  <a:schemeClr val="tx1"/>
                </a:solidFill>
                <a:latin typeface="Calibri" panose="020F0502020204030204" charset="0"/>
              </a:rPr>
              <a:t>s technology </a:t>
            </a:r>
            <a:r>
              <a:rPr lang="en-US" altLang="ja-JP" b="0">
                <a:solidFill>
                  <a:srgbClr val="558ED5"/>
                </a:solidFill>
                <a:latin typeface="Calibri" panose="020F0502020204030204" charset="0"/>
              </a:rPr>
              <a:t>skills</a:t>
            </a:r>
            <a:endParaRPr lang="en-US" altLang="ja-JP" b="0">
              <a:solidFill>
                <a:srgbClr val="558ED5"/>
              </a:solidFill>
              <a:latin typeface="Calibri" panose="020F0502020204030204" charset="0"/>
            </a:endParaRPr>
          </a:p>
          <a:p>
            <a:r>
              <a:rPr lang="en-US" b="0">
                <a:solidFill>
                  <a:schemeClr val="tx1"/>
                </a:solidFill>
                <a:latin typeface="Calibri" panose="020F0502020204030204" charset="0"/>
              </a:rPr>
              <a:t>Following the technology leader can save </a:t>
            </a:r>
            <a:r>
              <a:rPr lang="en-US" b="0">
                <a:solidFill>
                  <a:srgbClr val="558ED5"/>
                </a:solidFill>
                <a:latin typeface="Calibri" panose="020F0502020204030204" charset="0"/>
              </a:rPr>
              <a:t>development</a:t>
            </a:r>
            <a:r>
              <a:rPr lang="en-US" b="0">
                <a:solidFill>
                  <a:schemeClr val="tx1"/>
                </a:solidFill>
                <a:latin typeface="Calibri" panose="020F0502020204030204" charset="0"/>
              </a:rPr>
              <a:t> expense</a:t>
            </a:r>
            <a:endParaRPr lang="en-US" b="0">
              <a:solidFill>
                <a:schemeClr val="tx1"/>
              </a:solidFill>
              <a:latin typeface="Calibri" panose="020F0502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Dynamic Forces of a Technology</a:t>
            </a:r>
            <a:r>
              <a:rPr lang="ja-JP" altLang="en-US" sz="3600">
                <a:effectLst>
                  <a:outerShdw blurRad="38100" dist="38100" dir="2700000" algn="tl">
                    <a:srgbClr val="DDDDDD"/>
                  </a:outerShdw>
                </a:effectLst>
                <a:latin typeface="Calibri" panose="020F0502020204030204" charset="0"/>
                <a:cs typeface="+mj-cs"/>
              </a:rPr>
              <a:t>’</a:t>
            </a:r>
            <a:r>
              <a:rPr lang="en-US" sz="3600">
                <a:effectLst>
                  <a:outerShdw blurRad="38100" dist="38100" dir="2700000" algn="tl">
                    <a:srgbClr val="DDDDDD"/>
                  </a:outerShdw>
                </a:effectLst>
                <a:latin typeface="Calibri" panose="020F0502020204030204" charset="0"/>
                <a:cs typeface="+mj-cs"/>
              </a:rPr>
              <a:t>s Competitive Impact</a:t>
            </a:r>
            <a:endParaRPr lang="en-US" sz="3600">
              <a:effectLst>
                <a:outerShdw blurRad="38100" dist="38100" dir="2700000" algn="tl">
                  <a:srgbClr val="DDDDDD"/>
                </a:outerShdw>
              </a:effectLst>
              <a:latin typeface="Calibri" panose="020F0502020204030204" charset="0"/>
              <a:cs typeface="+mj-cs"/>
            </a:endParaRPr>
          </a:p>
        </p:txBody>
      </p:sp>
      <p:pic>
        <p:nvPicPr>
          <p:cNvPr id="6" name="Picture 4" descr="Figure 17-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1905000"/>
            <a:ext cx="7162800" cy="364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3"/>
          <p:cNvSpPr>
            <a:spLocks noGrp="1"/>
          </p:cNvSpPr>
          <p:nvPr>
            <p:ph type="title"/>
          </p:nvPr>
        </p:nvSpPr>
        <p:spPr>
          <a:xfrm>
            <a:off x="457200" y="274638"/>
            <a:ext cx="8229600" cy="1143000"/>
          </a:xfrm>
        </p:spPr>
        <p:txBody>
          <a:bodyPr wrap="square" numCol="1" anchorCtr="0" compatLnSpc="1"/>
          <a:lstStyle/>
          <a:p>
            <a:pPr eaLnBrk="1" hangingPunct="1">
              <a:defRPr/>
            </a:pPr>
            <a:r>
              <a:rPr lang="en-US">
                <a:effectLst>
                  <a:outerShdw blurRad="38100" dist="38100" dir="2700000" algn="tl">
                    <a:srgbClr val="DDDDDD"/>
                  </a:outerShdw>
                </a:effectLst>
                <a:latin typeface="Calibri" panose="020F0502020204030204" charset="0"/>
                <a:cs typeface="+mj-cs"/>
              </a:rPr>
              <a:t>Question</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4"/>
          <p:cNvSpPr>
            <a:spLocks noGrp="1"/>
          </p:cNvSpPr>
          <p:nvPr>
            <p:ph idx="1"/>
          </p:nvPr>
        </p:nvSpPr>
        <p:spPr>
          <a:xfrm>
            <a:off x="457200" y="1752600"/>
            <a:ext cx="8229600" cy="4525963"/>
          </a:xfrm>
        </p:spPr>
        <p:txBody>
          <a:bodyPr/>
          <a:lstStyle/>
          <a:p>
            <a:pPr marL="342900" lvl="1" indent="-342900" eaLnBrk="1" hangingPunct="1">
              <a:buClr>
                <a:srgbClr val="800000"/>
              </a:buClr>
              <a:buFont typeface="Wingdings" panose="05000000000000000000" charset="0"/>
              <a:buNone/>
            </a:pPr>
            <a:r>
              <a:rPr lang="en-US" sz="3000">
                <a:latin typeface="Calibri" panose="020F0502020204030204" charset="0"/>
              </a:rPr>
              <a:t>   What is the process of clarifying the key technologies on which an organization depends?</a:t>
            </a:r>
            <a:endParaRPr lang="en-US" sz="3000">
              <a:latin typeface="Calibri" panose="020F0502020204030204" charset="0"/>
            </a:endParaRPr>
          </a:p>
          <a:p>
            <a:pPr marL="342900" lvl="1" indent="-342900" eaLnBrk="1" hangingPunct="1">
              <a:buClr>
                <a:srgbClr val="800000"/>
              </a:buClr>
              <a:buFont typeface="Wingdings 3" panose="05040102010807070707" charset="0"/>
              <a:buNone/>
            </a:pPr>
            <a:endParaRPr lang="en-US" sz="3000">
              <a:latin typeface="Calibri" panose="020F0502020204030204" charset="0"/>
            </a:endParaRPr>
          </a:p>
          <a:p>
            <a:pPr marL="342900" lvl="1" indent="-342900" eaLnBrk="1" hangingPunct="1">
              <a:buFont typeface="Wingdings 3" panose="05040102010807070707" charset="0"/>
              <a:buAutoNum type="alphaUcPeriod"/>
            </a:pPr>
            <a:r>
              <a:rPr lang="en-US" sz="3000">
                <a:latin typeface="Calibri" panose="020F0502020204030204" charset="0"/>
              </a:rPr>
              <a:t>Managerial audit</a:t>
            </a:r>
            <a:endParaRPr lang="en-US" sz="3000">
              <a:latin typeface="Calibri" panose="020F0502020204030204" charset="0"/>
            </a:endParaRPr>
          </a:p>
          <a:p>
            <a:pPr marL="342900" lvl="1" indent="-342900" eaLnBrk="1" hangingPunct="1">
              <a:buFont typeface="Wingdings 3" panose="05040102010807070707" charset="0"/>
              <a:buAutoNum type="alphaUcPeriod"/>
            </a:pPr>
            <a:r>
              <a:rPr lang="en-US" sz="3000">
                <a:latin typeface="Calibri" panose="020F0502020204030204" charset="0"/>
              </a:rPr>
              <a:t>Benchmarking </a:t>
            </a:r>
            <a:endParaRPr lang="en-US" sz="3000">
              <a:latin typeface="Calibri" panose="020F0502020204030204" charset="0"/>
            </a:endParaRPr>
          </a:p>
          <a:p>
            <a:pPr marL="342900" lvl="1" indent="-342900" eaLnBrk="1" hangingPunct="1">
              <a:buFont typeface="Wingdings 3" panose="05040102010807070707" charset="0"/>
              <a:buAutoNum type="alphaUcPeriod"/>
            </a:pPr>
            <a:r>
              <a:rPr lang="en-US" sz="3000">
                <a:latin typeface="Calibri" panose="020F0502020204030204" charset="0"/>
              </a:rPr>
              <a:t>External audit</a:t>
            </a:r>
            <a:endParaRPr lang="en-US" sz="3000">
              <a:latin typeface="Calibri" panose="020F0502020204030204" charset="0"/>
            </a:endParaRPr>
          </a:p>
          <a:p>
            <a:pPr marL="342900" lvl="1" indent="-342900" eaLnBrk="1" hangingPunct="1">
              <a:buFont typeface="Wingdings 3" panose="05040102010807070707" charset="0"/>
              <a:buAutoNum type="alphaUcPeriod"/>
            </a:pPr>
            <a:r>
              <a:rPr lang="en-US" sz="3000">
                <a:latin typeface="Calibri" panose="020F0502020204030204" charset="0"/>
              </a:rPr>
              <a:t>Technology audit</a:t>
            </a:r>
            <a:endParaRPr lang="en-US" sz="3000">
              <a:latin typeface="Calibri" panose="020F0502020204030204" charset="0"/>
            </a:endParaRPr>
          </a:p>
          <a:p>
            <a:pPr eaLnBrk="1" hangingPunct="1">
              <a:buFont typeface="Wingdings 3" panose="05040102010807070707" charset="0"/>
              <a:buNone/>
            </a:pPr>
            <a:r>
              <a:rPr lang="en-US" sz="3000">
                <a:latin typeface="Calibri" panose="020F0502020204030204" charset="0"/>
              </a:rPr>
              <a:t> </a:t>
            </a:r>
            <a:endParaRPr lang="en-US" sz="3000">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pic>
        <p:nvPicPr>
          <p:cNvPr id="5" name="Picture 4"/>
          <p:cNvPicPr>
            <a:picLocks noChangeAspect="1"/>
          </p:cNvPicPr>
          <p:nvPr/>
        </p:nvPicPr>
        <p:blipFill>
          <a:blip r:embed="rId1"/>
          <a:stretch>
            <a:fillRect/>
          </a:stretch>
        </p:blipFill>
        <p:spPr>
          <a:xfrm>
            <a:off x="311978" y="192708"/>
            <a:ext cx="3065485" cy="1839291"/>
          </a:xfrm>
          <a:prstGeom prst="rect">
            <a:avLst/>
          </a:prstGeom>
        </p:spPr>
      </p:pic>
      <p:pic>
        <p:nvPicPr>
          <p:cNvPr id="6" name="Picture 5"/>
          <p:cNvPicPr>
            <a:picLocks noChangeAspect="1"/>
          </p:cNvPicPr>
          <p:nvPr/>
        </p:nvPicPr>
        <p:blipFill>
          <a:blip r:embed="rId2"/>
          <a:stretch>
            <a:fillRect/>
          </a:stretch>
        </p:blipFill>
        <p:spPr>
          <a:xfrm>
            <a:off x="5121965" y="2953026"/>
            <a:ext cx="3238500" cy="2514600"/>
          </a:xfrm>
          <a:prstGeom prst="rect">
            <a:avLst/>
          </a:prstGeom>
        </p:spPr>
      </p:pic>
      <p:pic>
        <p:nvPicPr>
          <p:cNvPr id="7" name="Picture 6"/>
          <p:cNvPicPr>
            <a:picLocks noChangeAspect="1"/>
          </p:cNvPicPr>
          <p:nvPr/>
        </p:nvPicPr>
        <p:blipFill>
          <a:blip r:embed="rId3"/>
          <a:stretch>
            <a:fillRect/>
          </a:stretch>
        </p:blipFill>
        <p:spPr>
          <a:xfrm>
            <a:off x="648805" y="2953026"/>
            <a:ext cx="3416300" cy="2374900"/>
          </a:xfrm>
          <a:prstGeom prst="rect">
            <a:avLst/>
          </a:prstGeom>
        </p:spPr>
      </p:pic>
      <p:pic>
        <p:nvPicPr>
          <p:cNvPr id="8" name="Picture 7"/>
          <p:cNvPicPr>
            <a:picLocks noChangeAspect="1"/>
          </p:cNvPicPr>
          <p:nvPr/>
        </p:nvPicPr>
        <p:blipFill>
          <a:blip r:embed="rId4"/>
          <a:stretch>
            <a:fillRect/>
          </a:stretch>
        </p:blipFill>
        <p:spPr>
          <a:xfrm>
            <a:off x="4399721" y="192708"/>
            <a:ext cx="3644900" cy="2235200"/>
          </a:xfrm>
          <a:prstGeom prst="rect">
            <a:avLst/>
          </a:prstGeom>
        </p:spPr>
      </p:pic>
      <p:sp>
        <p:nvSpPr>
          <p:cNvPr id="9" name="TextBox 8"/>
          <p:cNvSpPr txBox="1"/>
          <p:nvPr/>
        </p:nvSpPr>
        <p:spPr>
          <a:xfrm>
            <a:off x="648805" y="5467626"/>
            <a:ext cx="7605654" cy="1190069"/>
          </a:xfrm>
          <a:prstGeom prst="rect">
            <a:avLst/>
          </a:prstGeom>
          <a:noFill/>
        </p:spPr>
        <p:txBody>
          <a:bodyPr wrap="square" rtlCol="0">
            <a:spAutoFit/>
          </a:bodyPr>
          <a:lstStyle/>
          <a:p>
            <a:pPr>
              <a:lnSpc>
                <a:spcPct val="120000"/>
              </a:lnSpc>
            </a:pPr>
            <a:r>
              <a:rPr lang="en-US" sz="2000" dirty="0" smtClean="0"/>
              <a:t>What is it?</a:t>
            </a:r>
            <a:endParaRPr lang="en-US" sz="2000" dirty="0" smtClean="0"/>
          </a:p>
          <a:p>
            <a:pPr>
              <a:lnSpc>
                <a:spcPct val="120000"/>
              </a:lnSpc>
            </a:pPr>
            <a:r>
              <a:rPr lang="en-US" sz="2000" dirty="0" smtClean="0"/>
              <a:t>What do consumer and producer surplus mean in this technology based innovation?</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Assessing Technology Needs</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sz="half" idx="1"/>
          </p:nvPr>
        </p:nvSpPr>
        <p:spPr>
          <a:xfrm>
            <a:off x="457200" y="1600200"/>
            <a:ext cx="4038600" cy="4525963"/>
          </a:xfrm>
        </p:spPr>
        <p:txBody>
          <a:bodyPr/>
          <a:lstStyle/>
          <a:p>
            <a:r>
              <a:rPr lang="en-US">
                <a:latin typeface="Calibri" panose="020F0502020204030204" charset="0"/>
              </a:rPr>
              <a:t>Technology audit</a:t>
            </a:r>
            <a:endParaRPr lang="en-US">
              <a:latin typeface="Calibri" panose="020F0502020204030204" charset="0"/>
            </a:endParaRPr>
          </a:p>
          <a:p>
            <a:pPr lvl="1"/>
            <a:r>
              <a:rPr lang="en-US">
                <a:latin typeface="Calibri" panose="020F0502020204030204" charset="0"/>
              </a:rPr>
              <a:t>Process of clarifying the key technologies on which an organization depends</a:t>
            </a:r>
            <a:endParaRPr lang="en-US">
              <a:latin typeface="Calibri" panose="020F0502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Measuring Current Technologies</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7"/>
          <p:cNvSpPr>
            <a:spLocks noGrp="1"/>
          </p:cNvSpPr>
          <p:nvPr>
            <p:ph sz="half" idx="1"/>
          </p:nvPr>
        </p:nvSpPr>
        <p:spPr>
          <a:xfrm>
            <a:off x="457200" y="1600200"/>
            <a:ext cx="4038600" cy="4525963"/>
          </a:xfrm>
        </p:spPr>
        <p:txBody>
          <a:bodyPr/>
          <a:lstStyle/>
          <a:p>
            <a:pPr>
              <a:buFont typeface="Wingdings 3" panose="05040102010807070707" pitchFamily="18" charset="2"/>
              <a:buChar char=""/>
              <a:defRPr/>
            </a:pPr>
            <a:r>
              <a:rPr lang="en-US" dirty="0" smtClean="0">
                <a:solidFill>
                  <a:schemeClr val="tx2">
                    <a:lumMod val="60000"/>
                    <a:lumOff val="40000"/>
                  </a:schemeClr>
                </a:solidFill>
                <a:ea typeface="+mn-ea"/>
                <a:cs typeface="+mn-cs"/>
              </a:rPr>
              <a:t>Emerging technologies </a:t>
            </a:r>
            <a:r>
              <a:rPr lang="en-US" b="0" dirty="0" smtClean="0">
                <a:solidFill>
                  <a:schemeClr val="tx1"/>
                </a:solidFill>
                <a:ea typeface="+mn-ea"/>
                <a:cs typeface="+mn-cs"/>
              </a:rPr>
              <a:t>are still under development and thus are unproved</a:t>
            </a:r>
            <a:endParaRPr lang="en-US" b="0" dirty="0">
              <a:solidFill>
                <a:schemeClr val="tx1"/>
              </a:solidFill>
              <a:ea typeface="+mn-ea"/>
              <a:cs typeface="+mn-cs"/>
            </a:endParaRPr>
          </a:p>
        </p:txBody>
      </p:sp>
      <p:sp>
        <p:nvSpPr>
          <p:cNvPr id="7" name="Content Placeholder 8"/>
          <p:cNvSpPr txBox="1"/>
          <p:nvPr/>
        </p:nvSpPr>
        <p:spPr>
          <a:xfrm>
            <a:off x="4648200" y="1600200"/>
            <a:ext cx="4038600" cy="4525963"/>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buFont typeface="Wingdings 3" panose="05040102010807070707" pitchFamily="18" charset="2"/>
              <a:buChar char=""/>
              <a:defRPr/>
            </a:pPr>
            <a:r>
              <a:rPr lang="en-US" smtClean="0">
                <a:solidFill>
                  <a:schemeClr val="tx2">
                    <a:lumMod val="60000"/>
                    <a:lumOff val="40000"/>
                  </a:schemeClr>
                </a:solidFill>
              </a:rPr>
              <a:t>Pacing technologies </a:t>
            </a:r>
            <a:r>
              <a:rPr lang="en-US" smtClean="0"/>
              <a:t>have yet to prove their full value but have the potential to alter the rules of competition by providing significant advantage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Measuring Current Technologies</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sz="half" idx="1"/>
          </p:nvPr>
        </p:nvSpPr>
        <p:spPr>
          <a:xfrm>
            <a:off x="457200" y="1600200"/>
            <a:ext cx="4038600" cy="4525963"/>
          </a:xfrm>
        </p:spPr>
        <p:txBody>
          <a:bodyPr/>
          <a:lstStyle/>
          <a:p>
            <a:pPr>
              <a:buFont typeface="Wingdings 3" panose="05040102010807070707" pitchFamily="18" charset="2"/>
              <a:buChar char=""/>
              <a:defRPr/>
            </a:pPr>
            <a:r>
              <a:rPr lang="en-US" dirty="0" smtClean="0">
                <a:solidFill>
                  <a:schemeClr val="tx2">
                    <a:lumMod val="60000"/>
                    <a:lumOff val="40000"/>
                  </a:schemeClr>
                </a:solidFill>
                <a:ea typeface="+mn-ea"/>
                <a:cs typeface="+mn-cs"/>
              </a:rPr>
              <a:t>Key technologies </a:t>
            </a:r>
            <a:r>
              <a:rPr lang="en-US" b="0" dirty="0" smtClean="0">
                <a:solidFill>
                  <a:schemeClr val="tx1"/>
                </a:solidFill>
                <a:ea typeface="+mn-ea"/>
                <a:cs typeface="+mn-cs"/>
              </a:rPr>
              <a:t>have proved effective, but they also provide a strategic advantage because not everyone uses them</a:t>
            </a:r>
            <a:endParaRPr lang="en-US" b="0" dirty="0">
              <a:solidFill>
                <a:schemeClr val="tx1"/>
              </a:solidFill>
              <a:ea typeface="+mn-ea"/>
              <a:cs typeface="+mn-cs"/>
            </a:endParaRPr>
          </a:p>
        </p:txBody>
      </p:sp>
      <p:sp>
        <p:nvSpPr>
          <p:cNvPr id="7" name="Content Placeholder 3"/>
          <p:cNvSpPr txBox="1"/>
          <p:nvPr/>
        </p:nvSpPr>
        <p:spPr>
          <a:xfrm>
            <a:off x="4648200" y="1600200"/>
            <a:ext cx="4038600" cy="4525963"/>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buFont typeface="Wingdings 3" panose="05040102010807070707" pitchFamily="18" charset="2"/>
              <a:buChar char=""/>
              <a:defRPr/>
            </a:pPr>
            <a:r>
              <a:rPr lang="en-US" smtClean="0">
                <a:solidFill>
                  <a:schemeClr val="tx2">
                    <a:lumMod val="60000"/>
                    <a:lumOff val="40000"/>
                  </a:schemeClr>
                </a:solidFill>
              </a:rPr>
              <a:t>Base technologies </a:t>
            </a:r>
            <a:r>
              <a:rPr lang="en-US" smtClean="0"/>
              <a:t>are those that are commonplace in the industry; everyone must have them to be able to operate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3"/>
          <p:cNvSpPr>
            <a:spLocks noGrp="1"/>
          </p:cNvSpPr>
          <p:nvPr>
            <p:ph type="title"/>
          </p:nvPr>
        </p:nvSpPr>
        <p:spPr>
          <a:xfrm>
            <a:off x="457200" y="274638"/>
            <a:ext cx="8229600" cy="1143000"/>
          </a:xfrm>
        </p:spPr>
        <p:txBody>
          <a:bodyPr wrap="square" numCol="1" anchorCtr="0" compatLnSpc="1"/>
          <a:lstStyle/>
          <a:p>
            <a:pPr eaLnBrk="1" hangingPunct="1">
              <a:defRPr/>
            </a:pPr>
            <a:r>
              <a:rPr lang="en-US">
                <a:effectLst>
                  <a:outerShdw blurRad="38100" dist="38100" dir="2700000" algn="tl">
                    <a:srgbClr val="DDDDDD"/>
                  </a:outerShdw>
                </a:effectLst>
                <a:latin typeface="Calibri" panose="020F0502020204030204" charset="0"/>
                <a:cs typeface="+mj-cs"/>
              </a:rPr>
              <a:t>Question</a:t>
            </a:r>
            <a:endParaRPr lang="en-US">
              <a:effectLst>
                <a:outerShdw blurRad="38100" dist="38100" dir="2700000" algn="tl">
                  <a:srgbClr val="DDDDDD"/>
                </a:outerShdw>
              </a:effectLst>
              <a:latin typeface="Calibri" panose="020F0502020204030204" charset="0"/>
              <a:cs typeface="+mj-cs"/>
            </a:endParaRPr>
          </a:p>
        </p:txBody>
      </p:sp>
      <p:sp>
        <p:nvSpPr>
          <p:cNvPr id="6" name="Content Placeholder 4"/>
          <p:cNvSpPr>
            <a:spLocks noGrp="1"/>
          </p:cNvSpPr>
          <p:nvPr>
            <p:ph idx="1"/>
          </p:nvPr>
        </p:nvSpPr>
        <p:spPr>
          <a:xfrm>
            <a:off x="457200" y="1752600"/>
            <a:ext cx="8229600" cy="4525963"/>
          </a:xfrm>
        </p:spPr>
        <p:txBody>
          <a:bodyPr/>
          <a:lstStyle/>
          <a:p>
            <a:pPr marL="342900" lvl="1" indent="-342900" eaLnBrk="1" hangingPunct="1">
              <a:lnSpc>
                <a:spcPct val="90000"/>
              </a:lnSpc>
              <a:buClr>
                <a:srgbClr val="800000"/>
              </a:buClr>
              <a:buFont typeface="Wingdings" panose="05000000000000000000" charset="0"/>
              <a:buNone/>
            </a:pPr>
            <a:r>
              <a:rPr lang="en-US" sz="3000">
                <a:latin typeface="Calibri" panose="020F0502020204030204" charset="0"/>
              </a:rPr>
              <a:t>What is the process of comparing the organization</a:t>
            </a:r>
            <a:r>
              <a:rPr lang="ja-JP" altLang="en-US" sz="3000">
                <a:latin typeface="Calibri" panose="020F0502020204030204" charset="0"/>
              </a:rPr>
              <a:t>’</a:t>
            </a:r>
            <a:r>
              <a:rPr lang="en-US" altLang="ja-JP" sz="3000">
                <a:latin typeface="Calibri" panose="020F0502020204030204" charset="0"/>
              </a:rPr>
              <a:t>s practices and technologies with those of other companies?</a:t>
            </a:r>
            <a:endParaRPr lang="en-US" altLang="ja-JP" sz="3000">
              <a:latin typeface="Calibri" panose="020F0502020204030204" charset="0"/>
            </a:endParaRPr>
          </a:p>
          <a:p>
            <a:pPr marL="342900" lvl="1" indent="-342900" eaLnBrk="1" hangingPunct="1">
              <a:lnSpc>
                <a:spcPct val="90000"/>
              </a:lnSpc>
              <a:buClr>
                <a:srgbClr val="800000"/>
              </a:buClr>
              <a:buFont typeface="Wingdings 3" panose="05040102010807070707" charset="0"/>
              <a:buNone/>
            </a:pPr>
            <a:endParaRPr lang="en-US" sz="3000">
              <a:latin typeface="Calibri" panose="020F0502020204030204" charset="0"/>
            </a:endParaRPr>
          </a:p>
          <a:p>
            <a:pPr marL="342900" lvl="1" indent="-342900" eaLnBrk="1" hangingPunct="1">
              <a:lnSpc>
                <a:spcPct val="90000"/>
              </a:lnSpc>
              <a:buFont typeface="Wingdings 3" panose="05040102010807070707" charset="0"/>
              <a:buAutoNum type="alphaUcPeriod"/>
            </a:pPr>
            <a:r>
              <a:rPr lang="en-US" sz="3000">
                <a:latin typeface="Calibri" panose="020F0502020204030204" charset="0"/>
              </a:rPr>
              <a:t>Benchmarking </a:t>
            </a:r>
            <a:endParaRPr lang="en-US" sz="3000">
              <a:latin typeface="Calibri" panose="020F0502020204030204" charset="0"/>
            </a:endParaRPr>
          </a:p>
          <a:p>
            <a:pPr marL="342900" lvl="1" indent="-342900" eaLnBrk="1" hangingPunct="1">
              <a:lnSpc>
                <a:spcPct val="90000"/>
              </a:lnSpc>
              <a:buFont typeface="Wingdings 3" panose="05040102010807070707" charset="0"/>
              <a:buAutoNum type="alphaUcPeriod"/>
            </a:pPr>
            <a:r>
              <a:rPr lang="en-US" sz="3000">
                <a:latin typeface="Calibri" panose="020F0502020204030204" charset="0"/>
              </a:rPr>
              <a:t>Quality control</a:t>
            </a:r>
            <a:endParaRPr lang="en-US" sz="3000">
              <a:latin typeface="Calibri" panose="020F0502020204030204" charset="0"/>
            </a:endParaRPr>
          </a:p>
          <a:p>
            <a:pPr marL="342900" lvl="1" indent="-342900" eaLnBrk="1" hangingPunct="1">
              <a:lnSpc>
                <a:spcPct val="90000"/>
              </a:lnSpc>
              <a:buFont typeface="Wingdings 3" panose="05040102010807070707" charset="0"/>
              <a:buAutoNum type="alphaUcPeriod"/>
            </a:pPr>
            <a:r>
              <a:rPr lang="en-US" sz="3000">
                <a:latin typeface="Calibri" panose="020F0502020204030204" charset="0"/>
              </a:rPr>
              <a:t>Scanning</a:t>
            </a:r>
            <a:endParaRPr lang="en-US" sz="3000">
              <a:latin typeface="Calibri" panose="020F0502020204030204" charset="0"/>
            </a:endParaRPr>
          </a:p>
          <a:p>
            <a:pPr marL="342900" lvl="1" indent="-342900" eaLnBrk="1" hangingPunct="1">
              <a:lnSpc>
                <a:spcPct val="90000"/>
              </a:lnSpc>
              <a:buFont typeface="Wingdings 3" panose="05040102010807070707" charset="0"/>
              <a:buAutoNum type="alphaUcPeriod"/>
            </a:pPr>
            <a:r>
              <a:rPr lang="en-US" sz="3000">
                <a:latin typeface="Calibri" panose="020F0502020204030204" charset="0"/>
              </a:rPr>
              <a:t>Environmental scanning</a:t>
            </a:r>
            <a:endParaRPr lang="en-US" sz="3000">
              <a:latin typeface="Calibri" panose="020F0502020204030204" charset="0"/>
            </a:endParaRPr>
          </a:p>
          <a:p>
            <a:pPr eaLnBrk="1" hangingPunct="1">
              <a:lnSpc>
                <a:spcPct val="90000"/>
              </a:lnSpc>
              <a:buFont typeface="Wingdings 3" panose="05040102010807070707" charset="0"/>
              <a:buNone/>
            </a:pPr>
            <a:r>
              <a:rPr lang="en-US" sz="3000">
                <a:latin typeface="Calibri" panose="020F0502020204030204" charset="0"/>
              </a:rPr>
              <a:t> </a:t>
            </a:r>
            <a:endParaRPr lang="en-US" sz="3000">
              <a:latin typeface="Calibri" panose="020F050202020403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sz="3600">
                <a:effectLst>
                  <a:outerShdw blurRad="38100" dist="38100" dir="2700000" algn="tl">
                    <a:srgbClr val="DDDDDD"/>
                  </a:outerShdw>
                </a:effectLst>
                <a:latin typeface="Calibri" panose="020F0502020204030204" charset="0"/>
                <a:cs typeface="+mj-cs"/>
              </a:rPr>
              <a:t>Assessing External Technological Trends</a:t>
            </a:r>
            <a:endParaRPr lang="en-US" sz="3600">
              <a:effectLst>
                <a:outerShdw blurRad="38100" dist="38100" dir="2700000" algn="tl">
                  <a:srgbClr val="DDDDDD"/>
                </a:outerShdw>
              </a:effectLst>
              <a:latin typeface="Calibri" panose="020F0502020204030204" charset="0"/>
              <a:cs typeface="+mj-cs"/>
            </a:endParaRPr>
          </a:p>
        </p:txBody>
      </p:sp>
      <p:sp>
        <p:nvSpPr>
          <p:cNvPr id="6" name="Content Placeholder 6"/>
          <p:cNvSpPr>
            <a:spLocks noGrp="1"/>
          </p:cNvSpPr>
          <p:nvPr>
            <p:ph idx="1"/>
          </p:nvPr>
        </p:nvSpPr>
        <p:spPr>
          <a:xfrm>
            <a:off x="457200" y="1752600"/>
            <a:ext cx="8229600" cy="4525963"/>
          </a:xfrm>
        </p:spPr>
        <p:txBody>
          <a:bodyPr/>
          <a:lstStyle/>
          <a:p>
            <a:r>
              <a:rPr lang="en-US">
                <a:latin typeface="Calibri" panose="020F0502020204030204" charset="0"/>
              </a:rPr>
              <a:t>Benchmarking </a:t>
            </a:r>
            <a:endParaRPr lang="en-US">
              <a:latin typeface="Calibri" panose="020F0502020204030204" charset="0"/>
            </a:endParaRPr>
          </a:p>
          <a:p>
            <a:pPr lvl="1"/>
            <a:r>
              <a:rPr lang="en-US">
                <a:latin typeface="Calibri" panose="020F0502020204030204" charset="0"/>
              </a:rPr>
              <a:t>the process of comparing the organization</a:t>
            </a:r>
            <a:r>
              <a:rPr lang="ja-JP" altLang="en-US">
                <a:latin typeface="Calibri" panose="020F0502020204030204" charset="0"/>
              </a:rPr>
              <a:t>’</a:t>
            </a:r>
            <a:r>
              <a:rPr lang="en-US" altLang="ja-JP">
                <a:latin typeface="Calibri" panose="020F0502020204030204" charset="0"/>
              </a:rPr>
              <a:t>s practices and technologies with those of other companies</a:t>
            </a:r>
            <a:endParaRPr lang="en-US">
              <a:latin typeface="Calibri" panose="020F0502020204030204" charset="0"/>
            </a:endParaRPr>
          </a:p>
        </p:txBody>
      </p:sp>
      <p:sp>
        <p:nvSpPr>
          <p:cNvPr id="7" name="Slide Number Placeholder 3"/>
          <p:cNvSpPr txBox="1"/>
          <p:nvPr/>
        </p:nvSpPr>
        <p:spPr bwMode="auto">
          <a:xfrm>
            <a:off x="6553200" y="6356350"/>
            <a:ext cx="2133600" cy="365125"/>
          </a:xfrm>
          <a:prstGeom prst="rect">
            <a:avLst/>
          </a:prstGeom>
          <a:noFill/>
        </p:spPr>
        <p:txBody>
          <a:bodyPr vert="horz" lIns="91440" tIns="45720" rIns="91440" bIns="45720" rtlCol="0" anchor="ctr"/>
          <a:lstStyle>
            <a:defPPr>
              <a:defRPr lang="en-US"/>
            </a:defPPr>
            <a:lvl1pPr marL="0" algn="l" defTabSz="457200" rtl="0" eaLnBrk="0" latinLnBrk="0" hangingPunct="0">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2pPr>
            <a:lvl3pPr marL="11430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3pPr>
            <a:lvl4pPr marL="16002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4pPr>
            <a:lvl5pPr marL="20574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9pPr>
          </a:lstStyle>
          <a:p>
            <a:pPr eaLnBrk="1" hangingPunct="1"/>
            <a:r>
              <a:rPr lang="en-US" sz="1200" smtClean="0">
                <a:latin typeface="Calibri" panose="020F0502020204030204" charset="0"/>
              </a:rPr>
              <a:t>17-</a:t>
            </a:r>
            <a:fld id="{593AEBF6-63CE-A94C-B9E2-C58EACF2DF72}" type="slidenum">
              <a:rPr lang="en-US" sz="1200" smtClean="0">
                <a:latin typeface="Calibri" panose="020F0502020204030204" charset="0"/>
              </a:rPr>
            </a:fld>
            <a:endParaRPr lang="en-US" sz="1200">
              <a:latin typeface="Calibri" panose="020F0502020204030204" charset="0"/>
            </a:endParaRPr>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5334000"/>
            <a:ext cx="1009650" cy="1219200"/>
          </a:xfrm>
          <a:prstGeom prst="rect">
            <a:avLst/>
          </a:prstGeom>
          <a:noFill/>
          <a:ln>
            <a:noFill/>
          </a:ln>
        </p:spPr>
      </p:pic>
      <p:pic>
        <p:nvPicPr>
          <p:cNvPr id="9" name="Picture 4" descr="j0090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886200"/>
            <a:ext cx="3613150" cy="243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sz="3600">
                <a:effectLst>
                  <a:outerShdw blurRad="38100" dist="38100" dir="2700000" algn="tl">
                    <a:srgbClr val="DDDDDD"/>
                  </a:outerShdw>
                </a:effectLst>
                <a:latin typeface="Calibri" panose="020F0502020204030204" charset="0"/>
                <a:cs typeface="+mj-cs"/>
              </a:rPr>
              <a:t>Assessing External Technological Trends</a:t>
            </a:r>
            <a:endParaRPr lang="en-US" sz="3600">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idx="1"/>
          </p:nvPr>
        </p:nvSpPr>
        <p:spPr>
          <a:xfrm>
            <a:off x="457200" y="1752600"/>
            <a:ext cx="8229600" cy="4525963"/>
          </a:xfrm>
        </p:spPr>
        <p:txBody>
          <a:bodyPr/>
          <a:lstStyle/>
          <a:p>
            <a:r>
              <a:rPr lang="en-US">
                <a:latin typeface="Calibri" panose="020F0502020204030204" charset="0"/>
              </a:rPr>
              <a:t>Scanning  </a:t>
            </a:r>
            <a:endParaRPr lang="en-US">
              <a:latin typeface="Calibri" panose="020F0502020204030204" charset="0"/>
            </a:endParaRPr>
          </a:p>
          <a:p>
            <a:pPr lvl="1"/>
            <a:r>
              <a:rPr lang="en-US">
                <a:latin typeface="Calibri" panose="020F0502020204030204" charset="0"/>
              </a:rPr>
              <a:t>focuses on what can be done and what is being developed</a:t>
            </a:r>
            <a:endParaRPr lang="en-US">
              <a:latin typeface="Calibri" panose="020F0502020204030204" charset="0"/>
            </a:endParaRPr>
          </a:p>
          <a:p>
            <a:pPr lvl="1"/>
            <a:r>
              <a:rPr lang="en-US">
                <a:latin typeface="Calibri" panose="020F0502020204030204" charset="0"/>
              </a:rPr>
              <a:t>places greater emphasis on identifying and monitoring the sources of new technologies for an industry</a:t>
            </a:r>
            <a:endParaRPr lang="en-US">
              <a:latin typeface="Calibri" panose="020F0502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Key Factors to Consider in Technology Decisions</a:t>
            </a:r>
            <a:endParaRPr lang="en-US" sz="3600">
              <a:effectLst>
                <a:outerShdw blurRad="38100" dist="38100" dir="2700000" algn="tl">
                  <a:srgbClr val="DDDDDD"/>
                </a:outerShdw>
              </a:effectLst>
              <a:latin typeface="Calibri" panose="020F0502020204030204" charset="0"/>
              <a:cs typeface="+mj-cs"/>
            </a:endParaRPr>
          </a:p>
        </p:txBody>
      </p:sp>
      <p:sp>
        <p:nvSpPr>
          <p:cNvPr id="6" name="Slide Number Placeholder 2"/>
          <p:cNvSpPr txBox="1"/>
          <p:nvPr/>
        </p:nvSpPr>
        <p:spPr bwMode="auto">
          <a:xfrm>
            <a:off x="6553200" y="6356350"/>
            <a:ext cx="2133600" cy="365125"/>
          </a:xfrm>
          <a:prstGeom prst="rect">
            <a:avLst/>
          </a:prstGeom>
          <a:noFill/>
        </p:spPr>
        <p:txBody>
          <a:bodyPr vert="horz" lIns="91440" tIns="45720" rIns="91440" bIns="45720" rtlCol="0" anchor="ctr"/>
          <a:lstStyle>
            <a:defPPr>
              <a:defRPr lang="en-US"/>
            </a:defPPr>
            <a:lvl1pPr marL="0" algn="l" defTabSz="457200" rtl="0" eaLnBrk="0" latinLnBrk="0" hangingPunct="0">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742950" indent="-28575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2pPr>
            <a:lvl3pPr marL="11430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3pPr>
            <a:lvl4pPr marL="16002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4pPr>
            <a:lvl5pPr marL="2057400" indent="-228600" algn="l" defTabSz="457200" rtl="0" eaLnBrk="0" latinLnBrk="0" hangingPunct="0">
              <a:defRPr sz="2400" kern="1200">
                <a:solidFill>
                  <a:schemeClr val="tx1"/>
                </a:solidFill>
                <a:latin typeface="Arial" panose="020B0604020202020204" pitchFamily="34" charset="0"/>
                <a:ea typeface="MS PGothic" panose="020B0600070205080204"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n-cs"/>
              </a:defRPr>
            </a:lvl9pPr>
          </a:lstStyle>
          <a:p>
            <a:pPr eaLnBrk="1" hangingPunct="1"/>
            <a:r>
              <a:rPr lang="en-US" sz="1200" smtClean="0">
                <a:latin typeface="Calibri" panose="020F0502020204030204" charset="0"/>
              </a:rPr>
              <a:t>17-</a:t>
            </a:r>
            <a:fld id="{361D7FCC-E4FA-9345-A597-A5178C340261}" type="slidenum">
              <a:rPr lang="en-US" sz="1200" smtClean="0">
                <a:latin typeface="Calibri" panose="020F0502020204030204" charset="0"/>
              </a:rPr>
            </a:fld>
            <a:endParaRPr lang="en-US" sz="1200">
              <a:latin typeface="Calibri" panose="020F0502020204030204" charset="0"/>
            </a:endParaRPr>
          </a:p>
        </p:txBody>
      </p:sp>
      <p:graphicFrame>
        <p:nvGraphicFramePr>
          <p:cNvPr id="7" name="Diagram 6"/>
          <p:cNvGraphicFramePr/>
          <p:nvPr/>
        </p:nvGraphicFramePr>
        <p:xfrm>
          <a:off x="1066800" y="1752600"/>
          <a:ext cx="70104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Framing Decisions about</a:t>
            </a:r>
            <a:br>
              <a:rPr lang="en-US" sz="3600">
                <a:effectLst>
                  <a:outerShdw blurRad="38100" dist="38100" dir="2700000" algn="tl">
                    <a:srgbClr val="DDDDDD"/>
                  </a:outerShdw>
                </a:effectLst>
                <a:latin typeface="Calibri" panose="020F0502020204030204" charset="0"/>
                <a:cs typeface="+mj-cs"/>
              </a:rPr>
            </a:br>
            <a:r>
              <a:rPr lang="en-US" sz="3600">
                <a:effectLst>
                  <a:outerShdw blurRad="38100" dist="38100" dir="2700000" algn="tl">
                    <a:srgbClr val="DDDDDD"/>
                  </a:outerShdw>
                </a:effectLst>
                <a:latin typeface="Calibri" panose="020F0502020204030204" charset="0"/>
                <a:cs typeface="+mj-cs"/>
              </a:rPr>
              <a:t>Technological Innovation</a:t>
            </a:r>
            <a:endParaRPr lang="en-US" sz="3600">
              <a:effectLst>
                <a:outerShdw blurRad="38100" dist="38100" dir="2700000" algn="tl">
                  <a:srgbClr val="DDDDDD"/>
                </a:outerShdw>
              </a:effectLst>
              <a:latin typeface="Calibri" panose="020F0502020204030204" charset="0"/>
              <a:cs typeface="+mj-cs"/>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828800"/>
            <a:ext cx="7839075" cy="4362450"/>
          </a:xfrm>
          <a:prstGeom prst="rect">
            <a:avLst/>
          </a:prstGeom>
          <a:noFill/>
          <a:ln w="19050">
            <a:solidFill>
              <a:schemeClr val="accent1"/>
            </a:solid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sz="3600">
                <a:effectLst>
                  <a:outerShdw blurRad="38100" dist="38100" dir="2700000" algn="tl">
                    <a:srgbClr val="DDDDDD"/>
                  </a:outerShdw>
                </a:effectLst>
                <a:latin typeface="Calibri" panose="020F0502020204030204" charset="0"/>
                <a:cs typeface="+mj-cs"/>
              </a:rPr>
              <a:t>Sourcing and Acquiring New Technologies</a:t>
            </a:r>
            <a:endParaRPr lang="en-US" sz="3600">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idx="1"/>
          </p:nvPr>
        </p:nvSpPr>
        <p:spPr>
          <a:xfrm>
            <a:off x="457200" y="1752600"/>
            <a:ext cx="8229600" cy="4525963"/>
          </a:xfrm>
        </p:spPr>
        <p:txBody>
          <a:bodyPr/>
          <a:lstStyle/>
          <a:p>
            <a:r>
              <a:rPr lang="en-US">
                <a:latin typeface="Calibri" panose="020F0502020204030204" charset="0"/>
              </a:rPr>
              <a:t>Make-or-buy decision </a:t>
            </a:r>
            <a:endParaRPr lang="en-US">
              <a:latin typeface="Calibri" panose="020F0502020204030204" charset="0"/>
            </a:endParaRPr>
          </a:p>
          <a:p>
            <a:pPr lvl="1"/>
            <a:r>
              <a:rPr lang="en-US">
                <a:latin typeface="Calibri" panose="020F0502020204030204" charset="0"/>
              </a:rPr>
              <a:t>The question an organization asks itself about whether to acquire new technology from an outside source or develop it itself.</a:t>
            </a:r>
            <a:endParaRPr lang="en-US">
              <a:latin typeface="Calibri" panose="020F0502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sz="3600">
                <a:effectLst>
                  <a:outerShdw blurRad="38100" dist="38100" dir="2700000" algn="tl">
                    <a:srgbClr val="DDDDDD"/>
                  </a:outerShdw>
                </a:effectLst>
                <a:latin typeface="Calibri" panose="020F0502020204030204" charset="0"/>
                <a:cs typeface="+mj-cs"/>
              </a:rPr>
              <a:t>Sourcing and Acquiring New Technologies</a:t>
            </a:r>
            <a:endParaRPr lang="en-US" sz="3600">
              <a:effectLst>
                <a:outerShdw blurRad="38100" dist="38100" dir="2700000" algn="tl">
                  <a:srgbClr val="DDDDDD"/>
                </a:outerShdw>
              </a:effectLst>
              <a:latin typeface="Calibri" panose="020F0502020204030204" charset="0"/>
              <a:cs typeface="+mj-cs"/>
            </a:endParaRPr>
          </a:p>
        </p:txBody>
      </p:sp>
      <p:sp>
        <p:nvSpPr>
          <p:cNvPr id="6" name="Content Placeholder 2"/>
          <p:cNvSpPr>
            <a:spLocks noGrp="1"/>
          </p:cNvSpPr>
          <p:nvPr>
            <p:ph sz="half" idx="1"/>
          </p:nvPr>
        </p:nvSpPr>
        <p:spPr>
          <a:xfrm>
            <a:off x="457200" y="1600200"/>
            <a:ext cx="4038600" cy="4525963"/>
          </a:xfrm>
        </p:spPr>
        <p:txBody>
          <a:bodyPr/>
          <a:lstStyle/>
          <a:p>
            <a:r>
              <a:rPr lang="en-US">
                <a:latin typeface="Calibri" panose="020F0502020204030204" charset="0"/>
              </a:rPr>
              <a:t>Internal development</a:t>
            </a:r>
            <a:endParaRPr lang="en-US">
              <a:latin typeface="Calibri" panose="020F0502020204030204" charset="0"/>
            </a:endParaRPr>
          </a:p>
          <a:p>
            <a:r>
              <a:rPr lang="en-US">
                <a:latin typeface="Calibri" panose="020F0502020204030204" charset="0"/>
              </a:rPr>
              <a:t>Purchase</a:t>
            </a:r>
            <a:endParaRPr lang="en-US">
              <a:latin typeface="Calibri" panose="020F0502020204030204" charset="0"/>
            </a:endParaRPr>
          </a:p>
          <a:p>
            <a:r>
              <a:rPr lang="en-US">
                <a:latin typeface="Calibri" panose="020F0502020204030204" charset="0"/>
              </a:rPr>
              <a:t>Contracted development</a:t>
            </a:r>
            <a:endParaRPr lang="en-US">
              <a:latin typeface="Calibri" panose="020F0502020204030204" charset="0"/>
            </a:endParaRPr>
          </a:p>
          <a:p>
            <a:r>
              <a:rPr lang="en-US">
                <a:latin typeface="Calibri" panose="020F0502020204030204" charset="0"/>
              </a:rPr>
              <a:t>Licensing</a:t>
            </a:r>
            <a:endParaRPr lang="en-US">
              <a:latin typeface="Calibri" panose="020F0502020204030204" charset="0"/>
            </a:endParaRPr>
          </a:p>
        </p:txBody>
      </p:sp>
      <p:sp>
        <p:nvSpPr>
          <p:cNvPr id="7" name="Content Placeholder 7"/>
          <p:cNvSpPr txBox="1"/>
          <p:nvPr/>
        </p:nvSpPr>
        <p:spPr>
          <a:xfrm>
            <a:off x="4648200" y="1600200"/>
            <a:ext cx="4038600" cy="4525963"/>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mtClean="0">
                <a:latin typeface="Calibri" panose="020F0502020204030204" charset="0"/>
              </a:rPr>
              <a:t>Technology trading</a:t>
            </a:r>
            <a:endParaRPr lang="en-US" smtClean="0">
              <a:latin typeface="Calibri" panose="020F0502020204030204" charset="0"/>
            </a:endParaRPr>
          </a:p>
          <a:p>
            <a:r>
              <a:rPr lang="en-US" smtClean="0">
                <a:latin typeface="Calibri" panose="020F0502020204030204" charset="0"/>
              </a:rPr>
              <a:t>Research partnerships and joint ventures</a:t>
            </a:r>
            <a:endParaRPr lang="en-US" smtClean="0">
              <a:latin typeface="Calibri" panose="020F0502020204030204" charset="0"/>
            </a:endParaRPr>
          </a:p>
          <a:p>
            <a:r>
              <a:rPr lang="en-US" smtClean="0">
                <a:latin typeface="Calibri" panose="020F0502020204030204" charset="0"/>
              </a:rPr>
              <a:t>Acquisition of the owner of the technology</a:t>
            </a:r>
            <a:endParaRPr lang="en-US" smtClean="0">
              <a:latin typeface="Calibri" panose="020F0502020204030204" charset="0"/>
            </a:endParaRPr>
          </a:p>
          <a:p>
            <a:endParaRPr lang="en-US">
              <a:latin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a:lstStyle/>
          <a:p>
            <a:r>
              <a:rPr lang="en-US" dirty="0" smtClean="0"/>
              <a:t>Key questions</a:t>
            </a:r>
            <a:endParaRPr lang="en-US" dirty="0"/>
          </a:p>
        </p:txBody>
      </p:sp>
      <p:sp>
        <p:nvSpPr>
          <p:cNvPr id="6" name="Content Placeholder 2"/>
          <p:cNvSpPr>
            <a:spLocks noGrp="1"/>
          </p:cNvSpPr>
          <p:nvPr>
            <p:ph idx="1"/>
          </p:nvPr>
        </p:nvSpPr>
        <p:spPr>
          <a:xfrm>
            <a:off x="457199" y="1409193"/>
            <a:ext cx="8480139" cy="4525963"/>
          </a:xfrm>
        </p:spPr>
        <p:txBody>
          <a:bodyPr>
            <a:normAutofit fontScale="85000" lnSpcReduction="20000"/>
          </a:bodyPr>
          <a:lstStyle/>
          <a:p>
            <a:pPr>
              <a:lnSpc>
                <a:spcPct val="120000"/>
              </a:lnSpc>
              <a:spcAft>
                <a:spcPts val="600"/>
              </a:spcAft>
            </a:pPr>
            <a:r>
              <a:rPr lang="en-US" dirty="0" smtClean="0"/>
              <a:t>Where is economics?</a:t>
            </a:r>
            <a:endParaRPr lang="en-US" dirty="0" smtClean="0"/>
          </a:p>
          <a:p>
            <a:pPr>
              <a:lnSpc>
                <a:spcPct val="120000"/>
              </a:lnSpc>
              <a:spcAft>
                <a:spcPts val="600"/>
              </a:spcAft>
            </a:pPr>
            <a:r>
              <a:rPr lang="en-US" dirty="0" smtClean="0"/>
              <a:t>What is its future potential? </a:t>
            </a:r>
            <a:endParaRPr lang="en-US" dirty="0" smtClean="0"/>
          </a:p>
          <a:p>
            <a:pPr>
              <a:lnSpc>
                <a:spcPct val="120000"/>
              </a:lnSpc>
              <a:spcAft>
                <a:spcPts val="600"/>
              </a:spcAft>
            </a:pPr>
            <a:r>
              <a:rPr lang="en-US" dirty="0" smtClean="0"/>
              <a:t>What are key technology performance parameters?</a:t>
            </a:r>
            <a:endParaRPr lang="en-US" dirty="0" smtClean="0"/>
          </a:p>
          <a:p>
            <a:pPr>
              <a:lnSpc>
                <a:spcPct val="120000"/>
              </a:lnSpc>
              <a:spcAft>
                <a:spcPts val="600"/>
              </a:spcAft>
            </a:pPr>
            <a:r>
              <a:rPr lang="en-US" dirty="0" smtClean="0"/>
              <a:t>What are key success factors?</a:t>
            </a:r>
            <a:endParaRPr lang="en-US" dirty="0" smtClean="0"/>
          </a:p>
          <a:p>
            <a:pPr>
              <a:lnSpc>
                <a:spcPct val="120000"/>
              </a:lnSpc>
              <a:spcAft>
                <a:spcPts val="600"/>
              </a:spcAft>
            </a:pPr>
            <a:r>
              <a:rPr lang="en-US" dirty="0" smtClean="0"/>
              <a:t>What are application areas?</a:t>
            </a:r>
            <a:endParaRPr lang="en-US" dirty="0" smtClean="0"/>
          </a:p>
          <a:p>
            <a:pPr>
              <a:lnSpc>
                <a:spcPct val="120000"/>
              </a:lnSpc>
              <a:spcAft>
                <a:spcPts val="600"/>
              </a:spcAft>
            </a:pPr>
            <a:r>
              <a:rPr lang="en-US" dirty="0" smtClean="0"/>
              <a:t>Who are your different categories of customers?</a:t>
            </a:r>
            <a:endParaRPr lang="en-US" dirty="0" smtClean="0"/>
          </a:p>
          <a:p>
            <a:pPr>
              <a:lnSpc>
                <a:spcPct val="120000"/>
              </a:lnSpc>
              <a:spcAft>
                <a:spcPts val="600"/>
              </a:spcAft>
            </a:pPr>
            <a:r>
              <a:rPr lang="en-US" dirty="0" smtClean="0"/>
              <a:t>What would be your technology/product/business strategy to build large business out of it in Bangladesh?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sz="3600">
                <a:effectLst>
                  <a:outerShdw blurRad="38100" dist="38100" dir="2700000" algn="tl">
                    <a:srgbClr val="DDDDDD"/>
                  </a:outerShdw>
                </a:effectLst>
                <a:latin typeface="Calibri" panose="020F0502020204030204" charset="0"/>
                <a:cs typeface="+mj-cs"/>
              </a:rPr>
              <a:t>Sourcing and Acquiring New Technologies</a:t>
            </a:r>
            <a:endParaRPr lang="en-US" sz="3600">
              <a:effectLst>
                <a:outerShdw blurRad="38100" dist="38100" dir="2700000" algn="tl">
                  <a:srgbClr val="DDDDDD"/>
                </a:outerShdw>
              </a:effectLst>
              <a:latin typeface="Calibri" panose="020F0502020204030204" charset="0"/>
              <a:cs typeface="+mj-cs"/>
            </a:endParaRPr>
          </a:p>
        </p:txBody>
      </p:sp>
      <p:sp>
        <p:nvSpPr>
          <p:cNvPr id="6" name="Text Placeholder 2"/>
          <p:cNvSpPr txBox="1"/>
          <p:nvPr/>
        </p:nvSpPr>
        <p:spPr>
          <a:xfrm>
            <a:off x="457200" y="1535113"/>
            <a:ext cx="8382000" cy="63976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2800" smtClean="0">
                <a:latin typeface="Calibri" panose="020F0502020204030204" charset="0"/>
              </a:rPr>
              <a:t>Managers should ask the following basic questions:</a:t>
            </a:r>
            <a:endParaRPr lang="en-US" sz="2800">
              <a:latin typeface="Calibri" panose="020F0502020204030204" charset="0"/>
            </a:endParaRPr>
          </a:p>
        </p:txBody>
      </p:sp>
      <p:sp>
        <p:nvSpPr>
          <p:cNvPr id="7" name="Content Placeholder 3"/>
          <p:cNvSpPr>
            <a:spLocks noGrp="1"/>
          </p:cNvSpPr>
          <p:nvPr>
            <p:ph sz="half" idx="4294967295"/>
          </p:nvPr>
        </p:nvSpPr>
        <p:spPr>
          <a:xfrm>
            <a:off x="457200" y="2174875"/>
            <a:ext cx="8382000" cy="3951288"/>
          </a:xfrm>
          <a:prstGeom prst="rect">
            <a:avLst/>
          </a:prstGeom>
        </p:spPr>
        <p:txBody>
          <a:bodyPr/>
          <a:lstStyle/>
          <a:p>
            <a:pPr marL="514350" indent="-514350">
              <a:buFont typeface="+mj-lt"/>
              <a:buAutoNum type="arabicPeriod"/>
              <a:defRPr/>
            </a:pPr>
            <a:r>
              <a:rPr lang="en-US" sz="2800" dirty="0" smtClean="0">
                <a:solidFill>
                  <a:schemeClr val="tx1"/>
                </a:solidFill>
                <a:ea typeface="+mn-ea"/>
                <a:cs typeface="+mn-cs"/>
              </a:rPr>
              <a:t>Is it important (and possible) in terms of </a:t>
            </a:r>
            <a:r>
              <a:rPr lang="en-US" sz="2800" dirty="0" smtClean="0">
                <a:solidFill>
                  <a:schemeClr val="tx2">
                    <a:lumMod val="60000"/>
                    <a:lumOff val="40000"/>
                  </a:schemeClr>
                </a:solidFill>
                <a:ea typeface="+mn-ea"/>
                <a:cs typeface="+mn-cs"/>
              </a:rPr>
              <a:t>competitive</a:t>
            </a:r>
            <a:r>
              <a:rPr lang="en-US" sz="2800" dirty="0" smtClean="0">
                <a:solidFill>
                  <a:schemeClr val="tx1"/>
                </a:solidFill>
                <a:ea typeface="+mn-ea"/>
                <a:cs typeface="+mn-cs"/>
              </a:rPr>
              <a:t> </a:t>
            </a:r>
            <a:r>
              <a:rPr lang="en-US" sz="2800" dirty="0" smtClean="0">
                <a:solidFill>
                  <a:schemeClr val="tx2">
                    <a:lumMod val="60000"/>
                    <a:lumOff val="40000"/>
                  </a:schemeClr>
                </a:solidFill>
                <a:ea typeface="+mn-ea"/>
                <a:cs typeface="+mn-cs"/>
              </a:rPr>
              <a:t>advantage</a:t>
            </a:r>
            <a:r>
              <a:rPr lang="en-US" sz="2800" dirty="0" smtClean="0">
                <a:solidFill>
                  <a:schemeClr val="tx1"/>
                </a:solidFill>
                <a:ea typeface="+mn-ea"/>
                <a:cs typeface="+mn-cs"/>
              </a:rPr>
              <a:t> that the technology remain proprietary?</a:t>
            </a:r>
            <a:endParaRPr lang="en-US" sz="2800" dirty="0" smtClean="0">
              <a:solidFill>
                <a:schemeClr val="tx1"/>
              </a:solidFill>
              <a:ea typeface="+mn-ea"/>
              <a:cs typeface="+mn-cs"/>
            </a:endParaRPr>
          </a:p>
          <a:p>
            <a:pPr marL="514350" indent="-514350">
              <a:buFont typeface="+mj-lt"/>
              <a:buAutoNum type="arabicPeriod"/>
              <a:defRPr/>
            </a:pPr>
            <a:r>
              <a:rPr lang="en-US" sz="2800" dirty="0" smtClean="0">
                <a:solidFill>
                  <a:schemeClr val="tx1"/>
                </a:solidFill>
                <a:ea typeface="+mn-ea"/>
                <a:cs typeface="+mn-cs"/>
              </a:rPr>
              <a:t>Are the time, skills, and resources for internal development </a:t>
            </a:r>
            <a:r>
              <a:rPr lang="en-US" sz="2800" dirty="0" smtClean="0">
                <a:solidFill>
                  <a:schemeClr val="tx2">
                    <a:lumMod val="60000"/>
                    <a:lumOff val="40000"/>
                  </a:schemeClr>
                </a:solidFill>
                <a:ea typeface="+mn-ea"/>
                <a:cs typeface="+mn-cs"/>
              </a:rPr>
              <a:t>available</a:t>
            </a:r>
            <a:r>
              <a:rPr lang="en-US" sz="2800" dirty="0" smtClean="0">
                <a:solidFill>
                  <a:schemeClr val="tx1"/>
                </a:solidFill>
                <a:ea typeface="+mn-ea"/>
                <a:cs typeface="+mn-cs"/>
              </a:rPr>
              <a:t>?</a:t>
            </a:r>
            <a:endParaRPr lang="en-US" sz="2800" dirty="0" smtClean="0">
              <a:solidFill>
                <a:schemeClr val="tx1"/>
              </a:solidFill>
              <a:ea typeface="+mn-ea"/>
              <a:cs typeface="+mn-cs"/>
            </a:endParaRPr>
          </a:p>
          <a:p>
            <a:pPr marL="514350" indent="-514350">
              <a:buFont typeface="+mj-lt"/>
              <a:buAutoNum type="arabicPeriod"/>
              <a:defRPr/>
            </a:pPr>
            <a:r>
              <a:rPr lang="en-US" sz="2800" dirty="0" smtClean="0">
                <a:solidFill>
                  <a:schemeClr val="tx1"/>
                </a:solidFill>
                <a:ea typeface="+mn-ea"/>
                <a:cs typeface="+mn-cs"/>
              </a:rPr>
              <a:t>Is the </a:t>
            </a:r>
            <a:r>
              <a:rPr lang="en-US" sz="2800" dirty="0" smtClean="0">
                <a:solidFill>
                  <a:schemeClr val="tx2">
                    <a:lumMod val="60000"/>
                    <a:lumOff val="40000"/>
                  </a:schemeClr>
                </a:solidFill>
                <a:ea typeface="+mn-ea"/>
                <a:cs typeface="+mn-cs"/>
              </a:rPr>
              <a:t>technology</a:t>
            </a:r>
            <a:r>
              <a:rPr lang="en-US" sz="2800" dirty="0" smtClean="0">
                <a:solidFill>
                  <a:schemeClr val="tx1"/>
                </a:solidFill>
                <a:ea typeface="+mn-ea"/>
                <a:cs typeface="+mn-cs"/>
              </a:rPr>
              <a:t> readily available outside the company?</a:t>
            </a:r>
            <a:endParaRPr lang="en-US" sz="2800" dirty="0">
              <a:solidFill>
                <a:schemeClr val="tx1"/>
              </a:solidFill>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Technology Acquisition Options</a:t>
            </a:r>
            <a:endParaRPr lang="en-US">
              <a:effectLst>
                <a:outerShdw blurRad="38100" dist="38100" dir="2700000" algn="tl">
                  <a:srgbClr val="DDDDDD"/>
                </a:outerShdw>
              </a:effectLst>
              <a:latin typeface="Calibri" panose="020F0502020204030204" charset="0"/>
              <a:cs typeface="+mj-cs"/>
            </a:endParaRPr>
          </a:p>
        </p:txBody>
      </p:sp>
      <p:pic>
        <p:nvPicPr>
          <p:cNvPr id="6" name="Picture 5" descr="Figure 1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981200"/>
            <a:ext cx="7162800" cy="3816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a:effectLst>
                  <a:outerShdw blurRad="38100" dist="38100" dir="2700000" algn="tl">
                    <a:srgbClr val="DDDDDD"/>
                  </a:outerShdw>
                </a:effectLst>
                <a:latin typeface="Calibri" panose="020F0502020204030204" charset="0"/>
                <a:cs typeface="+mj-cs"/>
              </a:rPr>
              <a:t>3M</a:t>
            </a:r>
            <a:r>
              <a:rPr lang="ja-JP" altLang="en-US">
                <a:effectLst>
                  <a:outerShdw blurRad="38100" dist="38100" dir="2700000" algn="tl">
                    <a:srgbClr val="DDDDDD"/>
                  </a:outerShdw>
                </a:effectLst>
                <a:latin typeface="Calibri" panose="020F0502020204030204" charset="0"/>
                <a:cs typeface="+mj-cs"/>
              </a:rPr>
              <a:t>’</a:t>
            </a:r>
            <a:r>
              <a:rPr lang="en-US">
                <a:effectLst>
                  <a:outerShdw blurRad="38100" dist="38100" dir="2700000" algn="tl">
                    <a:srgbClr val="DDDDDD"/>
                  </a:outerShdw>
                </a:effectLst>
                <a:latin typeface="Calibri" panose="020F0502020204030204" charset="0"/>
                <a:cs typeface="+mj-cs"/>
              </a:rPr>
              <a:t>s Rules for an Innovative Culture</a:t>
            </a:r>
            <a:endParaRPr lang="en-US">
              <a:effectLst>
                <a:outerShdw blurRad="38100" dist="38100" dir="2700000" algn="tl">
                  <a:srgbClr val="DDDDDD"/>
                </a:outerShdw>
              </a:effectLst>
              <a:latin typeface="Calibri" panose="020F0502020204030204" charset="0"/>
              <a:cs typeface="+mj-cs"/>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905000"/>
            <a:ext cx="6677025" cy="421163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44159"/>
            <a:ext cx="8229600" cy="1211390"/>
          </a:xfrm>
        </p:spPr>
        <p:txBody>
          <a:bodyPr/>
          <a:lstStyle/>
          <a:p>
            <a:pPr algn="ctr"/>
            <a:r>
              <a:rPr lang="en-US" dirty="0" smtClean="0"/>
              <a:t>Example: Technology development drives product innovation</a:t>
            </a:r>
            <a:endParaRPr lang="en-US" dirty="0"/>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pic>
        <p:nvPicPr>
          <p:cNvPr id="7" name="Picture 6"/>
          <p:cNvPicPr>
            <a:picLocks noChangeAspect="1"/>
          </p:cNvPicPr>
          <p:nvPr/>
        </p:nvPicPr>
        <p:blipFill>
          <a:blip r:embed="rId1"/>
          <a:stretch>
            <a:fillRect/>
          </a:stretch>
        </p:blipFill>
        <p:spPr>
          <a:xfrm>
            <a:off x="533400" y="0"/>
            <a:ext cx="8056084"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pic>
        <p:nvPicPr>
          <p:cNvPr id="5" name="Picture 4"/>
          <p:cNvPicPr>
            <a:picLocks noChangeAspect="1"/>
          </p:cNvPicPr>
          <p:nvPr/>
        </p:nvPicPr>
        <p:blipFill>
          <a:blip r:embed="rId1"/>
          <a:stretch>
            <a:fillRect/>
          </a:stretch>
        </p:blipFill>
        <p:spPr>
          <a:xfrm>
            <a:off x="0" y="88900"/>
            <a:ext cx="9144000" cy="667330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80661"/>
            <a:ext cx="8229600" cy="3945502"/>
          </a:xfrm>
        </p:spPr>
        <p:txBody>
          <a:bodyPr/>
          <a:lstStyle/>
          <a:p>
            <a:pPr marL="0" indent="0" algn="ctr">
              <a:buNone/>
            </a:pPr>
            <a:r>
              <a:rPr lang="en-US" dirty="0" smtClean="0"/>
              <a:t>Who should manage this journey of creating wealth out of technology innovation in open market economy? </a:t>
            </a:r>
            <a:endParaRPr lang="en-US" dirty="0" smtClean="0"/>
          </a:p>
          <a:p>
            <a:pPr marL="0" indent="0" algn="ctr">
              <a:buNone/>
            </a:pPr>
            <a:endParaRPr lang="en-US" dirty="0"/>
          </a:p>
          <a:p>
            <a:pPr marL="0" indent="0" algn="ctr">
              <a:buNone/>
            </a:pPr>
            <a:r>
              <a:rPr lang="en-US" dirty="0" smtClean="0"/>
              <a:t>Should engineers do this job? Who can do this job better than engineers?</a:t>
            </a:r>
            <a:endParaRPr lang="en-US" dirty="0"/>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extBox 4"/>
          <p:cNvSpPr txBox="1"/>
          <p:nvPr/>
        </p:nvSpPr>
        <p:spPr>
          <a:xfrm>
            <a:off x="672846" y="2108771"/>
            <a:ext cx="7893102" cy="1754327"/>
          </a:xfrm>
          <a:prstGeom prst="rect">
            <a:avLst/>
          </a:prstGeom>
          <a:noFill/>
        </p:spPr>
        <p:txBody>
          <a:bodyPr wrap="square" rtlCol="0">
            <a:spAutoFit/>
          </a:bodyPr>
          <a:lstStyle/>
          <a:p>
            <a:pPr algn="ctr"/>
            <a:r>
              <a:rPr lang="en-US" sz="3600" dirty="0" smtClean="0"/>
              <a:t>You have to take a series of management decisions in developing business around this potential? </a:t>
            </a:r>
            <a:endParaRPr lang="en-US" sz="3600" dirty="0"/>
          </a:p>
        </p:txBody>
      </p:sp>
      <p:sp>
        <p:nvSpPr>
          <p:cNvPr id="6" name="TextBox 5"/>
          <p:cNvSpPr txBox="1"/>
          <p:nvPr/>
        </p:nvSpPr>
        <p:spPr>
          <a:xfrm>
            <a:off x="1090212" y="4385286"/>
            <a:ext cx="7104345" cy="1200329"/>
          </a:xfrm>
          <a:prstGeom prst="rect">
            <a:avLst/>
          </a:prstGeom>
          <a:noFill/>
        </p:spPr>
        <p:txBody>
          <a:bodyPr wrap="square" rtlCol="0">
            <a:spAutoFit/>
          </a:bodyPr>
          <a:lstStyle/>
          <a:p>
            <a:pPr algn="ctr"/>
            <a:r>
              <a:rPr lang="en-US" sz="3600" dirty="0" smtClean="0"/>
              <a:t>Should it be a profession for an engineer?</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81025" y="1390650"/>
            <a:ext cx="8001000" cy="2133600"/>
          </a:xfrm>
          <a:prstGeom prst="rect">
            <a:avLst/>
          </a:prstGeom>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defRPr/>
            </a:pPr>
            <a:r>
              <a:rPr lang="en-US" altLang="zh-TW" sz="2000" smtClean="0"/>
              <a:t>The uses of S-curve </a:t>
            </a:r>
            <a:r>
              <a:rPr lang="en-US" altLang="zh-TW" sz="2000" b="1" i="1" smtClean="0"/>
              <a:t>at the industry level</a:t>
            </a:r>
            <a:r>
              <a:rPr lang="en-US" altLang="zh-TW" sz="2000" smtClean="0"/>
              <a:t> :</a:t>
            </a:r>
            <a:endParaRPr lang="en-US" altLang="zh-TW" sz="2000" smtClean="0"/>
          </a:p>
          <a:p>
            <a:pPr lvl="1">
              <a:defRPr/>
            </a:pPr>
            <a:r>
              <a:rPr lang="en-US" altLang="zh-TW" sz="1800" smtClean="0"/>
              <a:t>The description of the magnitude of improvement </a:t>
            </a:r>
            <a:endParaRPr lang="en-US" altLang="zh-TW" sz="1800" smtClean="0"/>
          </a:p>
          <a:p>
            <a:pPr lvl="1">
              <a:defRPr/>
            </a:pPr>
            <a:r>
              <a:rPr lang="en-US" altLang="zh-TW" sz="1800" smtClean="0"/>
              <a:t>The prescriptive S-Curve theory</a:t>
            </a:r>
            <a:endParaRPr lang="en-US" altLang="zh-TW" sz="1800" smtClean="0"/>
          </a:p>
          <a:p>
            <a:pPr>
              <a:defRPr/>
            </a:pPr>
            <a:r>
              <a:rPr lang="en-US" altLang="zh-TW" sz="2000" smtClean="0"/>
              <a:t>Product performance results from:</a:t>
            </a:r>
            <a:endParaRPr lang="en-US" altLang="zh-TW" sz="2000" smtClean="0"/>
          </a:p>
          <a:p>
            <a:pPr lvl="1">
              <a:defRPr/>
            </a:pPr>
            <a:r>
              <a:rPr lang="en-US" altLang="zh-TW" sz="1800" b="1" smtClean="0"/>
              <a:t>Component technology</a:t>
            </a:r>
            <a:r>
              <a:rPr lang="en-US" altLang="zh-TW" sz="1800" smtClean="0"/>
              <a:t>       </a:t>
            </a:r>
            <a:endParaRPr lang="en-US" altLang="zh-TW" sz="1800" smtClean="0"/>
          </a:p>
          <a:p>
            <a:pPr lvl="1">
              <a:defRPr/>
            </a:pPr>
            <a:r>
              <a:rPr lang="en-US" altLang="zh-TW" sz="1800" smtClean="0"/>
              <a:t>Architectural design</a:t>
            </a:r>
            <a:endParaRPr lang="en-US" altLang="zh-TW" sz="1800" smtClean="0"/>
          </a:p>
          <a:p>
            <a:pPr lvl="1">
              <a:defRPr/>
            </a:pPr>
            <a:endParaRPr lang="en-US" altLang="zh-TW" sz="1800"/>
          </a:p>
        </p:txBody>
      </p:sp>
      <p:graphicFrame>
        <p:nvGraphicFramePr>
          <p:cNvPr id="5" name="Object 3"/>
          <p:cNvGraphicFramePr>
            <a:graphicFrameLocks noGrp="1" noChangeAspect="1"/>
          </p:cNvGraphicFramePr>
          <p:nvPr>
            <p:ph sz="quarter" idx="1"/>
          </p:nvPr>
        </p:nvGraphicFramePr>
        <p:xfrm>
          <a:off x="482600" y="4146550"/>
          <a:ext cx="3732213" cy="2619375"/>
        </p:xfrm>
        <a:graphic>
          <a:graphicData uri="http://schemas.openxmlformats.org/presentationml/2006/ole">
            <mc:AlternateContent xmlns:mc="http://schemas.openxmlformats.org/markup-compatibility/2006">
              <mc:Choice xmlns:v="urn:schemas-microsoft-com:vml" Requires="v">
                <p:oleObj spid="_x0000_s1063" name="Photo Editor 影像 " r:id="rId1" imgW="14449425" imgH="10144125" progId="MSPhotoEd.3">
                  <p:embed/>
                </p:oleObj>
              </mc:Choice>
              <mc:Fallback>
                <p:oleObj name="Photo Editor 影像 " r:id="rId1" imgW="14449425" imgH="10144125" progId="MSPhotoEd.3">
                  <p:embed/>
                  <p:pic>
                    <p:nvPicPr>
                      <p:cNvPr id="0" name="Picture 1062"/>
                      <p:cNvPicPr>
                        <a:picLocks noChangeAspect="1" noChangeArrowheads="1"/>
                      </p:cNvPicPr>
                      <p:nvPr/>
                    </p:nvPicPr>
                    <p:blipFill>
                      <a:blip r:embed="rId2">
                        <a:lum bright="-12000" contrast="30000"/>
                        <a:extLst>
                          <a:ext uri="{28A0092B-C50C-407E-A947-70E740481C1C}">
                            <a14:useLocalDpi xmlns:a14="http://schemas.microsoft.com/office/drawing/2010/main" val="0"/>
                          </a:ext>
                        </a:extLst>
                      </a:blip>
                      <a:srcRect/>
                      <a:stretch>
                        <a:fillRect/>
                      </a:stretch>
                    </p:blipFill>
                    <p:spPr bwMode="auto">
                      <a:xfrm>
                        <a:off x="482600" y="4146550"/>
                        <a:ext cx="3732213" cy="2619375"/>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nvGraphicFramePr>
        <p:xfrm>
          <a:off x="4903788" y="4162425"/>
          <a:ext cx="3684587" cy="2619375"/>
        </p:xfrm>
        <a:graphic>
          <a:graphicData uri="http://schemas.openxmlformats.org/presentationml/2006/ole">
            <mc:AlternateContent xmlns:mc="http://schemas.openxmlformats.org/markup-compatibility/2006">
              <mc:Choice xmlns:v="urn:schemas-microsoft-com:vml" Requires="v">
                <p:oleObj spid="_x0000_s1064" name="Photo Editor 影像 " r:id="rId3" imgW="17268825" imgH="12277725" progId="MSPhotoEd.3">
                  <p:embed/>
                </p:oleObj>
              </mc:Choice>
              <mc:Fallback>
                <p:oleObj name="Photo Editor 影像 " r:id="rId3" imgW="17268825" imgH="12277725" progId="MSPhotoEd.3">
                  <p:embed/>
                  <p:pic>
                    <p:nvPicPr>
                      <p:cNvPr id="0" name="Picture 1063"/>
                      <p:cNvPicPr>
                        <a:picLocks noChangeAspect="1" noChangeArrowheads="1"/>
                      </p:cNvPicPr>
                      <p:nvPr/>
                    </p:nvPicPr>
                    <p:blipFill>
                      <a:blip r:embed="rId4">
                        <a:lum bright="-12000" contrast="30000"/>
                        <a:extLst>
                          <a:ext uri="{28A0092B-C50C-407E-A947-70E740481C1C}">
                            <a14:useLocalDpi xmlns:a14="http://schemas.microsoft.com/office/drawing/2010/main" val="0"/>
                          </a:ext>
                        </a:extLst>
                      </a:blip>
                      <a:srcRect/>
                      <a:stretch>
                        <a:fillRect/>
                      </a:stretch>
                    </p:blipFill>
                    <p:spPr bwMode="auto">
                      <a:xfrm>
                        <a:off x="4903788" y="4162425"/>
                        <a:ext cx="3684587" cy="2619375"/>
                      </a:xfrm>
                      <a:prstGeom prst="rect">
                        <a:avLst/>
                      </a:prstGeom>
                      <a:noFill/>
                      <a:ln>
                        <a:noFill/>
                      </a:ln>
                      <a:effectLst/>
                    </p:spPr>
                  </p:pic>
                </p:oleObj>
              </mc:Fallback>
            </mc:AlternateContent>
          </a:graphicData>
        </a:graphic>
      </p:graphicFrame>
      <p:sp>
        <p:nvSpPr>
          <p:cNvPr id="7" name="Rectangle 5"/>
          <p:cNvSpPr>
            <a:spLocks noGrp="1" noChangeArrowheads="1"/>
          </p:cNvSpPr>
          <p:nvPr>
            <p:ph type="title"/>
          </p:nvPr>
        </p:nvSpPr>
        <p:spPr>
          <a:xfrm>
            <a:off x="152400" y="228600"/>
            <a:ext cx="8839200" cy="838200"/>
          </a:xfrm>
        </p:spPr>
        <p:txBody>
          <a:bodyPr/>
          <a:lstStyle/>
          <a:p>
            <a:pPr>
              <a:defRPr/>
            </a:pPr>
            <a:r>
              <a:rPr lang="en-US" altLang="zh-TW" smtClean="0"/>
              <a:t>What is </a:t>
            </a:r>
            <a:r>
              <a:rPr lang="zh-TW" altLang="en-US" smtClean="0"/>
              <a:t>“</a:t>
            </a:r>
            <a:r>
              <a:rPr lang="en-US" altLang="zh-TW" smtClean="0"/>
              <a:t>S-Curve</a:t>
            </a:r>
            <a:r>
              <a:rPr lang="zh-TW" altLang="en-US" smtClean="0"/>
              <a:t>”</a:t>
            </a:r>
            <a:r>
              <a:rPr lang="en-US" altLang="zh-TW" smtClean="0"/>
              <a:t>?</a:t>
            </a:r>
            <a:endParaRPr lang="en-US" altLang="zh-TW" smtClean="0"/>
          </a:p>
        </p:txBody>
      </p:sp>
      <p:sp>
        <p:nvSpPr>
          <p:cNvPr id="8" name="Line 6"/>
          <p:cNvSpPr>
            <a:spLocks noChangeShapeType="1"/>
          </p:cNvSpPr>
          <p:nvPr/>
        </p:nvSpPr>
        <p:spPr bwMode="auto">
          <a:xfrm>
            <a:off x="1258888" y="1773238"/>
            <a:ext cx="0" cy="2303462"/>
          </a:xfrm>
          <a:prstGeom prst="line">
            <a:avLst/>
          </a:prstGeom>
          <a:noFill/>
          <a:ln>
            <a:noFill/>
          </a:ln>
          <a:effectLst/>
        </p:spPr>
        <p:txBody>
          <a:bodyPr wrap="none">
            <a:spAutoFit/>
          </a:bodyPr>
          <a:lstStyle/>
          <a:p>
            <a:pPr>
              <a:defRPr/>
            </a:pPr>
            <a:endParaRPr lang="en-US"/>
          </a:p>
        </p:txBody>
      </p:sp>
      <p:sp>
        <p:nvSpPr>
          <p:cNvPr id="9" name="Rectangle 7"/>
          <p:cNvSpPr>
            <a:spLocks noChangeArrowheads="1"/>
          </p:cNvSpPr>
          <p:nvPr/>
        </p:nvSpPr>
        <p:spPr bwMode="auto">
          <a:xfrm>
            <a:off x="539750" y="1557338"/>
            <a:ext cx="4103688" cy="3167062"/>
          </a:xfrm>
          <a:prstGeom prst="rect">
            <a:avLst/>
          </a:prstGeom>
          <a:noFill/>
          <a:ln>
            <a:noFill/>
          </a:ln>
          <a:effectLst/>
        </p:spPr>
        <p:txBody>
          <a:bodyPr wrap="none" anchor="ctr">
            <a:spAutoFit/>
          </a:bodyPr>
          <a:lstStyle/>
          <a:p>
            <a:pPr>
              <a:defRPr/>
            </a:pPr>
            <a:endParaRPr lang="en-US"/>
          </a:p>
        </p:txBody>
      </p:sp>
      <p:sp>
        <p:nvSpPr>
          <p:cNvPr id="10" name="Rectangle 8"/>
          <p:cNvSpPr>
            <a:spLocks noChangeArrowheads="1"/>
          </p:cNvSpPr>
          <p:nvPr/>
        </p:nvSpPr>
        <p:spPr bwMode="auto">
          <a:xfrm>
            <a:off x="1331913" y="3933825"/>
            <a:ext cx="4032250" cy="2735263"/>
          </a:xfrm>
          <a:prstGeom prst="rect">
            <a:avLst/>
          </a:prstGeom>
          <a:noFill/>
          <a:ln>
            <a:noFill/>
          </a:ln>
          <a:effectLst/>
        </p:spPr>
        <p:txBody>
          <a:bodyPr wrap="none" anchor="ctr">
            <a:spAutoFit/>
          </a:bodyPr>
          <a:lstStyle/>
          <a:p>
            <a:pPr>
              <a:defRPr/>
            </a:pPr>
            <a:endParaRPr lang="en-US"/>
          </a:p>
        </p:txBody>
      </p:sp>
      <p:sp>
        <p:nvSpPr>
          <p:cNvPr id="11" name="Text Box 9"/>
          <p:cNvSpPr txBox="1">
            <a:spLocks noChangeArrowheads="1"/>
          </p:cNvSpPr>
          <p:nvPr/>
        </p:nvSpPr>
        <p:spPr bwMode="auto">
          <a:xfrm>
            <a:off x="504825" y="3486150"/>
            <a:ext cx="8153400" cy="641350"/>
          </a:xfrm>
          <a:prstGeom prst="rect">
            <a:avLst/>
          </a:prstGeom>
          <a:solidFill>
            <a:schemeClr val="accent2"/>
          </a:solidFill>
          <a:ln>
            <a:noFill/>
          </a:ln>
          <a:effectLst/>
        </p:spPr>
        <p:txBody>
          <a:bodyPr>
            <a:spAutoFit/>
          </a:bodyPr>
          <a:lstStyle/>
          <a:p>
            <a:pPr>
              <a:spcBef>
                <a:spcPct val="20000"/>
              </a:spcBef>
              <a:buClr>
                <a:srgbClr val="CC3300"/>
              </a:buClr>
              <a:buSzPct val="75000"/>
              <a:buFont typeface="Monotype Sorts" charset="0"/>
              <a:buNone/>
              <a:defRPr/>
            </a:pPr>
            <a:r>
              <a:rPr lang="en-US" altLang="zh-TW" sz="1800"/>
              <a:t>S-curve can provide convincing explanations of why alternative technologies have made substantial inroads against currently dominant technology?</a:t>
            </a:r>
            <a:endParaRPr lang="en-US" altLang="zh-TW" sz="1800"/>
          </a:p>
        </p:txBody>
      </p:sp>
      <p:sp>
        <p:nvSpPr>
          <p:cNvPr id="12" name="Slide Number Placeholder 11"/>
          <p:cNvSpPr>
            <a:spLocks noGrp="1"/>
          </p:cNvSpPr>
          <p:nvPr>
            <p:ph type="sldNum" sz="quarter" idx="12"/>
          </p:nvPr>
        </p:nvSpPr>
        <p:spPr/>
        <p:txBody>
          <a:bodyPr/>
          <a:lstStyle/>
          <a:p>
            <a:fld id="{5419B1AD-77D6-864C-91D0-C767365AAC21}"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lstStyle/>
          <a:p>
            <a:pPr>
              <a:defRPr/>
            </a:pPr>
            <a:r>
              <a:rPr lang="en-US">
                <a:effectLst>
                  <a:outerShdw blurRad="38100" dist="38100" dir="2700000" algn="tl">
                    <a:srgbClr val="DDDDDD"/>
                  </a:outerShdw>
                </a:effectLst>
                <a:latin typeface="Calibri" panose="020F0502020204030204" charset="0"/>
                <a:cs typeface="+mj-cs"/>
              </a:rPr>
              <a:t>The Technology Life Cycle</a:t>
            </a:r>
            <a:endParaRPr lang="en-US">
              <a:effectLst>
                <a:outerShdw blurRad="38100" dist="38100" dir="2700000" algn="tl">
                  <a:srgbClr val="DDDDDD"/>
                </a:outerShdw>
              </a:effectLst>
              <a:latin typeface="Calibri" panose="020F0502020204030204" charset="0"/>
              <a:cs typeface="+mj-cs"/>
            </a:endParaRPr>
          </a:p>
        </p:txBody>
      </p:sp>
      <p:pic>
        <p:nvPicPr>
          <p:cNvPr id="6" name="Picture 4" descr="Figure 17-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3000" y="2209800"/>
            <a:ext cx="6751638"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sp>
        <p:nvSpPr>
          <p:cNvPr id="5" name="Title 1"/>
          <p:cNvSpPr>
            <a:spLocks noGrp="1"/>
          </p:cNvSpPr>
          <p:nvPr>
            <p:ph type="title"/>
          </p:nvPr>
        </p:nvSpPr>
        <p:spPr>
          <a:xfrm>
            <a:off x="457200" y="274638"/>
            <a:ext cx="8229600" cy="1143000"/>
          </a:xfrm>
        </p:spPr>
        <p:txBody>
          <a:bodyPr wrap="square" numCol="1" anchorCtr="0" compatLnSpc="1">
            <a:normAutofit fontScale="90000"/>
          </a:bodyPr>
          <a:lstStyle/>
          <a:p>
            <a:pPr>
              <a:defRPr/>
            </a:pPr>
            <a:r>
              <a:rPr lang="en-US" sz="3600">
                <a:effectLst>
                  <a:outerShdw blurRad="38100" dist="38100" dir="2700000" algn="tl">
                    <a:srgbClr val="DDDDDD"/>
                  </a:outerShdw>
                </a:effectLst>
                <a:latin typeface="Calibri" panose="020F0502020204030204" charset="0"/>
                <a:cs typeface="+mj-cs"/>
              </a:rPr>
              <a:t>Technology Dissemination Pattern and Adopter Categories</a:t>
            </a:r>
            <a:endParaRPr lang="en-US" sz="3600">
              <a:effectLst>
                <a:outerShdw blurRad="38100" dist="38100" dir="2700000" algn="tl">
                  <a:srgbClr val="DDDDDD"/>
                </a:outerShdw>
              </a:effectLst>
              <a:latin typeface="Calibri" panose="020F0502020204030204" charset="0"/>
              <a:cs typeface="+mj-cs"/>
            </a:endParaRPr>
          </a:p>
        </p:txBody>
      </p:sp>
      <p:pic>
        <p:nvPicPr>
          <p:cNvPr id="6" name="Picture 5" descr="Figure 1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2209800"/>
            <a:ext cx="6019800" cy="3605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419B1AD-77D6-864C-91D0-C767365AAC21}" type="slidenum">
              <a:rPr lang="en-US" smtClean="0"/>
            </a:fld>
            <a:endParaRPr lang="en-US"/>
          </a:p>
        </p:txBody>
      </p:sp>
      <p:pic>
        <p:nvPicPr>
          <p:cNvPr id="5" name="Picture 2"/>
          <p:cNvPicPr>
            <a:picLocks noGrp="1" noChangeAspect="1" noChangeArrowheads="1"/>
          </p:cNvPicPr>
          <p:nvPr>
            <p:ph idx="1"/>
          </p:nvPr>
        </p:nvPicPr>
        <p:blipFill>
          <a:blip r:embed="rId1"/>
          <a:srcRect/>
          <a:stretch>
            <a:fillRect/>
          </a:stretch>
        </p:blipFill>
        <p:spPr bwMode="auto">
          <a:xfrm>
            <a:off x="990600" y="1752600"/>
            <a:ext cx="7315200" cy="4527834"/>
          </a:xfrm>
          <a:prstGeom prst="rect">
            <a:avLst/>
          </a:prstGeom>
          <a:noFill/>
          <a:ln w="9525">
            <a:noFill/>
            <a:miter lim="800000"/>
            <a:headEnd/>
            <a:tailEnd/>
          </a:ln>
          <a:effectLst/>
        </p:spPr>
      </p:pic>
    </p:spTree>
  </p:cSld>
  <p:clrMapOvr>
    <a:masterClrMapping/>
  </p:clrMapOvr>
</p:sld>
</file>

<file path=ppt/tags/tag1.xml><?xml version="1.0" encoding="utf-8"?>
<p:tagLst xmlns:p="http://schemas.openxmlformats.org/presentationml/2006/main">
  <p:tag name="THINKCELLSHAPEDONOTDELETE" val="pR0vw82T1jkGneBC2ZrBnFQ"/>
</p:tagLst>
</file>

<file path=ppt/tags/tag10.xml><?xml version="1.0" encoding="utf-8"?>
<p:tagLst xmlns:p="http://schemas.openxmlformats.org/presentationml/2006/main">
  <p:tag name="THINKCELLSHAPEDONOTDELETE" val="p43P2Arrvp0Cp8tagBK1SFw"/>
</p:tagLst>
</file>

<file path=ppt/tags/tag11.xml><?xml version="1.0" encoding="utf-8"?>
<p:tagLst xmlns:p="http://schemas.openxmlformats.org/presentationml/2006/main">
  <p:tag name="THINKCELLSHAPEDONOTDELETE" val="pebhNLbHmukqNgdoTm1lulw"/>
</p:tagLst>
</file>

<file path=ppt/tags/tag12.xml><?xml version="1.0" encoding="utf-8"?>
<p:tagLst xmlns:p="http://schemas.openxmlformats.org/presentationml/2006/main">
  <p:tag name="THINKCELLSHAPEDONOTDELETE" val="pEz1MvAZsbUSN838aZCYbgA"/>
</p:tagLst>
</file>

<file path=ppt/tags/tag13.xml><?xml version="1.0" encoding="utf-8"?>
<p:tagLst xmlns:p="http://schemas.openxmlformats.org/presentationml/2006/main">
  <p:tag name="THINKCELLSHAPEDONOTDELETE" val="p_KpoewgOxE6D6tHp2_6qng"/>
</p:tagLst>
</file>

<file path=ppt/tags/tag14.xml><?xml version="1.0" encoding="utf-8"?>
<p:tagLst xmlns:p="http://schemas.openxmlformats.org/presentationml/2006/main">
  <p:tag name="THINKCELLSHAPEDONOTDELETE" val="poWLhCqzF5Eurzit.oB3.FA"/>
</p:tagLst>
</file>

<file path=ppt/tags/tag15.xml><?xml version="1.0" encoding="utf-8"?>
<p:tagLst xmlns:p="http://schemas.openxmlformats.org/presentationml/2006/main">
  <p:tag name="THINKCELLSHAPEDONOTDELETE" val="pKQ9PeKVlp0.f6HCxBnRhzQ"/>
</p:tagLst>
</file>

<file path=ppt/tags/tag16.xml><?xml version="1.0" encoding="utf-8"?>
<p:tagLst xmlns:p="http://schemas.openxmlformats.org/presentationml/2006/main">
  <p:tag name="THINKCELLSHAPEDONOTDELETE" val="plP1tEQ0nAE.opJTEgzSYLw"/>
</p:tagLst>
</file>

<file path=ppt/tags/tag17.xml><?xml version="1.0" encoding="utf-8"?>
<p:tagLst xmlns:p="http://schemas.openxmlformats.org/presentationml/2006/main">
  <p:tag name="THINKCELLSHAPEDONOTDELETE" val="poZ0DoOP4G0iHyfKGLa2L_w"/>
</p:tagLst>
</file>

<file path=ppt/tags/tag18.xml><?xml version="1.0" encoding="utf-8"?>
<p:tagLst xmlns:p="http://schemas.openxmlformats.org/presentationml/2006/main">
  <p:tag name="THINKCELLSHAPEDONOTDELETE" val="pZexm4CwqfECcXuqDlYt38w"/>
</p:tagLst>
</file>

<file path=ppt/tags/tag19.xml><?xml version="1.0" encoding="utf-8"?>
<p:tagLst xmlns:p="http://schemas.openxmlformats.org/presentationml/2006/main">
  <p:tag name="THINKCELLSHAPEDONOTDELETE" val="p7RI4IYCev02JqlmyNgx_cQ"/>
</p:tagLst>
</file>

<file path=ppt/tags/tag2.xml><?xml version="1.0" encoding="utf-8"?>
<p:tagLst xmlns:p="http://schemas.openxmlformats.org/presentationml/2006/main">
  <p:tag name="THINKCELLSHAPEDONOTDELETE" val="p4AZKIPztvE6Cj_CDrAEOsA"/>
</p:tagLst>
</file>

<file path=ppt/tags/tag20.xml><?xml version="1.0" encoding="utf-8"?>
<p:tagLst xmlns:p="http://schemas.openxmlformats.org/presentationml/2006/main">
  <p:tag name="THINKCELLSHAPEDONOTDELETE" val="pAWOXNWBJtUyiJpEeUf2s5g"/>
</p:tagLst>
</file>

<file path=ppt/tags/tag21.xml><?xml version="1.0" encoding="utf-8"?>
<p:tagLst xmlns:p="http://schemas.openxmlformats.org/presentationml/2006/main">
  <p:tag name="THINKCELLSHAPEDONOTDELETE" val="plQKtGjgQgEKjVeb5NT2lng"/>
</p:tagLst>
</file>

<file path=ppt/tags/tag22.xml><?xml version="1.0" encoding="utf-8"?>
<p:tagLst xmlns:p="http://schemas.openxmlformats.org/presentationml/2006/main">
  <p:tag name="THINKCELLSHAPEDONOTDELETE" val="psU2_iKkAJESRHU08H9wsJw"/>
</p:tagLst>
</file>

<file path=ppt/tags/tag23.xml><?xml version="1.0" encoding="utf-8"?>
<p:tagLst xmlns:p="http://schemas.openxmlformats.org/presentationml/2006/main">
  <p:tag name="THINKCELLSHAPEDONOTDELETE" val="pS8auNWwNSUG6tfQZgu0aQg"/>
</p:tagLst>
</file>

<file path=ppt/tags/tag24.xml><?xml version="1.0" encoding="utf-8"?>
<p:tagLst xmlns:p="http://schemas.openxmlformats.org/presentationml/2006/main">
  <p:tag name="THINKCELLSHAPEDONOTDELETE" val="pTTzQ6f5SZUuPxAg70icDEw"/>
</p:tagLst>
</file>

<file path=ppt/tags/tag25.xml><?xml version="1.0" encoding="utf-8"?>
<p:tagLst xmlns:p="http://schemas.openxmlformats.org/presentationml/2006/main">
  <p:tag name="THINKCELLSHAPEDONOTDELETE" val="p0fDrqeI0RkiYbEOKCTP7qw"/>
</p:tagLst>
</file>

<file path=ppt/tags/tag26.xml><?xml version="1.0" encoding="utf-8"?>
<p:tagLst xmlns:p="http://schemas.openxmlformats.org/presentationml/2006/main">
  <p:tag name="THINKCELLSHAPEDONOTDELETE" val="pNfm1onlgUEyytIO80.e5kg"/>
</p:tagLst>
</file>

<file path=ppt/tags/tag27.xml><?xml version="1.0" encoding="utf-8"?>
<p:tagLst xmlns:p="http://schemas.openxmlformats.org/presentationml/2006/main">
  <p:tag name="THINKCELLSHAPEDONOTDELETE" val="puOK.8Hlkzk2MYJ6E_6vpCQ"/>
</p:tagLst>
</file>

<file path=ppt/tags/tag28.xml><?xml version="1.0" encoding="utf-8"?>
<p:tagLst xmlns:p="http://schemas.openxmlformats.org/presentationml/2006/main">
  <p:tag name="THINKCELLSHAPEDONOTDELETE" val="pjiRIlyVHb0OG6h48xFDihA"/>
</p:tagLst>
</file>

<file path=ppt/tags/tag29.xml><?xml version="1.0" encoding="utf-8"?>
<p:tagLst xmlns:p="http://schemas.openxmlformats.org/presentationml/2006/main">
  <p:tag name="THINKCELLSHAPEDONOTDELETE" val="p_JhsWJqnH0OxptNpKKEJbg"/>
</p:tagLst>
</file>

<file path=ppt/tags/tag3.xml><?xml version="1.0" encoding="utf-8"?>
<p:tagLst xmlns:p="http://schemas.openxmlformats.org/presentationml/2006/main">
  <p:tag name="THINKCELLSHAPEDONOTDELETE" val="p6JQUSnHYfEK5jtZ4dIMrKw"/>
</p:tagLst>
</file>

<file path=ppt/tags/tag30.xml><?xml version="1.0" encoding="utf-8"?>
<p:tagLst xmlns:p="http://schemas.openxmlformats.org/presentationml/2006/main">
  <p:tag name="THINKCELLSHAPEDONOTDELETE" val="pdIFq2uCQjECU3dQTuOydVg"/>
</p:tagLst>
</file>

<file path=ppt/tags/tag31.xml><?xml version="1.0" encoding="utf-8"?>
<p:tagLst xmlns:p="http://schemas.openxmlformats.org/presentationml/2006/main">
  <p:tag name="THINKCELLSHAPEDONOTDELETE" val="poVHGoCXQSUqbLmlP0E8K.w"/>
</p:tagLst>
</file>

<file path=ppt/tags/tag32.xml><?xml version="1.0" encoding="utf-8"?>
<p:tagLst xmlns:p="http://schemas.openxmlformats.org/presentationml/2006/main">
  <p:tag name="THINKCELLSHAPEDONOTDELETE" val="p6IgqaY7rOU2FdFj2FZYHCg"/>
</p:tagLst>
</file>

<file path=ppt/tags/tag33.xml><?xml version="1.0" encoding="utf-8"?>
<p:tagLst xmlns:p="http://schemas.openxmlformats.org/presentationml/2006/main">
  <p:tag name="THINKCELLSHAPEDONOTDELETE" val="pDskthy.rTUG5tHKQ2IWK3w"/>
</p:tagLst>
</file>

<file path=ppt/tags/tag34.xml><?xml version="1.0" encoding="utf-8"?>
<p:tagLst xmlns:p="http://schemas.openxmlformats.org/presentationml/2006/main">
  <p:tag name="THINKCELLSHAPEDONOTDELETE" val="pOBe_y6ctuUSGNzG_ZdGa2Q"/>
</p:tagLst>
</file>

<file path=ppt/tags/tag35.xml><?xml version="1.0" encoding="utf-8"?>
<p:tagLst xmlns:p="http://schemas.openxmlformats.org/presentationml/2006/main">
  <p:tag name="THINKCELLSHAPEDONOTDELETE" val="pw0OSpW.7VEK74CztNFb0lA"/>
</p:tagLst>
</file>

<file path=ppt/tags/tag36.xml><?xml version="1.0" encoding="utf-8"?>
<p:tagLst xmlns:p="http://schemas.openxmlformats.org/presentationml/2006/main">
  <p:tag name="THINKCELLSHAPEDONOTDELETE" val="pkU3d54q9D0aBG5jDI0XYLA"/>
</p:tagLst>
</file>

<file path=ppt/tags/tag37.xml><?xml version="1.0" encoding="utf-8"?>
<p:tagLst xmlns:p="http://schemas.openxmlformats.org/presentationml/2006/main">
  <p:tag name="THINKCELLSHAPEDONOTDELETE" val="prOJPbDybgE2Yj1AF1hNcKQ"/>
</p:tagLst>
</file>

<file path=ppt/tags/tag38.xml><?xml version="1.0" encoding="utf-8"?>
<p:tagLst xmlns:p="http://schemas.openxmlformats.org/presentationml/2006/main">
  <p:tag name="THINKCELLSHAPEDONOTDELETE" val="p_V2SOqjOrEi51xwVYztjDQ"/>
</p:tagLst>
</file>

<file path=ppt/tags/tag39.xml><?xml version="1.0" encoding="utf-8"?>
<p:tagLst xmlns:p="http://schemas.openxmlformats.org/presentationml/2006/main">
  <p:tag name="THINKCELLSHAPEDONOTDELETE" val="poKTM7X_3wUKDtR5P_UKY0Q"/>
</p:tagLst>
</file>

<file path=ppt/tags/tag4.xml><?xml version="1.0" encoding="utf-8"?>
<p:tagLst xmlns:p="http://schemas.openxmlformats.org/presentationml/2006/main">
  <p:tag name="THINKCELLSHAPEDONOTDELETE" val="pQdxGDbvkl0eAjcBxGZOclg"/>
</p:tagLst>
</file>

<file path=ppt/tags/tag40.xml><?xml version="1.0" encoding="utf-8"?>
<p:tagLst xmlns:p="http://schemas.openxmlformats.org/presentationml/2006/main">
  <p:tag name="THINKCELLSHAPEDONOTDELETE" val="p53zvczR0DEekloHxO_dbVg"/>
</p:tagLst>
</file>

<file path=ppt/tags/tag41.xml><?xml version="1.0" encoding="utf-8"?>
<p:tagLst xmlns:p="http://schemas.openxmlformats.org/presentationml/2006/main">
  <p:tag name="THINKCELLSHAPEDONOTDELETE" val="pHHk8TF6iE0OQf4_oSyL9aQ"/>
</p:tagLst>
</file>

<file path=ppt/tags/tag42.xml><?xml version="1.0" encoding="utf-8"?>
<p:tagLst xmlns:p="http://schemas.openxmlformats.org/presentationml/2006/main">
  <p:tag name="THINKCELLSHAPEDONOTDELETE" val="pnVCBrmAg7EKcdjDBAuipEw"/>
</p:tagLst>
</file>

<file path=ppt/tags/tag43.xml><?xml version="1.0" encoding="utf-8"?>
<p:tagLst xmlns:p="http://schemas.openxmlformats.org/presentationml/2006/main">
  <p:tag name="THINKCELLSHAPEDONOTDELETE" val="pIgY.Kk9UNEGNq0y.YXPlmA"/>
</p:tagLst>
</file>

<file path=ppt/tags/tag44.xml><?xml version="1.0" encoding="utf-8"?>
<p:tagLst xmlns:p="http://schemas.openxmlformats.org/presentationml/2006/main">
  <p:tag name="THINKCELLSHAPEDONOTDELETE" val="pwxd_Eoo4U0iI82s4bzi0Rw"/>
</p:tagLst>
</file>

<file path=ppt/tags/tag45.xml><?xml version="1.0" encoding="utf-8"?>
<p:tagLst xmlns:p="http://schemas.openxmlformats.org/presentationml/2006/main">
  <p:tag name="THINKCELLSHAPEDONOTDELETE" val="pkII3uscXoUuld2Z0LXMxGg"/>
</p:tagLst>
</file>

<file path=ppt/tags/tag46.xml><?xml version="1.0" encoding="utf-8"?>
<p:tagLst xmlns:p="http://schemas.openxmlformats.org/presentationml/2006/main">
  <p:tag name="THINKCELLSHAPEDONOTDELETE" val="pBrT3ttsGAEK2G9xd_NIExQ"/>
</p:tagLst>
</file>

<file path=ppt/tags/tag47.xml><?xml version="1.0" encoding="utf-8"?>
<p:tagLst xmlns:p="http://schemas.openxmlformats.org/presentationml/2006/main">
  <p:tag name="THINKCELLSHAPEDONOTDELETE" val="pvVacMH2gIUaR_hX9A0s81A"/>
</p:tagLst>
</file>

<file path=ppt/tags/tag48.xml><?xml version="1.0" encoding="utf-8"?>
<p:tagLst xmlns:p="http://schemas.openxmlformats.org/presentationml/2006/main">
  <p:tag name="THINKCELLSHAPEDONOTDELETE" val="p5FzhZUh2qk6QZm8XSZTGfQ"/>
</p:tagLst>
</file>

<file path=ppt/tags/tag49.xml><?xml version="1.0" encoding="utf-8"?>
<p:tagLst xmlns:p="http://schemas.openxmlformats.org/presentationml/2006/main">
  <p:tag name="THINKCELLSHAPEDONOTDELETE" val="p09EGJrMXt0q_OPQFXQDprA"/>
</p:tagLst>
</file>

<file path=ppt/tags/tag5.xml><?xml version="1.0" encoding="utf-8"?>
<p:tagLst xmlns:p="http://schemas.openxmlformats.org/presentationml/2006/main">
  <p:tag name="THINKCELLSHAPEDONOTDELETE" val="pEV5FhsVzeUyFElZFi75OOA"/>
</p:tagLst>
</file>

<file path=ppt/tags/tag50.xml><?xml version="1.0" encoding="utf-8"?>
<p:tagLst xmlns:p="http://schemas.openxmlformats.org/presentationml/2006/main">
  <p:tag name="THINKCELLSHAPEDONOTDELETE" val="p_RXx7nGbRkSTGRamR9K7zQ"/>
</p:tagLst>
</file>

<file path=ppt/tags/tag51.xml><?xml version="1.0" encoding="utf-8"?>
<p:tagLst xmlns:p="http://schemas.openxmlformats.org/presentationml/2006/main">
  <p:tag name="THINKCELLSHAPEDONOTDELETE" val="pLNO2lY9GlUu_azr_GYkEfg"/>
</p:tagLst>
</file>

<file path=ppt/tags/tag52.xml><?xml version="1.0" encoding="utf-8"?>
<p:tagLst xmlns:p="http://schemas.openxmlformats.org/presentationml/2006/main">
  <p:tag name="THINKCELLSHAPEDONOTDELETE" val="pMI431c8GBkqegutvO9shFQ"/>
</p:tagLst>
</file>

<file path=ppt/tags/tag53.xml><?xml version="1.0" encoding="utf-8"?>
<p:tagLst xmlns:p="http://schemas.openxmlformats.org/presentationml/2006/main">
  <p:tag name="THINKCELLSHAPEDONOTDELETE" val="piIwfZtpay0CcKW_tqDza0A"/>
</p:tagLst>
</file>

<file path=ppt/tags/tag54.xml><?xml version="1.0" encoding="utf-8"?>
<p:tagLst xmlns:p="http://schemas.openxmlformats.org/presentationml/2006/main">
  <p:tag name="THINKCELLSHAPEDONOTDELETE" val="pUvcpPbJkdUiV7Vphf5CHxw"/>
</p:tagLst>
</file>

<file path=ppt/tags/tag55.xml><?xml version="1.0" encoding="utf-8"?>
<p:tagLst xmlns:p="http://schemas.openxmlformats.org/presentationml/2006/main">
  <p:tag name="THINKCELLSHAPEDONOTDELETE" val="pznaW4oyP1Ey0pXP4WIrj0w"/>
</p:tagLst>
</file>

<file path=ppt/tags/tag56.xml><?xml version="1.0" encoding="utf-8"?>
<p:tagLst xmlns:p="http://schemas.openxmlformats.org/presentationml/2006/main">
  <p:tag name="THINKCELLSHAPEDONOTDELETE" val="pCkwXNhV7WUiq38JHx62n7g"/>
</p:tagLst>
</file>

<file path=ppt/tags/tag57.xml><?xml version="1.0" encoding="utf-8"?>
<p:tagLst xmlns:p="http://schemas.openxmlformats.org/presentationml/2006/main">
  <p:tag name="THINKCELLSHAPEDONOTDELETE" val="pHEnnbUjwikSD3QxgHvytyA"/>
</p:tagLst>
</file>

<file path=ppt/tags/tag58.xml><?xml version="1.0" encoding="utf-8"?>
<p:tagLst xmlns:p="http://schemas.openxmlformats.org/presentationml/2006/main">
  <p:tag name="THINKCELLSHAPEDONOTDELETE" val="p9GDnQvPL2EK_wZvhpAP86Q"/>
</p:tagLst>
</file>

<file path=ppt/tags/tag6.xml><?xml version="1.0" encoding="utf-8"?>
<p:tagLst xmlns:p="http://schemas.openxmlformats.org/presentationml/2006/main">
  <p:tag name="THINKCELLSHAPEDONOTDELETE" val="p_Kbm.4xaPkaDhjg.3MMyeg"/>
</p:tagLst>
</file>

<file path=ppt/tags/tag7.xml><?xml version="1.0" encoding="utf-8"?>
<p:tagLst xmlns:p="http://schemas.openxmlformats.org/presentationml/2006/main">
  <p:tag name="THINKCELLSHAPEDONOTDELETE" val="pN9gd2Ps4XUSrVCdBlu_bXQ"/>
</p:tagLst>
</file>

<file path=ppt/tags/tag8.xml><?xml version="1.0" encoding="utf-8"?>
<p:tagLst xmlns:p="http://schemas.openxmlformats.org/presentationml/2006/main">
  <p:tag name="THINKCELLSHAPEDONOTDELETE" val="pruspvBotCUqmGj926qFVcA"/>
</p:tagLst>
</file>

<file path=ppt/tags/tag9.xml><?xml version="1.0" encoding="utf-8"?>
<p:tagLst xmlns:p="http://schemas.openxmlformats.org/presentationml/2006/main">
  <p:tag name="THINKCELLSHAPEDONOTDELETE" val="ply9.zs.aKUCCsUD.DgGCC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10469</Words>
  <Application>WPS Presentation</Application>
  <PresentationFormat>On-screen Show (4:3)</PresentationFormat>
  <Paragraphs>461</Paragraphs>
  <Slides>46</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46</vt:i4>
      </vt:variant>
    </vt:vector>
  </HeadingPairs>
  <TitlesOfParts>
    <vt:vector size="70" baseType="lpstr">
      <vt:lpstr>Arial</vt:lpstr>
      <vt:lpstr>SimSun</vt:lpstr>
      <vt:lpstr>Wingdings</vt:lpstr>
      <vt:lpstr>Arial</vt:lpstr>
      <vt:lpstr>Century Gothic</vt:lpstr>
      <vt:lpstr>Times New Roman</vt:lpstr>
      <vt:lpstr>MS PGothic</vt:lpstr>
      <vt:lpstr>Calibri</vt:lpstr>
      <vt:lpstr>Monotype Sorts</vt:lpstr>
      <vt:lpstr>Wingdings</vt:lpstr>
      <vt:lpstr>Microsoft YaHei</vt:lpstr>
      <vt:lpstr>Arial Unicode MS</vt:lpstr>
      <vt:lpstr>Franklin Gothic Book</vt:lpstr>
      <vt:lpstr>Helvetica</vt:lpstr>
      <vt:lpstr>Helvetica</vt:lpstr>
      <vt:lpstr>Wingdings 3</vt:lpstr>
      <vt:lpstr>Wingdings 3</vt:lpstr>
      <vt:lpstr>PMingLiU</vt:lpstr>
      <vt:lpstr>Siyam Rupali</vt:lpstr>
      <vt:lpstr>Office Theme</vt:lpstr>
      <vt:lpstr>MSPhotoEd.3</vt:lpstr>
      <vt:lpstr>MSPhotoEd.3</vt:lpstr>
      <vt:lpstr>MSPhotoEd.3</vt:lpstr>
      <vt:lpstr>MSPhotoEd.3</vt:lpstr>
      <vt:lpstr>    </vt:lpstr>
      <vt:lpstr>Focus area</vt:lpstr>
      <vt:lpstr>PowerPoint 演示文稿</vt:lpstr>
      <vt:lpstr>Key questions</vt:lpstr>
      <vt:lpstr>PowerPoint 演示文稿</vt:lpstr>
      <vt:lpstr>What is “S-Curve”?</vt:lpstr>
      <vt:lpstr>The Technology Life Cycle</vt:lpstr>
      <vt:lpstr>Technology Dissemination Pattern and Adopter Categories</vt:lpstr>
      <vt:lpstr>PowerPoint 演示文稿</vt:lpstr>
      <vt:lpstr>PowerPoint 演示文稿</vt:lpstr>
      <vt:lpstr>PowerPoint 演示文稿</vt:lpstr>
      <vt:lpstr>PowerPoint 演示文稿</vt:lpstr>
      <vt:lpstr>PowerPoint 演示文稿</vt:lpstr>
      <vt:lpstr>PowerPoint 演示文稿</vt:lpstr>
      <vt:lpstr>The Position on S-curve Corresponding to BCG </vt:lpstr>
      <vt:lpstr>PowerPoint 演示文稿</vt:lpstr>
      <vt:lpstr>The Limitation of S-Curve</vt:lpstr>
      <vt:lpstr>Magnetic Rigid Disk Drives</vt:lpstr>
      <vt:lpstr>Using S-Curve to Prescribe Development of New Component Technologies </vt:lpstr>
      <vt:lpstr>Comparing Prescriptive S-curve and S-curve of Architectural Innovation</vt:lpstr>
      <vt:lpstr>PowerPoint 演示文稿</vt:lpstr>
      <vt:lpstr>PowerPoint 演示文稿</vt:lpstr>
      <vt:lpstr>PowerPoint 演示文稿</vt:lpstr>
      <vt:lpstr>Diffusion of Technological Innovations</vt:lpstr>
      <vt:lpstr>Technological Innovation in a Competitive Environment</vt:lpstr>
      <vt:lpstr>Advantages and Disadvantages of Technology Leadership</vt:lpstr>
      <vt:lpstr>Technology Followership</vt:lpstr>
      <vt:lpstr>Dynamic Forces of a Technology’s Competitive Impact</vt:lpstr>
      <vt:lpstr>Question</vt:lpstr>
      <vt:lpstr>Assessing Technology Needs</vt:lpstr>
      <vt:lpstr>Measuring Current Technologies</vt:lpstr>
      <vt:lpstr>Measuring Current Technologies</vt:lpstr>
      <vt:lpstr>Question</vt:lpstr>
      <vt:lpstr>Assessing External Technological Trends</vt:lpstr>
      <vt:lpstr>Assessing External Technological Trends</vt:lpstr>
      <vt:lpstr>Key Factors to Consider in Technology Decisions</vt:lpstr>
      <vt:lpstr>Framing Decisions about Technological Innovation</vt:lpstr>
      <vt:lpstr>Sourcing and Acquiring New Technologies</vt:lpstr>
      <vt:lpstr>Sourcing and Acquiring New Technologies</vt:lpstr>
      <vt:lpstr>Sourcing and Acquiring New Technologies</vt:lpstr>
      <vt:lpstr>Technology Acquisition Options</vt:lpstr>
      <vt:lpstr>3M’s Rules for an Innovative Culture</vt:lpstr>
      <vt:lpstr>PowerPoint 演示文稿</vt:lpstr>
      <vt:lpstr>PowerPoint 演示文稿</vt:lpstr>
      <vt:lpstr>PowerPoint 演示文稿</vt:lpstr>
      <vt:lpstr>PowerPoint 演示文稿</vt:lpstr>
    </vt:vector>
  </TitlesOfParts>
  <Company>STEeADY Innovation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 410: Management of Information Technology CSE 564: Advanced Topics on Management of Technology  </dc:title>
  <dc:creator>Rokon Zaman</dc:creator>
  <cp:lastModifiedBy>user</cp:lastModifiedBy>
  <cp:revision>11</cp:revision>
  <dcterms:created xsi:type="dcterms:W3CDTF">2014-02-17T11:39:00Z</dcterms:created>
  <dcterms:modified xsi:type="dcterms:W3CDTF">2023-09-22T03:31:55Z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27E856DF67A74A79928C86B5858A2A91_12</vt:lpwstr>
  </property>
  <property fmtid="{D5CDD505-2E9C-101B-9397-08002B2CF9AE}" pid="3" name="KSOProductBuildVer">
    <vt:lpwstr>1033-12.2.0.13215</vt:lpwstr>
  </property>
</Properties>
</file>