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014566"/>
            <a:ext cx="4033141" cy="1032334"/>
          </a:xfrm>
          <a:prstGeom prst="rect">
            <a:avLst/>
          </a:prstGeom>
        </p:spPr>
        <p:txBody>
          <a:bodyPr vert="horz" wrap="square" lIns="0" tIns="16510" rIns="0" bIns="0" rtlCol="0">
            <a:spAutoFit/>
          </a:bodyPr>
          <a:lstStyle/>
          <a:p>
            <a:pPr marL="12700">
              <a:lnSpc>
                <a:spcPct val="100000"/>
              </a:lnSpc>
              <a:spcBef>
                <a:spcPts val="130"/>
              </a:spcBef>
            </a:pPr>
            <a:r>
              <a:rPr lang="en-US" sz="6600" dirty="0" err="1" smtClean="0">
                <a:latin typeface="Trebuchet MS"/>
                <a:cs typeface="Trebuchet MS"/>
              </a:rPr>
              <a:t>Hinduja.J</a:t>
            </a:r>
            <a:endParaRPr sz="3200" dirty="0">
              <a:latin typeface="Trebuchet MS"/>
              <a:cs typeface="Trebuchet MS"/>
            </a:endParaRPr>
          </a:p>
        </p:txBody>
      </p:sp>
      <p:sp>
        <p:nvSpPr>
          <p:cNvPr id="8" name="object 8"/>
          <p:cNvSpPr txBox="1"/>
          <p:nvPr/>
        </p:nvSpPr>
        <p:spPr>
          <a:xfrm>
            <a:off x="6096000" y="3200400"/>
            <a:ext cx="372618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2D936B"/>
                </a:solidFill>
                <a:latin typeface="Trebuchet MS"/>
                <a:cs typeface="Trebuchet MS"/>
              </a:rPr>
              <a:t>Final 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730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496888"/>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stretch>
            <a:fillRect/>
          </a:stretch>
        </p:blipFill>
        <p:spPr>
          <a:xfrm>
            <a:off x="1295400" y="1619250"/>
            <a:ext cx="2611142" cy="1928595"/>
          </a:xfrm>
          <a:prstGeom prst="rect">
            <a:avLst/>
          </a:prstGeom>
        </p:spPr>
      </p:pic>
      <p:pic>
        <p:nvPicPr>
          <p:cNvPr id="8" name="Picture 7"/>
          <p:cNvPicPr>
            <a:picLocks noChangeAspect="1"/>
          </p:cNvPicPr>
          <p:nvPr/>
        </p:nvPicPr>
        <p:blipFill>
          <a:blip r:embed="rId3"/>
          <a:stretch>
            <a:fillRect/>
          </a:stretch>
        </p:blipFill>
        <p:spPr>
          <a:xfrm>
            <a:off x="4724400" y="1572405"/>
            <a:ext cx="3624115" cy="1975440"/>
          </a:xfrm>
          <a:prstGeom prst="rect">
            <a:avLst/>
          </a:prstGeom>
        </p:spPr>
      </p:pic>
      <p:pic>
        <p:nvPicPr>
          <p:cNvPr id="10" name="Picture 9"/>
          <p:cNvPicPr>
            <a:picLocks noChangeAspect="1"/>
          </p:cNvPicPr>
          <p:nvPr/>
        </p:nvPicPr>
        <p:blipFill>
          <a:blip r:embed="rId4"/>
          <a:stretch>
            <a:fillRect/>
          </a:stretch>
        </p:blipFill>
        <p:spPr>
          <a:xfrm>
            <a:off x="1703214" y="3695406"/>
            <a:ext cx="2124371" cy="238158"/>
          </a:xfrm>
          <a:prstGeom prst="rect">
            <a:avLst/>
          </a:prstGeom>
        </p:spPr>
      </p:pic>
      <p:pic>
        <p:nvPicPr>
          <p:cNvPr id="11" name="Picture 10"/>
          <p:cNvPicPr>
            <a:picLocks noChangeAspect="1"/>
          </p:cNvPicPr>
          <p:nvPr/>
        </p:nvPicPr>
        <p:blipFill>
          <a:blip r:embed="rId5"/>
          <a:stretch>
            <a:fillRect/>
          </a:stretch>
        </p:blipFill>
        <p:spPr>
          <a:xfrm>
            <a:off x="4921233" y="3704932"/>
            <a:ext cx="3439005" cy="219106"/>
          </a:xfrm>
          <a:prstGeom prst="rect">
            <a:avLst/>
          </a:prstGeom>
        </p:spPr>
      </p:pic>
      <p:pic>
        <p:nvPicPr>
          <p:cNvPr id="12" name="Picture 11"/>
          <p:cNvPicPr>
            <a:picLocks noChangeAspect="1"/>
          </p:cNvPicPr>
          <p:nvPr/>
        </p:nvPicPr>
        <p:blipFill>
          <a:blip r:embed="rId6"/>
          <a:stretch>
            <a:fillRect/>
          </a:stretch>
        </p:blipFill>
        <p:spPr>
          <a:xfrm>
            <a:off x="1154430" y="4116294"/>
            <a:ext cx="2743200" cy="2218100"/>
          </a:xfrm>
          <a:prstGeom prst="rect">
            <a:avLst/>
          </a:prstGeom>
        </p:spPr>
      </p:pic>
      <p:pic>
        <p:nvPicPr>
          <p:cNvPr id="13" name="Picture 12"/>
          <p:cNvPicPr>
            <a:picLocks noChangeAspect="1"/>
          </p:cNvPicPr>
          <p:nvPr/>
        </p:nvPicPr>
        <p:blipFill>
          <a:blip r:embed="rId7"/>
          <a:stretch>
            <a:fillRect/>
          </a:stretch>
        </p:blipFill>
        <p:spPr>
          <a:xfrm>
            <a:off x="4724400" y="4215019"/>
            <a:ext cx="2961804" cy="2119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20618" y="251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7401" y="428140"/>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737401" y="2410301"/>
            <a:ext cx="8706636" cy="1107996"/>
          </a:xfrm>
          <a:prstGeom prst="rect">
            <a:avLst/>
          </a:prstGeom>
          <a:noFill/>
        </p:spPr>
        <p:txBody>
          <a:bodyPr wrap="square" rtlCol="0">
            <a:spAutoFit/>
          </a:bodyPr>
          <a:lstStyle/>
          <a:p>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IN"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leep-</a:t>
            </a:r>
            <a:r>
              <a:rPr lang="en-IN" sz="66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Apnea</a:t>
            </a:r>
            <a:r>
              <a:rPr lang="en-IN"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-Cases</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233" y="296941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49935" y="2512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608177"/>
            <a:ext cx="8605570" cy="4247317"/>
          </a:xfrm>
          <a:prstGeom prst="rect">
            <a:avLst/>
          </a:prstGeom>
          <a:noFill/>
        </p:spPr>
        <p:txBody>
          <a:bodyPr wrap="square" rtlCol="0">
            <a:spAutoFit/>
          </a:bodyPr>
          <a:lstStyle/>
          <a:p>
            <a:pPr algn="l"/>
            <a:r>
              <a:rPr lang="en-US" dirty="0"/>
              <a:t>Sleep apnea, a prevalent sleep disorder characterized by interrupted breathing during sleep, poses significant health risks and is increasingly becoming a concern globally. Despite advancements in diagnosis and treatment, the number of reported cases continues to rise. The challenge lies in accurately detecting and managing sleep apnea cases to mitigate associated health complications and improve overall well-being</a:t>
            </a:r>
            <a:r>
              <a:rPr lang="en-US" dirty="0" smtClean="0"/>
              <a:t>.</a:t>
            </a:r>
          </a:p>
          <a:p>
            <a:pPr algn="l"/>
            <a:endParaRPr lang="en-US" dirty="0" smtClean="0"/>
          </a:p>
          <a:p>
            <a:r>
              <a:rPr lang="en-US" dirty="0"/>
              <a:t>This project aims to address the following key issues</a:t>
            </a:r>
            <a:r>
              <a:rPr lang="en-US" dirty="0" smtClean="0"/>
              <a:t>:</a:t>
            </a:r>
          </a:p>
          <a:p>
            <a:endParaRPr lang="en-US" dirty="0"/>
          </a:p>
          <a:p>
            <a:pPr marL="342900" indent="-342900">
              <a:buFont typeface="Wingdings" panose="05000000000000000000" pitchFamily="2" charset="2"/>
              <a:buChar char="q"/>
            </a:pPr>
            <a:r>
              <a:rPr lang="en-US" b="1" dirty="0"/>
              <a:t>Diagnostic Accuracy:</a:t>
            </a:r>
            <a:r>
              <a:rPr lang="en-US" dirty="0"/>
              <a:t> Enhancing the accuracy of sleep apnea diagnosis is crucial for timely intervention and effective management. </a:t>
            </a:r>
            <a:endParaRPr lang="en-US" dirty="0" smtClean="0"/>
          </a:p>
          <a:p>
            <a:pPr marL="342900" indent="-342900">
              <a:buFont typeface="Wingdings" panose="05000000000000000000" pitchFamily="2" charset="2"/>
              <a:buChar char="q"/>
            </a:pPr>
            <a:r>
              <a:rPr lang="en-US" b="1" dirty="0" smtClean="0"/>
              <a:t>Treatment </a:t>
            </a:r>
            <a:r>
              <a:rPr lang="en-US" b="1" dirty="0"/>
              <a:t>Efficacy:</a:t>
            </a:r>
            <a:r>
              <a:rPr lang="en-US" dirty="0"/>
              <a:t> Assessing the effectiveness of existing treatments for sleep apnea is essential for optimizing patient </a:t>
            </a:r>
            <a:r>
              <a:rPr lang="en-US" dirty="0" smtClean="0"/>
              <a:t>outcomes.</a:t>
            </a:r>
          </a:p>
          <a:p>
            <a:pPr marL="342900" indent="-342900">
              <a:buFont typeface="Wingdings" panose="05000000000000000000" pitchFamily="2" charset="2"/>
              <a:buChar char="q"/>
            </a:pPr>
            <a:r>
              <a:rPr lang="en-US" b="1" dirty="0" smtClean="0"/>
              <a:t>Public </a:t>
            </a:r>
            <a:r>
              <a:rPr lang="en-US" b="1" dirty="0"/>
              <a:t>Awareness and Education:</a:t>
            </a:r>
            <a:r>
              <a:rPr lang="en-US" dirty="0"/>
              <a:t> Increasing public awareness about the risks and symptoms of sleep apnea is vital for early detection and </a:t>
            </a:r>
            <a:r>
              <a:rPr lang="en-US" dirty="0" smtClean="0"/>
              <a:t>prevention</a:t>
            </a:r>
            <a:endParaRPr lang="en-US"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0587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546856" cy="3785652"/>
          </a:xfrm>
          <a:prstGeom prst="rect">
            <a:avLst/>
          </a:prstGeom>
          <a:noFill/>
        </p:spPr>
        <p:txBody>
          <a:bodyPr wrap="square" rtlCol="0">
            <a:spAutoFit/>
          </a:bodyPr>
          <a:lstStyle/>
          <a:p>
            <a:r>
              <a:rPr lang="en-US" sz="2000" dirty="0" smtClean="0"/>
              <a:t>My </a:t>
            </a:r>
            <a:r>
              <a:rPr lang="en-US" sz="2000" dirty="0"/>
              <a:t>project aims </a:t>
            </a:r>
            <a:r>
              <a:rPr lang="en-US" sz="2000" dirty="0" smtClean="0"/>
              <a:t>to highlight </a:t>
            </a:r>
            <a:r>
              <a:rPr lang="en-US" sz="2000" dirty="0"/>
              <a:t>the objectives of our endeavor. Sleep apnea, characterized by interrupted breathing during sleep, is increasingly prevalent worldwide, posing significant health risks. Accurate diagnosis and effective treatment remain challenging, with traditional methods often lacking precision, leading to </a:t>
            </a:r>
            <a:r>
              <a:rPr lang="en-US" sz="2000" dirty="0" err="1"/>
              <a:t>underdiagnosis</a:t>
            </a:r>
            <a:r>
              <a:rPr lang="en-US" sz="2000" dirty="0"/>
              <a:t> or mismanagement. Evaluating treatment efficacy and raising public awareness about sleep apnea are essential for improving outcomes and reducing associated health risks. Our project aims to leverage data-driven approaches and innovative technologies to enhance diagnostic precision, evaluate treatment efficacy, and raise public awareness. By addressing these key areas, our project seeks to mitigate the burden of sleep apnea, improve patient outcomes, and enhance overall sleep health.</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2741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7" name="Rectangle 7"/>
          <p:cNvSpPr>
            <a:spLocks noChangeArrowheads="1"/>
          </p:cNvSpPr>
          <p:nvPr/>
        </p:nvSpPr>
        <p:spPr bwMode="auto">
          <a:xfrm>
            <a:off x="720969" y="1808943"/>
            <a:ext cx="84042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end users of this project encompass healthcare professionals, patients, the general public, and researchers. Healthcare professionals, including physicians and sleep specialists, stand to benefit from improved diagnostic tools and treatment options for sleep apnea, enhancing their ability to provide accurate diagnosis and effective care. Patients, particularly those affected by sleep apnea or at risk of developing it, would benefit from increased awareness and access to reliable information about the disorder and its management. The general public would also benefit from enhanced awareness campaigns, empowering individuals to recognize symptoms, understand risk factors, and prioritize sleep health. Additionally, researchers and academia would find value in the project's contributions to advancing knowledge and technology in sleep medicine, supporting ongoing efforts to improve diagnosis, treatment, and public health outcomes related to sleep apnea.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228600" y="274320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8458200" y="62388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91600" y="2003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10283" y="6148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805035" cy="982961"/>
          </a:xfrm>
          <a:prstGeom prst="rect">
            <a:avLst/>
          </a:prstGeom>
        </p:spPr>
        <p:txBody>
          <a:bodyPr vert="horz" wrap="square" lIns="0" tIns="485775" rIns="0" bIns="0" rtlCol="0">
            <a:spAutoFit/>
          </a:bodyPr>
          <a:lstStyle/>
          <a:p>
            <a:pPr marL="12700">
              <a:lnSpc>
                <a:spcPct val="100000"/>
              </a:lnSpc>
              <a:spcBef>
                <a:spcPts val="105"/>
              </a:spcBef>
            </a:pPr>
            <a:r>
              <a:rPr sz="3200" dirty="0"/>
              <a:t>YOUR</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143000" y="1656427"/>
            <a:ext cx="8610600" cy="4524315"/>
          </a:xfrm>
          <a:prstGeom prst="rect">
            <a:avLst/>
          </a:prstGeom>
          <a:noFill/>
        </p:spPr>
        <p:txBody>
          <a:bodyPr wrap="square" rtlCol="0">
            <a:spAutoFit/>
          </a:bodyPr>
          <a:lstStyle/>
          <a:p>
            <a:r>
              <a:rPr lang="en-US" sz="1600" dirty="0"/>
              <a:t>Our project proposes a comprehensive approach to addressing the challenges surrounding sleep apnea diagnosis, treatment, and public awareness. By leveraging advanced data-driven techniques and innovative technologies, such as machine learning algorithms and educational initiatives, we aim to enhance diagnostic precision, evaluate treatment efficacy, and raise public awareness about sleep apnea.</a:t>
            </a:r>
          </a:p>
          <a:p>
            <a:endParaRPr lang="en-US" sz="1600" dirty="0" smtClean="0"/>
          </a:p>
          <a:p>
            <a:r>
              <a:rPr lang="en-US" sz="1600" dirty="0" smtClean="0"/>
              <a:t>The </a:t>
            </a:r>
            <a:r>
              <a:rPr lang="en-US" sz="1600" dirty="0"/>
              <a:t>value proposition of our solution lies in its ability to</a:t>
            </a:r>
            <a:r>
              <a:rPr lang="en-US" sz="1600" dirty="0" smtClean="0"/>
              <a:t>:</a:t>
            </a:r>
          </a:p>
          <a:p>
            <a:endParaRPr lang="en-US" sz="1600" dirty="0"/>
          </a:p>
          <a:p>
            <a:pPr marL="285750" indent="-285750">
              <a:buFont typeface="Wingdings" panose="05000000000000000000" pitchFamily="2" charset="2"/>
              <a:buChar char="q"/>
            </a:pPr>
            <a:r>
              <a:rPr lang="en-US" sz="1600" b="1" dirty="0"/>
              <a:t>Enhance Diagnostic Precision:</a:t>
            </a:r>
            <a:r>
              <a:rPr lang="en-US" sz="1600" dirty="0"/>
              <a:t> By developing robust algorithms and diagnostic tools, we seek to improve the accuracy and efficiency of sleep apnea diagnosis, enabling healthcare professionals to identify and treat cases more </a:t>
            </a:r>
            <a:r>
              <a:rPr lang="en-US" sz="1600" dirty="0" smtClean="0"/>
              <a:t>effectively.</a:t>
            </a:r>
          </a:p>
          <a:p>
            <a:pPr marL="285750" indent="-285750">
              <a:buFont typeface="Wingdings" panose="05000000000000000000" pitchFamily="2" charset="2"/>
              <a:buChar char="q"/>
            </a:pPr>
            <a:r>
              <a:rPr lang="en-US" sz="1600" b="1" dirty="0" smtClean="0"/>
              <a:t>Evaluate </a:t>
            </a:r>
            <a:r>
              <a:rPr lang="en-US" sz="1600" b="1" dirty="0"/>
              <a:t>Treatment Efficacy:</a:t>
            </a:r>
            <a:r>
              <a:rPr lang="en-US" sz="1600" dirty="0"/>
              <a:t> Through the utilization of machine learning models and data analysis techniques, we aim to assess the effectiveness of existing treatments for sleep apnea, providing insights into optimal therapeutic approaches and patient </a:t>
            </a:r>
            <a:r>
              <a:rPr lang="en-US" sz="1600" dirty="0" smtClean="0"/>
              <a:t>outcomes.</a:t>
            </a:r>
          </a:p>
          <a:p>
            <a:pPr marL="285750" indent="-285750">
              <a:buFont typeface="Wingdings" panose="05000000000000000000" pitchFamily="2" charset="2"/>
              <a:buChar char="q"/>
            </a:pPr>
            <a:r>
              <a:rPr lang="en-US" sz="1600" b="1" dirty="0" smtClean="0"/>
              <a:t>Raise </a:t>
            </a:r>
            <a:r>
              <a:rPr lang="en-US" sz="1600" b="1" dirty="0"/>
              <a:t>Public Awareness:</a:t>
            </a:r>
            <a:r>
              <a:rPr lang="en-US" sz="1600" dirty="0"/>
              <a:t> By launching targeted educational campaigns and initiatives, we strive to increase public awareness about the signs, symptoms, and health risks associated with sleep apnea, empowering individuals to seek timely diagnosis and appropriate treatment.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712"/>
          </a:xfrm>
          <a:prstGeom prst="rect">
            <a:avLst/>
          </a:prstGeom>
        </p:spPr>
        <p:txBody>
          <a:bodyPr vert="horz" wrap="square" lIns="0" tIns="0" rIns="0" bIns="0" rtlCol="0">
            <a:spAutoFit/>
          </a:bodyPr>
          <a:lstStyle/>
          <a:p>
            <a:pPr>
              <a:lnSpc>
                <a:spcPts val="1275"/>
              </a:lnSpc>
            </a:pPr>
            <a:r>
              <a:rPr lang="en-US" sz="1100" dirty="0" smtClean="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4787" y="1139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334886" y="5294794"/>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782002" y="1399718"/>
            <a:ext cx="8662035" cy="3785652"/>
          </a:xfrm>
          <a:prstGeom prst="rect">
            <a:avLst/>
          </a:prstGeom>
          <a:noFill/>
        </p:spPr>
        <p:txBody>
          <a:bodyPr wrap="square" rtlCol="0">
            <a:spAutoFit/>
          </a:bodyPr>
          <a:lstStyle/>
          <a:p>
            <a:r>
              <a:rPr lang="en-US" sz="2000" dirty="0" smtClean="0"/>
              <a:t/>
            </a:r>
            <a:br>
              <a:rPr lang="en-US" sz="2000" dirty="0" smtClean="0"/>
            </a:br>
            <a:r>
              <a:rPr lang="en-US" sz="2000" dirty="0"/>
              <a:t>The "wow" factor in our solution lies in its integration of cutting-edge technology with a holistic approach to addressing the complexities of sleep apnea. By harnessing the power of advanced data analytics and machine learning algorithms, we're able to offer personalized and precise diagnostic tools, tailor-made treatment plans, and targeted public awareness campaigns. This not only revolutionizes the way sleep apnea is diagnosed and managed but also empowers individuals to take control of their sleep health like never before. Our solution doesn't just stop at improving outcomes for patients and healthcare providers—it aims to spark a fundamental shift in how society perceives and addresses sleep disorders, ultimately leading to a healthier and more informed population.</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dirty="0">
                <a:solidFill>
                  <a:srgbClr val="2D83C3"/>
                </a:solidFill>
                <a:latin typeface="Trebuchet MS"/>
                <a:cs typeface="Trebuchet MS"/>
              </a:rPr>
              <a:t>4</a:t>
            </a:r>
            <a:r>
              <a:rPr sz="1100" dirty="0" smtClean="0">
                <a:solidFill>
                  <a:srgbClr val="2D83C3"/>
                </a:solidFill>
                <a:latin typeface="Trebuchet MS"/>
                <a:cs typeface="Trebuchet MS"/>
              </a:rPr>
              <a:t>/</a:t>
            </a:r>
            <a:r>
              <a:rPr lang="en-US" sz="1100" dirty="0" smtClean="0">
                <a:solidFill>
                  <a:srgbClr val="2D83C3"/>
                </a:solidFill>
                <a:latin typeface="Trebuchet MS"/>
                <a:cs typeface="Trebuchet MS"/>
              </a:rPr>
              <a:t>5</a:t>
            </a:r>
            <a:r>
              <a:rPr sz="1100" dirty="0" smtClean="0">
                <a:solidFill>
                  <a:srgbClr val="2D83C3"/>
                </a:solidFill>
                <a:latin typeface="Trebuchet MS"/>
                <a:cs typeface="Trebuchet MS"/>
              </a:rPr>
              <a:t>/2024</a:t>
            </a:r>
            <a:r>
              <a:rPr sz="1100" spc="180" dirty="0" smtClean="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8458200" y="624354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12848"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9035" y="606257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52475" y="1379396"/>
            <a:ext cx="8769962" cy="4691028"/>
          </a:xfrm>
          <a:prstGeom prst="rect">
            <a:avLst/>
          </a:prstGeom>
        </p:spPr>
        <p:txBody>
          <a:bodyPr vert="horz" wrap="square" lIns="0" tIns="12700" rIns="0" bIns="0" rtlCol="0">
            <a:spAutoFit/>
          </a:bodyPr>
          <a:lstStyle/>
          <a:p>
            <a:r>
              <a:rPr lang="en-US" sz="1600" dirty="0"/>
              <a:t>Our project follows a systematic approach, starting with data collection and preprocessing, followed by model development, training, evaluation, and prediction.</a:t>
            </a:r>
          </a:p>
          <a:p>
            <a:pPr marL="285750" indent="-285750">
              <a:buFont typeface="Wingdings" panose="05000000000000000000" pitchFamily="2" charset="2"/>
              <a:buChar char="q"/>
            </a:pPr>
            <a:r>
              <a:rPr lang="en-US" sz="1600" b="1" dirty="0"/>
              <a:t>Data Collection and Preprocessing:</a:t>
            </a:r>
            <a:r>
              <a:rPr lang="en-US" sz="1600" dirty="0"/>
              <a:t> We gather sleep data from various sources, including CSV files and text files containing labels. The data is then preprocessed to ensure quality and consistency, converting time data into numerical representations and organizing it into sequences suitable for </a:t>
            </a:r>
            <a:r>
              <a:rPr lang="en-US" sz="1600" dirty="0" smtClean="0"/>
              <a:t>modeling.</a:t>
            </a:r>
          </a:p>
          <a:p>
            <a:pPr marL="285750" indent="-285750">
              <a:buFont typeface="Wingdings" panose="05000000000000000000" pitchFamily="2" charset="2"/>
              <a:buChar char="q"/>
            </a:pPr>
            <a:r>
              <a:rPr lang="en-US" sz="1600" b="1" dirty="0" smtClean="0"/>
              <a:t>Model </a:t>
            </a:r>
            <a:r>
              <a:rPr lang="en-US" sz="1600" b="1" dirty="0"/>
              <a:t>Development and Training:</a:t>
            </a:r>
            <a:r>
              <a:rPr lang="en-US" sz="1600" dirty="0"/>
              <a:t> We employ a Recurrent Neural Network (RNN) model using </a:t>
            </a:r>
            <a:r>
              <a:rPr lang="en-US" sz="1600" dirty="0" err="1"/>
              <a:t>TensorFlow</a:t>
            </a:r>
            <a:r>
              <a:rPr lang="en-US" sz="1600" dirty="0"/>
              <a:t>, specifically a </a:t>
            </a:r>
            <a:r>
              <a:rPr lang="en-US" sz="1600" dirty="0" err="1"/>
              <a:t>SimpleRNN</a:t>
            </a:r>
            <a:r>
              <a:rPr lang="en-US" sz="1600" dirty="0"/>
              <a:t> architecture chosen for its ability to capture temporal dependencies. The model is trained on preprocessed data, with optimized </a:t>
            </a:r>
            <a:r>
              <a:rPr lang="en-US" sz="1600" dirty="0" err="1"/>
              <a:t>hyperparameters</a:t>
            </a:r>
            <a:r>
              <a:rPr lang="en-US" sz="1600" dirty="0"/>
              <a:t> such as sequence length and batch </a:t>
            </a:r>
            <a:r>
              <a:rPr lang="en-US" sz="1600" dirty="0" smtClean="0"/>
              <a:t>size.</a:t>
            </a:r>
          </a:p>
          <a:p>
            <a:pPr marL="285750" indent="-285750">
              <a:buFont typeface="Wingdings" panose="05000000000000000000" pitchFamily="2" charset="2"/>
              <a:buChar char="q"/>
            </a:pPr>
            <a:r>
              <a:rPr lang="en-US" sz="1600" b="1" dirty="0" smtClean="0"/>
              <a:t>Model </a:t>
            </a:r>
            <a:r>
              <a:rPr lang="en-US" sz="1600" b="1" dirty="0"/>
              <a:t>Evaluation:</a:t>
            </a:r>
            <a:r>
              <a:rPr lang="en-US" sz="1600" dirty="0"/>
              <a:t> After training, the model is evaluated using validation data to assess performance, calculating metrics like mean squared error and R-squared to measure accuracy and predictive </a:t>
            </a:r>
            <a:r>
              <a:rPr lang="en-US" sz="1600" dirty="0" smtClean="0"/>
              <a:t>capability.</a:t>
            </a:r>
          </a:p>
          <a:p>
            <a:pPr marL="285750" indent="-285750">
              <a:buFont typeface="Wingdings" panose="05000000000000000000" pitchFamily="2" charset="2"/>
              <a:buChar char="q"/>
            </a:pPr>
            <a:r>
              <a:rPr lang="en-US" sz="1600" b="1" dirty="0" smtClean="0"/>
              <a:t>Data </a:t>
            </a:r>
            <a:r>
              <a:rPr lang="en-US" sz="1600" b="1" dirty="0"/>
              <a:t>Prediction:</a:t>
            </a:r>
            <a:r>
              <a:rPr lang="en-US" sz="1600" dirty="0"/>
              <a:t> Upon training and evaluation, predictions are made on unseen validation data to generate insights into sleep apnea patterns. Predicted values are compared with actual values, and residuals are analyzed to understand model performance </a:t>
            </a:r>
            <a:r>
              <a:rPr lang="en-US" sz="1600" dirty="0" smtClean="0"/>
              <a:t>further.</a:t>
            </a:r>
          </a:p>
          <a:p>
            <a:pPr marL="285750" indent="-285750">
              <a:buFont typeface="Wingdings" panose="05000000000000000000" pitchFamily="2" charset="2"/>
              <a:buChar char="q"/>
            </a:pPr>
            <a:r>
              <a:rPr lang="en-US" sz="1600" b="1" dirty="0" smtClean="0"/>
              <a:t>Tools </a:t>
            </a:r>
            <a:r>
              <a:rPr lang="en-US" sz="1600" b="1" dirty="0"/>
              <a:t>and Requirements:</a:t>
            </a:r>
            <a:r>
              <a:rPr lang="en-US" sz="1600" dirty="0"/>
              <a:t> Our project utilizes Python libraries like pandas, </a:t>
            </a:r>
            <a:r>
              <a:rPr lang="en-US" sz="1600" dirty="0" err="1"/>
              <a:t>NumPy</a:t>
            </a:r>
            <a:r>
              <a:rPr lang="en-US" sz="1600" dirty="0"/>
              <a:t>, </a:t>
            </a:r>
            <a:r>
              <a:rPr lang="en-US" sz="1600" dirty="0" err="1"/>
              <a:t>matplotlib</a:t>
            </a:r>
            <a:r>
              <a:rPr lang="en-US" sz="1600" dirty="0"/>
              <a:t>, </a:t>
            </a:r>
            <a:r>
              <a:rPr lang="en-US" sz="1600" dirty="0" err="1"/>
              <a:t>scipy</a:t>
            </a:r>
            <a:r>
              <a:rPr lang="en-US" sz="1600" dirty="0"/>
              <a:t>, </a:t>
            </a:r>
            <a:r>
              <a:rPr lang="en-US" sz="1600" dirty="0" err="1"/>
              <a:t>scikit</a:t>
            </a:r>
            <a:r>
              <a:rPr lang="en-US" sz="1600" dirty="0"/>
              <a:t>-learn, and </a:t>
            </a:r>
            <a:r>
              <a:rPr lang="en-US" sz="1600" dirty="0" err="1"/>
              <a:t>TensorFlow</a:t>
            </a:r>
            <a:r>
              <a:rPr lang="en-US" sz="1600" dirty="0"/>
              <a:t>. Google </a:t>
            </a:r>
            <a:r>
              <a:rPr lang="en-US" sz="1600" dirty="0" err="1"/>
              <a:t>Colab</a:t>
            </a:r>
            <a:r>
              <a:rPr lang="en-US" sz="1600" dirty="0"/>
              <a:t> provides cloud-based computing resources for efficient model development and training.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205593"/>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939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21ad0 20</cp:lastModifiedBy>
  <cp:revision>11</cp:revision>
  <dcterms:created xsi:type="dcterms:W3CDTF">2024-04-04T10:20:03Z</dcterms:created>
  <dcterms:modified xsi:type="dcterms:W3CDTF">2024-04-05T04:48:50Z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