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60" r:id="rId4"/>
    <p:sldId id="261" r:id="rId5"/>
    <p:sldId id="263" r:id="rId6"/>
    <p:sldId id="264" r:id="rId7"/>
    <p:sldId id="265" r:id="rId8"/>
    <p:sldId id="266" r:id="rId9"/>
    <p:sldId id="267" r:id="rId10"/>
    <p:sldId id="268" r:id="rId11"/>
    <p:sldId id="269" r:id="rId12"/>
    <p:sldId id="271" r:id="rId13"/>
    <p:sldId id="272" r:id="rId14"/>
    <p:sldId id="273" r:id="rId15"/>
    <p:sldId id="274" r:id="rId16"/>
    <p:sldId id="277" r:id="rId17"/>
    <p:sldId id="275" r:id="rId18"/>
    <p:sldId id="276" r:id="rId19"/>
    <p:sldId id="278" r:id="rId20"/>
    <p:sldId id="279" r:id="rId21"/>
    <p:sldId id="280"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6001643"/>
          </a:xfrm>
          <a:prstGeom prst="rect">
            <a:avLst/>
          </a:prstGeom>
        </p:spPr>
        <p:txBody>
          <a:bodyPr wrap="square">
            <a:spAutoFit/>
          </a:bodyPr>
          <a:lstStyle/>
          <a:p>
            <a:pPr algn="ctr"/>
            <a:r>
              <a:rPr lang="en-US" sz="2400" b="1" dirty="0" smtClean="0">
                <a:latin typeface="Times New Roman" pitchFamily="18" charset="0"/>
                <a:cs typeface="Times New Roman" pitchFamily="18" charset="0"/>
              </a:rPr>
              <a:t>Language modeling :</a:t>
            </a:r>
          </a:p>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Language modeling is the way of determining the probability of any sequence of words. Language modeling is used in a wide variety of applications such as Speech Recognition, Spam filtering, etc. In fact, language modeling is the key aim behind the implementation of many state-of-the-art Natural Language Processing models.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N-grams are </a:t>
            </a:r>
            <a:r>
              <a:rPr lang="en-US" sz="2400" b="1" dirty="0" smtClean="0">
                <a:latin typeface="Times New Roman" pitchFamily="18" charset="0"/>
                <a:cs typeface="Times New Roman" pitchFamily="18" charset="0"/>
              </a:rPr>
              <a:t>contiguous sequences of items</a:t>
            </a:r>
            <a:r>
              <a:rPr lang="en-US" sz="2400" dirty="0" smtClean="0">
                <a:latin typeface="Times New Roman" pitchFamily="18" charset="0"/>
                <a:cs typeface="Times New Roman" pitchFamily="18" charset="0"/>
              </a:rPr>
              <a:t> that are collected from a </a:t>
            </a:r>
            <a:r>
              <a:rPr lang="en-US" sz="2400" b="1" dirty="0" smtClean="0">
                <a:latin typeface="Times New Roman" pitchFamily="18" charset="0"/>
                <a:cs typeface="Times New Roman" pitchFamily="18" charset="0"/>
              </a:rPr>
              <a:t>sequence of text or speech corpus or almost any type of data</a:t>
            </a:r>
            <a:r>
              <a:rPr lang="en-US" sz="2400" dirty="0" smtClean="0">
                <a:latin typeface="Times New Roman" pitchFamily="18" charset="0"/>
                <a:cs typeface="Times New Roman" pitchFamily="18" charset="0"/>
              </a:rPr>
              <a:t>. The n in n-grams specify the size of a number of items to consider, unigram for n =1, bigram for n = 2, and trigram for n = 3, and so on. n-gram and </a:t>
            </a:r>
            <a:r>
              <a:rPr lang="en-US" sz="2400" b="1" dirty="0" smtClean="0">
                <a:latin typeface="Times New Roman" pitchFamily="18" charset="0"/>
                <a:cs typeface="Times New Roman" pitchFamily="18" charset="0"/>
              </a:rPr>
              <a:t>n-gram models are widely used</a:t>
            </a:r>
            <a:r>
              <a:rPr lang="en-US" sz="2400" dirty="0" smtClean="0">
                <a:latin typeface="Times New Roman" pitchFamily="18" charset="0"/>
                <a:cs typeface="Times New Roman" pitchFamily="18" charset="0"/>
              </a:rPr>
              <a:t> in probability, communication theory, computational linguistics like statistical natural language processing), computational biology etc.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4767" y="381000"/>
            <a:ext cx="3369833" cy="523220"/>
          </a:xfrm>
          <a:prstGeom prst="rect">
            <a:avLst/>
          </a:prstGeom>
        </p:spPr>
        <p:txBody>
          <a:bodyPr wrap="none">
            <a:spAutoFit/>
          </a:bodyPr>
          <a:lstStyle/>
          <a:p>
            <a:pPr algn="ctr"/>
            <a:r>
              <a:rPr lang="en-US" sz="2800" b="1" dirty="0" smtClean="0">
                <a:latin typeface="Times New Roman" pitchFamily="18" charset="0"/>
                <a:cs typeface="Times New Roman" pitchFamily="18" charset="0"/>
              </a:rPr>
              <a:t>N-Grams Smoothing</a:t>
            </a:r>
            <a:endParaRPr lang="en-US" sz="2800" b="1" dirty="0">
              <a:latin typeface="Times New Roman" pitchFamily="18" charset="0"/>
              <a:cs typeface="Times New Roman" pitchFamily="18" charset="0"/>
            </a:endParaRPr>
          </a:p>
        </p:txBody>
      </p:sp>
      <p:pic>
        <p:nvPicPr>
          <p:cNvPr id="1026" name="Picture 2" descr="C:\Users\partha.banerjee\Desktop\a.jpg"/>
          <p:cNvPicPr>
            <a:picLocks noChangeAspect="1" noChangeArrowheads="1"/>
          </p:cNvPicPr>
          <p:nvPr/>
        </p:nvPicPr>
        <p:blipFill>
          <a:blip r:embed="rId2" cstate="print"/>
          <a:srcRect/>
          <a:stretch>
            <a:fillRect/>
          </a:stretch>
        </p:blipFill>
        <p:spPr bwMode="auto">
          <a:xfrm>
            <a:off x="679450" y="2044700"/>
            <a:ext cx="7785100" cy="33655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6001643"/>
          </a:xfrm>
          <a:prstGeom prst="rect">
            <a:avLst/>
          </a:prstGeom>
        </p:spPr>
        <p:txBody>
          <a:bodyPr wrap="square">
            <a:spAutoFit/>
          </a:bodyPr>
          <a:lstStyle/>
          <a:p>
            <a:pPr algn="just">
              <a:buFont typeface="Wingdings" pitchFamily="2" charset="2"/>
              <a:buChar char="q"/>
            </a:pPr>
            <a:r>
              <a:rPr lang="en-US" sz="2400" dirty="0" smtClean="0">
                <a:latin typeface="Times New Roman" pitchFamily="18" charset="0"/>
                <a:cs typeface="Times New Roman" pitchFamily="18" charset="0"/>
              </a:rPr>
              <a:t>One major problem with standard N-gram models is that they must be trained from some corpus, and because any particular training corpus is finite, some perfectly acceptable N-grams are bound to be missing from it. </a:t>
            </a:r>
            <a:endParaRPr lang="en-US" sz="2400" dirty="0" smtClean="0">
              <a:latin typeface="Times New Roman" pitchFamily="18" charset="0"/>
              <a:cs typeface="Times New Roman" pitchFamily="18" charset="0"/>
            </a:endParaRP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can see that bigram matrix for any given training corpus is sparse. There are large number of cases with zero </a:t>
            </a:r>
            <a:r>
              <a:rPr lang="en-US" sz="2400" dirty="0" err="1" smtClean="0">
                <a:latin typeface="Times New Roman" pitchFamily="18" charset="0"/>
                <a:cs typeface="Times New Roman" pitchFamily="18" charset="0"/>
              </a:rPr>
              <a:t>probabilty</a:t>
            </a:r>
            <a:r>
              <a:rPr lang="en-US" sz="2400" dirty="0" smtClean="0">
                <a:latin typeface="Times New Roman" pitchFamily="18" charset="0"/>
                <a:cs typeface="Times New Roman" pitchFamily="18" charset="0"/>
              </a:rPr>
              <a:t> bigrams and that should really have some non-zero probability. </a:t>
            </a:r>
            <a:endParaRPr lang="en-US" sz="2400" dirty="0" smtClean="0">
              <a:latin typeface="Times New Roman" pitchFamily="18" charset="0"/>
              <a:cs typeface="Times New Roman" pitchFamily="18" charset="0"/>
            </a:endParaRP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method tend to underestimate the probability of strings that happen not to have occurred nearby in their training corpus.</a:t>
            </a: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There </a:t>
            </a:r>
            <a:r>
              <a:rPr lang="en-US" sz="2400" dirty="0" smtClean="0">
                <a:latin typeface="Times New Roman" pitchFamily="18" charset="0"/>
                <a:cs typeface="Times New Roman" pitchFamily="18" charset="0"/>
              </a:rPr>
              <a:t>are some techniques that can be used for assigning a non-zero </a:t>
            </a:r>
            <a:r>
              <a:rPr lang="en-US" sz="2400" dirty="0" err="1" smtClean="0">
                <a:latin typeface="Times New Roman" pitchFamily="18" charset="0"/>
                <a:cs typeface="Times New Roman" pitchFamily="18" charset="0"/>
              </a:rPr>
              <a:t>probabilty</a:t>
            </a:r>
            <a:r>
              <a:rPr lang="en-US" sz="2400" dirty="0" smtClean="0">
                <a:latin typeface="Times New Roman" pitchFamily="18" charset="0"/>
                <a:cs typeface="Times New Roman" pitchFamily="18" charset="0"/>
              </a:rPr>
              <a:t> to these 'zero probability bigrams'. This task of reevaluating some of the zero-probability and low-</a:t>
            </a:r>
            <a:r>
              <a:rPr lang="en-US" sz="2400" dirty="0" err="1" smtClean="0">
                <a:latin typeface="Times New Roman" pitchFamily="18" charset="0"/>
                <a:cs typeface="Times New Roman" pitchFamily="18" charset="0"/>
              </a:rPr>
              <a:t>probabilty</a:t>
            </a:r>
            <a:r>
              <a:rPr lang="en-US" sz="2400" dirty="0" smtClean="0">
                <a:latin typeface="Times New Roman" pitchFamily="18" charset="0"/>
                <a:cs typeface="Times New Roman" pitchFamily="18" charset="0"/>
              </a:rPr>
              <a:t> N-grams, and assigning them non-zero values, is called smoothing.</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6001643"/>
          </a:xfrm>
          <a:prstGeom prst="rect">
            <a:avLst/>
          </a:prstGeom>
        </p:spPr>
        <p:txBody>
          <a:bodyPr wrap="square">
            <a:spAutoFit/>
          </a:bodyPr>
          <a:lstStyle/>
          <a:p>
            <a:pPr algn="just">
              <a:buFont typeface="Wingdings" pitchFamily="2" charset="2"/>
              <a:buChar char="q"/>
            </a:pP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task of reevaluating some of the zero-probability and </a:t>
            </a:r>
            <a:r>
              <a:rPr lang="en-US" sz="2400" dirty="0" smtClean="0">
                <a:latin typeface="Times New Roman" pitchFamily="18" charset="0"/>
                <a:cs typeface="Times New Roman" pitchFamily="18" charset="0"/>
              </a:rPr>
              <a:t>low-probability </a:t>
            </a:r>
            <a:r>
              <a:rPr lang="en-US" sz="2400" dirty="0" smtClean="0">
                <a:latin typeface="Times New Roman" pitchFamily="18" charset="0"/>
                <a:cs typeface="Times New Roman" pitchFamily="18" charset="0"/>
              </a:rPr>
              <a:t>N-grams, and assigning them non-zero values, is called smoothing. </a:t>
            </a:r>
            <a:endParaRPr lang="en-US" sz="2400" dirty="0" smtClean="0">
              <a:latin typeface="Times New Roman" pitchFamily="18" charset="0"/>
              <a:cs typeface="Times New Roman" pitchFamily="18" charset="0"/>
            </a:endParaRP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Some </a:t>
            </a:r>
            <a:r>
              <a:rPr lang="en-US" sz="2400" dirty="0" smtClean="0">
                <a:latin typeface="Times New Roman" pitchFamily="18" charset="0"/>
                <a:cs typeface="Times New Roman" pitchFamily="18" charset="0"/>
              </a:rPr>
              <a:t>of the techniques are: </a:t>
            </a:r>
            <a:endParaRPr lang="en-US" sz="2400" dirty="0" smtClean="0">
              <a:latin typeface="Times New Roman" pitchFamily="18" charset="0"/>
              <a:cs typeface="Times New Roman" pitchFamily="18" charset="0"/>
            </a:endParaRPr>
          </a:p>
          <a:p>
            <a:pPr algn="just">
              <a:buFont typeface="Wingdings" pitchFamily="2" charset="2"/>
              <a:buChar char="q"/>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Add-One </a:t>
            </a:r>
            <a:r>
              <a:rPr lang="en-US" sz="2400" dirty="0" smtClean="0">
                <a:latin typeface="Times New Roman" pitchFamily="18" charset="0"/>
                <a:cs typeface="Times New Roman" pitchFamily="18" charset="0"/>
              </a:rPr>
              <a:t>Smoothing, </a:t>
            </a: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Witten-Bell </a:t>
            </a:r>
            <a:r>
              <a:rPr lang="en-US" sz="2400" dirty="0" smtClean="0">
                <a:latin typeface="Times New Roman" pitchFamily="18" charset="0"/>
                <a:cs typeface="Times New Roman" pitchFamily="18" charset="0"/>
              </a:rPr>
              <a:t>Discounting, </a:t>
            </a: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Good-Turing </a:t>
            </a:r>
            <a:r>
              <a:rPr lang="en-US" sz="2400" dirty="0" smtClean="0">
                <a:latin typeface="Times New Roman" pitchFamily="18" charset="0"/>
                <a:cs typeface="Times New Roman" pitchFamily="18" charset="0"/>
              </a:rPr>
              <a:t>Discounting.</a:t>
            </a:r>
            <a:endParaRPr lang="en-US" sz="2400" dirty="0" smtClean="0">
              <a:latin typeface="Times New Roman" pitchFamily="18" charset="0"/>
              <a:cs typeface="Times New Roman" pitchFamily="18" charset="0"/>
            </a:endParaRP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Add-One </a:t>
            </a:r>
            <a:r>
              <a:rPr lang="en-US" sz="2400" dirty="0" smtClean="0">
                <a:latin typeface="Times New Roman" pitchFamily="18" charset="0"/>
                <a:cs typeface="Times New Roman" pitchFamily="18" charset="0"/>
              </a:rPr>
              <a:t>Smoothing</a:t>
            </a:r>
          </a:p>
          <a:p>
            <a:pPr algn="just"/>
            <a:r>
              <a:rPr lang="en-US" sz="2400" dirty="0" smtClean="0">
                <a:latin typeface="Times New Roman" pitchFamily="18" charset="0"/>
                <a:cs typeface="Times New Roman" pitchFamily="18" charset="0"/>
              </a:rPr>
              <a:t>In Add-One </a:t>
            </a:r>
            <a:r>
              <a:rPr lang="en-US" sz="2400" dirty="0" smtClean="0">
                <a:latin typeface="Times New Roman" pitchFamily="18" charset="0"/>
                <a:cs typeface="Times New Roman" pitchFamily="18" charset="0"/>
              </a:rPr>
              <a:t>smoothing</a:t>
            </a:r>
            <a:r>
              <a:rPr lang="en-US" sz="2400" dirty="0" smtClean="0">
                <a:latin typeface="Times New Roman" pitchFamily="18" charset="0"/>
                <a:cs typeface="Times New Roman" pitchFamily="18" charset="0"/>
              </a:rPr>
              <a:t>, we add one to all the bigram counts before normalizing them into probabilities. This is called add-one smoothing</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458200" cy="4893647"/>
          </a:xfrm>
          <a:prstGeom prst="rect">
            <a:avLst/>
          </a:prstGeom>
        </p:spPr>
        <p:txBody>
          <a:bodyPr wrap="square">
            <a:spAutoFit/>
          </a:bodyPr>
          <a:lstStyle/>
          <a:p>
            <a:pPr algn="just"/>
            <a:r>
              <a:rPr lang="en-US" sz="2400" b="1" u="sng" dirty="0" smtClean="0">
                <a:latin typeface="Times New Roman" pitchFamily="18" charset="0"/>
                <a:cs typeface="Times New Roman" pitchFamily="18" charset="0"/>
              </a:rPr>
              <a:t>Application on unigrams</a:t>
            </a:r>
          </a:p>
          <a:p>
            <a:pPr algn="just"/>
            <a:r>
              <a:rPr lang="en-US" sz="2400" dirty="0" smtClean="0">
                <a:latin typeface="Times New Roman" pitchFamily="18" charset="0"/>
                <a:cs typeface="Times New Roman" pitchFamily="18" charset="0"/>
              </a:rPr>
              <a:t>The unsmoothed maximum likelihood estimate of the unigram probability can be computed by dividing the count of the word by the total number of word tokens N</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a:t>
            </a:r>
            <a:r>
              <a:rPr lang="en-US" sz="2400" dirty="0" err="1" smtClean="0">
                <a:latin typeface="Times New Roman" pitchFamily="18" charset="0"/>
                <a:cs typeface="Times New Roman" pitchFamily="18" charset="0"/>
              </a:rPr>
              <a:t>w</a:t>
            </a:r>
            <a:r>
              <a:rPr lang="en-US" sz="2400" baseline="-25000" dirty="0" err="1"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c(</a:t>
            </a:r>
            <a:r>
              <a:rPr lang="en-US" sz="2400" dirty="0" err="1" smtClean="0">
                <a:latin typeface="Times New Roman" pitchFamily="18" charset="0"/>
                <a:cs typeface="Times New Roman" pitchFamily="18" charset="0"/>
              </a:rPr>
              <a:t>w</a:t>
            </a:r>
            <a:r>
              <a:rPr lang="en-US" sz="2400" baseline="-25000" dirty="0" err="1"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sum</a:t>
            </a:r>
            <a:r>
              <a:rPr lang="en-US" sz="2400" baseline="-250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{c(</a:t>
            </a:r>
            <a:r>
              <a:rPr lang="en-US" sz="2400" dirty="0" err="1" smtClean="0">
                <a:latin typeface="Times New Roman" pitchFamily="18" charset="0"/>
                <a:cs typeface="Times New Roman" pitchFamily="18" charset="0"/>
              </a:rPr>
              <a:t>w</a:t>
            </a:r>
            <a:r>
              <a:rPr lang="en-US" sz="2400" baseline="-250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c(</a:t>
            </a:r>
            <a:r>
              <a:rPr lang="en-US" sz="2400" dirty="0" err="1" smtClean="0">
                <a:latin typeface="Times New Roman" pitchFamily="18" charset="0"/>
                <a:cs typeface="Times New Roman" pitchFamily="18" charset="0"/>
              </a:rPr>
              <a:t>w</a:t>
            </a:r>
            <a:r>
              <a:rPr lang="en-US" sz="2400" baseline="-25000" dirty="0" err="1"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Let </a:t>
            </a:r>
            <a:r>
              <a:rPr lang="en-US" sz="2400" dirty="0" smtClean="0">
                <a:latin typeface="Times New Roman" pitchFamily="18" charset="0"/>
                <a:cs typeface="Times New Roman" pitchFamily="18" charset="0"/>
              </a:rPr>
              <a:t>there be an adjusted count c</a:t>
            </a:r>
            <a:r>
              <a:rPr lang="en-US" sz="2400" i="1" dirty="0" smtClean="0">
                <a:latin typeface="Times New Roman" pitchFamily="18" charset="0"/>
                <a:cs typeface="Times New Roman" pitchFamily="18" charset="0"/>
              </a:rPr>
              <a:t>.</a:t>
            </a:r>
            <a:br>
              <a:rPr lang="en-US" sz="2400" i="1" dirty="0" smtClean="0">
                <a:latin typeface="Times New Roman" pitchFamily="18" charset="0"/>
                <a:cs typeface="Times New Roman" pitchFamily="18" charset="0"/>
              </a:rPr>
            </a:br>
            <a:r>
              <a:rPr lang="en-US" sz="2400" i="1" dirty="0" err="1" smtClean="0">
                <a:latin typeface="Times New Roman" pitchFamily="18" charset="0"/>
                <a:cs typeface="Times New Roman" pitchFamily="18" charset="0"/>
              </a:rPr>
              <a:t>c</a:t>
            </a:r>
            <a:r>
              <a:rPr lang="en-US" sz="2400" i="1" baseline="-250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(c </a:t>
            </a:r>
            <a:r>
              <a:rPr lang="en-US" sz="2400"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+1 * N/(N+V))</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where </a:t>
            </a:r>
            <a:r>
              <a:rPr lang="en-US" sz="2400" dirty="0" err="1" smtClean="0">
                <a:latin typeface="Times New Roman" pitchFamily="18" charset="0"/>
                <a:cs typeface="Times New Roman" pitchFamily="18" charset="0"/>
              </a:rPr>
              <a:t>where</a:t>
            </a:r>
            <a:r>
              <a:rPr lang="en-US" sz="2400" dirty="0" smtClean="0">
                <a:latin typeface="Times New Roman" pitchFamily="18" charset="0"/>
                <a:cs typeface="Times New Roman" pitchFamily="18" charset="0"/>
              </a:rPr>
              <a:t> V is the total number of word types in the language.</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Now</a:t>
            </a:r>
            <a:r>
              <a:rPr lang="en-US" sz="2400" dirty="0" smtClean="0">
                <a:latin typeface="Times New Roman" pitchFamily="18" charset="0"/>
                <a:cs typeface="Times New Roman" pitchFamily="18" charset="0"/>
              </a:rPr>
              <a:t>, probabilities can be calculated by normalizing counts by 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i</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 (c </a:t>
            </a:r>
            <a:r>
              <a:rPr lang="en-US" sz="2400"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+1)/(N+V)</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686800" cy="4154984"/>
          </a:xfrm>
          <a:prstGeom prst="rect">
            <a:avLst/>
          </a:prstGeom>
        </p:spPr>
        <p:txBody>
          <a:bodyPr wrap="square">
            <a:spAutoFit/>
          </a:bodyPr>
          <a:lstStyle/>
          <a:p>
            <a:r>
              <a:rPr lang="en-US" sz="2400" b="1" u="sng" dirty="0" smtClean="0">
                <a:latin typeface="Times New Roman" pitchFamily="18" charset="0"/>
                <a:cs typeface="Times New Roman" pitchFamily="18" charset="0"/>
              </a:rPr>
              <a:t>Application on </a:t>
            </a:r>
            <a:r>
              <a:rPr lang="en-US" sz="2400" b="1" u="sng" dirty="0" smtClean="0">
                <a:latin typeface="Times New Roman" pitchFamily="18" charset="0"/>
                <a:cs typeface="Times New Roman" pitchFamily="18" charset="0"/>
              </a:rPr>
              <a:t>bigrams</a:t>
            </a:r>
          </a:p>
          <a:p>
            <a:endParaRPr lang="en-US" sz="2400" b="1" u="sng"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Normal bigram probabilities are computed by normalizing each row of counts by the unigram count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P(w</a:t>
            </a:r>
            <a:r>
              <a:rPr lang="en-US" sz="2400"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|w</a:t>
            </a:r>
            <a:r>
              <a:rPr lang="en-US" sz="2400" baseline="-25000" dirty="0" smtClean="0">
                <a:latin typeface="Times New Roman" pitchFamily="18" charset="0"/>
                <a:cs typeface="Times New Roman" pitchFamily="18" charset="0"/>
              </a:rPr>
              <a:t>n-1</a:t>
            </a:r>
            <a:r>
              <a:rPr lang="en-US" sz="2400" dirty="0" smtClean="0">
                <a:latin typeface="Times New Roman" pitchFamily="18" charset="0"/>
                <a:cs typeface="Times New Roman" pitchFamily="18" charset="0"/>
              </a:rPr>
              <a:t>) = C(w</a:t>
            </a:r>
            <a:r>
              <a:rPr lang="en-US" sz="2400" baseline="-25000" dirty="0" smtClean="0">
                <a:latin typeface="Times New Roman" pitchFamily="18" charset="0"/>
                <a:cs typeface="Times New Roman" pitchFamily="18" charset="0"/>
              </a:rPr>
              <a:t>n-1</a:t>
            </a:r>
            <a:r>
              <a:rPr lang="en-US" sz="2400" dirty="0" smtClean="0">
                <a:latin typeface="Times New Roman" pitchFamily="18" charset="0"/>
                <a:cs typeface="Times New Roman" pitchFamily="18" charset="0"/>
              </a:rPr>
              <a:t>w</a:t>
            </a:r>
            <a:r>
              <a:rPr lang="en-US" sz="2400"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)/C(w</a:t>
            </a:r>
            <a:r>
              <a:rPr lang="en-US" sz="2400" baseline="-25000" dirty="0" smtClean="0">
                <a:latin typeface="Times New Roman" pitchFamily="18" charset="0"/>
                <a:cs typeface="Times New Roman" pitchFamily="18" charset="0"/>
              </a:rPr>
              <a:t>n-1)</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a:t>
            </a:r>
            <a:r>
              <a:rPr lang="en-US" sz="2400" dirty="0" smtClean="0">
                <a:latin typeface="Times New Roman" pitchFamily="18" charset="0"/>
                <a:cs typeface="Times New Roman" pitchFamily="18" charset="0"/>
              </a:rPr>
              <a:t>add-one smoothed bigram counts we need to augment the unigram count by the number of total word types in the vocabulary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 p</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(w</a:t>
            </a:r>
            <a:r>
              <a:rPr lang="en-US" sz="2400"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|w</a:t>
            </a:r>
            <a:r>
              <a:rPr lang="en-US" sz="2400" baseline="-25000" dirty="0" smtClean="0">
                <a:latin typeface="Times New Roman" pitchFamily="18" charset="0"/>
                <a:cs typeface="Times New Roman" pitchFamily="18" charset="0"/>
              </a:rPr>
              <a:t>n-1</a:t>
            </a:r>
            <a:r>
              <a:rPr lang="en-US" sz="2400" dirty="0" smtClean="0">
                <a:latin typeface="Times New Roman" pitchFamily="18" charset="0"/>
                <a:cs typeface="Times New Roman" pitchFamily="18" charset="0"/>
              </a:rPr>
              <a:t>) = ( C(w</a:t>
            </a:r>
            <a:r>
              <a:rPr lang="en-US" sz="2400" baseline="-25000" dirty="0" smtClean="0">
                <a:latin typeface="Times New Roman" pitchFamily="18" charset="0"/>
                <a:cs typeface="Times New Roman" pitchFamily="18" charset="0"/>
              </a:rPr>
              <a:t>n-1</a:t>
            </a:r>
            <a:r>
              <a:rPr lang="en-US" sz="2400" dirty="0" smtClean="0">
                <a:latin typeface="Times New Roman" pitchFamily="18" charset="0"/>
                <a:cs typeface="Times New Roman" pitchFamily="18" charset="0"/>
              </a:rPr>
              <a:t>w</a:t>
            </a:r>
            <a:r>
              <a:rPr lang="en-US" sz="2400"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)+1 )/( C(w</a:t>
            </a:r>
            <a:r>
              <a:rPr lang="en-US" sz="2400" baseline="-25000" dirty="0" smtClean="0">
                <a:latin typeface="Times New Roman" pitchFamily="18" charset="0"/>
                <a:cs typeface="Times New Roman" pitchFamily="18" charset="0"/>
              </a:rPr>
              <a:t>n-1</a:t>
            </a:r>
            <a:r>
              <a:rPr lang="en-US" sz="2400" dirty="0" smtClean="0">
                <a:latin typeface="Times New Roman" pitchFamily="18" charset="0"/>
                <a:cs typeface="Times New Roman" pitchFamily="18" charset="0"/>
              </a:rPr>
              <a:t>)+V )</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0"/>
            <a:ext cx="5257800" cy="461665"/>
          </a:xfrm>
          <a:prstGeom prst="rect">
            <a:avLst/>
          </a:prstGeom>
        </p:spPr>
        <p:txBody>
          <a:bodyPr wrap="square">
            <a:spAutoFit/>
          </a:bodyPr>
          <a:lstStyle/>
          <a:p>
            <a:r>
              <a:rPr lang="da-DK" sz="2400" b="1" dirty="0" smtClean="0">
                <a:latin typeface="Times New Roman" pitchFamily="18" charset="0"/>
                <a:cs typeface="Times New Roman" pitchFamily="18" charset="0"/>
              </a:rPr>
              <a:t>POS Tagging - Hidden Markov Model</a:t>
            </a:r>
            <a:endParaRPr lang="da-DK" sz="2400" b="1" dirty="0">
              <a:latin typeface="Times New Roman" pitchFamily="18" charset="0"/>
              <a:cs typeface="Times New Roman" pitchFamily="18" charset="0"/>
            </a:endParaRPr>
          </a:p>
        </p:txBody>
      </p:sp>
      <p:sp>
        <p:nvSpPr>
          <p:cNvPr id="3" name="Rectangle 2"/>
          <p:cNvSpPr/>
          <p:nvPr/>
        </p:nvSpPr>
        <p:spPr>
          <a:xfrm>
            <a:off x="304800" y="1066800"/>
            <a:ext cx="8458200" cy="4893647"/>
          </a:xfrm>
          <a:prstGeom prst="rect">
            <a:avLst/>
          </a:prstGeom>
        </p:spPr>
        <p:txBody>
          <a:bodyPr wrap="square">
            <a:spAutoFit/>
          </a:bodyPr>
          <a:lstStyle/>
          <a:p>
            <a:r>
              <a:rPr lang="en-US" sz="2400" dirty="0" smtClean="0">
                <a:latin typeface="Times New Roman" pitchFamily="18" charset="0"/>
                <a:cs typeface="Times New Roman" pitchFamily="18" charset="0"/>
              </a:rPr>
              <a:t>POS tagging or part-of-speech tagging is the procedure of assigning a grammatical category like noun, verb, adjective etc. to a word.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this process both the lexical information and the context play an important role as the same lexical form can behave differently in a different context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example the word "Park" can have two different lexical categories based on the context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boy is playing in the park. ('Park' is Noun</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Park the car. ('Park' is Verb)</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artha.banerjee\Desktop\hmm.jpg"/>
          <p:cNvPicPr>
            <a:picLocks noChangeAspect="1" noChangeArrowheads="1"/>
          </p:cNvPicPr>
          <p:nvPr/>
        </p:nvPicPr>
        <p:blipFill>
          <a:blip r:embed="rId2" cstate="print"/>
          <a:srcRect/>
          <a:stretch>
            <a:fillRect/>
          </a:stretch>
        </p:blipFill>
        <p:spPr bwMode="auto">
          <a:xfrm>
            <a:off x="114300" y="1076325"/>
            <a:ext cx="8915400" cy="47053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382000" cy="6001643"/>
          </a:xfrm>
          <a:prstGeom prst="rect">
            <a:avLst/>
          </a:prstGeom>
        </p:spPr>
        <p:txBody>
          <a:bodyPr wrap="square">
            <a:spAutoFit/>
          </a:bodyPr>
          <a:lstStyle/>
          <a:p>
            <a:pPr algn="just"/>
            <a:r>
              <a:rPr lang="en-US" sz="2400" dirty="0" smtClean="0">
                <a:latin typeface="Times New Roman" pitchFamily="18" charset="0"/>
                <a:cs typeface="Times New Roman" pitchFamily="18" charset="0"/>
              </a:rPr>
              <a:t>Assigning part of speech to words by hand is a common exercise one can find in an elementary grammar class.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But </a:t>
            </a:r>
            <a:r>
              <a:rPr lang="en-US" sz="2400" dirty="0" smtClean="0">
                <a:latin typeface="Times New Roman" pitchFamily="18" charset="0"/>
                <a:cs typeface="Times New Roman" pitchFamily="18" charset="0"/>
              </a:rPr>
              <a:t>here we wish to build an automated tool which can assign the appropriate part-of-speech tag to the words of a given sentence. One can think of creating hand crafted rules by observing patterns in the language, but this would limit the system's performance to the quality and number of patterns identified by the rule crafter.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Thus</a:t>
            </a:r>
            <a:r>
              <a:rPr lang="en-US" sz="2400" dirty="0" smtClean="0">
                <a:latin typeface="Times New Roman" pitchFamily="18" charset="0"/>
                <a:cs typeface="Times New Roman" pitchFamily="18" charset="0"/>
              </a:rPr>
              <a:t>, this approach is not practically adopted for building POS Tagger. Instead, a large corpus annotated with correct POS tags for each word is given to the computer and algorithms then learn the patterns automatically from the data and store them in form of a trained model.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Later </a:t>
            </a:r>
            <a:r>
              <a:rPr lang="en-US" sz="2400" dirty="0" smtClean="0">
                <a:latin typeface="Times New Roman" pitchFamily="18" charset="0"/>
                <a:cs typeface="Times New Roman" pitchFamily="18" charset="0"/>
              </a:rPr>
              <a:t>this model can be used to POS tag new sentences.</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109365"/>
          </a:xfrm>
          <a:prstGeom prst="rect">
            <a:avLst/>
          </a:prstGeom>
        </p:spPr>
        <p:txBody>
          <a:bodyPr wrap="square">
            <a:spAutoFit/>
          </a:bodyPr>
          <a:lstStyle/>
          <a:p>
            <a:r>
              <a:rPr lang="en-US" sz="2300" dirty="0" smtClean="0">
                <a:latin typeface="Times New Roman" pitchFamily="18" charset="0"/>
                <a:cs typeface="Times New Roman" pitchFamily="18" charset="0"/>
              </a:rPr>
              <a:t>A Hidden Markov Model (HMM) is a statistical Markov model in which the system being modeled is assumed to be a Markov process with unobserved (hidden) states</a:t>
            </a:r>
            <a:r>
              <a:rPr lang="en-US" sz="2300" dirty="0" smtClean="0">
                <a:latin typeface="Times New Roman" pitchFamily="18" charset="0"/>
                <a:cs typeface="Times New Roman" pitchFamily="18" charset="0"/>
              </a:rPr>
              <a:t>. In </a:t>
            </a:r>
            <a:r>
              <a:rPr lang="en-US" sz="2300" dirty="0" smtClean="0">
                <a:latin typeface="Times New Roman" pitchFamily="18" charset="0"/>
                <a:cs typeface="Times New Roman" pitchFamily="18" charset="0"/>
              </a:rPr>
              <a:t>a regular Markov model </a:t>
            </a:r>
            <a:r>
              <a:rPr lang="en-US" sz="2300" dirty="0" smtClean="0">
                <a:latin typeface="Times New Roman" pitchFamily="18" charset="0"/>
                <a:cs typeface="Times New Roman" pitchFamily="18" charset="0"/>
              </a:rPr>
              <a:t>the </a:t>
            </a:r>
            <a:r>
              <a:rPr lang="en-US" sz="2300" dirty="0" smtClean="0">
                <a:latin typeface="Times New Roman" pitchFamily="18" charset="0"/>
                <a:cs typeface="Times New Roman" pitchFamily="18" charset="0"/>
              </a:rPr>
              <a:t>state is directly visible to the observer, and therefore the state transition probabilities are the only parameters. In a hidden Markov model, the state is not directly visible, but output, dependent on the state, is visible</a:t>
            </a:r>
            <a:r>
              <a:rPr lang="en-US" sz="2300" dirty="0" smtClean="0">
                <a:latin typeface="Times New Roman" pitchFamily="18" charset="0"/>
                <a:cs typeface="Times New Roman" pitchFamily="18" charset="0"/>
              </a:rPr>
              <a:t>.</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Hidden </a:t>
            </a:r>
            <a:r>
              <a:rPr lang="en-US" sz="2300" dirty="0" smtClean="0">
                <a:latin typeface="Times New Roman" pitchFamily="18" charset="0"/>
                <a:cs typeface="Times New Roman" pitchFamily="18" charset="0"/>
              </a:rPr>
              <a:t>Markov Model has two important components-</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1)Transition </a:t>
            </a:r>
            <a:r>
              <a:rPr lang="en-US" sz="2300" dirty="0" smtClean="0">
                <a:latin typeface="Times New Roman" pitchFamily="18" charset="0"/>
                <a:cs typeface="Times New Roman" pitchFamily="18" charset="0"/>
              </a:rPr>
              <a:t>Probabilities: The one-step transition probability is the probability of transitioning from one state to another in a single step.</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2)Emission </a:t>
            </a:r>
            <a:r>
              <a:rPr lang="en-US" sz="2300" dirty="0" err="1" smtClean="0">
                <a:latin typeface="Times New Roman" pitchFamily="18" charset="0"/>
                <a:cs typeface="Times New Roman" pitchFamily="18" charset="0"/>
              </a:rPr>
              <a:t>Probabilties</a:t>
            </a:r>
            <a:r>
              <a:rPr lang="en-US" sz="2300" dirty="0" smtClean="0">
                <a:latin typeface="Times New Roman" pitchFamily="18" charset="0"/>
                <a:cs typeface="Times New Roman" pitchFamily="18" charset="0"/>
              </a:rPr>
              <a:t>: : The output probabilities for an observation from state. Emission probabilities B = { </a:t>
            </a:r>
            <a:r>
              <a:rPr lang="en-US" sz="2300" dirty="0" err="1" smtClean="0">
                <a:latin typeface="Times New Roman" pitchFamily="18" charset="0"/>
                <a:cs typeface="Times New Roman" pitchFamily="18" charset="0"/>
              </a:rPr>
              <a:t>b</a:t>
            </a:r>
            <a:r>
              <a:rPr lang="en-US" sz="2300" baseline="-25000" dirty="0" err="1" smtClean="0">
                <a:latin typeface="Times New Roman" pitchFamily="18" charset="0"/>
                <a:cs typeface="Times New Roman" pitchFamily="18" charset="0"/>
              </a:rPr>
              <a:t>i,k</a:t>
            </a:r>
            <a:r>
              <a:rPr lang="en-US" sz="2300" dirty="0" smtClean="0">
                <a:latin typeface="Times New Roman" pitchFamily="18" charset="0"/>
                <a:cs typeface="Times New Roman" pitchFamily="18" charset="0"/>
              </a:rPr>
              <a:t> = b</a:t>
            </a:r>
            <a:r>
              <a:rPr lang="en-US" sz="2300" baseline="-25000" dirty="0" smtClean="0">
                <a:latin typeface="Times New Roman" pitchFamily="18" charset="0"/>
                <a:cs typeface="Times New Roman" pitchFamily="18" charset="0"/>
              </a:rPr>
              <a:t>i</a:t>
            </a:r>
            <a:r>
              <a:rPr lang="en-US" sz="2300" dirty="0" smtClean="0">
                <a:latin typeface="Times New Roman" pitchFamily="18" charset="0"/>
                <a:cs typeface="Times New Roman" pitchFamily="18" charset="0"/>
              </a:rPr>
              <a:t>(o</a:t>
            </a:r>
            <a:r>
              <a:rPr lang="en-US" sz="2300" baseline="-25000" dirty="0" smtClean="0">
                <a:latin typeface="Times New Roman" pitchFamily="18" charset="0"/>
                <a:cs typeface="Times New Roman" pitchFamily="18" charset="0"/>
              </a:rPr>
              <a:t>k</a:t>
            </a:r>
            <a:r>
              <a:rPr lang="en-US" sz="2300" dirty="0" smtClean="0">
                <a:latin typeface="Times New Roman" pitchFamily="18" charset="0"/>
                <a:cs typeface="Times New Roman" pitchFamily="18" charset="0"/>
              </a:rPr>
              <a:t>) = P(o</a:t>
            </a:r>
            <a:r>
              <a:rPr lang="en-US" sz="2300" baseline="-25000" dirty="0" smtClean="0">
                <a:latin typeface="Times New Roman" pitchFamily="18" charset="0"/>
                <a:cs typeface="Times New Roman" pitchFamily="18" charset="0"/>
              </a:rPr>
              <a:t>k</a:t>
            </a:r>
            <a:r>
              <a:rPr lang="en-US" sz="2300" dirty="0" smtClean="0">
                <a:latin typeface="Times New Roman" pitchFamily="18" charset="0"/>
                <a:cs typeface="Times New Roman" pitchFamily="18" charset="0"/>
              </a:rPr>
              <a:t> | </a:t>
            </a:r>
            <a:r>
              <a:rPr lang="en-US" sz="2300" dirty="0" err="1" smtClean="0">
                <a:latin typeface="Times New Roman" pitchFamily="18" charset="0"/>
                <a:cs typeface="Times New Roman" pitchFamily="18" charset="0"/>
              </a:rPr>
              <a:t>q</a:t>
            </a:r>
            <a:r>
              <a:rPr lang="en-US" sz="2300" baseline="-25000" dirty="0" err="1" smtClean="0">
                <a:latin typeface="Times New Roman" pitchFamily="18" charset="0"/>
                <a:cs typeface="Times New Roman" pitchFamily="18" charset="0"/>
              </a:rPr>
              <a:t>i</a:t>
            </a:r>
            <a:r>
              <a:rPr lang="en-US" sz="2300" dirty="0" smtClean="0">
                <a:latin typeface="Times New Roman" pitchFamily="18" charset="0"/>
                <a:cs typeface="Times New Roman" pitchFamily="18" charset="0"/>
              </a:rPr>
              <a:t>) }, where o</a:t>
            </a:r>
            <a:r>
              <a:rPr lang="en-US" sz="2300" baseline="-25000" dirty="0" smtClean="0">
                <a:latin typeface="Times New Roman" pitchFamily="18" charset="0"/>
                <a:cs typeface="Times New Roman" pitchFamily="18" charset="0"/>
              </a:rPr>
              <a:t>k</a:t>
            </a:r>
            <a:r>
              <a:rPr lang="en-US" sz="2300" dirty="0" smtClean="0">
                <a:latin typeface="Times New Roman" pitchFamily="18" charset="0"/>
                <a:cs typeface="Times New Roman" pitchFamily="18" charset="0"/>
              </a:rPr>
              <a:t> is an Observation. Informally, B is the probability that the output is o</a:t>
            </a:r>
            <a:r>
              <a:rPr lang="en-US" sz="2300" baseline="-25000" dirty="0" smtClean="0">
                <a:latin typeface="Times New Roman" pitchFamily="18" charset="0"/>
                <a:cs typeface="Times New Roman" pitchFamily="18" charset="0"/>
              </a:rPr>
              <a:t>k</a:t>
            </a:r>
            <a:r>
              <a:rPr lang="en-US" sz="2300" dirty="0" smtClean="0">
                <a:latin typeface="Times New Roman" pitchFamily="18" charset="0"/>
                <a:cs typeface="Times New Roman" pitchFamily="18" charset="0"/>
              </a:rPr>
              <a:t> given that the current state is </a:t>
            </a:r>
            <a:r>
              <a:rPr lang="en-US" sz="2300" dirty="0" err="1" smtClean="0">
                <a:latin typeface="Times New Roman" pitchFamily="18" charset="0"/>
                <a:cs typeface="Times New Roman" pitchFamily="18" charset="0"/>
              </a:rPr>
              <a:t>q</a:t>
            </a:r>
            <a:r>
              <a:rPr lang="en-US" sz="2300" baseline="-25000" dirty="0" err="1" smtClean="0">
                <a:latin typeface="Times New Roman" pitchFamily="18" charset="0"/>
                <a:cs typeface="Times New Roman" pitchFamily="18" charset="0"/>
              </a:rPr>
              <a:t>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1477328"/>
          </a:xfrm>
          <a:prstGeom prst="rect">
            <a:avLst/>
          </a:prstGeom>
        </p:spPr>
        <p:txBody>
          <a:bodyPr wrap="square">
            <a:spAutoFit/>
          </a:bodyPr>
          <a:lstStyle/>
          <a:p>
            <a:r>
              <a:rPr lang="en-US" dirty="0" smtClean="0">
                <a:latin typeface="Times New Roman" pitchFamily="18" charset="0"/>
                <a:cs typeface="Times New Roman" pitchFamily="18" charset="0"/>
              </a:rPr>
              <a:t>For POS tagging, it is assumed that POS are generated as random process, and each process randomly generates a word.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Hence</a:t>
            </a:r>
            <a:r>
              <a:rPr lang="en-US" dirty="0" smtClean="0">
                <a:latin typeface="Times New Roman" pitchFamily="18" charset="0"/>
                <a:cs typeface="Times New Roman" pitchFamily="18" charset="0"/>
              </a:rPr>
              <a:t>, transition matrix denotes the transition probability from one POS to another and emission matrix denotes the probability that a given word can have a particular POS. Word acts as the observations. </a:t>
            </a:r>
            <a:endParaRPr lang="en-US"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1"/>
            <a:ext cx="8534400" cy="6370975"/>
          </a:xfrm>
          <a:prstGeom prst="rect">
            <a:avLst/>
          </a:prstGeom>
        </p:spPr>
        <p:txBody>
          <a:bodyPr wrap="square">
            <a:spAutoFit/>
          </a:bodyPr>
          <a:lstStyle/>
          <a:p>
            <a:pPr algn="just" fontAlgn="base"/>
            <a:r>
              <a:rPr lang="en-US" sz="2400" b="1" dirty="0" smtClean="0">
                <a:latin typeface="Times New Roman" pitchFamily="18" charset="0"/>
                <a:cs typeface="Times New Roman" pitchFamily="18" charset="0"/>
              </a:rPr>
              <a:t>Methods of Language </a:t>
            </a:r>
            <a:r>
              <a:rPr lang="en-US" sz="2400" b="1" dirty="0" err="1" smtClean="0">
                <a:latin typeface="Times New Roman" pitchFamily="18" charset="0"/>
                <a:cs typeface="Times New Roman" pitchFamily="18" charset="0"/>
              </a:rPr>
              <a:t>Modelings</a:t>
            </a:r>
            <a:r>
              <a:rPr lang="en-US" sz="2400" b="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fontAlgn="base"/>
            <a:endParaRPr lang="en-US" sz="2400" dirty="0" smtClean="0">
              <a:latin typeface="Times New Roman" pitchFamily="18" charset="0"/>
              <a:cs typeface="Times New Roman" pitchFamily="18" charset="0"/>
            </a:endParaRPr>
          </a:p>
          <a:p>
            <a:pPr algn="just" fontAlgn="base"/>
            <a:r>
              <a:rPr lang="en-US" sz="2400" dirty="0" smtClean="0">
                <a:latin typeface="Times New Roman" pitchFamily="18" charset="0"/>
                <a:cs typeface="Times New Roman" pitchFamily="18" charset="0"/>
              </a:rPr>
              <a:t>Two types of Language </a:t>
            </a:r>
            <a:r>
              <a:rPr lang="en-US" sz="2400" dirty="0" err="1" smtClean="0">
                <a:latin typeface="Times New Roman" pitchFamily="18" charset="0"/>
                <a:cs typeface="Times New Roman" pitchFamily="18" charset="0"/>
              </a:rPr>
              <a:t>Modelings</a:t>
            </a:r>
            <a:r>
              <a:rPr lang="en-US" sz="2400" dirty="0" smtClean="0">
                <a:latin typeface="Times New Roman" pitchFamily="18" charset="0"/>
                <a:cs typeface="Times New Roman" pitchFamily="18" charset="0"/>
              </a:rPr>
              <a:t>:</a:t>
            </a:r>
          </a:p>
          <a:p>
            <a:pPr algn="just" fontAlgn="base"/>
            <a:endParaRPr lang="en-US" sz="2400" b="1" dirty="0" smtClean="0">
              <a:latin typeface="Times New Roman" pitchFamily="18" charset="0"/>
              <a:cs typeface="Times New Roman" pitchFamily="18" charset="0"/>
            </a:endParaRPr>
          </a:p>
          <a:p>
            <a:pPr algn="just" fontAlgn="base"/>
            <a:endParaRPr lang="en-US" sz="2400" b="1" dirty="0" smtClean="0">
              <a:latin typeface="Times New Roman" pitchFamily="18" charset="0"/>
              <a:cs typeface="Times New Roman" pitchFamily="18" charset="0"/>
            </a:endParaRPr>
          </a:p>
          <a:p>
            <a:pPr algn="just" fontAlgn="base"/>
            <a:r>
              <a:rPr lang="en-US" sz="2400" b="1" dirty="0" smtClean="0">
                <a:latin typeface="Times New Roman" pitchFamily="18" charset="0"/>
                <a:cs typeface="Times New Roman" pitchFamily="18" charset="0"/>
              </a:rPr>
              <a:t>Statistical Language </a:t>
            </a:r>
            <a:r>
              <a:rPr lang="en-US" sz="2400" b="1" dirty="0" err="1" smtClean="0">
                <a:latin typeface="Times New Roman" pitchFamily="18" charset="0"/>
                <a:cs typeface="Times New Roman" pitchFamily="18" charset="0"/>
              </a:rPr>
              <a:t>Modelings</a:t>
            </a:r>
            <a:r>
              <a:rPr lang="en-US" sz="2400" dirty="0" smtClean="0">
                <a:latin typeface="Times New Roman" pitchFamily="18" charset="0"/>
                <a:cs typeface="Times New Roman" pitchFamily="18" charset="0"/>
              </a:rPr>
              <a:t>: Statistical Language Modeling, or Language Modeling, is the development of probabilistic models that are able to predict the next word in the sequence given the words that precede. Examples such as N-gram language modeling.</a:t>
            </a:r>
          </a:p>
          <a:p>
            <a:pPr algn="just" fontAlgn="base"/>
            <a:endParaRPr lang="en-US" sz="2400" b="1" dirty="0" smtClean="0">
              <a:latin typeface="Times New Roman" pitchFamily="18" charset="0"/>
              <a:cs typeface="Times New Roman" pitchFamily="18" charset="0"/>
            </a:endParaRPr>
          </a:p>
          <a:p>
            <a:pPr algn="just" fontAlgn="base"/>
            <a:endParaRPr lang="en-US" sz="2400" b="1" dirty="0" smtClean="0">
              <a:latin typeface="Times New Roman" pitchFamily="18" charset="0"/>
              <a:cs typeface="Times New Roman" pitchFamily="18" charset="0"/>
            </a:endParaRPr>
          </a:p>
          <a:p>
            <a:pPr algn="just" fontAlgn="base"/>
            <a:r>
              <a:rPr lang="en-US" sz="2400" b="1" dirty="0" smtClean="0">
                <a:latin typeface="Times New Roman" pitchFamily="18" charset="0"/>
                <a:cs typeface="Times New Roman" pitchFamily="18" charset="0"/>
              </a:rPr>
              <a:t>Neural Language </a:t>
            </a:r>
            <a:r>
              <a:rPr lang="en-US" sz="2400" b="1" dirty="0" err="1" smtClean="0">
                <a:latin typeface="Times New Roman" pitchFamily="18" charset="0"/>
                <a:cs typeface="Times New Roman" pitchFamily="18" charset="0"/>
              </a:rPr>
              <a:t>Modelings</a:t>
            </a:r>
            <a:r>
              <a:rPr lang="en-US" sz="2400" dirty="0" smtClean="0">
                <a:latin typeface="Times New Roman" pitchFamily="18" charset="0"/>
                <a:cs typeface="Times New Roman" pitchFamily="18" charset="0"/>
              </a:rPr>
              <a:t>: Neural network methods are achieving better results than classical methods both on standalone language models and when models are incorporated into larger models on challenging tasks like speech recognition and machine translation. A way of performing a neural language model is through word embeddings.</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3046988"/>
          </a:xfrm>
          <a:prstGeom prst="rect">
            <a:avLst/>
          </a:prstGeom>
        </p:spPr>
        <p:txBody>
          <a:bodyPr wrap="square">
            <a:spAutoFit/>
          </a:bodyPr>
          <a:lstStyle/>
          <a:p>
            <a:r>
              <a:rPr lang="en-US" sz="2400" b="1" u="sng" dirty="0" smtClean="0">
                <a:latin typeface="Times New Roman" pitchFamily="18" charset="0"/>
                <a:cs typeface="Times New Roman" pitchFamily="18" charset="0"/>
              </a:rPr>
              <a:t>Calculating the </a:t>
            </a:r>
            <a:r>
              <a:rPr lang="en-US" sz="2400" b="1" u="sng" dirty="0" smtClean="0">
                <a:latin typeface="Times New Roman" pitchFamily="18" charset="0"/>
                <a:cs typeface="Times New Roman" pitchFamily="18" charset="0"/>
              </a:rPr>
              <a:t>Probabilities</a:t>
            </a:r>
          </a:p>
          <a:p>
            <a:endParaRPr lang="en-US" sz="2400" b="1" u="sng"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Consider the given </a:t>
            </a:r>
            <a:r>
              <a:rPr lang="en-US" sz="2400" b="1" dirty="0" smtClean="0">
                <a:latin typeface="Times New Roman" pitchFamily="18" charset="0"/>
                <a:cs typeface="Times New Roman" pitchFamily="18" charset="0"/>
              </a:rPr>
              <a:t>corpus</a:t>
            </a:r>
          </a:p>
          <a:p>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EOS/</a:t>
            </a:r>
            <a:r>
              <a:rPr lang="en-US" sz="2400" dirty="0" err="1" smtClean="0">
                <a:latin typeface="Times New Roman" pitchFamily="18" charset="0"/>
                <a:cs typeface="Times New Roman" pitchFamily="18" charset="0"/>
              </a:rPr>
              <a:t>eos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They</a:t>
            </a:r>
            <a:r>
              <a:rPr lang="en-US" sz="2400" dirty="0" smtClean="0">
                <a:latin typeface="Times New Roman" pitchFamily="18" charset="0"/>
                <a:cs typeface="Times New Roman" pitchFamily="18" charset="0"/>
              </a:rPr>
              <a:t>/pronoun </a:t>
            </a:r>
            <a:r>
              <a:rPr lang="en-US" sz="2400" b="1" dirty="0" smtClean="0">
                <a:latin typeface="Times New Roman" pitchFamily="18" charset="0"/>
                <a:cs typeface="Times New Roman" pitchFamily="18" charset="0"/>
              </a:rPr>
              <a:t>cut</a:t>
            </a:r>
            <a:r>
              <a:rPr lang="en-US" sz="2400" dirty="0" smtClean="0">
                <a:latin typeface="Times New Roman" pitchFamily="18" charset="0"/>
                <a:cs typeface="Times New Roman" pitchFamily="18" charset="0"/>
              </a:rPr>
              <a:t>/verb </a:t>
            </a:r>
            <a:r>
              <a:rPr lang="en-US" sz="2400" b="1" dirty="0"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/determiner </a:t>
            </a:r>
            <a:r>
              <a:rPr lang="en-US" sz="2400" b="1" dirty="0" smtClean="0">
                <a:latin typeface="Times New Roman" pitchFamily="18" charset="0"/>
                <a:cs typeface="Times New Roman" pitchFamily="18" charset="0"/>
              </a:rPr>
              <a:t>paper</a:t>
            </a:r>
            <a:r>
              <a:rPr lang="en-US" sz="2400" dirty="0" smtClean="0">
                <a:latin typeface="Times New Roman" pitchFamily="18" charset="0"/>
                <a:cs typeface="Times New Roman" pitchFamily="18" charset="0"/>
              </a:rPr>
              <a:t>/noun EOS/</a:t>
            </a:r>
            <a:r>
              <a:rPr lang="en-US" sz="2400" dirty="0" err="1" smtClean="0">
                <a:latin typeface="Times New Roman" pitchFamily="18" charset="0"/>
                <a:cs typeface="Times New Roman" pitchFamily="18" charset="0"/>
              </a:rPr>
              <a:t>eos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He</a:t>
            </a:r>
            <a:r>
              <a:rPr lang="en-US" sz="2400" dirty="0" smtClean="0">
                <a:latin typeface="Times New Roman" pitchFamily="18" charset="0"/>
                <a:cs typeface="Times New Roman" pitchFamily="18" charset="0"/>
              </a:rPr>
              <a:t>/pronoun </a:t>
            </a:r>
            <a:r>
              <a:rPr lang="en-US" sz="2400" b="1" dirty="0" smtClean="0">
                <a:latin typeface="Times New Roman" pitchFamily="18" charset="0"/>
                <a:cs typeface="Times New Roman" pitchFamily="18" charset="0"/>
              </a:rPr>
              <a:t>asked</a:t>
            </a:r>
            <a:r>
              <a:rPr lang="en-US" sz="2400" dirty="0" smtClean="0">
                <a:latin typeface="Times New Roman" pitchFamily="18" charset="0"/>
                <a:cs typeface="Times New Roman" pitchFamily="18" charset="0"/>
              </a:rPr>
              <a:t>/verb </a:t>
            </a:r>
            <a:r>
              <a:rPr lang="en-US" sz="2400" b="1" dirty="0" smtClean="0">
                <a:latin typeface="Times New Roman" pitchFamily="18" charset="0"/>
                <a:cs typeface="Times New Roman" pitchFamily="18" charset="0"/>
              </a:rPr>
              <a:t>for</a:t>
            </a:r>
            <a:r>
              <a:rPr lang="en-US" sz="2400" dirty="0" smtClean="0">
                <a:latin typeface="Times New Roman" pitchFamily="18" charset="0"/>
                <a:cs typeface="Times New Roman" pitchFamily="18" charset="0"/>
              </a:rPr>
              <a:t>/preposition </a:t>
            </a:r>
            <a:r>
              <a:rPr lang="en-US" sz="2400" b="1" dirty="0" smtClean="0">
                <a:latin typeface="Times New Roman" pitchFamily="18" charset="0"/>
                <a:cs typeface="Times New Roman" pitchFamily="18" charset="0"/>
              </a:rPr>
              <a:t>his</a:t>
            </a:r>
            <a:r>
              <a:rPr lang="en-US" sz="2400" dirty="0" smtClean="0">
                <a:latin typeface="Times New Roman" pitchFamily="18" charset="0"/>
                <a:cs typeface="Times New Roman" pitchFamily="18" charset="0"/>
              </a:rPr>
              <a:t>/pronoun </a:t>
            </a:r>
            <a:r>
              <a:rPr lang="en-US" sz="2400" b="1" dirty="0" smtClean="0">
                <a:latin typeface="Times New Roman" pitchFamily="18" charset="0"/>
                <a:cs typeface="Times New Roman" pitchFamily="18" charset="0"/>
              </a:rPr>
              <a:t>cut</a:t>
            </a:r>
            <a:r>
              <a:rPr lang="en-US" sz="2400" dirty="0" smtClean="0">
                <a:latin typeface="Times New Roman" pitchFamily="18" charset="0"/>
                <a:cs typeface="Times New Roman" pitchFamily="18" charset="0"/>
              </a:rPr>
              <a:t>/noun. EOS/</a:t>
            </a:r>
            <a:r>
              <a:rPr lang="en-US" sz="2400" dirty="0" err="1" smtClean="0">
                <a:latin typeface="Times New Roman" pitchFamily="18" charset="0"/>
                <a:cs typeface="Times New Roman" pitchFamily="18" charset="0"/>
              </a:rPr>
              <a:t>eos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Put</a:t>
            </a:r>
            <a:r>
              <a:rPr lang="en-US" sz="2400" dirty="0" smtClean="0">
                <a:latin typeface="Times New Roman" pitchFamily="18" charset="0"/>
                <a:cs typeface="Times New Roman" pitchFamily="18" charset="0"/>
              </a:rPr>
              <a:t>/verb </a:t>
            </a:r>
            <a:r>
              <a:rPr lang="en-US" sz="2400" b="1" dirty="0"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/determiner </a:t>
            </a:r>
            <a:r>
              <a:rPr lang="en-US" sz="2400" b="1" dirty="0" smtClean="0">
                <a:latin typeface="Times New Roman" pitchFamily="18" charset="0"/>
                <a:cs typeface="Times New Roman" pitchFamily="18" charset="0"/>
              </a:rPr>
              <a:t>paper</a:t>
            </a:r>
            <a:r>
              <a:rPr lang="en-US" sz="2400" dirty="0" smtClean="0">
                <a:latin typeface="Times New Roman" pitchFamily="18" charset="0"/>
                <a:cs typeface="Times New Roman" pitchFamily="18" charset="0"/>
              </a:rPr>
              <a:t>/noun </a:t>
            </a:r>
            <a:r>
              <a:rPr lang="en-US" sz="2400" b="1" dirty="0" smtClean="0">
                <a:latin typeface="Times New Roman" pitchFamily="18" charset="0"/>
                <a:cs typeface="Times New Roman" pitchFamily="18" charset="0"/>
              </a:rPr>
              <a:t>in</a:t>
            </a:r>
            <a:r>
              <a:rPr lang="en-US" sz="2400" dirty="0" smtClean="0">
                <a:latin typeface="Times New Roman" pitchFamily="18" charset="0"/>
                <a:cs typeface="Times New Roman" pitchFamily="18" charset="0"/>
              </a:rPr>
              <a:t>/preposition </a:t>
            </a:r>
            <a:r>
              <a:rPr lang="en-US" sz="2400" b="1" dirty="0"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/determiner </a:t>
            </a:r>
            <a:r>
              <a:rPr lang="en-US" sz="2400" b="1" dirty="0" smtClean="0">
                <a:latin typeface="Times New Roman" pitchFamily="18" charset="0"/>
                <a:cs typeface="Times New Roman" pitchFamily="18" charset="0"/>
              </a:rPr>
              <a:t>cut</a:t>
            </a:r>
            <a:r>
              <a:rPr lang="en-US" sz="2400" dirty="0" smtClean="0">
                <a:latin typeface="Times New Roman" pitchFamily="18" charset="0"/>
                <a:cs typeface="Times New Roman" pitchFamily="18" charset="0"/>
              </a:rPr>
              <a:t>/noun EOS/</a:t>
            </a:r>
            <a:r>
              <a:rPr lang="en-US" sz="2400" dirty="0" err="1" smtClean="0">
                <a:latin typeface="Times New Roman" pitchFamily="18" charset="0"/>
                <a:cs typeface="Times New Roman" pitchFamily="18" charset="0"/>
              </a:rPr>
              <a:t>eos</a:t>
            </a:r>
            <a:endParaRPr lang="en-US" sz="24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763000" cy="6232475"/>
          </a:xfrm>
          <a:prstGeom prst="rect">
            <a:avLst/>
          </a:prstGeom>
        </p:spPr>
        <p:txBody>
          <a:bodyPr wrap="square">
            <a:spAutoFit/>
          </a:bodyPr>
          <a:lstStyle/>
          <a:p>
            <a:r>
              <a:rPr lang="en-US" sz="1900" b="1" u="sng" dirty="0" smtClean="0">
                <a:latin typeface="Times New Roman" pitchFamily="18" charset="0"/>
                <a:cs typeface="Times New Roman" pitchFamily="18" charset="0"/>
              </a:rPr>
              <a:t>Calculating Emission Probability Matrix</a:t>
            </a:r>
          </a:p>
          <a:p>
            <a:r>
              <a:rPr lang="en-US" sz="1900" dirty="0" smtClean="0">
                <a:latin typeface="Times New Roman" pitchFamily="18" charset="0"/>
                <a:cs typeface="Times New Roman" pitchFamily="18" charset="0"/>
              </a:rPr>
              <a:t>Count the no. of times a specific word </a:t>
            </a:r>
            <a:r>
              <a:rPr lang="en-US" sz="1900" dirty="0" err="1" smtClean="0">
                <a:latin typeface="Times New Roman" pitchFamily="18" charset="0"/>
                <a:cs typeface="Times New Roman" pitchFamily="18" charset="0"/>
              </a:rPr>
              <a:t>occus</a:t>
            </a:r>
            <a:r>
              <a:rPr lang="en-US" sz="1900" dirty="0" smtClean="0">
                <a:latin typeface="Times New Roman" pitchFamily="18" charset="0"/>
                <a:cs typeface="Times New Roman" pitchFamily="18" charset="0"/>
              </a:rPr>
              <a:t> with a specific POS tag in the corpus.</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Here, say for </a:t>
            </a:r>
            <a:r>
              <a:rPr lang="en-US" sz="1900" b="1" dirty="0" smtClean="0">
                <a:latin typeface="Times New Roman" pitchFamily="18" charset="0"/>
                <a:cs typeface="Times New Roman" pitchFamily="18" charset="0"/>
              </a:rPr>
              <a:t>"</a:t>
            </a:r>
            <a:r>
              <a:rPr lang="en-US" sz="1900" b="1" dirty="0" smtClean="0">
                <a:latin typeface="Times New Roman" pitchFamily="18" charset="0"/>
                <a:cs typeface="Times New Roman" pitchFamily="18" charset="0"/>
              </a:rPr>
              <a:t>cut“</a:t>
            </a:r>
          </a:p>
          <a:p>
            <a:endParaRPr lang="en-US" sz="1900" b="1"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cut,verb</a:t>
            </a:r>
            <a:r>
              <a:rPr lang="en-US" sz="1900" dirty="0" smtClean="0">
                <a:latin typeface="Times New Roman" pitchFamily="18" charset="0"/>
                <a:cs typeface="Times New Roman" pitchFamily="18" charset="0"/>
              </a:rPr>
              <a:t>)=1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cut,noun</a:t>
            </a:r>
            <a:r>
              <a:rPr lang="en-US" sz="1900" dirty="0" smtClean="0">
                <a:latin typeface="Times New Roman" pitchFamily="18" charset="0"/>
                <a:cs typeface="Times New Roman" pitchFamily="18" charset="0"/>
              </a:rPr>
              <a:t>)=2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cut,determiner</a:t>
            </a:r>
            <a:r>
              <a:rPr lang="en-US" sz="1900" dirty="0" smtClean="0">
                <a:latin typeface="Times New Roman" pitchFamily="18" charset="0"/>
                <a:cs typeface="Times New Roman" pitchFamily="18" charset="0"/>
              </a:rPr>
              <a:t>)=0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and so on zero for other tags too</a:t>
            </a:r>
            <a:r>
              <a:rPr lang="en-US" sz="1900" dirty="0" smtClean="0">
                <a:latin typeface="Times New Roman" pitchFamily="18" charset="0"/>
                <a:cs typeface="Times New Roman" pitchFamily="18" charset="0"/>
              </a:rPr>
              <a:t>.</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count(cut) = total count of cut = </a:t>
            </a:r>
            <a:r>
              <a:rPr lang="en-US" sz="1900" dirty="0" smtClean="0">
                <a:latin typeface="Times New Roman" pitchFamily="18" charset="0"/>
                <a:cs typeface="Times New Roman" pitchFamily="18" charset="0"/>
              </a:rPr>
              <a:t>3</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Now, calculating the probability</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Probability to be filled in the matrix cell at the intersection of cut and verb</a:t>
            </a:r>
            <a:br>
              <a:rPr lang="en-US" sz="1900" dirty="0" smtClean="0">
                <a:latin typeface="Times New Roman" pitchFamily="18" charset="0"/>
                <a:cs typeface="Times New Roman" pitchFamily="18" charset="0"/>
              </a:rPr>
            </a:b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P(cut/verb)=count(</a:t>
            </a:r>
            <a:r>
              <a:rPr lang="en-US" sz="1900" dirty="0" err="1" smtClean="0">
                <a:latin typeface="Times New Roman" pitchFamily="18" charset="0"/>
                <a:cs typeface="Times New Roman" pitchFamily="18" charset="0"/>
              </a:rPr>
              <a:t>cut,verb</a:t>
            </a:r>
            <a:r>
              <a:rPr lang="en-US" sz="1900" dirty="0" smtClean="0">
                <a:latin typeface="Times New Roman" pitchFamily="18" charset="0"/>
                <a:cs typeface="Times New Roman" pitchFamily="18" charset="0"/>
              </a:rPr>
              <a:t>)/count(cut)=1/3=0.33 </a:t>
            </a:r>
            <a:endParaRPr lang="en-US" sz="1900" dirty="0" smtClean="0">
              <a:latin typeface="Times New Roman" pitchFamily="18" charset="0"/>
              <a:cs typeface="Times New Roman" pitchFamily="18" charset="0"/>
            </a:endParaRP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Similarly, Probability </a:t>
            </a:r>
            <a:r>
              <a:rPr lang="en-US" sz="1900" dirty="0" smtClean="0">
                <a:latin typeface="Times New Roman" pitchFamily="18" charset="0"/>
                <a:cs typeface="Times New Roman" pitchFamily="18" charset="0"/>
              </a:rPr>
              <a:t>to be filled in the cell at he intersection of cut and determiner</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P(cut/determiner</a:t>
            </a:r>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cut,determiner</a:t>
            </a:r>
            <a:r>
              <a:rPr lang="en-US" sz="1900" dirty="0" smtClean="0">
                <a:latin typeface="Times New Roman" pitchFamily="18" charset="0"/>
                <a:cs typeface="Times New Roman" pitchFamily="18" charset="0"/>
              </a:rPr>
              <a:t>)/count(cut)=</a:t>
            </a:r>
            <a:r>
              <a:rPr lang="en-US" sz="1900" dirty="0" smtClean="0">
                <a:latin typeface="Times New Roman" pitchFamily="18" charset="0"/>
                <a:cs typeface="Times New Roman" pitchFamily="18" charset="0"/>
              </a:rPr>
              <a:t>0/3=0</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Calculate for  P(cut/noun)?</a:t>
            </a:r>
            <a:endParaRPr lang="en-US" sz="19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8763000" cy="6524863"/>
          </a:xfrm>
          <a:prstGeom prst="rect">
            <a:avLst/>
          </a:prstGeom>
        </p:spPr>
        <p:txBody>
          <a:bodyPr wrap="square">
            <a:spAutoFit/>
          </a:bodyPr>
          <a:lstStyle/>
          <a:p>
            <a:r>
              <a:rPr lang="en-US" sz="1900" b="1" u="sng" dirty="0" smtClean="0">
                <a:latin typeface="Times New Roman" pitchFamily="18" charset="0"/>
                <a:cs typeface="Times New Roman" pitchFamily="18" charset="0"/>
              </a:rPr>
              <a:t>Calculating Transition Probability Matrix</a:t>
            </a:r>
          </a:p>
          <a:p>
            <a:r>
              <a:rPr lang="en-US" sz="1900" dirty="0" smtClean="0">
                <a:latin typeface="Times New Roman" pitchFamily="18" charset="0"/>
                <a:cs typeface="Times New Roman" pitchFamily="18" charset="0"/>
              </a:rPr>
              <a:t>Count the no. of times a specific tag comes after other POS tags in the corpus.</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Here, say for </a:t>
            </a:r>
            <a:r>
              <a:rPr lang="en-US" sz="1900" b="1" dirty="0" smtClean="0">
                <a:latin typeface="Times New Roman" pitchFamily="18" charset="0"/>
                <a:cs typeface="Times New Roman" pitchFamily="18" charset="0"/>
              </a:rPr>
              <a:t>"</a:t>
            </a:r>
            <a:r>
              <a:rPr lang="en-US" sz="1900" b="1" dirty="0" smtClean="0">
                <a:latin typeface="Times New Roman" pitchFamily="18" charset="0"/>
                <a:cs typeface="Times New Roman" pitchFamily="18" charset="0"/>
              </a:rPr>
              <a:t>determiner“</a:t>
            </a:r>
          </a:p>
          <a:p>
            <a:endParaRPr lang="en-US" sz="1900" b="1"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verb,determiner</a:t>
            </a:r>
            <a:r>
              <a:rPr lang="en-US" sz="1900" dirty="0" smtClean="0">
                <a:latin typeface="Times New Roman" pitchFamily="18" charset="0"/>
                <a:cs typeface="Times New Roman" pitchFamily="18" charset="0"/>
              </a:rPr>
              <a:t>)=2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preposition,determiner</a:t>
            </a:r>
            <a:r>
              <a:rPr lang="en-US" sz="1900" dirty="0" smtClean="0">
                <a:latin typeface="Times New Roman" pitchFamily="18" charset="0"/>
                <a:cs typeface="Times New Roman" pitchFamily="18" charset="0"/>
              </a:rPr>
              <a:t>)=1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determiner,determiner</a:t>
            </a:r>
            <a:r>
              <a:rPr lang="en-US" sz="1900" dirty="0" smtClean="0">
                <a:latin typeface="Times New Roman" pitchFamily="18" charset="0"/>
                <a:cs typeface="Times New Roman" pitchFamily="18" charset="0"/>
              </a:rPr>
              <a:t>)=0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eos,determiner</a:t>
            </a:r>
            <a:r>
              <a:rPr lang="en-US" sz="1900" dirty="0" smtClean="0">
                <a:latin typeface="Times New Roman" pitchFamily="18" charset="0"/>
                <a:cs typeface="Times New Roman" pitchFamily="18" charset="0"/>
              </a:rPr>
              <a:t>)=0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noun,determiner</a:t>
            </a:r>
            <a:r>
              <a:rPr lang="en-US" sz="1900" dirty="0" smtClean="0">
                <a:latin typeface="Times New Roman" pitchFamily="18" charset="0"/>
                <a:cs typeface="Times New Roman" pitchFamily="18" charset="0"/>
              </a:rPr>
              <a:t>)=0 </a:t>
            </a:r>
            <a:endParaRPr lang="en-US" sz="1900" dirty="0" smtClean="0">
              <a:latin typeface="Times New Roman" pitchFamily="18" charset="0"/>
              <a:cs typeface="Times New Roman" pitchFamily="18" charset="0"/>
            </a:endParaRP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and so on zero for other tags too.</a:t>
            </a:r>
          </a:p>
          <a:p>
            <a:r>
              <a:rPr lang="en-US" sz="1900" dirty="0" smtClean="0">
                <a:latin typeface="Times New Roman" pitchFamily="18" charset="0"/>
                <a:cs typeface="Times New Roman" pitchFamily="18" charset="0"/>
              </a:rPr>
              <a:t>count(determiner) = total count of tag 'determiner' = </a:t>
            </a:r>
            <a:r>
              <a:rPr lang="en-US" sz="1900" dirty="0" smtClean="0">
                <a:latin typeface="Times New Roman" pitchFamily="18" charset="0"/>
                <a:cs typeface="Times New Roman" pitchFamily="18" charset="0"/>
              </a:rPr>
              <a:t>3</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Now, calculating the probability </a:t>
            </a:r>
            <a:r>
              <a:rPr lang="en-US" sz="1900" dirty="0" err="1" smtClean="0">
                <a:latin typeface="Times New Roman" pitchFamily="18" charset="0"/>
                <a:cs typeface="Times New Roman" pitchFamily="18" charset="0"/>
              </a:rPr>
              <a:t>Probability</a:t>
            </a:r>
            <a:r>
              <a:rPr lang="en-US" sz="1900" dirty="0" smtClean="0">
                <a:latin typeface="Times New Roman" pitchFamily="18" charset="0"/>
                <a:cs typeface="Times New Roman" pitchFamily="18" charset="0"/>
              </a:rPr>
              <a:t> to be filled in the cell at he intersection of determiner(in the column) </a:t>
            </a:r>
            <a:r>
              <a:rPr lang="en-US" sz="1900" dirty="0" smtClean="0">
                <a:latin typeface="Times New Roman" pitchFamily="18" charset="0"/>
                <a:cs typeface="Times New Roman" pitchFamily="18" charset="0"/>
              </a:rPr>
              <a:t>and verb(in the row)</a:t>
            </a:r>
          </a:p>
          <a:p>
            <a:r>
              <a:rPr lang="en-US" sz="1900" dirty="0" smtClean="0">
                <a:latin typeface="Times New Roman" pitchFamily="18" charset="0"/>
                <a:cs typeface="Times New Roman" pitchFamily="18" charset="0"/>
              </a:rPr>
              <a:t>P(determiner/verb</a:t>
            </a:r>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verb,determiner</a:t>
            </a:r>
            <a:r>
              <a:rPr lang="en-US" sz="1900" dirty="0" smtClean="0">
                <a:latin typeface="Times New Roman" pitchFamily="18" charset="0"/>
                <a:cs typeface="Times New Roman" pitchFamily="18" charset="0"/>
              </a:rPr>
              <a:t>)/count(determiner)=2/3=0.66 Similarly,</a:t>
            </a:r>
            <a:br>
              <a:rPr lang="en-US" sz="1900" dirty="0" smtClean="0">
                <a:latin typeface="Times New Roman" pitchFamily="18" charset="0"/>
                <a:cs typeface="Times New Roman" pitchFamily="18" charset="0"/>
              </a:rPr>
            </a:b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Probability to be filled in the cell at he intersection of determiner(in the column) and noun(in the row)</a:t>
            </a:r>
          </a:p>
          <a:p>
            <a:r>
              <a:rPr lang="en-US" sz="1900" dirty="0" smtClean="0">
                <a:latin typeface="Times New Roman" pitchFamily="18" charset="0"/>
                <a:cs typeface="Times New Roman" pitchFamily="18" charset="0"/>
              </a:rPr>
              <a:t>P(determiner/noun</a:t>
            </a:r>
            <a:r>
              <a:rPr lang="en-US" sz="1900" dirty="0" smtClean="0">
                <a:latin typeface="Times New Roman" pitchFamily="18" charset="0"/>
                <a:cs typeface="Times New Roman" pitchFamily="18" charset="0"/>
              </a:rPr>
              <a:t>)=count(</a:t>
            </a:r>
            <a:r>
              <a:rPr lang="en-US" sz="1900" dirty="0" err="1" smtClean="0">
                <a:latin typeface="Times New Roman" pitchFamily="18" charset="0"/>
                <a:cs typeface="Times New Roman" pitchFamily="18" charset="0"/>
              </a:rPr>
              <a:t>noun,determiner</a:t>
            </a:r>
            <a:r>
              <a:rPr lang="en-US" sz="1900" dirty="0" smtClean="0">
                <a:latin typeface="Times New Roman" pitchFamily="18" charset="0"/>
                <a:cs typeface="Times New Roman" pitchFamily="18" charset="0"/>
              </a:rPr>
              <a:t>)/count(determiner)=0/3=0</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Repeat </a:t>
            </a:r>
            <a:r>
              <a:rPr lang="en-US" sz="1900" dirty="0" smtClean="0">
                <a:latin typeface="Times New Roman" pitchFamily="18" charset="0"/>
                <a:cs typeface="Times New Roman" pitchFamily="18" charset="0"/>
              </a:rPr>
              <a:t>the same for all the tags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58992" cy="4555093"/>
          </a:xfrm>
          <a:prstGeom prst="rect">
            <a:avLst/>
          </a:prstGeom>
        </p:spPr>
        <p:txBody>
          <a:bodyPr wrap="none">
            <a:spAutoFit/>
          </a:bodyPr>
          <a:lstStyle/>
          <a:p>
            <a:r>
              <a:rPr lang="en-US" sz="2400" b="1" dirty="0" smtClean="0">
                <a:latin typeface="Times New Roman" pitchFamily="18" charset="0"/>
                <a:cs typeface="Times New Roman" pitchFamily="18" charset="0"/>
              </a:rPr>
              <a:t>N-Grams</a:t>
            </a:r>
          </a:p>
          <a:p>
            <a:endParaRPr lang="en-US" b="1" dirty="0" smtClean="0"/>
          </a:p>
          <a:p>
            <a:pPr algn="just">
              <a:buFont typeface="Wingdings" pitchFamily="2" charset="2"/>
              <a:buChar char="Ø"/>
            </a:pPr>
            <a:r>
              <a:rPr lang="en-US" sz="2000" dirty="0" smtClean="0">
                <a:latin typeface="Times New Roman" pitchFamily="18" charset="0"/>
                <a:cs typeface="Times New Roman" pitchFamily="18" charset="0"/>
              </a:rPr>
              <a:t>Probability of a sentence can be calculated by the probability of sequence of </a:t>
            </a:r>
          </a:p>
          <a:p>
            <a:pPr algn="just"/>
            <a:r>
              <a:rPr lang="en-US" sz="2000" dirty="0" smtClean="0">
                <a:latin typeface="Times New Roman" pitchFamily="18" charset="0"/>
                <a:cs typeface="Times New Roman" pitchFamily="18" charset="0"/>
              </a:rPr>
              <a:t>   words occurring in it.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We can use Markov assumption, that the probability of a word in a sentence </a:t>
            </a:r>
          </a:p>
          <a:p>
            <a:pPr algn="just"/>
            <a:r>
              <a:rPr lang="en-US" sz="2000" dirty="0" smtClean="0">
                <a:latin typeface="Times New Roman" pitchFamily="18" charset="0"/>
                <a:cs typeface="Times New Roman" pitchFamily="18" charset="0"/>
              </a:rPr>
              <a:t>    depends on the probability of the word occurring just before it.</a:t>
            </a: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Such a model is called first order Markov model or the bigram model.</a:t>
            </a:r>
          </a:p>
          <a:p>
            <a:endParaRPr lang="en-US" b="1" dirty="0" smtClean="0"/>
          </a:p>
          <a:p>
            <a:endParaRPr lang="en-US" b="1" dirty="0" smtClean="0"/>
          </a:p>
          <a:p>
            <a:endParaRPr lang="en-US" b="1" dirty="0" smtClean="0"/>
          </a:p>
          <a:p>
            <a:endParaRPr lang="en-US" b="1" dirty="0" smtClean="0"/>
          </a:p>
          <a:p>
            <a:endParaRPr lang="en-US" b="1" dirty="0" smtClean="0"/>
          </a:p>
          <a:p>
            <a:r>
              <a:rPr lang="en-US" dirty="0" smtClean="0"/>
              <a:t>Here, </a:t>
            </a:r>
            <a:r>
              <a:rPr lang="en-US" dirty="0" err="1" smtClean="0"/>
              <a:t>W</a:t>
            </a:r>
            <a:r>
              <a:rPr lang="en-US" baseline="-25000" dirty="0" err="1" smtClean="0"/>
              <a:t>n</a:t>
            </a:r>
            <a:r>
              <a:rPr lang="en-US" dirty="0" smtClean="0"/>
              <a:t> refers to the word token corresponding to the nth word in a sequence.</a:t>
            </a:r>
            <a:endParaRPr lang="en-US" b="1" dirty="0"/>
          </a:p>
        </p:txBody>
      </p:sp>
      <p:pic>
        <p:nvPicPr>
          <p:cNvPr id="1026" name="Picture 2" descr="C:\Users\partha.banerjee\Desktop\9-a.jpg"/>
          <p:cNvPicPr>
            <a:picLocks noChangeAspect="1" noChangeArrowheads="1"/>
          </p:cNvPicPr>
          <p:nvPr/>
        </p:nvPicPr>
        <p:blipFill>
          <a:blip r:embed="rId2" cstate="print"/>
          <a:srcRect/>
          <a:stretch>
            <a:fillRect/>
          </a:stretch>
        </p:blipFill>
        <p:spPr bwMode="auto">
          <a:xfrm>
            <a:off x="2057400" y="3581400"/>
            <a:ext cx="5207000" cy="635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6109365"/>
          </a:xfrm>
          <a:prstGeom prst="rect">
            <a:avLst/>
          </a:prstGeom>
        </p:spPr>
        <p:txBody>
          <a:bodyPr wrap="square">
            <a:spAutoFit/>
          </a:bodyPr>
          <a:lstStyle/>
          <a:p>
            <a:r>
              <a:rPr lang="en-US" sz="2300" dirty="0" smtClean="0">
                <a:latin typeface="Times New Roman" pitchFamily="18" charset="0"/>
                <a:cs typeface="Times New Roman" pitchFamily="18" charset="0"/>
              </a:rPr>
              <a:t>A combination of words forms a sentence. However, such a formation is meaningful only when the words are arranged in some order. </a:t>
            </a:r>
            <a:r>
              <a:rPr lang="en-US" sz="2300" dirty="0" err="1" smtClean="0">
                <a:latin typeface="Times New Roman" pitchFamily="18" charset="0"/>
                <a:cs typeface="Times New Roman" pitchFamily="18" charset="0"/>
              </a:rPr>
              <a:t>Eg</a:t>
            </a:r>
            <a:r>
              <a:rPr lang="en-US" sz="2300" dirty="0" smtClean="0">
                <a:latin typeface="Times New Roman" pitchFamily="18" charset="0"/>
                <a:cs typeface="Times New Roman" pitchFamily="18" charset="0"/>
              </a:rPr>
              <a:t>: Sit I car in the</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Such a sentence is not grammatically acceptable. However some perfectly grammatical sentences can be nonsensical too!</a:t>
            </a:r>
          </a:p>
          <a:p>
            <a:r>
              <a:rPr lang="en-US" sz="2300" dirty="0" err="1" smtClean="0">
                <a:latin typeface="Times New Roman" pitchFamily="18" charset="0"/>
                <a:cs typeface="Times New Roman" pitchFamily="18" charset="0"/>
              </a:rPr>
              <a:t>Eg</a:t>
            </a:r>
            <a:r>
              <a:rPr lang="en-US" sz="2300" dirty="0" smtClean="0">
                <a:latin typeface="Times New Roman" pitchFamily="18" charset="0"/>
                <a:cs typeface="Times New Roman" pitchFamily="18" charset="0"/>
              </a:rPr>
              <a:t>: Colorless green ideas sleep furiously</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One easy way to handle such unacceptable sentences is by assigning probabilities to the strings of words </a:t>
            </a:r>
            <a:r>
              <a:rPr lang="en-US" sz="2300" dirty="0" err="1" smtClean="0">
                <a:latin typeface="Times New Roman" pitchFamily="18" charset="0"/>
                <a:cs typeface="Times New Roman" pitchFamily="18" charset="0"/>
              </a:rPr>
              <a:t>i.e</a:t>
            </a:r>
            <a:r>
              <a:rPr lang="en-US" sz="2300" dirty="0" smtClean="0">
                <a:latin typeface="Times New Roman" pitchFamily="18" charset="0"/>
                <a:cs typeface="Times New Roman" pitchFamily="18" charset="0"/>
              </a:rPr>
              <a:t>, how likely the sentence is.</a:t>
            </a:r>
          </a:p>
          <a:p>
            <a:endParaRPr lang="en-US" sz="2300" dirty="0" smtClean="0">
              <a:latin typeface="Times New Roman" pitchFamily="18" charset="0"/>
              <a:cs typeface="Times New Roman" pitchFamily="18" charset="0"/>
            </a:endParaRPr>
          </a:p>
          <a:p>
            <a:r>
              <a:rPr lang="en-US" sz="2300" b="1" u="sng" dirty="0" smtClean="0">
                <a:latin typeface="Times New Roman" pitchFamily="18" charset="0"/>
                <a:cs typeface="Times New Roman" pitchFamily="18" charset="0"/>
              </a:rPr>
              <a:t>Probability of a sentence</a:t>
            </a:r>
          </a:p>
          <a:p>
            <a:r>
              <a:rPr lang="en-US" sz="2300" dirty="0" smtClean="0">
                <a:latin typeface="Times New Roman" pitchFamily="18" charset="0"/>
                <a:cs typeface="Times New Roman" pitchFamily="18" charset="0"/>
              </a:rPr>
              <a:t>If we consider each word occurring in its correct location as an independent event, the probability of the sentences is : </a:t>
            </a:r>
          </a:p>
          <a:p>
            <a:r>
              <a:rPr lang="en-US" sz="2300" dirty="0" smtClean="0">
                <a:latin typeface="Times New Roman" pitchFamily="18" charset="0"/>
                <a:cs typeface="Times New Roman" pitchFamily="18" charset="0"/>
              </a:rPr>
              <a:t>P(w(1), w(2)..., w(n-1), w(n))</a:t>
            </a:r>
          </a:p>
          <a:p>
            <a:r>
              <a:rPr lang="en-US" sz="2300" dirty="0" smtClean="0">
                <a:latin typeface="Times New Roman" pitchFamily="18" charset="0"/>
                <a:cs typeface="Times New Roman" pitchFamily="18" charset="0"/>
              </a:rPr>
              <a:t>Using chain rule: = </a:t>
            </a:r>
            <a:r>
              <a:rPr lang="en-US" sz="2300" b="1" dirty="0" smtClean="0">
                <a:latin typeface="Times New Roman" pitchFamily="18" charset="0"/>
                <a:cs typeface="Times New Roman" pitchFamily="18" charset="0"/>
              </a:rPr>
              <a:t>P(w(1))</a:t>
            </a:r>
            <a:r>
              <a:rPr lang="en-US" sz="2300" dirty="0" smtClean="0">
                <a:latin typeface="Times New Roman" pitchFamily="18" charset="0"/>
                <a:cs typeface="Times New Roman" pitchFamily="18" charset="0"/>
              </a:rPr>
              <a:t> * </a:t>
            </a:r>
            <a:r>
              <a:rPr lang="en-US" sz="2300" b="1" dirty="0" smtClean="0">
                <a:latin typeface="Times New Roman" pitchFamily="18" charset="0"/>
                <a:cs typeface="Times New Roman" pitchFamily="18" charset="0"/>
              </a:rPr>
              <a:t>P(w(2) | w(1))</a:t>
            </a:r>
            <a:r>
              <a:rPr lang="en-US" sz="2300" dirty="0" smtClean="0">
                <a:latin typeface="Times New Roman" pitchFamily="18" charset="0"/>
                <a:cs typeface="Times New Roman" pitchFamily="18" charset="0"/>
              </a:rPr>
              <a:t> * </a:t>
            </a:r>
            <a:r>
              <a:rPr lang="en-US" sz="2300" b="1" dirty="0" smtClean="0">
                <a:latin typeface="Times New Roman" pitchFamily="18" charset="0"/>
                <a:cs typeface="Times New Roman" pitchFamily="18" charset="0"/>
              </a:rPr>
              <a:t>P(w(3) | w(1)w(2))</a:t>
            </a:r>
            <a:r>
              <a:rPr lang="en-US" sz="2300" dirty="0" smtClean="0">
                <a:latin typeface="Times New Roman" pitchFamily="18" charset="0"/>
                <a:cs typeface="Times New Roman" pitchFamily="18" charset="0"/>
              </a:rPr>
              <a:t> ... </a:t>
            </a:r>
            <a:r>
              <a:rPr lang="en-US" sz="2300" b="1" dirty="0" smtClean="0">
                <a:latin typeface="Times New Roman" pitchFamily="18" charset="0"/>
                <a:cs typeface="Times New Roman" pitchFamily="18" charset="0"/>
              </a:rPr>
              <a:t>P(w(n) | w(1)w(2) ... w(n-1))</a:t>
            </a:r>
            <a:endParaRPr lang="en-US" sz="23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610600" cy="6001643"/>
          </a:xfrm>
          <a:prstGeom prst="rect">
            <a:avLst/>
          </a:prstGeom>
        </p:spPr>
        <p:txBody>
          <a:bodyPr wrap="square">
            <a:spAutoFit/>
          </a:bodyPr>
          <a:lstStyle/>
          <a:p>
            <a:r>
              <a:rPr lang="en-US" sz="2400" b="1" u="sng" dirty="0" smtClean="0">
                <a:latin typeface="Times New Roman" pitchFamily="18" charset="0"/>
                <a:cs typeface="Times New Roman" pitchFamily="18" charset="0"/>
              </a:rPr>
              <a:t>Bigrams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can avoid this very long calculation by approximating that the probability of a given word depends only on the probability of its previous words.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assumption is called Markov assumption and such a model is called Markov model- bigrams.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Bigrams can be generalized to the n-gram which looks at (n-1) words in the past.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bigram is a first-order Markov model.</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Therefore , </a:t>
            </a:r>
            <a:r>
              <a:rPr lang="en-US" sz="2400" b="1" dirty="0" smtClean="0">
                <a:latin typeface="Times New Roman" pitchFamily="18" charset="0"/>
                <a:cs typeface="Times New Roman" pitchFamily="18" charset="0"/>
              </a:rPr>
              <a:t>P(w(1), w(2)..., w(n-1), w(n))</a:t>
            </a: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P(w(2)|w(1)) P(w(3)|w(2))</a:t>
            </a: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P(w(n)|w(n-1))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610600" cy="2769989"/>
          </a:xfrm>
          <a:prstGeom prst="rect">
            <a:avLst/>
          </a:prstGeom>
        </p:spPr>
        <p:txBody>
          <a:bodyPr wrap="square">
            <a:spAutoFit/>
          </a:bodyPr>
          <a:lstStyle/>
          <a:p>
            <a:pPr algn="just"/>
            <a:r>
              <a:rPr lang="en-US" sz="2400" dirty="0" smtClean="0">
                <a:latin typeface="Times New Roman" pitchFamily="18" charset="0"/>
                <a:cs typeface="Times New Roman" pitchFamily="18" charset="0"/>
              </a:rPr>
              <a:t>We use (</a:t>
            </a:r>
            <a:r>
              <a:rPr lang="en-US" sz="2400" dirty="0" err="1" smtClean="0">
                <a:latin typeface="Times New Roman" pitchFamily="18" charset="0"/>
                <a:cs typeface="Times New Roman" pitchFamily="18" charset="0"/>
              </a:rPr>
              <a:t>eos</a:t>
            </a:r>
            <a:r>
              <a:rPr lang="en-US" sz="2400" dirty="0" smtClean="0">
                <a:latin typeface="Times New Roman" pitchFamily="18" charset="0"/>
                <a:cs typeface="Times New Roman" pitchFamily="18" charset="0"/>
              </a:rPr>
              <a:t>) tag to mark the beginning and end of a sentence.</a:t>
            </a:r>
          </a:p>
          <a:p>
            <a:pPr algn="just"/>
            <a:r>
              <a:rPr lang="en-US" sz="2400" dirty="0" smtClean="0">
                <a:latin typeface="Times New Roman" pitchFamily="18" charset="0"/>
                <a:cs typeface="Times New Roman" pitchFamily="18" charset="0"/>
              </a:rPr>
              <a:t>A bigram table for a given corpus can be generated and used as a lookup table for calculating probability of sentences.</a:t>
            </a:r>
          </a:p>
          <a:p>
            <a:pPr algn="just"/>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Corpus - (</a:t>
            </a:r>
            <a:r>
              <a:rPr lang="en-US" sz="2400" dirty="0" err="1" smtClean="0">
                <a:latin typeface="Times New Roman" pitchFamily="18" charset="0"/>
                <a:cs typeface="Times New Roman" pitchFamily="18" charset="0"/>
              </a:rPr>
              <a:t>eos</a:t>
            </a:r>
            <a:r>
              <a:rPr lang="en-US" sz="2400" dirty="0" smtClean="0">
                <a:latin typeface="Times New Roman" pitchFamily="18" charset="0"/>
                <a:cs typeface="Times New Roman" pitchFamily="18" charset="0"/>
              </a:rPr>
              <a:t>) You book a flight (</a:t>
            </a:r>
            <a:r>
              <a:rPr lang="en-US" sz="2400" dirty="0" err="1" smtClean="0">
                <a:latin typeface="Times New Roman" pitchFamily="18" charset="0"/>
                <a:cs typeface="Times New Roman" pitchFamily="18" charset="0"/>
              </a:rPr>
              <a:t>eos</a:t>
            </a:r>
            <a:r>
              <a:rPr lang="en-US" sz="2400" dirty="0" smtClean="0">
                <a:latin typeface="Times New Roman" pitchFamily="18" charset="0"/>
                <a:cs typeface="Times New Roman" pitchFamily="18" charset="0"/>
              </a:rPr>
              <a:t>) I read a book (</a:t>
            </a:r>
            <a:r>
              <a:rPr lang="en-US" sz="2400" dirty="0" err="1" smtClean="0">
                <a:latin typeface="Times New Roman" pitchFamily="18" charset="0"/>
                <a:cs typeface="Times New Roman" pitchFamily="18" charset="0"/>
              </a:rPr>
              <a:t>eos</a:t>
            </a:r>
            <a:r>
              <a:rPr lang="en-US" sz="2400" dirty="0" smtClean="0">
                <a:latin typeface="Times New Roman" pitchFamily="18" charset="0"/>
                <a:cs typeface="Times New Roman" pitchFamily="18" charset="0"/>
              </a:rPr>
              <a:t>) You read (</a:t>
            </a:r>
            <a:r>
              <a:rPr lang="en-US" sz="2400" dirty="0" err="1" smtClean="0">
                <a:latin typeface="Times New Roman" pitchFamily="18" charset="0"/>
                <a:cs typeface="Times New Roman" pitchFamily="18" charset="0"/>
              </a:rPr>
              <a:t>eos</a:t>
            </a:r>
            <a:r>
              <a:rPr lang="en-US" sz="2400" dirty="0" smtClean="0">
                <a:latin typeface="Times New Roman" pitchFamily="18" charset="0"/>
                <a:cs typeface="Times New Roman" pitchFamily="18" charset="0"/>
              </a:rPr>
              <a:t>)</a:t>
            </a:r>
          </a:p>
          <a:p>
            <a:endParaRPr lang="en-US" dirty="0" smtClean="0"/>
          </a:p>
          <a:p>
            <a:endParaRPr lang="en-US" dirty="0" smtClean="0"/>
          </a:p>
          <a:p>
            <a:endParaRPr lang="en-US" dirty="0"/>
          </a:p>
        </p:txBody>
      </p:sp>
      <p:pic>
        <p:nvPicPr>
          <p:cNvPr id="2050" name="Picture 2" descr="C:\Users\partha.banerjee\Desktop\Untitled.jpg"/>
          <p:cNvPicPr>
            <a:picLocks noChangeAspect="1" noChangeArrowheads="1"/>
          </p:cNvPicPr>
          <p:nvPr/>
        </p:nvPicPr>
        <p:blipFill>
          <a:blip r:embed="rId2" cstate="print"/>
          <a:srcRect/>
          <a:stretch>
            <a:fillRect/>
          </a:stretch>
        </p:blipFill>
        <p:spPr bwMode="auto">
          <a:xfrm>
            <a:off x="2209800" y="2133600"/>
            <a:ext cx="4672012" cy="408507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tha.banerjee\Desktop\yy.jpg"/>
          <p:cNvPicPr>
            <a:picLocks noChangeAspect="1" noChangeArrowheads="1"/>
          </p:cNvPicPr>
          <p:nvPr/>
        </p:nvPicPr>
        <p:blipFill>
          <a:blip r:embed="rId2" cstate="print"/>
          <a:srcRect/>
          <a:stretch>
            <a:fillRect/>
          </a:stretch>
        </p:blipFill>
        <p:spPr bwMode="auto">
          <a:xfrm>
            <a:off x="1638300" y="642938"/>
            <a:ext cx="5867400" cy="55721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tha.banerjee\Desktop\rrrrr.jpg"/>
          <p:cNvPicPr>
            <a:picLocks noChangeAspect="1" noChangeArrowheads="1"/>
          </p:cNvPicPr>
          <p:nvPr/>
        </p:nvPicPr>
        <p:blipFill>
          <a:blip r:embed="rId2" cstate="print"/>
          <a:srcRect/>
          <a:stretch>
            <a:fillRect/>
          </a:stretch>
        </p:blipFill>
        <p:spPr bwMode="auto">
          <a:xfrm>
            <a:off x="1638300" y="614363"/>
            <a:ext cx="5867400" cy="56292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artha.banerjee\Desktop\tttt.jpg"/>
          <p:cNvPicPr>
            <a:picLocks noChangeAspect="1" noChangeArrowheads="1"/>
          </p:cNvPicPr>
          <p:nvPr/>
        </p:nvPicPr>
        <p:blipFill>
          <a:blip r:embed="rId2" cstate="print"/>
          <a:srcRect/>
          <a:stretch>
            <a:fillRect/>
          </a:stretch>
        </p:blipFill>
        <p:spPr bwMode="auto">
          <a:xfrm>
            <a:off x="914400" y="914400"/>
            <a:ext cx="7620000" cy="484011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1253</Words>
  <Application>Microsoft Office PowerPoint</Application>
  <PresentationFormat>On-screen Show (4:3)</PresentationFormat>
  <Paragraphs>156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partha banerjee</dc:creator>
  <cp:lastModifiedBy>partha.banerjee</cp:lastModifiedBy>
  <cp:revision>18</cp:revision>
  <dcterms:created xsi:type="dcterms:W3CDTF">2006-08-16T00:00:00Z</dcterms:created>
  <dcterms:modified xsi:type="dcterms:W3CDTF">2023-05-09T04:25:06Z</dcterms:modified>
</cp:coreProperties>
</file>