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85" r:id="rId6"/>
    <p:sldId id="276" r:id="rId7"/>
    <p:sldId id="262" r:id="rId8"/>
    <p:sldId id="294" r:id="rId9"/>
    <p:sldId id="261" r:id="rId10"/>
    <p:sldId id="290" r:id="rId11"/>
    <p:sldId id="289" r:id="rId12"/>
    <p:sldId id="291" r:id="rId13"/>
    <p:sldId id="293" r:id="rId14"/>
    <p:sldId id="267" r:id="rId15"/>
    <p:sldId id="292" r:id="rId16"/>
    <p:sldId id="269" r:id="rId17"/>
    <p:sldId id="277" r:id="rId18"/>
    <p:sldId id="26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7" autoAdjust="0"/>
    <p:restoredTop sz="94660"/>
  </p:normalViewPr>
  <p:slideViewPr>
    <p:cSldViewPr>
      <p:cViewPr>
        <p:scale>
          <a:sx n="70" d="100"/>
          <a:sy n="70" d="100"/>
        </p:scale>
        <p:origin x="-156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35251E-0FAB-404D-BEF2-DE313A47F474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" name="Rectangle 19"/>
          <p:cNvSpPr>
            <a:spLocks noChangeArrowheads="1"/>
          </p:cNvSpPr>
          <p:nvPr/>
        </p:nvSpPr>
        <p:spPr bwMode="auto">
          <a:xfrm flipV="1">
            <a:off x="0" y="6858000"/>
            <a:ext cx="9144000" cy="460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" name="Rectangle 2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09600"/>
            <a:ext cx="8458200" cy="29546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endParaRPr lang="en-US" sz="2400" b="1" cap="all" dirty="0" smtClean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ndalus" pitchFamily="18" charset="-78"/>
              <a:cs typeface="Andalus" pitchFamily="18" charset="-78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4800" b="1" cap="all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DATA STRUCTUREs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800" b="1" cap="all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Subject </a:t>
            </a:r>
            <a:r>
              <a:rPr lang="en-US" sz="2800" b="1" cap="all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Code -</a:t>
            </a:r>
            <a:r>
              <a:rPr lang="en-US" sz="2800" b="1" cap="all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18B11CI311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400" b="1" dirty="0" smtClean="0"/>
              <a:t>L-T scheme: 3-1  and  Credits: 4</a:t>
            </a:r>
            <a:endParaRPr lang="en-US" sz="2400" b="1" cap="all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Classification of Data Structure: Classification 1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Primitive data structure/types: </a:t>
            </a:r>
            <a:r>
              <a:rPr lang="en-US" sz="2000" dirty="0" smtClean="0"/>
              <a:t>Basic data types available in programming </a:t>
            </a:r>
            <a:r>
              <a:rPr lang="en-US" sz="2000" dirty="0" smtClean="0"/>
              <a:t>languages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</a:t>
            </a:r>
            <a:r>
              <a:rPr lang="en-US" sz="2000" b="1" dirty="0" smtClean="0"/>
              <a:t>xamples</a:t>
            </a:r>
            <a:r>
              <a:rPr lang="en-US" sz="2000" dirty="0" smtClean="0"/>
              <a:t>: integers, floats ,doubles, etc.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Simple data structure</a:t>
            </a:r>
            <a:r>
              <a:rPr lang="en-US" sz="2000" dirty="0" smtClean="0"/>
              <a:t>: Simple data structure can be constructed with the help of primitive data structures. 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Examples</a:t>
            </a:r>
            <a:r>
              <a:rPr lang="en-US" sz="2000" b="1" dirty="0" smtClean="0"/>
              <a:t>:</a:t>
            </a:r>
            <a:r>
              <a:rPr lang="en-US" sz="2000" dirty="0" smtClean="0"/>
              <a:t> Array and Linked list.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b="1" dirty="0" smtClean="0"/>
              <a:t>Compound Data Structure</a:t>
            </a:r>
            <a:r>
              <a:rPr lang="en-US" sz="2000" dirty="0" smtClean="0"/>
              <a:t>: Compound data structure can be constructed with the help of any one of the primitive or simple data structure and it is having a specific functionality.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Examples</a:t>
            </a:r>
            <a:r>
              <a:rPr lang="en-US" sz="2000" dirty="0" smtClean="0"/>
              <a:t>: Stack, Queue, Tree, Graph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Classification of Data Structure: : Classification 2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995" t="62069"/>
          <a:stretch>
            <a:fillRect/>
          </a:stretch>
        </p:blipFill>
        <p:spPr bwMode="auto">
          <a:xfrm>
            <a:off x="457200" y="1219200"/>
            <a:ext cx="81925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Vs Non-linear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Linear Data Structures</a:t>
            </a:r>
            <a:r>
              <a:rPr lang="en-US" sz="2400" dirty="0" smtClean="0"/>
              <a:t>: A linear data structure traverses the data elements sequentially, in which only one data element can directly be reached.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Array, </a:t>
            </a:r>
            <a:r>
              <a:rPr lang="en-US" sz="2400" dirty="0" smtClean="0"/>
              <a:t>Linked </a:t>
            </a:r>
            <a:r>
              <a:rPr lang="en-US" sz="2400" dirty="0" smtClean="0"/>
              <a:t>List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Non-Linear </a:t>
            </a:r>
            <a:r>
              <a:rPr lang="en-US" sz="2400" b="1" dirty="0" smtClean="0"/>
              <a:t>Data Structures</a:t>
            </a:r>
            <a:r>
              <a:rPr lang="en-US" sz="2400" dirty="0" smtClean="0"/>
              <a:t>: Every data item is attached to several other data items. The data items are not arranged in a sequential structure.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Examples</a:t>
            </a:r>
            <a:r>
              <a:rPr lang="en-US" sz="2400" dirty="0" smtClean="0"/>
              <a:t>: Tree, Graph</a:t>
            </a:r>
            <a:endParaRPr lang="en-US" dirty="0"/>
          </a:p>
        </p:txBody>
      </p:sp>
      <p:pic>
        <p:nvPicPr>
          <p:cNvPr id="7170" name="Picture 2" descr="Arra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3400425" cy="1545649"/>
          </a:xfrm>
          <a:prstGeom prst="rect">
            <a:avLst/>
          </a:prstGeom>
          <a:noFill/>
        </p:spPr>
      </p:pic>
      <p:pic>
        <p:nvPicPr>
          <p:cNvPr id="7172" name="Picture 4" descr="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876800"/>
            <a:ext cx="3533775" cy="1525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u="sng" dirty="0" smtClean="0"/>
              <a:t>Basic operations –</a:t>
            </a:r>
          </a:p>
          <a:p>
            <a:pPr marL="341313" indent="-3413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Traversing</a:t>
            </a:r>
            <a:r>
              <a:rPr lang="en-US" sz="2400" dirty="0" smtClean="0"/>
              <a:t> – Accessing and processing record exactly once</a:t>
            </a:r>
          </a:p>
          <a:p>
            <a:pPr marL="341313" indent="-341313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    Insertion </a:t>
            </a:r>
            <a:r>
              <a:rPr lang="en-US" sz="2400" dirty="0" smtClean="0"/>
              <a:t>– Adding new record to data structure</a:t>
            </a:r>
          </a:p>
          <a:p>
            <a:pPr marL="341313" indent="-341313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    Deletion </a:t>
            </a:r>
            <a:r>
              <a:rPr lang="en-US" sz="2400" dirty="0" smtClean="0"/>
              <a:t>– Removing particular record from the data structure</a:t>
            </a:r>
          </a:p>
          <a:p>
            <a:pPr marL="341313" indent="-3413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Searching</a:t>
            </a:r>
            <a:r>
              <a:rPr lang="en-US" sz="2400" dirty="0" smtClean="0"/>
              <a:t> – Finding the location of the record in data structure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u="sng" dirty="0" smtClean="0"/>
              <a:t>Special operations –</a:t>
            </a:r>
          </a:p>
          <a:p>
            <a:pPr marL="287338" indent="-287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Sorting</a:t>
            </a:r>
            <a:r>
              <a:rPr lang="en-US" sz="2400" dirty="0" smtClean="0"/>
              <a:t> – Arranging the record in some specific order</a:t>
            </a:r>
          </a:p>
          <a:p>
            <a:pPr marL="287338" indent="-287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Merging</a:t>
            </a:r>
            <a:r>
              <a:rPr lang="en-US" sz="2400" dirty="0" smtClean="0"/>
              <a:t> – Combining the records from different data structures </a:t>
            </a:r>
            <a:r>
              <a:rPr lang="en-US" sz="2400" dirty="0" smtClean="0"/>
              <a:t>to </a:t>
            </a:r>
            <a:r>
              <a:rPr lang="en-US" sz="2400" dirty="0" smtClean="0"/>
              <a:t>a single data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Commonly used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Array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Linked </a:t>
            </a:r>
            <a:r>
              <a:rPr lang="en-US" sz="2400" dirty="0" smtClean="0"/>
              <a:t>list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Stack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Queue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Tree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Graph</a:t>
            </a:r>
          </a:p>
          <a:p>
            <a:pPr marL="573088" lvl="3" indent="-519113">
              <a:buFont typeface="+mj-lt"/>
              <a:buAutoNum type="arabicPeriod"/>
            </a:pPr>
            <a:endParaRPr lang="en-US" sz="2400" dirty="0" smtClean="0"/>
          </a:p>
          <a:p>
            <a:pPr marL="860425" lvl="3" indent="-806450"/>
            <a:r>
              <a:rPr lang="en-US" sz="2400" b="1" dirty="0" smtClean="0"/>
              <a:t>Note: </a:t>
            </a:r>
            <a:r>
              <a:rPr lang="en-US" sz="2400" dirty="0" smtClean="0"/>
              <a:t>No single data structure works well for all purposes, so need </a:t>
            </a:r>
            <a:r>
              <a:rPr lang="en-US" sz="2400" dirty="0" smtClean="0"/>
              <a:t>to learn </a:t>
            </a:r>
            <a:r>
              <a:rPr lang="en-US" sz="2400" dirty="0" smtClean="0"/>
              <a:t>several of </a:t>
            </a:r>
            <a:r>
              <a:rPr lang="en-US" sz="2400" dirty="0" smtClean="0"/>
              <a:t>them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573088" lvl="3" indent="-519113">
              <a:buFont typeface="+mj-lt"/>
              <a:buAutoNum type="arabicPeriod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Abstract Data Type (ADT)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458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data type is considered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when it is defined in terms of operations on it, and its implementation is hidden.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an ADT is implementation independent.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000" dirty="0" smtClean="0"/>
              <a:t>Hence, in case of ADT we know what it does, but not necessarily how it does.</a:t>
            </a:r>
            <a:endParaRPr lang="zh-TW" altLang="en-US" sz="2000" dirty="0" smtClean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Stack: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operations are “Push: insert an item onto the stack", “Pop: delete an item from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stack“.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implementation may be done using array or linked list or any other data structure.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 Queue: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operations are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add to the end of the queue",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delete from the beginning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queue“.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implementation may be as array or linked list or heap.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Cost of Data Structures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533401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Cost of data structure or algorithm is always calculated in terms of following parameters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Time Complexity</a:t>
            </a:r>
            <a:r>
              <a:rPr lang="en-US" sz="2000" dirty="0" smtClean="0"/>
              <a:t>: </a:t>
            </a:r>
            <a:r>
              <a:rPr lang="en-US" altLang="en-US" sz="2000" dirty="0" smtClean="0"/>
              <a:t>the </a:t>
            </a:r>
            <a:r>
              <a:rPr lang="en-US" altLang="en-US" sz="2000" dirty="0" smtClean="0"/>
              <a:t>amount of CPU time it needs to run to completion.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Space Complexity</a:t>
            </a:r>
            <a:r>
              <a:rPr lang="en-US" sz="2000" dirty="0" smtClean="0"/>
              <a:t>: </a:t>
            </a:r>
            <a:r>
              <a:rPr lang="en-US" altLang="en-US" sz="2000" dirty="0" smtClean="0"/>
              <a:t>the </a:t>
            </a:r>
            <a:r>
              <a:rPr lang="en-US" altLang="en-US" sz="2000" dirty="0" smtClean="0"/>
              <a:t>amount of memory it needs to run to completion.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Programming efforts to write code for basic operations.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Space – Time Tradeoff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tradeoff is a situation where one thing increases and another thing decreases.</a:t>
            </a:r>
            <a:endParaRPr lang="en-US" dirty="0" smtClean="0"/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 computer science, reduction </a:t>
            </a:r>
            <a:r>
              <a:rPr lang="en-US" dirty="0" smtClean="0"/>
              <a:t>of required </a:t>
            </a:r>
            <a:r>
              <a:rPr lang="en-US" dirty="0" smtClean="0"/>
              <a:t>execution time can be done on the cost of increased memory </a:t>
            </a:r>
            <a:r>
              <a:rPr lang="en-US" dirty="0" smtClean="0"/>
              <a:t>space; and vice-versa.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Example </a:t>
            </a:r>
            <a:r>
              <a:rPr lang="en-US" b="1" dirty="0" smtClean="0"/>
              <a:t>– </a:t>
            </a:r>
          </a:p>
          <a:p>
            <a:pPr algn="just"/>
            <a:endParaRPr lang="en-IN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1.  Smaller </a:t>
            </a:r>
            <a:r>
              <a:rPr lang="en-US" b="1" dirty="0" smtClean="0"/>
              <a:t>code and loop unrolling –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 smtClean="0"/>
              <a:t>Smaller code occupies less space in memory but it requires high computation time that is required for jumping back to the beginning of the loop at the end of each </a:t>
            </a:r>
            <a:r>
              <a:rPr lang="en-US" dirty="0" smtClean="0"/>
              <a:t>iteration (Loop unrolling). 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en-US" b="1" dirty="0" smtClean="0"/>
              <a:t>Merge sort Vs bubble sort-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 smtClean="0"/>
              <a:t>Merge sort</a:t>
            </a:r>
            <a:r>
              <a:rPr lang="en-US" dirty="0" smtClean="0"/>
              <a:t> </a:t>
            </a:r>
            <a:r>
              <a:rPr lang="en-US" dirty="0" smtClean="0"/>
              <a:t>is faster than bubble sort, </a:t>
            </a:r>
            <a:r>
              <a:rPr lang="en-US" dirty="0" smtClean="0"/>
              <a:t>but </a:t>
            </a:r>
            <a:r>
              <a:rPr lang="en-US" dirty="0" smtClean="0"/>
              <a:t>requires </a:t>
            </a:r>
            <a:r>
              <a:rPr lang="en-US" dirty="0" smtClean="0"/>
              <a:t>lots of space to do the operations. On the other side </a:t>
            </a:r>
            <a:r>
              <a:rPr lang="en-US" dirty="0" smtClean="0"/>
              <a:t>bubble sort</a:t>
            </a:r>
            <a:r>
              <a:rPr lang="en-US" dirty="0" smtClean="0"/>
              <a:t> is </a:t>
            </a:r>
            <a:r>
              <a:rPr lang="en-US" dirty="0" smtClean="0"/>
              <a:t>very slow</a:t>
            </a:r>
            <a:r>
              <a:rPr lang="en-US" dirty="0" smtClean="0"/>
              <a:t>, but </a:t>
            </a:r>
            <a:r>
              <a:rPr lang="en-US" dirty="0" smtClean="0"/>
              <a:t>requires the less amount of memory space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 of data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000" dirty="0" smtClean="0"/>
              <a:t>Organization of data in memory affects the performance of algorithm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</a:t>
            </a:r>
            <a:r>
              <a:rPr lang="en-US" sz="2000" dirty="0" smtClean="0"/>
              <a:t>So</a:t>
            </a:r>
            <a:r>
              <a:rPr lang="en-US" sz="2000" dirty="0" smtClean="0"/>
              <a:t>, selection of data structure plays important role to make algorithm efficient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But, it depends on the nature of problem and operations to be supported.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Following </a:t>
            </a:r>
            <a:r>
              <a:rPr lang="en-US" sz="2000" dirty="0" smtClean="0"/>
              <a:t>steps </a:t>
            </a:r>
            <a:r>
              <a:rPr lang="en-US" sz="2000" dirty="0" smtClean="0"/>
              <a:t>can be </a:t>
            </a:r>
            <a:r>
              <a:rPr lang="en-US" sz="2000" dirty="0" smtClean="0"/>
              <a:t>followed to select an </a:t>
            </a:r>
            <a:r>
              <a:rPr lang="en-US" sz="2000" dirty="0" smtClean="0"/>
              <a:t>appropriate data structure for a problem </a:t>
            </a:r>
            <a:r>
              <a:rPr lang="en-US" sz="2000" dirty="0" smtClean="0"/>
              <a:t>–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Analyze the problem very carefully and estimate the resources so that solution must meet.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Determine the basic operation to be </a:t>
            </a:r>
            <a:r>
              <a:rPr lang="en-US" sz="2000" dirty="0" smtClean="0"/>
              <a:t>supported for solving the problem.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Select the best data structure which meets the above requirements.</a:t>
            </a:r>
          </a:p>
          <a:p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Syllabus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Introduction to Data Structures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Algorithm and Complexity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Array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Searching And Sorting Algorithms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Stack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Queue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Linked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Graph and Tree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Recommended Books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lgerian" pitchFamily="82" charset="0"/>
              </a:rPr>
              <a:t>Text Books: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Sartaj</a:t>
            </a:r>
            <a:r>
              <a:rPr lang="en-US" dirty="0" smtClean="0"/>
              <a:t> </a:t>
            </a:r>
            <a:r>
              <a:rPr lang="en-US" dirty="0" err="1" smtClean="0"/>
              <a:t>Sahni</a:t>
            </a:r>
            <a:r>
              <a:rPr lang="en-US" dirty="0" smtClean="0"/>
              <a:t>, “Data Structures, Algorithms”, Tata Mc </a:t>
            </a:r>
            <a:r>
              <a:rPr lang="en-US" dirty="0" err="1" smtClean="0"/>
              <a:t>Graw</a:t>
            </a:r>
            <a:r>
              <a:rPr lang="en-US" dirty="0" smtClean="0"/>
              <a:t> Hill, New York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 </a:t>
            </a:r>
            <a:r>
              <a:rPr lang="en-US" dirty="0" err="1" smtClean="0"/>
              <a:t>Balagurusamy,”Data</a:t>
            </a:r>
            <a:r>
              <a:rPr lang="en-US" dirty="0" smtClean="0"/>
              <a:t> Structures using C”, McGraw Hill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Narasimha</a:t>
            </a:r>
            <a:r>
              <a:rPr lang="en-US" b="1" dirty="0" smtClean="0"/>
              <a:t> </a:t>
            </a:r>
            <a:r>
              <a:rPr lang="en-US" b="1" dirty="0" err="1" smtClean="0"/>
              <a:t>Karumanchi</a:t>
            </a:r>
            <a:r>
              <a:rPr lang="en-US" b="1" dirty="0" smtClean="0"/>
              <a:t>, “Data Structures and Algorithms</a:t>
            </a:r>
            <a:r>
              <a:rPr lang="en-US" b="1" dirty="0" smtClean="0"/>
              <a:t>”, </a:t>
            </a:r>
            <a:r>
              <a:rPr lang="en-US" b="1" dirty="0" err="1" smtClean="0"/>
              <a:t>CareerMonk</a:t>
            </a:r>
            <a:r>
              <a:rPr lang="en-US" b="1" dirty="0" smtClean="0"/>
              <a:t> Publication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Algerian" pitchFamily="82" charset="0"/>
              </a:rPr>
              <a:t>Reference Books: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Corman</a:t>
            </a:r>
            <a:r>
              <a:rPr lang="en-US" b="1" dirty="0" smtClean="0"/>
              <a:t> et al., “Introduction to Algorithms</a:t>
            </a:r>
            <a:r>
              <a:rPr lang="en-US" b="1" dirty="0" smtClean="0"/>
              <a:t>”, MIT Press</a:t>
            </a:r>
            <a:endParaRPr lang="en-US" b="1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 smtClean="0"/>
              <a:t>. </a:t>
            </a:r>
            <a:r>
              <a:rPr lang="en-US" dirty="0" err="1" smtClean="0"/>
              <a:t>Dasgupta</a:t>
            </a:r>
            <a:r>
              <a:rPr lang="en-US" dirty="0" smtClean="0"/>
              <a:t> et al., “Algorithms”, McGraw-Hill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Kruse, </a:t>
            </a:r>
            <a:r>
              <a:rPr lang="en-US" dirty="0" err="1" smtClean="0"/>
              <a:t>Tonso</a:t>
            </a:r>
            <a:r>
              <a:rPr lang="en-US" dirty="0" smtClean="0"/>
              <a:t>, Leung, “Data Structures and Program Design in C”, Pearson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Langsam</a:t>
            </a:r>
            <a:r>
              <a:rPr lang="en-US" dirty="0" smtClean="0"/>
              <a:t>, </a:t>
            </a:r>
            <a:r>
              <a:rPr lang="en-US" dirty="0" err="1" smtClean="0"/>
              <a:t>Augestein</a:t>
            </a:r>
            <a:r>
              <a:rPr lang="en-US" dirty="0" smtClean="0"/>
              <a:t>, </a:t>
            </a:r>
            <a:r>
              <a:rPr lang="en-US" dirty="0" err="1" smtClean="0"/>
              <a:t>Tanenbaum</a:t>
            </a:r>
            <a:r>
              <a:rPr lang="en-US" dirty="0" smtClean="0"/>
              <a:t>, “Data Structures using C and C++”, Pearson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Weiss</a:t>
            </a:r>
            <a:r>
              <a:rPr lang="en-US" dirty="0" smtClean="0"/>
              <a:t>, “Data Structures and Algorithm Analysis in C/C</a:t>
            </a:r>
            <a:r>
              <a:rPr lang="en-US" dirty="0" smtClean="0"/>
              <a:t>++”, Pearson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Marks Distribution(Data Structures)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8077200" cy="3893820"/>
        </p:xfrm>
        <a:graphic>
          <a:graphicData uri="http://schemas.openxmlformats.org/drawingml/2006/table">
            <a:tbl>
              <a:tblPr/>
              <a:tblGrid>
                <a:gridCol w="3657600"/>
                <a:gridCol w="2400300"/>
                <a:gridCol w="2019300"/>
              </a:tblGrid>
              <a:tr h="777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Component &amp; 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Duration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Marks / </a:t>
                      </a:r>
                      <a:r>
                        <a:rPr lang="en-US" sz="2000" dirty="0" err="1">
                          <a:latin typeface="Times New Roman"/>
                          <a:ea typeface="MS Mincho"/>
                        </a:rPr>
                        <a:t>Weightage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T1 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 hr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15 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T2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1&amp;</a:t>
                      </a:r>
                      <a:r>
                        <a:rPr lang="en-US" sz="2000" b="0" dirty="0" smtClean="0">
                          <a:latin typeface="Times New Roman"/>
                          <a:ea typeface="MS Mincho"/>
                        </a:rPr>
                        <a:t>1/2</a:t>
                      </a: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 hrs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25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T3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2hrs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35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Tutorials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05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Attendance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Quiz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05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Assignments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10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Marks Distribution(Data Structures Lab)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8077200" cy="3108960"/>
        </p:xfrm>
        <a:graphic>
          <a:graphicData uri="http://schemas.openxmlformats.org/drawingml/2006/table">
            <a:tbl>
              <a:tblPr/>
              <a:tblGrid>
                <a:gridCol w="3810000"/>
                <a:gridCol w="2247900"/>
                <a:gridCol w="2019300"/>
              </a:tblGrid>
              <a:tr h="777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Component &amp; 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Duration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Marks / </a:t>
                      </a:r>
                      <a:r>
                        <a:rPr lang="en-US" sz="2000" dirty="0" err="1">
                          <a:latin typeface="Times New Roman"/>
                          <a:ea typeface="MS Mincho"/>
                        </a:rPr>
                        <a:t>Weightage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P1 (</a:t>
                      </a:r>
                      <a:r>
                        <a:rPr lang="en-US" sz="2000" dirty="0" smtClean="0"/>
                        <a:t>Mid </a:t>
                      </a:r>
                      <a:r>
                        <a:rPr lang="en-US" sz="2000" dirty="0" err="1" smtClean="0"/>
                        <a:t>sem</a:t>
                      </a:r>
                      <a:r>
                        <a:rPr lang="en-US" sz="2000" dirty="0" smtClean="0"/>
                        <a:t> lab – Viva/Test</a:t>
                      </a: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)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2 hrs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15 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P2 (</a:t>
                      </a:r>
                      <a:r>
                        <a:rPr lang="en-US" sz="2000" dirty="0" smtClean="0"/>
                        <a:t>Mid </a:t>
                      </a:r>
                      <a:r>
                        <a:rPr lang="en-US" sz="2000" dirty="0" err="1" smtClean="0"/>
                        <a:t>sem</a:t>
                      </a:r>
                      <a:r>
                        <a:rPr lang="en-US" sz="2000" dirty="0" smtClean="0"/>
                        <a:t> lab – Viva/Test</a:t>
                      </a: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)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latin typeface="Times New Roman"/>
                          <a:ea typeface="MS Mincho"/>
                        </a:rPr>
                        <a:t> </a:t>
                      </a:r>
                      <a:r>
                        <a:rPr lang="en-US" sz="2000" b="0" dirty="0" smtClean="0">
                          <a:latin typeface="Times New Roman"/>
                          <a:ea typeface="MS Mincho"/>
                        </a:rPr>
                        <a:t>2</a:t>
                      </a: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 hrs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15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prstClr val="black"/>
                          </a:solidFill>
                        </a:rPr>
                        <a:t>Continuous Evaluation(Lab work ) </a:t>
                      </a:r>
                      <a:endParaRPr lang="en-US" sz="2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MS Mincho"/>
                        </a:rPr>
                        <a:t>40</a:t>
                      </a:r>
                      <a:endParaRPr lang="en-US" sz="2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prstClr val="black"/>
                          </a:solidFill>
                        </a:rPr>
                        <a:t>Lab record</a:t>
                      </a:r>
                      <a:endParaRPr lang="en-US" sz="2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MS Mincho"/>
                        </a:rPr>
                        <a:t>15</a:t>
                      </a:r>
                      <a:endParaRPr lang="en-US" sz="2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Attendance </a:t>
                      </a:r>
                      <a:r>
                        <a:rPr lang="en-US" sz="2000" dirty="0" smtClean="0"/>
                        <a:t>&amp; discipline in lab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MS Mincho"/>
                        </a:rPr>
                        <a:t>15</a:t>
                      </a:r>
                      <a:endParaRPr lang="en-US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MS Mincho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Prerequisite Knowledge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Basic programming constructs from C programming, like data types, operators, decision control, loops, string and functions etc.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Dynamic memory allocation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Pointers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Structures 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8392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Why This Course?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Students will be able to write fast programs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Students will be able to solve new problems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Students will be able  to evaluate the quality of a program (Analysis of Algorithms: </a:t>
            </a:r>
            <a:r>
              <a:rPr lang="en-US" sz="2000" dirty="0" smtClean="0"/>
              <a:t> Running </a:t>
            </a:r>
            <a:r>
              <a:rPr lang="en-US" sz="2000" dirty="0" smtClean="0"/>
              <a:t>time and memory space )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Students will be able to give non-trivial methods to solve problems.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Preface of Data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Data: simply a value or a set of values of different </a:t>
            </a:r>
            <a:r>
              <a:rPr lang="en-US" dirty="0" smtClean="0"/>
              <a:t>types </a:t>
            </a:r>
            <a:r>
              <a:rPr lang="en-US" dirty="0" smtClean="0"/>
              <a:t>which is called data types like string, integer, char etc.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Structure: Way of organizing information, so that it is easier to use. 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lgerian" pitchFamily="82" charset="0"/>
              </a:rPr>
              <a:t>Data Structure ?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 </a:t>
            </a:r>
            <a:r>
              <a:rPr lang="en-IN" b="1" dirty="0" smtClean="0"/>
              <a:t>data structure</a:t>
            </a:r>
            <a:r>
              <a:rPr lang="en-IN" dirty="0" smtClean="0"/>
              <a:t> is a particular way of organizing data in a </a:t>
            </a:r>
            <a:r>
              <a:rPr lang="en-IN" dirty="0" smtClean="0"/>
              <a:t>computer  </a:t>
            </a:r>
            <a:r>
              <a:rPr lang="en-IN" dirty="0" smtClean="0"/>
              <a:t>memory so that it can be used </a:t>
            </a:r>
            <a:r>
              <a:rPr lang="en-IN" b="1" dirty="0" smtClean="0"/>
              <a:t>efficiently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Although computers can perform millions of mathematical computations per second, when a problem gets larger and complicated, the </a:t>
            </a:r>
            <a:r>
              <a:rPr lang="en-IN" dirty="0" smtClean="0">
                <a:solidFill>
                  <a:srgbClr val="FF0000"/>
                </a:solidFill>
              </a:rPr>
              <a:t>performance</a:t>
            </a:r>
            <a:r>
              <a:rPr lang="en-IN" dirty="0" smtClean="0"/>
              <a:t> can be an important consideration.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One of the most crucial aspects to how quickly a problem can be solved is how the data is stored in memory. 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roo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09800"/>
            <a:ext cx="2921000" cy="1452154"/>
          </a:xfrm>
          <a:prstGeom prst="rect">
            <a:avLst/>
          </a:prstGeom>
        </p:spPr>
      </p:pic>
      <p:pic>
        <p:nvPicPr>
          <p:cNvPr id="8" name="Picture 7" descr="ro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6800" y="2209800"/>
            <a:ext cx="2921000" cy="14563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800"/>
            <a:ext cx="152399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Unorganized room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72001" y="2505670"/>
            <a:ext cx="152399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Well organized  room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913</Words>
  <Application>Microsoft Office PowerPoint</Application>
  <PresentationFormat>On-screen Show (4:3)</PresentationFormat>
  <Paragraphs>166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245</cp:revision>
  <dcterms:created xsi:type="dcterms:W3CDTF">2013-01-01T04:30:55Z</dcterms:created>
  <dcterms:modified xsi:type="dcterms:W3CDTF">2022-08-10T14:39:40Z</dcterms:modified>
</cp:coreProperties>
</file>