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doc" ContentType="application/msword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vml" ContentType="application/vnd.openxmlformats-officedocument.vmlDrawi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56"/>
  </p:notesMasterIdLst>
  <p:sldIdLst>
    <p:sldId id="293" r:id="rId2"/>
    <p:sldId id="294" r:id="rId3"/>
    <p:sldId id="295" r:id="rId4"/>
    <p:sldId id="297" r:id="rId5"/>
    <p:sldId id="298" r:id="rId6"/>
    <p:sldId id="299" r:id="rId7"/>
    <p:sldId id="376" r:id="rId8"/>
    <p:sldId id="300" r:id="rId9"/>
    <p:sldId id="301" r:id="rId10"/>
    <p:sldId id="385" r:id="rId11"/>
    <p:sldId id="308" r:id="rId12"/>
    <p:sldId id="309" r:id="rId13"/>
    <p:sldId id="310" r:id="rId14"/>
    <p:sldId id="302" r:id="rId15"/>
    <p:sldId id="378" r:id="rId16"/>
    <p:sldId id="312" r:id="rId17"/>
    <p:sldId id="379" r:id="rId18"/>
    <p:sldId id="390" r:id="rId19"/>
    <p:sldId id="391" r:id="rId20"/>
    <p:sldId id="398" r:id="rId21"/>
    <p:sldId id="392" r:id="rId22"/>
    <p:sldId id="393" r:id="rId23"/>
    <p:sldId id="380" r:id="rId24"/>
    <p:sldId id="407" r:id="rId25"/>
    <p:sldId id="406" r:id="rId26"/>
    <p:sldId id="319" r:id="rId27"/>
    <p:sldId id="382" r:id="rId28"/>
    <p:sldId id="384" r:id="rId29"/>
    <p:sldId id="322" r:id="rId30"/>
    <p:sldId id="323" r:id="rId31"/>
    <p:sldId id="324" r:id="rId32"/>
    <p:sldId id="325" r:id="rId33"/>
    <p:sldId id="326" r:id="rId34"/>
    <p:sldId id="327" r:id="rId35"/>
    <p:sldId id="328" r:id="rId36"/>
    <p:sldId id="331" r:id="rId37"/>
    <p:sldId id="332" r:id="rId38"/>
    <p:sldId id="335" r:id="rId39"/>
    <p:sldId id="336" r:id="rId40"/>
    <p:sldId id="341" r:id="rId41"/>
    <p:sldId id="342" r:id="rId42"/>
    <p:sldId id="343" r:id="rId43"/>
    <p:sldId id="344" r:id="rId44"/>
    <p:sldId id="345" r:id="rId45"/>
    <p:sldId id="346" r:id="rId46"/>
    <p:sldId id="347" r:id="rId47"/>
    <p:sldId id="349" r:id="rId48"/>
    <p:sldId id="350" r:id="rId49"/>
    <p:sldId id="351" r:id="rId50"/>
    <p:sldId id="352" r:id="rId51"/>
    <p:sldId id="353" r:id="rId52"/>
    <p:sldId id="354" r:id="rId53"/>
    <p:sldId id="355" r:id="rId54"/>
    <p:sldId id="356" r:id="rId55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12AE"/>
    <a:srgbClr val="E9E8F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92D665A-A7C4-49FA-BB6B-826F1D4E7F76}" type="datetimeFigureOut">
              <a:rPr lang="en-US" smtClean="0"/>
              <a:pPr/>
              <a:t>8/18/2022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5D8B33FC-B199-41BE-995C-DE4EB29CBD3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546C3-F135-49C2-ABF5-782D19287C10}" type="datetimeFigureOut">
              <a:rPr lang="en-US" smtClean="0"/>
              <a:pPr/>
              <a:t>8/18/2022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A988F-F144-4AE8-99D0-292E3CCAA2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546C3-F135-49C2-ABF5-782D19287C10}" type="datetimeFigureOut">
              <a:rPr lang="en-US" smtClean="0"/>
              <a:pPr/>
              <a:t>8/18/2022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A988F-F144-4AE8-99D0-292E3CCAA2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546C3-F135-49C2-ABF5-782D19287C10}" type="datetimeFigureOut">
              <a:rPr lang="en-US" smtClean="0"/>
              <a:pPr/>
              <a:t>8/18/2022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A988F-F144-4AE8-99D0-292E3CCAA2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546C3-F135-49C2-ABF5-782D19287C10}" type="datetimeFigureOut">
              <a:rPr lang="en-US" smtClean="0"/>
              <a:pPr/>
              <a:t>8/18/2022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A988F-F144-4AE8-99D0-292E3CCAA2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546C3-F135-49C2-ABF5-782D19287C10}" type="datetimeFigureOut">
              <a:rPr lang="en-US" smtClean="0"/>
              <a:pPr/>
              <a:t>8/18/2022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A988F-F144-4AE8-99D0-292E3CCAA2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546C3-F135-49C2-ABF5-782D19287C10}" type="datetimeFigureOut">
              <a:rPr lang="en-US" smtClean="0"/>
              <a:pPr/>
              <a:t>8/18/2022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A988F-F144-4AE8-99D0-292E3CCAA2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546C3-F135-49C2-ABF5-782D19287C10}" type="datetimeFigureOut">
              <a:rPr lang="en-US" smtClean="0"/>
              <a:pPr/>
              <a:t>8/18/2022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A988F-F144-4AE8-99D0-292E3CCAA2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546C3-F135-49C2-ABF5-782D19287C10}" type="datetimeFigureOut">
              <a:rPr lang="en-US" smtClean="0"/>
              <a:pPr/>
              <a:t>8/18/2022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A988F-F144-4AE8-99D0-292E3CCAA2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546C3-F135-49C2-ABF5-782D19287C10}" type="datetimeFigureOut">
              <a:rPr lang="en-US" smtClean="0"/>
              <a:pPr/>
              <a:t>8/18/2022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A988F-F144-4AE8-99D0-292E3CCAA2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546C3-F135-49C2-ABF5-782D19287C10}" type="datetimeFigureOut">
              <a:rPr lang="en-US" smtClean="0"/>
              <a:pPr/>
              <a:t>8/18/2022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A988F-F144-4AE8-99D0-292E3CCAA2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546C3-F135-49C2-ABF5-782D19287C10}" type="datetimeFigureOut">
              <a:rPr lang="en-US" smtClean="0"/>
              <a:pPr/>
              <a:t>8/18/2022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A988F-F144-4AE8-99D0-292E3CCAA2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E546C3-F135-49C2-ABF5-782D19287C10}" type="datetimeFigureOut">
              <a:rPr lang="en-US" smtClean="0"/>
              <a:pPr/>
              <a:t>8/18/2022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A988F-F144-4AE8-99D0-292E3CCAA2E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1.doc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52400" y="152400"/>
            <a:ext cx="8839200" cy="6553200"/>
          </a:xfrm>
          <a:prstGeom prst="roundRect">
            <a:avLst>
              <a:gd name="adj" fmla="val 3984"/>
            </a:avLst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52400" y="1986677"/>
            <a:ext cx="8839200" cy="258532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Algorithms Design </a:t>
            </a:r>
          </a:p>
          <a:p>
            <a:pPr algn="ctr"/>
            <a:r>
              <a:rPr 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and </a:t>
            </a:r>
          </a:p>
          <a:p>
            <a:pPr algn="ctr"/>
            <a:r>
              <a:rPr 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Complexity Analysis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458200" cy="51355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IN" sz="2400" dirty="0" smtClean="0"/>
              <a:t>A good </a:t>
            </a:r>
            <a:r>
              <a:rPr lang="en-IN" sz="2400" dirty="0"/>
              <a:t>algorithm is an </a:t>
            </a:r>
            <a:r>
              <a:rPr lang="en-IN" sz="2400" dirty="0" smtClean="0"/>
              <a:t>efficient algorithm</a:t>
            </a:r>
          </a:p>
          <a:p>
            <a:pPr>
              <a:buFont typeface="Wingdings" pitchFamily="2" charset="2"/>
              <a:buChar char="Ø"/>
            </a:pPr>
            <a:endParaRPr lang="en-IN" sz="2400" dirty="0" smtClean="0"/>
          </a:p>
          <a:p>
            <a:pPr>
              <a:buFont typeface="Wingdings" pitchFamily="2" charset="2"/>
              <a:buChar char="Ø"/>
            </a:pPr>
            <a:r>
              <a:rPr lang="en-IN" sz="2400" dirty="0" smtClean="0"/>
              <a:t>What </a:t>
            </a:r>
            <a:r>
              <a:rPr lang="en-IN" sz="2400" dirty="0"/>
              <a:t>is </a:t>
            </a:r>
            <a:r>
              <a:rPr lang="en-IN" sz="2400" dirty="0" smtClean="0"/>
              <a:t>an efficient algorithm?</a:t>
            </a:r>
          </a:p>
          <a:p>
            <a:pPr>
              <a:buFont typeface="Wingdings" pitchFamily="2" charset="2"/>
              <a:buChar char="Ø"/>
            </a:pPr>
            <a:endParaRPr lang="en-IN" sz="2400" dirty="0" smtClean="0"/>
          </a:p>
          <a:p>
            <a:pPr>
              <a:buFont typeface="Wingdings" pitchFamily="2" charset="2"/>
              <a:buChar char="Ø"/>
            </a:pPr>
            <a:r>
              <a:rPr lang="en-IN" sz="2400" dirty="0" smtClean="0"/>
              <a:t>An efficient algorithm means which </a:t>
            </a:r>
            <a:r>
              <a:rPr lang="en-IN" sz="2400" dirty="0"/>
              <a:t>has small running time </a:t>
            </a:r>
            <a:r>
              <a:rPr lang="en-IN" sz="2400" dirty="0" smtClean="0"/>
              <a:t>and also it takes </a:t>
            </a:r>
            <a:r>
              <a:rPr lang="en-IN" sz="2400" dirty="0"/>
              <a:t>less memory. </a:t>
            </a:r>
            <a:endParaRPr lang="en-IN" sz="2400" dirty="0" smtClean="0"/>
          </a:p>
          <a:p>
            <a:pPr>
              <a:buFont typeface="Wingdings" pitchFamily="2" charset="2"/>
              <a:buChar char="Ø"/>
            </a:pPr>
            <a:endParaRPr lang="en-IN" sz="2400" dirty="0" smtClean="0"/>
          </a:p>
          <a:p>
            <a:pPr>
              <a:buFont typeface="Wingdings" pitchFamily="2" charset="2"/>
              <a:buChar char="Ø"/>
            </a:pPr>
            <a:r>
              <a:rPr lang="en-IN" sz="2400" b="1" dirty="0" smtClean="0"/>
              <a:t>Hence, the time and space are two measures </a:t>
            </a:r>
            <a:r>
              <a:rPr lang="en-IN" sz="2400" b="1" dirty="0"/>
              <a:t>of efficiency </a:t>
            </a:r>
            <a:r>
              <a:rPr lang="en-IN" sz="2400" b="1" dirty="0" smtClean="0"/>
              <a:t>for an algorithm. </a:t>
            </a:r>
            <a:endParaRPr lang="en-IN" sz="2400" b="1" dirty="0"/>
          </a:p>
        </p:txBody>
      </p:sp>
      <p:sp>
        <p:nvSpPr>
          <p:cNvPr id="4" name="Rounded Rectangle 3"/>
          <p:cNvSpPr/>
          <p:nvPr/>
        </p:nvSpPr>
        <p:spPr>
          <a:xfrm>
            <a:off x="0" y="1524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What is a Good Algorithm?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Algorithm analysis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2400" y="914400"/>
            <a:ext cx="88392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The goal of the analysis of algorithms is to compare algorithms (or solutions) mainly in terms of running time and memory requirement. </a:t>
            </a:r>
          </a:p>
          <a:p>
            <a:pPr algn="just"/>
            <a:endParaRPr lang="en-US" sz="2000" dirty="0" smtClean="0"/>
          </a:p>
          <a:p>
            <a:r>
              <a:rPr lang="en-US" sz="2000" b="1" u="sng" dirty="0" smtClean="0"/>
              <a:t>Assumption –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The algorithms to compared are correct.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The algorithm that probably takes lesser time is a better one, if the space requirement is constant.</a:t>
            </a:r>
          </a:p>
          <a:p>
            <a:pPr marL="457200" indent="-457200">
              <a:lnSpc>
                <a:spcPct val="150000"/>
              </a:lnSpc>
            </a:pPr>
            <a:r>
              <a:rPr lang="en-US" b="1" dirty="0" smtClean="0">
                <a:solidFill>
                  <a:srgbClr val="FF0000"/>
                </a:solidFill>
              </a:rPr>
              <a:t>Can you suggest any approach to compare the algorithms?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52400" y="3810000"/>
            <a:ext cx="8686800" cy="2336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sz="2400" b="1" dirty="0" smtClean="0"/>
              <a:t>Approach 1: Empirical analysis (</a:t>
            </a:r>
            <a:r>
              <a:rPr lang="en-US" altLang="zh-TW" sz="2400" b="1" dirty="0" smtClean="0">
                <a:ea typeface="新細明體" pitchFamily="18" charset="-120"/>
              </a:rPr>
              <a:t>Experimental Study) approach</a:t>
            </a:r>
            <a:r>
              <a:rPr lang="en-US" sz="2400" dirty="0" smtClean="0"/>
              <a:t>–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dirty="0" smtClean="0"/>
              <a:t>Implement the algorithm into any programming language. </a:t>
            </a:r>
          </a:p>
          <a:p>
            <a:pPr marL="457200" indent="-457200"/>
            <a:endParaRPr lang="en-US" dirty="0" smtClean="0"/>
          </a:p>
          <a:p>
            <a:pPr marL="457200" indent="-457200">
              <a:lnSpc>
                <a:spcPct val="90000"/>
              </a:lnSpc>
            </a:pPr>
            <a:r>
              <a:rPr lang="en-US" altLang="zh-TW" dirty="0" smtClean="0"/>
              <a:t>2.     Run the program with inputs of varying size and compositions.</a:t>
            </a:r>
          </a:p>
          <a:p>
            <a:pPr marL="457200" indent="-457200">
              <a:lnSpc>
                <a:spcPct val="90000"/>
              </a:lnSpc>
            </a:pPr>
            <a:endParaRPr lang="en-US" altLang="zh-TW" dirty="0" smtClean="0"/>
          </a:p>
          <a:p>
            <a:pPr marL="457200" indent="-457200">
              <a:lnSpc>
                <a:spcPct val="90000"/>
              </a:lnSpc>
            </a:pPr>
            <a:r>
              <a:rPr lang="en-US" altLang="zh-TW" dirty="0" smtClean="0"/>
              <a:t>3.     Use functions like </a:t>
            </a:r>
            <a:r>
              <a:rPr lang="en-US" dirty="0" smtClean="0"/>
              <a:t>clock() , </a:t>
            </a:r>
            <a:r>
              <a:rPr lang="en-US" altLang="zh-TW" dirty="0" err="1" smtClean="0"/>
              <a:t>System.currentTimeMillis</a:t>
            </a:r>
            <a:r>
              <a:rPr lang="en-US" altLang="zh-TW" dirty="0" smtClean="0"/>
              <a:t>(),etc. to get an accurate measure of the actual running time. </a:t>
            </a:r>
            <a:r>
              <a:rPr lang="en-US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B0181-BF43-41F0-BEE4-2FCF5E6E1984}" type="slidenum">
              <a:rPr lang="en-US"/>
              <a:pPr/>
              <a:t>12</a:t>
            </a:fld>
            <a:endParaRPr lang="en-US"/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686800" cy="51816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TW" sz="2800" b="1" dirty="0" smtClean="0">
                <a:ea typeface="新細明體" pitchFamily="18" charset="-120"/>
              </a:rPr>
              <a:t>Three basic Limitations:</a:t>
            </a:r>
          </a:p>
          <a:p>
            <a:pPr marL="514350" indent="-514350" algn="just">
              <a:lnSpc>
                <a:spcPct val="90000"/>
              </a:lnSpc>
              <a:buFont typeface="+mj-lt"/>
              <a:buAutoNum type="arabicPeriod"/>
            </a:pPr>
            <a:r>
              <a:rPr lang="en-US" altLang="zh-TW" sz="2400" dirty="0" smtClean="0">
                <a:ea typeface="新細明體" pitchFamily="18" charset="-120"/>
              </a:rPr>
              <a:t>It </a:t>
            </a:r>
            <a:r>
              <a:rPr lang="en-US" altLang="zh-TW" sz="2400" dirty="0">
                <a:ea typeface="新細明體" pitchFamily="18" charset="-120"/>
              </a:rPr>
              <a:t>is necessary to implement </a:t>
            </a:r>
            <a:r>
              <a:rPr lang="en-US" altLang="zh-TW" sz="2400" dirty="0" smtClean="0">
                <a:ea typeface="新細明體" pitchFamily="18" charset="-120"/>
              </a:rPr>
              <a:t>the algorithm into a particular programming language , </a:t>
            </a:r>
            <a:r>
              <a:rPr lang="en-US" altLang="zh-TW" sz="2400" dirty="0">
                <a:ea typeface="新細明體" pitchFamily="18" charset="-120"/>
              </a:rPr>
              <a:t>which may be </a:t>
            </a:r>
            <a:r>
              <a:rPr lang="en-US" altLang="zh-TW" sz="2400" dirty="0" smtClean="0">
                <a:ea typeface="新細明體" pitchFamily="18" charset="-120"/>
              </a:rPr>
              <a:t>a difficult or time consuming task. </a:t>
            </a:r>
            <a:endParaRPr lang="en-US" altLang="zh-TW" sz="2400" dirty="0">
              <a:ea typeface="新細明體" pitchFamily="18" charset="-120"/>
            </a:endParaRPr>
          </a:p>
          <a:p>
            <a:pPr marL="514350" indent="-514350" algn="just">
              <a:lnSpc>
                <a:spcPct val="90000"/>
              </a:lnSpc>
              <a:buFont typeface="+mj-lt"/>
              <a:buAutoNum type="arabicPeriod"/>
            </a:pPr>
            <a:r>
              <a:rPr lang="en-US" altLang="zh-TW" sz="2400" dirty="0">
                <a:ea typeface="新細明體" pitchFamily="18" charset="-120"/>
              </a:rPr>
              <a:t>Results may not be indicative of the running time on other inputs </a:t>
            </a:r>
            <a:r>
              <a:rPr lang="en-US" altLang="zh-TW" sz="2400" dirty="0" smtClean="0">
                <a:ea typeface="新細明體" pitchFamily="18" charset="-120"/>
              </a:rPr>
              <a:t>that are not </a:t>
            </a:r>
            <a:r>
              <a:rPr lang="en-US" altLang="zh-TW" sz="2400" dirty="0">
                <a:ea typeface="新細明體" pitchFamily="18" charset="-120"/>
              </a:rPr>
              <a:t>included in the experiment. </a:t>
            </a:r>
          </a:p>
          <a:p>
            <a:pPr marL="514350" indent="-514350" algn="just">
              <a:lnSpc>
                <a:spcPct val="90000"/>
              </a:lnSpc>
              <a:buFont typeface="+mj-lt"/>
              <a:buAutoNum type="arabicPeriod"/>
            </a:pPr>
            <a:r>
              <a:rPr lang="en-US" altLang="zh-TW" sz="2400" dirty="0" smtClean="0">
                <a:ea typeface="新細明體" pitchFamily="18" charset="-120"/>
              </a:rPr>
              <a:t>To compare </a:t>
            </a:r>
            <a:r>
              <a:rPr lang="en-US" altLang="zh-TW" sz="2400" dirty="0">
                <a:ea typeface="新細明體" pitchFamily="18" charset="-120"/>
              </a:rPr>
              <a:t>two algorithms, the same hardware and software </a:t>
            </a:r>
            <a:r>
              <a:rPr lang="en-US" altLang="zh-TW" sz="2400" dirty="0" smtClean="0">
                <a:ea typeface="新細明體" pitchFamily="18" charset="-120"/>
              </a:rPr>
              <a:t>environments </a:t>
            </a:r>
            <a:r>
              <a:rPr lang="en-US" altLang="zh-TW" sz="2400" dirty="0">
                <a:ea typeface="新細明體" pitchFamily="18" charset="-120"/>
              </a:rPr>
              <a:t>must be </a:t>
            </a:r>
            <a:r>
              <a:rPr lang="en-US" altLang="zh-TW" sz="2400" dirty="0" smtClean="0">
                <a:ea typeface="新細明體" pitchFamily="18" charset="-120"/>
              </a:rPr>
              <a:t>used.</a:t>
            </a:r>
            <a:endParaRPr lang="en-US" altLang="zh-TW" sz="2400" dirty="0">
              <a:ea typeface="新細明體" pitchFamily="18" charset="-12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Limitations of Empirical analysis approach 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Approach 2: Asymptotic analysis approach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52400" y="914400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8600" y="1066800"/>
            <a:ext cx="86868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400" dirty="0" smtClean="0"/>
              <a:t>Method : </a:t>
            </a:r>
          </a:p>
          <a:p>
            <a:pPr lvl="1" algn="just">
              <a:buFont typeface="Wingdings" pitchFamily="2" charset="2"/>
              <a:buChar char="ü"/>
            </a:pPr>
            <a:r>
              <a:rPr lang="en-US" sz="2400" dirty="0" smtClean="0"/>
              <a:t>Develop a high level description of an algorithm. </a:t>
            </a:r>
          </a:p>
          <a:p>
            <a:pPr lvl="1" algn="just">
              <a:buFont typeface="Wingdings" pitchFamily="2" charset="2"/>
              <a:buChar char="ü"/>
            </a:pPr>
            <a:r>
              <a:rPr lang="en-US" sz="2400" dirty="0" smtClean="0"/>
              <a:t>From this high level description, </a:t>
            </a:r>
            <a:r>
              <a:rPr lang="en-US" altLang="en-US" sz="2400" dirty="0" smtClean="0"/>
              <a:t>count the number of primitive  (basic) operations of the algorithm</a:t>
            </a:r>
            <a:r>
              <a:rPr lang="en-US" sz="2400" dirty="0" smtClean="0"/>
              <a:t>. </a:t>
            </a:r>
          </a:p>
          <a:p>
            <a:pPr lvl="1" algn="just"/>
            <a:endParaRPr lang="en-US" sz="2400" dirty="0" smtClean="0"/>
          </a:p>
          <a:p>
            <a:r>
              <a:rPr lang="en-US" sz="2400" b="1" dirty="0" smtClean="0"/>
              <a:t>Advantages of this approach:</a:t>
            </a:r>
          </a:p>
          <a:p>
            <a:endParaRPr lang="en-US" sz="2400" b="1" dirty="0" smtClean="0"/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 smtClean="0"/>
              <a:t>No need to implement algorithm on any system.</a:t>
            </a:r>
          </a:p>
          <a:p>
            <a:pPr marL="457200" indent="-457200" algn="just">
              <a:buFont typeface="+mj-lt"/>
              <a:buAutoNum type="arabicPeriod"/>
            </a:pPr>
            <a:endParaRPr lang="en-US" sz="2400" dirty="0" smtClean="0"/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 smtClean="0"/>
              <a:t>This approach considers all possible input instances as we consider the worst case</a:t>
            </a:r>
          </a:p>
          <a:p>
            <a:pPr marL="457200" indent="-457200" algn="just">
              <a:buFont typeface="+mj-lt"/>
              <a:buAutoNum type="arabicPeriod"/>
            </a:pPr>
            <a:endParaRPr lang="en-US" sz="2400" dirty="0" smtClean="0"/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 smtClean="0"/>
              <a:t>This approach also evaluate the efficiency of the algorithm which is independent  of the platform we are using.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Constructs of algorithm 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2400" y="914400"/>
            <a:ext cx="8839200" cy="6601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 smtClean="0"/>
              <a:t>Identifying Numbers – </a:t>
            </a:r>
            <a:r>
              <a:rPr lang="en-US" dirty="0" smtClean="0"/>
              <a:t>Each statement can be assigned a identifying number.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 smtClean="0"/>
              <a:t>Comment –</a:t>
            </a:r>
            <a:r>
              <a:rPr lang="en-US" dirty="0" smtClean="0"/>
              <a:t> Comment may be used to make algorithm easily readable and should not assigned any step number.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 smtClean="0"/>
              <a:t>Variable </a:t>
            </a:r>
            <a:r>
              <a:rPr lang="en-US" dirty="0" smtClean="0"/>
              <a:t>– provide meaningful variable names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 smtClean="0"/>
              <a:t>Input/output </a:t>
            </a:r>
            <a:r>
              <a:rPr lang="en-US" dirty="0" smtClean="0"/>
              <a:t>– For taking input from user </a:t>
            </a:r>
            <a:r>
              <a:rPr lang="en-US" b="1" dirty="0" smtClean="0"/>
              <a:t>Read / Input </a:t>
            </a:r>
            <a:r>
              <a:rPr lang="en-US" dirty="0" smtClean="0"/>
              <a:t>construct and for displaying /printing any message or any variable value </a:t>
            </a:r>
            <a:r>
              <a:rPr lang="en-US" b="1" dirty="0" smtClean="0"/>
              <a:t>Print/Write </a:t>
            </a:r>
            <a:r>
              <a:rPr lang="en-US" dirty="0" smtClean="0"/>
              <a:t>construct</a:t>
            </a:r>
            <a:r>
              <a:rPr lang="en-US" b="1" dirty="0" smtClean="0"/>
              <a:t> </a:t>
            </a:r>
            <a:r>
              <a:rPr lang="en-US" dirty="0" smtClean="0"/>
              <a:t>can be used.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 smtClean="0"/>
              <a:t>Control Structure –</a:t>
            </a:r>
            <a:r>
              <a:rPr lang="en-US" dirty="0" smtClean="0"/>
              <a:t>a way to specify flow of control in algorithms</a:t>
            </a:r>
            <a:endParaRPr lang="en-US" b="1" dirty="0" smtClean="0"/>
          </a:p>
          <a:p>
            <a:pPr marL="342900" indent="-342900">
              <a:lnSpc>
                <a:spcPct val="150000"/>
              </a:lnSpc>
            </a:pPr>
            <a:r>
              <a:rPr lang="en-US" dirty="0" smtClean="0"/>
              <a:t>	Mainly three types:</a:t>
            </a:r>
          </a:p>
          <a:p>
            <a:pPr marL="342900" indent="-342900">
              <a:lnSpc>
                <a:spcPct val="150000"/>
              </a:lnSpc>
            </a:pPr>
            <a:r>
              <a:rPr lang="en-US" dirty="0" smtClean="0"/>
              <a:t>	</a:t>
            </a:r>
            <a:r>
              <a:rPr lang="en-US" b="1" dirty="0" smtClean="0"/>
              <a:t>Sequential logic</a:t>
            </a:r>
            <a:r>
              <a:rPr lang="en-US" dirty="0" smtClean="0"/>
              <a:t>– Write numbered steps sequentially.</a:t>
            </a:r>
          </a:p>
          <a:p>
            <a:pPr marL="342900" indent="-342900">
              <a:lnSpc>
                <a:spcPct val="150000"/>
              </a:lnSpc>
            </a:pPr>
            <a:r>
              <a:rPr lang="en-US" dirty="0" smtClean="0"/>
              <a:t>	</a:t>
            </a:r>
            <a:r>
              <a:rPr lang="en-US" b="1" dirty="0" smtClean="0"/>
              <a:t>Selection log</a:t>
            </a:r>
            <a:r>
              <a:rPr lang="en-US" dirty="0" smtClean="0"/>
              <a:t>i</a:t>
            </a:r>
            <a:r>
              <a:rPr lang="en-US" b="1" dirty="0" smtClean="0"/>
              <a:t>c</a:t>
            </a:r>
            <a:r>
              <a:rPr lang="en-US" dirty="0" smtClean="0"/>
              <a:t> – To select statement from many statements, </a:t>
            </a:r>
            <a:r>
              <a:rPr lang="en-US" b="1" dirty="0" smtClean="0"/>
              <a:t>If – else </a:t>
            </a:r>
            <a:r>
              <a:rPr lang="en-US" dirty="0" smtClean="0"/>
              <a:t>or its variations can be used.</a:t>
            </a:r>
          </a:p>
          <a:p>
            <a:pPr marL="342900" indent="-342900">
              <a:lnSpc>
                <a:spcPct val="150000"/>
              </a:lnSpc>
            </a:pPr>
            <a:r>
              <a:rPr lang="en-US" dirty="0" smtClean="0"/>
              <a:t>	</a:t>
            </a:r>
            <a:r>
              <a:rPr lang="en-US" b="1" dirty="0" smtClean="0"/>
              <a:t>Iteration logic </a:t>
            </a:r>
            <a:r>
              <a:rPr lang="en-US" dirty="0" smtClean="0"/>
              <a:t>– To repeat some statements, loops</a:t>
            </a:r>
            <a:r>
              <a:rPr lang="en-US" b="1" dirty="0" smtClean="0"/>
              <a:t> </a:t>
            </a:r>
            <a:r>
              <a:rPr lang="en-US" dirty="0" smtClean="0"/>
              <a:t>like</a:t>
            </a:r>
            <a:r>
              <a:rPr lang="en-US" b="1" dirty="0" smtClean="0"/>
              <a:t> while, for and do….while </a:t>
            </a:r>
            <a:r>
              <a:rPr lang="en-US" dirty="0" smtClean="0"/>
              <a:t>can be used.   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  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Example: Find Largest Element in an array  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2400" y="914400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228600" y="838200"/>
            <a:ext cx="7772400" cy="34163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Algorithm </a:t>
            </a:r>
            <a:r>
              <a:rPr lang="en-US" sz="2400" dirty="0" err="1" smtClean="0"/>
              <a:t>Find_Largest</a:t>
            </a:r>
            <a:r>
              <a:rPr lang="en-US" sz="2400" dirty="0" smtClean="0"/>
              <a:t>(x[], n)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1.	 let max = x[0]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2.	 for </a:t>
            </a:r>
            <a:r>
              <a:rPr lang="en-US" sz="2400" dirty="0" err="1" smtClean="0"/>
              <a:t>i</a:t>
            </a:r>
            <a:r>
              <a:rPr lang="en-US" sz="2400" dirty="0" smtClean="0"/>
              <a:t> = 1 to n-1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3.	 	if x[</a:t>
            </a:r>
            <a:r>
              <a:rPr lang="en-US" sz="2400" dirty="0" err="1" smtClean="0"/>
              <a:t>i</a:t>
            </a:r>
            <a:r>
              <a:rPr lang="en-US" sz="2400" dirty="0" smtClean="0"/>
              <a:t>] &gt; max then, 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4.	 	         max = x[</a:t>
            </a:r>
            <a:r>
              <a:rPr lang="en-US" sz="2400" dirty="0" err="1" smtClean="0"/>
              <a:t>i</a:t>
            </a:r>
            <a:r>
              <a:rPr lang="en-US" sz="2400" dirty="0" smtClean="0"/>
              <a:t>]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5.	 Print max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Steps to analyze algorithms using approach 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52400" y="914400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8600" y="838200"/>
            <a:ext cx="8763000" cy="60924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/>
            <a:r>
              <a:rPr lang="en-US" sz="2000" b="1" dirty="0" smtClean="0"/>
              <a:t>Primitive operations</a:t>
            </a:r>
            <a:r>
              <a:rPr lang="en-US" sz="2000" dirty="0" smtClean="0"/>
              <a:t>: </a:t>
            </a:r>
          </a:p>
          <a:p>
            <a:pPr marL="457200" indent="-457200">
              <a:buFont typeface="Wingdings" pitchFamily="2" charset="2"/>
              <a:buChar char="ü"/>
            </a:pPr>
            <a:r>
              <a:rPr lang="en-US" sz="2000" dirty="0" smtClean="0"/>
              <a:t>Assigning a value to a variables, like X=10, X=Y, etc. </a:t>
            </a:r>
          </a:p>
          <a:p>
            <a:pPr marL="457200" indent="-457200">
              <a:buFont typeface="Wingdings" pitchFamily="2" charset="2"/>
              <a:buChar char="ü"/>
            </a:pPr>
            <a:r>
              <a:rPr lang="en-US" sz="2000" dirty="0" smtClean="0"/>
              <a:t>Input output related operations, like Input, Display, Print.</a:t>
            </a:r>
          </a:p>
          <a:p>
            <a:pPr marL="457200" indent="-457200">
              <a:buFont typeface="Wingdings" pitchFamily="2" charset="2"/>
              <a:buChar char="ü"/>
            </a:pPr>
            <a:r>
              <a:rPr lang="en-US" sz="2000" dirty="0" smtClean="0"/>
              <a:t>Arithmetic and logical operations, Expression evaluation, like C=A+B*2</a:t>
            </a:r>
          </a:p>
          <a:p>
            <a:pPr marL="457200" indent="-457200">
              <a:buFont typeface="Wingdings" pitchFamily="2" charset="2"/>
              <a:buChar char="ü"/>
            </a:pPr>
            <a:r>
              <a:rPr lang="en-US" sz="2000" dirty="0" smtClean="0"/>
              <a:t>Control  statements, like If-else, For, while, </a:t>
            </a:r>
          </a:p>
          <a:p>
            <a:pPr marL="457200" indent="-457200">
              <a:buFont typeface="Wingdings" pitchFamily="2" charset="2"/>
              <a:buChar char="ü"/>
            </a:pPr>
            <a:r>
              <a:rPr lang="en-US" sz="2000" dirty="0" smtClean="0"/>
              <a:t>Function and return statements, like </a:t>
            </a:r>
            <a:r>
              <a:rPr lang="en-US" sz="2000" dirty="0" err="1" smtClean="0"/>
              <a:t>Find_Fact</a:t>
            </a:r>
            <a:r>
              <a:rPr lang="en-US" sz="2000" dirty="0" smtClean="0"/>
              <a:t>(), return X. </a:t>
            </a:r>
          </a:p>
          <a:p>
            <a:pPr marL="457200" indent="-457200"/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First identify primitive (basic ) operations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smtClean="0"/>
              <a:t>in the algorithm. </a:t>
            </a:r>
            <a:r>
              <a:rPr lang="en-US" sz="2000" b="1" dirty="0" smtClean="0"/>
              <a:t>	</a:t>
            </a:r>
            <a:endParaRPr lang="en-US" sz="2000" dirty="0" smtClean="0"/>
          </a:p>
          <a:p>
            <a:pPr lvl="1" indent="-457200" algn="just">
              <a:buAutoNum type="arabicPeriod" startAt="2"/>
            </a:pPr>
            <a:r>
              <a:rPr lang="en-US" sz="2000" dirty="0" smtClean="0"/>
              <a:t>Count all corresponding  primitive operations that are executed by an algorithm as follows: </a:t>
            </a:r>
          </a:p>
          <a:p>
            <a:pPr lvl="1">
              <a:buFont typeface="Wingdings" pitchFamily="2" charset="2"/>
              <a:buChar char="ü"/>
            </a:pP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a+b+b</a:t>
            </a:r>
            <a:r>
              <a:rPr lang="en-US" altLang="en-US" sz="2000" dirty="0" smtClean="0"/>
              <a:t>*c+(</a:t>
            </a:r>
            <a:r>
              <a:rPr lang="en-US" altLang="en-US" sz="2000" dirty="0" err="1" smtClean="0"/>
              <a:t>a+b</a:t>
            </a:r>
            <a:r>
              <a:rPr lang="en-US" altLang="en-US" sz="2000" dirty="0" smtClean="0"/>
              <a:t>)/(a-b) </a:t>
            </a:r>
            <a:r>
              <a:rPr lang="en-US" altLang="en-US" sz="2000" dirty="0" smtClean="0">
                <a:sym typeface="Wingdings" pitchFamily="2" charset="2"/>
              </a:rPr>
              <a:t> one step; </a:t>
            </a:r>
          </a:p>
          <a:p>
            <a:pPr lvl="1">
              <a:buFont typeface="Wingdings" pitchFamily="2" charset="2"/>
              <a:buChar char="ü"/>
            </a:pPr>
            <a:r>
              <a:rPr lang="en-US" altLang="en-US" sz="2000" dirty="0" smtClean="0">
                <a:sym typeface="Wingdings" pitchFamily="2" charset="2"/>
              </a:rPr>
              <a:t>comments  zero steps;</a:t>
            </a:r>
          </a:p>
          <a:p>
            <a:pPr lvl="1">
              <a:buFont typeface="Wingdings" pitchFamily="2" charset="2"/>
              <a:buChar char="ü"/>
            </a:pPr>
            <a:r>
              <a:rPr lang="en-US" altLang="en-US" sz="2000" dirty="0" smtClean="0">
                <a:latin typeface="SimSun" pitchFamily="2" charset="-122"/>
                <a:sym typeface="Wingdings" pitchFamily="2" charset="2"/>
              </a:rPr>
              <a:t>while (&lt;</a:t>
            </a:r>
            <a:r>
              <a:rPr lang="en-US" altLang="en-US" sz="2000" dirty="0" err="1" smtClean="0">
                <a:latin typeface="SimSun" pitchFamily="2" charset="-122"/>
                <a:sym typeface="Wingdings" pitchFamily="2" charset="2"/>
              </a:rPr>
              <a:t>expr</a:t>
            </a:r>
            <a:r>
              <a:rPr lang="en-US" altLang="en-US" sz="2000" dirty="0" smtClean="0">
                <a:latin typeface="SimSun" pitchFamily="2" charset="-122"/>
                <a:sym typeface="Wingdings" pitchFamily="2" charset="2"/>
              </a:rPr>
              <a:t>&gt;)</a:t>
            </a:r>
            <a:r>
              <a:rPr lang="en-US" altLang="en-US" sz="2000" dirty="0" smtClean="0">
                <a:sym typeface="Wingdings" pitchFamily="2" charset="2"/>
              </a:rPr>
              <a:t> step count equal to the number of times &lt;</a:t>
            </a:r>
            <a:r>
              <a:rPr lang="en-US" altLang="en-US" sz="2000" dirty="0" err="1" smtClean="0">
                <a:sym typeface="Wingdings" pitchFamily="2" charset="2"/>
              </a:rPr>
              <a:t>expr</a:t>
            </a:r>
            <a:r>
              <a:rPr lang="en-US" altLang="en-US" sz="2000" dirty="0" smtClean="0">
                <a:sym typeface="Wingdings" pitchFamily="2" charset="2"/>
              </a:rPr>
              <a:t>&gt; is 	executed.</a:t>
            </a:r>
          </a:p>
          <a:p>
            <a:pPr lvl="1">
              <a:buFont typeface="Wingdings" pitchFamily="2" charset="2"/>
              <a:buChar char="ü"/>
            </a:pPr>
            <a:r>
              <a:rPr lang="en-US" altLang="en-US" sz="2000" dirty="0" smtClean="0">
                <a:latin typeface="SimSun" pitchFamily="2" charset="-122"/>
                <a:sym typeface="Wingdings" pitchFamily="2" charset="2"/>
              </a:rPr>
              <a:t>for </a:t>
            </a:r>
            <a:r>
              <a:rPr lang="en-US" altLang="en-US" sz="2000" dirty="0" err="1" smtClean="0">
                <a:latin typeface="SimSun" pitchFamily="2" charset="-122"/>
                <a:sym typeface="Wingdings" pitchFamily="2" charset="2"/>
              </a:rPr>
              <a:t>i</a:t>
            </a:r>
            <a:r>
              <a:rPr lang="en-US" altLang="en-US" sz="2000" dirty="0" smtClean="0">
                <a:latin typeface="SimSun" pitchFamily="2" charset="-122"/>
                <a:sym typeface="Wingdings" pitchFamily="2" charset="2"/>
              </a:rPr>
              <a:t>=&lt;</a:t>
            </a:r>
            <a:r>
              <a:rPr lang="en-US" altLang="en-US" sz="2000" dirty="0" err="1" smtClean="0">
                <a:latin typeface="SimSun" pitchFamily="2" charset="-122"/>
                <a:sym typeface="Wingdings" pitchFamily="2" charset="2"/>
              </a:rPr>
              <a:t>expr</a:t>
            </a:r>
            <a:r>
              <a:rPr lang="en-US" altLang="en-US" sz="2000" dirty="0" smtClean="0">
                <a:latin typeface="SimSun" pitchFamily="2" charset="-122"/>
                <a:sym typeface="Wingdings" pitchFamily="2" charset="2"/>
              </a:rPr>
              <a:t>&gt; to &lt;expr1&gt;</a:t>
            </a:r>
            <a:r>
              <a:rPr lang="en-US" altLang="en-US" sz="2000" dirty="0" smtClean="0">
                <a:sym typeface="Wingdings" pitchFamily="2" charset="2"/>
              </a:rPr>
              <a:t>  step count equal to number of times 		&lt;expr1&gt; is checked.</a:t>
            </a:r>
          </a:p>
          <a:p>
            <a:pPr marL="0" lvl="1"/>
            <a:r>
              <a:rPr lang="en-US" sz="2000" dirty="0" smtClean="0"/>
              <a:t>3.     Find the step count function or time complexity function in term of n by 	adding all the steps. </a:t>
            </a:r>
            <a:endParaRPr lang="en-US" altLang="en-US" sz="2000" dirty="0" smtClean="0">
              <a:sym typeface="Wingdings" pitchFamily="2" charset="2"/>
            </a:endParaRPr>
          </a:p>
          <a:p>
            <a:pPr lvl="1"/>
            <a:endParaRPr lang="en-US" altLang="en-US" sz="2000" dirty="0" smtClean="0">
              <a:latin typeface="SimSun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Time complexity: Example 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2400" y="914400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 smtClean="0"/>
          </a:p>
        </p:txBody>
      </p:sp>
      <p:graphicFrame>
        <p:nvGraphicFramePr>
          <p:cNvPr id="12" name="Group 123"/>
          <p:cNvGraphicFramePr>
            <a:graphicFrameLocks noGrp="1"/>
          </p:cNvGraphicFramePr>
          <p:nvPr/>
        </p:nvGraphicFramePr>
        <p:xfrm>
          <a:off x="304801" y="990600"/>
          <a:ext cx="8381999" cy="3108960"/>
        </p:xfrm>
        <a:graphic>
          <a:graphicData uri="http://schemas.openxmlformats.org/drawingml/2006/table">
            <a:tbl>
              <a:tblPr/>
              <a:tblGrid>
                <a:gridCol w="609599">
                  <a:extLst>
                    <a:ext uri="{9D8B030D-6E8A-4147-A177-3AD203B41FA5}">
                      <a16:colId xmlns="" xmlns:a16="http://schemas.microsoft.com/office/drawing/2014/main" val="1851588863"/>
                    </a:ext>
                  </a:extLst>
                </a:gridCol>
                <a:gridCol w="3886200">
                  <a:extLst>
                    <a:ext uri="{9D8B030D-6E8A-4147-A177-3AD203B41FA5}">
                      <a16:colId xmlns="" xmlns:a16="http://schemas.microsoft.com/office/drawing/2014/main" val="809877896"/>
                    </a:ext>
                  </a:extLst>
                </a:gridCol>
                <a:gridCol w="1676400">
                  <a:extLst>
                    <a:ext uri="{9D8B030D-6E8A-4147-A177-3AD203B41FA5}">
                      <a16:colId xmlns="" xmlns:a16="http://schemas.microsoft.com/office/drawing/2014/main" val="3484602190"/>
                    </a:ext>
                  </a:extLst>
                </a:gridCol>
                <a:gridCol w="990600">
                  <a:extLst>
                    <a:ext uri="{9D8B030D-6E8A-4147-A177-3AD203B41FA5}">
                      <a16:colId xmlns="" xmlns:a16="http://schemas.microsoft.com/office/drawing/2014/main" val="4185357185"/>
                    </a:ext>
                  </a:extLst>
                </a:gridCol>
                <a:gridCol w="1219200">
                  <a:extLst>
                    <a:ext uri="{9D8B030D-6E8A-4147-A177-3AD203B41FA5}">
                      <a16:colId xmlns="" xmlns:a16="http://schemas.microsoft.com/office/drawing/2014/main" val="2832790209"/>
                    </a:ext>
                  </a:extLst>
                </a:gridCol>
              </a:tblGrid>
              <a:tr h="304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Statements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Cost/Exec.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Freq.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Total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240187165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1.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en-US" sz="28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Algorithm Sum(a[],n)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175472307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2.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en-US" sz="28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S = 0.0;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133921863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3.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en-US" sz="28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for </a:t>
                      </a:r>
                      <a:r>
                        <a:rPr lang="en-US" altLang="en-US" sz="2800" kern="12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en-US" sz="28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=1 to n do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n+1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n+1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963151897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4.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en-US" sz="28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     s = </a:t>
                      </a:r>
                      <a:r>
                        <a:rPr lang="en-US" altLang="en-US" sz="2800" kern="12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s+a</a:t>
                      </a:r>
                      <a:r>
                        <a:rPr lang="en-US" altLang="en-US" sz="28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altLang="en-US" sz="2800" kern="12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en-US" sz="28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];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138853383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5.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en-US" sz="28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return s;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109075468"/>
                  </a:ext>
                </a:extLst>
              </a:tr>
            </a:tbl>
          </a:graphicData>
        </a:graphic>
      </p:graphicFrame>
      <p:graphicFrame>
        <p:nvGraphicFramePr>
          <p:cNvPr id="13" name="Group 138"/>
          <p:cNvGraphicFramePr>
            <a:graphicFrameLocks noGrp="1"/>
          </p:cNvGraphicFramePr>
          <p:nvPr/>
        </p:nvGraphicFramePr>
        <p:xfrm>
          <a:off x="7696200" y="4267200"/>
          <a:ext cx="914400" cy="457200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="" xmlns:a16="http://schemas.microsoft.com/office/drawing/2014/main" val="2425003717"/>
                    </a:ext>
                  </a:extLst>
                </a:gridCol>
              </a:tblGrid>
              <a:tr h="152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2n+3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5398778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304800" y="5334000"/>
            <a:ext cx="800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Hence, </a:t>
            </a:r>
            <a:r>
              <a:rPr lang="en-US" sz="2400" dirty="0" smtClean="0"/>
              <a:t>step count function or growth rate function</a:t>
            </a:r>
            <a:r>
              <a:rPr lang="en-US" sz="2400" b="1" dirty="0" smtClean="0"/>
              <a:t> f(n) =2n+3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Find largest: Elements arranged in Descending order 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2400" y="914400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 smtClean="0"/>
          </a:p>
        </p:txBody>
      </p:sp>
      <p:graphicFrame>
        <p:nvGraphicFramePr>
          <p:cNvPr id="12" name="Group 123"/>
          <p:cNvGraphicFramePr>
            <a:graphicFrameLocks noGrp="1"/>
          </p:cNvGraphicFramePr>
          <p:nvPr/>
        </p:nvGraphicFramePr>
        <p:xfrm>
          <a:off x="304801" y="990600"/>
          <a:ext cx="8381999" cy="4023360"/>
        </p:xfrm>
        <a:graphic>
          <a:graphicData uri="http://schemas.openxmlformats.org/drawingml/2006/table">
            <a:tbl>
              <a:tblPr/>
              <a:tblGrid>
                <a:gridCol w="609599">
                  <a:extLst>
                    <a:ext uri="{9D8B030D-6E8A-4147-A177-3AD203B41FA5}">
                      <a16:colId xmlns="" xmlns:a16="http://schemas.microsoft.com/office/drawing/2014/main" val="1851588863"/>
                    </a:ext>
                  </a:extLst>
                </a:gridCol>
                <a:gridCol w="4876800">
                  <a:extLst>
                    <a:ext uri="{9D8B030D-6E8A-4147-A177-3AD203B41FA5}">
                      <a16:colId xmlns="" xmlns:a16="http://schemas.microsoft.com/office/drawing/2014/main" val="809877896"/>
                    </a:ext>
                  </a:extLst>
                </a:gridCol>
                <a:gridCol w="914400">
                  <a:extLst>
                    <a:ext uri="{9D8B030D-6E8A-4147-A177-3AD203B41FA5}">
                      <a16:colId xmlns="" xmlns:a16="http://schemas.microsoft.com/office/drawing/2014/main" val="3484602190"/>
                    </a:ext>
                  </a:extLst>
                </a:gridCol>
                <a:gridCol w="838200">
                  <a:extLst>
                    <a:ext uri="{9D8B030D-6E8A-4147-A177-3AD203B41FA5}">
                      <a16:colId xmlns="" xmlns:a16="http://schemas.microsoft.com/office/drawing/2014/main" val="4185357185"/>
                    </a:ext>
                  </a:extLst>
                </a:gridCol>
                <a:gridCol w="1143000">
                  <a:extLst>
                    <a:ext uri="{9D8B030D-6E8A-4147-A177-3AD203B41FA5}">
                      <a16:colId xmlns="" xmlns:a16="http://schemas.microsoft.com/office/drawing/2014/main" val="2832790209"/>
                    </a:ext>
                  </a:extLst>
                </a:gridCol>
              </a:tblGrid>
              <a:tr h="304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Statements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Cost/Exec.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Freq.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Total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240187165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1.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 dirty="0" smtClean="0"/>
                        <a:t>Algorithm </a:t>
                      </a:r>
                      <a:r>
                        <a:rPr lang="en-US" sz="2800" dirty="0" err="1" smtClean="0"/>
                        <a:t>Find_Largest</a:t>
                      </a:r>
                      <a:r>
                        <a:rPr lang="en-US" sz="2800" dirty="0" smtClean="0"/>
                        <a:t>(x[], 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175472307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2.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800" dirty="0" smtClean="0"/>
                        <a:t>     max = x[0]</a:t>
                      </a:r>
                      <a:endParaRPr kumimoji="0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133921863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3.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800" dirty="0" smtClean="0"/>
                        <a:t>     for </a:t>
                      </a:r>
                      <a:r>
                        <a:rPr lang="en-US" sz="2800" dirty="0" err="1" smtClean="0"/>
                        <a:t>i</a:t>
                      </a:r>
                      <a:r>
                        <a:rPr lang="en-US" sz="2800" dirty="0" smtClean="0"/>
                        <a:t> = 1 to n-1</a:t>
                      </a:r>
                      <a:endParaRPr kumimoji="0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963151897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4.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800" dirty="0" smtClean="0"/>
                        <a:t>              if x[</a:t>
                      </a:r>
                      <a:r>
                        <a:rPr lang="en-US" sz="2800" dirty="0" err="1" smtClean="0"/>
                        <a:t>i</a:t>
                      </a:r>
                      <a:r>
                        <a:rPr lang="en-US" sz="2800" dirty="0" smtClean="0"/>
                        <a:t>] &gt; max then</a:t>
                      </a:r>
                      <a:endParaRPr kumimoji="0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n-1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n-1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138853383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5.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               </a:t>
                      </a:r>
                      <a:r>
                        <a:rPr lang="en-US" sz="2800" dirty="0" smtClean="0"/>
                        <a:t>max = x[</a:t>
                      </a:r>
                      <a:r>
                        <a:rPr lang="en-US" sz="2800" dirty="0" err="1" smtClean="0"/>
                        <a:t>i</a:t>
                      </a:r>
                      <a:r>
                        <a:rPr lang="en-US" sz="2800" dirty="0" smtClean="0"/>
                        <a:t>]</a:t>
                      </a:r>
                      <a:endParaRPr kumimoji="0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109075468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6.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800" dirty="0" smtClean="0"/>
                        <a:t>     Print max</a:t>
                      </a:r>
                      <a:endParaRPr kumimoji="0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7467600" y="5105400"/>
            <a:ext cx="129514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800" dirty="0" smtClean="0">
                <a:latin typeface="SimSun" panose="02010600030101010101" pitchFamily="2" charset="-122"/>
                <a:cs typeface="Times New Roman" panose="02020603050405020304" pitchFamily="18" charset="0"/>
              </a:rPr>
              <a:t>2n + 1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4800" y="5791200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Hence, </a:t>
            </a:r>
            <a:r>
              <a:rPr lang="en-US" sz="2400" dirty="0" smtClean="0"/>
              <a:t>step count function or growth rate function</a:t>
            </a:r>
            <a:r>
              <a:rPr lang="en-US" sz="2400" b="1" dirty="0" smtClean="0"/>
              <a:t> f(n) =2n+1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Find largest: Elements arranged in ascending order 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2400" y="914400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 smtClean="0"/>
          </a:p>
        </p:txBody>
      </p:sp>
      <p:graphicFrame>
        <p:nvGraphicFramePr>
          <p:cNvPr id="12" name="Group 123"/>
          <p:cNvGraphicFramePr>
            <a:graphicFrameLocks noGrp="1"/>
          </p:cNvGraphicFramePr>
          <p:nvPr/>
        </p:nvGraphicFramePr>
        <p:xfrm>
          <a:off x="304801" y="990600"/>
          <a:ext cx="8381999" cy="4023360"/>
        </p:xfrm>
        <a:graphic>
          <a:graphicData uri="http://schemas.openxmlformats.org/drawingml/2006/table">
            <a:tbl>
              <a:tblPr/>
              <a:tblGrid>
                <a:gridCol w="609599">
                  <a:extLst>
                    <a:ext uri="{9D8B030D-6E8A-4147-A177-3AD203B41FA5}">
                      <a16:colId xmlns="" xmlns:a16="http://schemas.microsoft.com/office/drawing/2014/main" val="1851588863"/>
                    </a:ext>
                  </a:extLst>
                </a:gridCol>
                <a:gridCol w="4876800">
                  <a:extLst>
                    <a:ext uri="{9D8B030D-6E8A-4147-A177-3AD203B41FA5}">
                      <a16:colId xmlns="" xmlns:a16="http://schemas.microsoft.com/office/drawing/2014/main" val="809877896"/>
                    </a:ext>
                  </a:extLst>
                </a:gridCol>
                <a:gridCol w="914400">
                  <a:extLst>
                    <a:ext uri="{9D8B030D-6E8A-4147-A177-3AD203B41FA5}">
                      <a16:colId xmlns="" xmlns:a16="http://schemas.microsoft.com/office/drawing/2014/main" val="3484602190"/>
                    </a:ext>
                  </a:extLst>
                </a:gridCol>
                <a:gridCol w="838200">
                  <a:extLst>
                    <a:ext uri="{9D8B030D-6E8A-4147-A177-3AD203B41FA5}">
                      <a16:colId xmlns="" xmlns:a16="http://schemas.microsoft.com/office/drawing/2014/main" val="4185357185"/>
                    </a:ext>
                  </a:extLst>
                </a:gridCol>
                <a:gridCol w="1143000">
                  <a:extLst>
                    <a:ext uri="{9D8B030D-6E8A-4147-A177-3AD203B41FA5}">
                      <a16:colId xmlns="" xmlns:a16="http://schemas.microsoft.com/office/drawing/2014/main" val="2832790209"/>
                    </a:ext>
                  </a:extLst>
                </a:gridCol>
              </a:tblGrid>
              <a:tr h="304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Statements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Cost/Exec.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Freq.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Total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240187165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1.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 dirty="0" smtClean="0"/>
                        <a:t>Algorithm </a:t>
                      </a:r>
                      <a:r>
                        <a:rPr lang="en-US" sz="2800" dirty="0" err="1" smtClean="0"/>
                        <a:t>Find_Largest</a:t>
                      </a:r>
                      <a:r>
                        <a:rPr lang="en-US" sz="2800" dirty="0" smtClean="0"/>
                        <a:t>(x[], 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175472307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2.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800" dirty="0" smtClean="0"/>
                        <a:t>     max = x[0]</a:t>
                      </a:r>
                      <a:endParaRPr kumimoji="0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133921863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3.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800" dirty="0" smtClean="0"/>
                        <a:t>     for </a:t>
                      </a:r>
                      <a:r>
                        <a:rPr lang="en-US" sz="2800" dirty="0" err="1" smtClean="0"/>
                        <a:t>i</a:t>
                      </a:r>
                      <a:r>
                        <a:rPr lang="en-US" sz="2800" dirty="0" smtClean="0"/>
                        <a:t> = 1 to n-1</a:t>
                      </a:r>
                      <a:endParaRPr kumimoji="0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963151897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4.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800" dirty="0" smtClean="0"/>
                        <a:t>              if x[</a:t>
                      </a:r>
                      <a:r>
                        <a:rPr lang="en-US" sz="2800" dirty="0" err="1" smtClean="0"/>
                        <a:t>i</a:t>
                      </a:r>
                      <a:r>
                        <a:rPr lang="en-US" sz="2800" dirty="0" smtClean="0"/>
                        <a:t>] &gt; max then</a:t>
                      </a:r>
                      <a:endParaRPr kumimoji="0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n-1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n-1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138853383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5.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               </a:t>
                      </a:r>
                      <a:r>
                        <a:rPr lang="en-US" sz="2800" dirty="0" smtClean="0"/>
                        <a:t>max = x[</a:t>
                      </a:r>
                      <a:r>
                        <a:rPr lang="en-US" sz="2800" dirty="0" err="1" smtClean="0"/>
                        <a:t>i</a:t>
                      </a:r>
                      <a:r>
                        <a:rPr lang="en-US" sz="2800" dirty="0" smtClean="0"/>
                        <a:t>]</a:t>
                      </a:r>
                      <a:endParaRPr kumimoji="0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n-1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n-1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109075468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6.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800" dirty="0" smtClean="0"/>
                        <a:t>     Print max</a:t>
                      </a:r>
                      <a:endParaRPr kumimoji="0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7848600" y="5105400"/>
            <a:ext cx="91414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800" dirty="0" smtClean="0">
                <a:latin typeface="SimSun" panose="02010600030101010101" pitchFamily="2" charset="-122"/>
                <a:cs typeface="Times New Roman" panose="02020603050405020304" pitchFamily="18" charset="0"/>
              </a:rPr>
              <a:t>3n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4800" y="5791200"/>
            <a:ext cx="792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Hence, step count function or growth rate function </a:t>
            </a:r>
            <a:r>
              <a:rPr lang="en-US" sz="2400" b="1" dirty="0" smtClean="0"/>
              <a:t>f(n) =3n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Algorithm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2400" y="914400"/>
            <a:ext cx="8839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    A well defined Sequence of statements which solves the problem logically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    A well defined sequence of English statements can also be an algorithm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    Algorithm does not belong to any particular language 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    A problem can have many algorithms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b="1" dirty="0" smtClean="0"/>
              <a:t>    Algorithm always takes zero or more input and produces some desired output.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200400" y="3598986"/>
            <a:ext cx="2133600" cy="19636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Solution Steps</a:t>
            </a:r>
          </a:p>
          <a:p>
            <a:pPr algn="ctr"/>
            <a:r>
              <a:rPr lang="en-US" sz="2800" dirty="0" smtClean="0"/>
              <a:t>(Algorithm)</a:t>
            </a:r>
            <a:endParaRPr lang="en-US" sz="2800" dirty="0"/>
          </a:p>
        </p:txBody>
      </p:sp>
      <p:sp>
        <p:nvSpPr>
          <p:cNvPr id="7" name="Right Arrow 6"/>
          <p:cNvSpPr/>
          <p:nvPr/>
        </p:nvSpPr>
        <p:spPr>
          <a:xfrm>
            <a:off x="1600200" y="4343400"/>
            <a:ext cx="1600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5334000" y="4419600"/>
            <a:ext cx="1600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04800" y="43434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010400" y="4191000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DESIRED OUTPUT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52400" y="914400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04800" y="5334001"/>
            <a:ext cx="853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Hence, step count function or growth rate function  						f=2rows*cols+2rows+1</a:t>
            </a:r>
          </a:p>
          <a:p>
            <a:endParaRPr lang="en-US" sz="2400" dirty="0"/>
          </a:p>
        </p:txBody>
      </p:sp>
      <p:sp>
        <p:nvSpPr>
          <p:cNvPr id="12" name="Rounded Rectangle 11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Time complexity: Example 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graphicFrame>
        <p:nvGraphicFramePr>
          <p:cNvPr id="1026" name="Object 3"/>
          <p:cNvGraphicFramePr>
            <a:graphicFrameLocks noChangeAspect="1"/>
          </p:cNvGraphicFramePr>
          <p:nvPr/>
        </p:nvGraphicFramePr>
        <p:xfrm>
          <a:off x="152400" y="762000"/>
          <a:ext cx="8686800" cy="4513263"/>
        </p:xfrm>
        <a:graphic>
          <a:graphicData uri="http://schemas.openxmlformats.org/presentationml/2006/ole">
            <p:oleObj spid="_x0000_s1026" name="Document" r:id="rId3" imgW="9876609" imgH="3730904" progId="Word.Documen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Find the step count function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2400" y="914400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 smtClean="0"/>
          </a:p>
        </p:txBody>
      </p:sp>
      <p:graphicFrame>
        <p:nvGraphicFramePr>
          <p:cNvPr id="9" name="Group 79"/>
          <p:cNvGraphicFramePr>
            <a:graphicFrameLocks noGrp="1"/>
          </p:cNvGraphicFramePr>
          <p:nvPr/>
        </p:nvGraphicFramePr>
        <p:xfrm>
          <a:off x="228600" y="1143000"/>
          <a:ext cx="5302898" cy="3705860"/>
        </p:xfrm>
        <a:graphic>
          <a:graphicData uri="http://schemas.openxmlformats.org/drawingml/2006/table">
            <a:tbl>
              <a:tblPr/>
              <a:tblGrid>
                <a:gridCol w="598714">
                  <a:extLst>
                    <a:ext uri="{9D8B030D-6E8A-4147-A177-3AD203B41FA5}">
                      <a16:colId xmlns="" xmlns:a16="http://schemas.microsoft.com/office/drawing/2014/main" val="357385001"/>
                    </a:ext>
                  </a:extLst>
                </a:gridCol>
                <a:gridCol w="4704184">
                  <a:extLst>
                    <a:ext uri="{9D8B030D-6E8A-4147-A177-3AD203B41FA5}">
                      <a16:colId xmlns="" xmlns:a16="http://schemas.microsoft.com/office/drawing/2014/main" val="2651162946"/>
                    </a:ext>
                  </a:extLst>
                </a:gridCol>
              </a:tblGrid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Algorithm Sum(a[],n,m)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41156204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{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23780147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   for i=1 to n do;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67706349"/>
                  </a:ext>
                </a:extLst>
              </a:tr>
              <a:tr h="596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     for j=1 to m do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804929426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       s = s+a[i][j];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804132411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   return s;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206198103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29940587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52400" y="914400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04800" y="5715000"/>
            <a:ext cx="883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Hence, step count function or growth rate function f(n) = 2nm+2n+2</a:t>
            </a:r>
          </a:p>
          <a:p>
            <a:endParaRPr lang="en-US" sz="2400" dirty="0"/>
          </a:p>
        </p:txBody>
      </p:sp>
      <p:graphicFrame>
        <p:nvGraphicFramePr>
          <p:cNvPr id="9" name="Group 79"/>
          <p:cNvGraphicFramePr>
            <a:graphicFrameLocks noGrp="1"/>
          </p:cNvGraphicFramePr>
          <p:nvPr/>
        </p:nvGraphicFramePr>
        <p:xfrm>
          <a:off x="228600" y="838200"/>
          <a:ext cx="8382001" cy="4224020"/>
        </p:xfrm>
        <a:graphic>
          <a:graphicData uri="http://schemas.openxmlformats.org/drawingml/2006/table">
            <a:tbl>
              <a:tblPr/>
              <a:tblGrid>
                <a:gridCol w="598714">
                  <a:extLst>
                    <a:ext uri="{9D8B030D-6E8A-4147-A177-3AD203B41FA5}">
                      <a16:colId xmlns="" xmlns:a16="http://schemas.microsoft.com/office/drawing/2014/main" val="357385001"/>
                    </a:ext>
                  </a:extLst>
                </a:gridCol>
                <a:gridCol w="4704184">
                  <a:extLst>
                    <a:ext uri="{9D8B030D-6E8A-4147-A177-3AD203B41FA5}">
                      <a16:colId xmlns="" xmlns:a16="http://schemas.microsoft.com/office/drawing/2014/main" val="2651162946"/>
                    </a:ext>
                  </a:extLst>
                </a:gridCol>
                <a:gridCol w="684245">
                  <a:extLst>
                    <a:ext uri="{9D8B030D-6E8A-4147-A177-3AD203B41FA5}">
                      <a16:colId xmlns="" xmlns:a16="http://schemas.microsoft.com/office/drawing/2014/main" val="4251815606"/>
                    </a:ext>
                  </a:extLst>
                </a:gridCol>
                <a:gridCol w="1197429">
                  <a:extLst>
                    <a:ext uri="{9D8B030D-6E8A-4147-A177-3AD203B41FA5}">
                      <a16:colId xmlns="" xmlns:a16="http://schemas.microsoft.com/office/drawing/2014/main" val="95895098"/>
                    </a:ext>
                  </a:extLst>
                </a:gridCol>
                <a:gridCol w="1197429">
                  <a:extLst>
                    <a:ext uri="{9D8B030D-6E8A-4147-A177-3AD203B41FA5}">
                      <a16:colId xmlns="" xmlns:a16="http://schemas.microsoft.com/office/drawing/2014/main" val="1689997227"/>
                    </a:ext>
                  </a:extLst>
                </a:gridCol>
              </a:tblGrid>
              <a:tr h="304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Statements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C/E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Freq.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Total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695756182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Algorithm Sum(a[],</a:t>
                      </a:r>
                      <a:r>
                        <a:rPr kumimoji="0" lang="en-US" alt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n,m</a:t>
                      </a: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41156204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{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23780147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   for i=1 to n do;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n+1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n+1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67706349"/>
                  </a:ext>
                </a:extLst>
              </a:tr>
              <a:tr h="596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       for j=1 to m do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n(m+1)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n(m+1)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804929426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           s = </a:t>
                      </a:r>
                      <a:r>
                        <a:rPr kumimoji="0" lang="en-US" alt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s+a</a:t>
                      </a: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kumimoji="0" lang="en-US" alt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][j];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nm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nm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804132411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   return s;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206198103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299405877"/>
                  </a:ext>
                </a:extLst>
              </a:tr>
            </a:tbl>
          </a:graphicData>
        </a:graphic>
      </p:graphicFrame>
      <p:graphicFrame>
        <p:nvGraphicFramePr>
          <p:cNvPr id="10" name="Group 87"/>
          <p:cNvGraphicFramePr>
            <a:graphicFrameLocks noGrp="1"/>
          </p:cNvGraphicFramePr>
          <p:nvPr/>
        </p:nvGraphicFramePr>
        <p:xfrm>
          <a:off x="7162800" y="5181600"/>
          <a:ext cx="1676400" cy="457200"/>
        </p:xfrm>
        <a:graphic>
          <a:graphicData uri="http://schemas.openxmlformats.org/drawingml/2006/table">
            <a:tbl>
              <a:tblPr/>
              <a:tblGrid>
                <a:gridCol w="1676400">
                  <a:extLst>
                    <a:ext uri="{9D8B030D-6E8A-4147-A177-3AD203B41FA5}">
                      <a16:colId xmlns="" xmlns:a16="http://schemas.microsoft.com/office/drawing/2014/main" val="3777498858"/>
                    </a:ext>
                  </a:extLst>
                </a:gridCol>
              </a:tblGrid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2nm+2n+2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306781912"/>
                  </a:ext>
                </a:extLst>
              </a:tr>
            </a:tbl>
          </a:graphicData>
        </a:graphic>
      </p:graphicFrame>
      <p:sp>
        <p:nvSpPr>
          <p:cNvPr id="12" name="Rounded Rectangle 11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Time complexity: Example 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Time Complexity 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2400" y="914400"/>
            <a:ext cx="8839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Time complexity :</a:t>
            </a:r>
            <a:r>
              <a:rPr lang="en-US" dirty="0" smtClean="0"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</a:t>
            </a:r>
            <a:r>
              <a:rPr lang="en-US" dirty="0" smtClean="0"/>
              <a:t>ime requirement of an algorithm in terms of size of </a:t>
            </a:r>
            <a:r>
              <a:rPr lang="en-US" dirty="0" smtClean="0"/>
              <a:t>input.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 </a:t>
            </a:r>
            <a:r>
              <a:rPr lang="en-US" dirty="0" smtClean="0"/>
              <a:t>In general, the time complexity of an </a:t>
            </a:r>
            <a:r>
              <a:rPr lang="en-US" dirty="0" smtClean="0"/>
              <a:t>algorithm </a:t>
            </a:r>
            <a:r>
              <a:rPr lang="en-US" dirty="0" smtClean="0"/>
              <a:t>can be analyzed in three cases:</a:t>
            </a:r>
          </a:p>
          <a:p>
            <a:r>
              <a:rPr lang="en-US" b="1" dirty="0" smtClean="0"/>
              <a:t>Worst </a:t>
            </a:r>
            <a:r>
              <a:rPr lang="en-US" b="1" dirty="0" smtClean="0"/>
              <a:t>case</a:t>
            </a:r>
          </a:p>
          <a:p>
            <a:r>
              <a:rPr lang="en-US" dirty="0" smtClean="0"/>
              <a:t>o Defines the input for which the algorithm takes </a:t>
            </a:r>
            <a:r>
              <a:rPr lang="en-US" dirty="0" smtClean="0"/>
              <a:t>maximum time</a:t>
            </a:r>
            <a:r>
              <a:rPr lang="en-US" dirty="0" smtClean="0"/>
              <a:t>.</a:t>
            </a:r>
          </a:p>
          <a:p>
            <a:r>
              <a:rPr lang="en-US" dirty="0" smtClean="0"/>
              <a:t>o Input is the one for which the algorithm runs the slowest.</a:t>
            </a:r>
          </a:p>
          <a:p>
            <a:r>
              <a:rPr lang="en-US" b="1" dirty="0" smtClean="0"/>
              <a:t> Best case</a:t>
            </a:r>
          </a:p>
          <a:p>
            <a:r>
              <a:rPr lang="en-US" dirty="0" smtClean="0"/>
              <a:t>o Defines the input for which the algorithm takes </a:t>
            </a:r>
            <a:r>
              <a:rPr lang="en-US" dirty="0" smtClean="0"/>
              <a:t>least time</a:t>
            </a:r>
            <a:r>
              <a:rPr lang="en-US" dirty="0" smtClean="0"/>
              <a:t>.</a:t>
            </a:r>
          </a:p>
          <a:p>
            <a:r>
              <a:rPr lang="en-US" dirty="0" smtClean="0"/>
              <a:t>o Input is the one for which the algorithm runs the fastest.</a:t>
            </a:r>
          </a:p>
          <a:p>
            <a:r>
              <a:rPr lang="en-US" b="1" dirty="0" smtClean="0"/>
              <a:t>Average case</a:t>
            </a:r>
          </a:p>
          <a:p>
            <a:r>
              <a:rPr lang="en-US" dirty="0" smtClean="0"/>
              <a:t>o Provides a prediction about the running time of the algorithm</a:t>
            </a:r>
          </a:p>
          <a:p>
            <a:r>
              <a:rPr lang="en-US" dirty="0" smtClean="0"/>
              <a:t>o Assumes that the input is random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5257800" y="4114800"/>
            <a:ext cx="3886200" cy="2457450"/>
          </a:xfrm>
          <a:prstGeom prst="rect">
            <a:avLst/>
          </a:prstGeom>
          <a:noFill/>
          <a:ln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Conclusion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2400" y="914400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04800" y="914400"/>
            <a:ext cx="86106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/>
              <a:t>We have already seen that an algorithm can be represented in the form of an expression. 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That </a:t>
            </a:r>
            <a:r>
              <a:rPr lang="en-US" sz="2400" dirty="0" smtClean="0"/>
              <a:t>means</a:t>
            </a:r>
            <a:endParaRPr lang="en-US" sz="2400" dirty="0" smtClean="0"/>
          </a:p>
          <a:p>
            <a:pPr>
              <a:buFont typeface="Wingdings" pitchFamily="2" charset="2"/>
              <a:buChar char="Ø"/>
            </a:pPr>
            <a:endParaRPr lang="en-US" sz="2400" dirty="0" smtClean="0"/>
          </a:p>
          <a:p>
            <a:r>
              <a:rPr lang="en-US" sz="2400" b="1" dirty="0" smtClean="0"/>
              <a:t>Worst case</a:t>
            </a:r>
          </a:p>
          <a:p>
            <a:r>
              <a:rPr lang="en-US" sz="2400" dirty="0" smtClean="0"/>
              <a:t>o Defines the input for which the algorithm takes huge time.</a:t>
            </a:r>
          </a:p>
          <a:p>
            <a:r>
              <a:rPr lang="en-US" sz="2400" dirty="0" smtClean="0"/>
              <a:t>o Input is the one for which the algorithm runs the </a:t>
            </a:r>
            <a:r>
              <a:rPr lang="en-US" sz="2400" dirty="0" smtClean="0"/>
              <a:t>slowest.</a:t>
            </a:r>
            <a:endParaRPr lang="en-US" sz="2400" dirty="0" smtClean="0"/>
          </a:p>
          <a:p>
            <a:r>
              <a:rPr lang="en-US" sz="2400" b="1" dirty="0" smtClean="0"/>
              <a:t> Best case</a:t>
            </a:r>
          </a:p>
          <a:p>
            <a:r>
              <a:rPr lang="en-US" sz="2400" dirty="0" smtClean="0"/>
              <a:t>o Defines the input for which the algorithm takes lowest time.</a:t>
            </a:r>
          </a:p>
          <a:p>
            <a:r>
              <a:rPr lang="en-US" sz="2400" dirty="0" smtClean="0"/>
              <a:t>o Input is the one for which the algorithm runs the fastest.</a:t>
            </a:r>
          </a:p>
          <a:p>
            <a:r>
              <a:rPr lang="en-US" sz="2400" b="1" dirty="0" smtClean="0"/>
              <a:t>Average case</a:t>
            </a:r>
          </a:p>
          <a:p>
            <a:r>
              <a:rPr lang="en-US" sz="2400" dirty="0" smtClean="0"/>
              <a:t>o Provides a prediction about the running time of the algorithm</a:t>
            </a:r>
          </a:p>
          <a:p>
            <a:r>
              <a:rPr lang="en-US" sz="2400" dirty="0" smtClean="0"/>
              <a:t>o Assumes that the input is random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Time Complexity 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2400" y="914400"/>
            <a:ext cx="8839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effectLst>
                  <a:innerShdw blurRad="114300">
                    <a:prstClr val="black"/>
                  </a:innerShdw>
                </a:effectLst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Simple step count functions can be compared easily. 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effectLst>
                  <a:innerShdw blurRad="114300">
                    <a:prstClr val="black"/>
                  </a:innerShdw>
                </a:effectLst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Consider f(n) = (n</a:t>
            </a:r>
            <a:r>
              <a:rPr lang="en-US" baseline="30000" dirty="0" smtClean="0">
                <a:effectLst>
                  <a:innerShdw blurRad="114300">
                    <a:prstClr val="black"/>
                  </a:innerShdw>
                </a:effectLst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2</a:t>
            </a:r>
            <a:r>
              <a:rPr lang="en-US" dirty="0" smtClean="0">
                <a:effectLst>
                  <a:innerShdw blurRad="114300">
                    <a:prstClr val="black"/>
                  </a:innerShdw>
                </a:effectLst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 + 5),  g(n)= log (n</a:t>
            </a:r>
            <a:r>
              <a:rPr lang="en-US" baseline="30000" dirty="0" smtClean="0">
                <a:effectLst>
                  <a:innerShdw blurRad="114300">
                    <a:prstClr val="black"/>
                  </a:innerShdw>
                </a:effectLst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2</a:t>
            </a:r>
            <a:r>
              <a:rPr lang="en-US" dirty="0" smtClean="0">
                <a:effectLst>
                  <a:innerShdw blurRad="114300">
                    <a:prstClr val="black"/>
                  </a:innerShdw>
                </a:effectLst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 + 1) 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effectLst>
                  <a:innerShdw blurRad="114300">
                    <a:prstClr val="black"/>
                  </a:innerShdw>
                </a:effectLst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effectLst>
                  <a:innerShdw blurRad="114300">
                    <a:prstClr val="black"/>
                  </a:innerShdw>
                </a:effectLst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Which is better f(n) or g(n)?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effectLst>
                  <a:innerShdw blurRad="114300">
                    <a:prstClr val="black"/>
                  </a:innerShdw>
                </a:effectLst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Complex step count functions are difficult to compare.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effectLst>
                  <a:innerShdw blurRad="114300">
                    <a:prstClr val="black"/>
                  </a:innerShdw>
                </a:effectLst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 Therefore,  these step count functions can be simplified using some mathematical methods such as Big-O, Big-Omega etc. 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effectLst>
                  <a:innerShdw blurRad="114300">
                    <a:prstClr val="black"/>
                  </a:innerShdw>
                </a:effectLst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For comparing, ‘rate of growth’ of step count function is easy and sufficient.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effectLst>
                  <a:innerShdw blurRad="114300">
                    <a:prstClr val="black"/>
                  </a:innerShdw>
                </a:effectLst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‘Rate of growth</a:t>
            </a:r>
            <a:r>
              <a:rPr lang="en-US" smtClean="0">
                <a:effectLst>
                  <a:innerShdw blurRad="114300">
                    <a:prstClr val="black"/>
                  </a:innerShdw>
                </a:effectLst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’ describes </a:t>
            </a:r>
            <a:r>
              <a:rPr lang="en-US" dirty="0" smtClean="0">
                <a:effectLst>
                  <a:innerShdw blurRad="114300">
                    <a:prstClr val="black"/>
                  </a:innerShdw>
                </a:effectLst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how the runtime will increase as the input size grows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Asymptotic Notations 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2400" y="914400"/>
            <a:ext cx="8839200" cy="5616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Asymptotic notation is a way of expressing the cost of an </a:t>
            </a:r>
            <a:r>
              <a:rPr lang="en-US" dirty="0" smtClean="0"/>
              <a:t>algorithm in terms of input size. </a:t>
            </a:r>
            <a:endParaRPr lang="en-US" dirty="0" smtClean="0"/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Goal of asymptotic notation is to simplify analysis by getting rid of unnecessary information</a:t>
            </a:r>
          </a:p>
          <a:p>
            <a:pPr marL="342900" indent="-342900">
              <a:lnSpc>
                <a:spcPct val="150000"/>
              </a:lnSpc>
            </a:pPr>
            <a:r>
              <a:rPr lang="en-US" b="1" u="sng" dirty="0" smtClean="0"/>
              <a:t>Big –O: </a:t>
            </a:r>
            <a:r>
              <a:rPr lang="en-US" altLang="en-US" dirty="0" smtClean="0"/>
              <a:t>Big-O of a function gives us ‘rate of growth’ of the step count function </a:t>
            </a:r>
            <a:r>
              <a:rPr lang="en-US" altLang="en-US" i="1" dirty="0" smtClean="0"/>
              <a:t>f(n)</a:t>
            </a:r>
            <a:r>
              <a:rPr lang="en-US" altLang="en-US" dirty="0" smtClean="0"/>
              <a:t>, in terms of a simple function </a:t>
            </a:r>
            <a:r>
              <a:rPr lang="en-US" altLang="en-US" i="1" dirty="0" smtClean="0"/>
              <a:t>g(n)</a:t>
            </a:r>
            <a:r>
              <a:rPr lang="en-US" altLang="en-US" dirty="0" smtClean="0"/>
              <a:t>, which is</a:t>
            </a:r>
            <a:r>
              <a:rPr lang="en-US" altLang="en-US" dirty="0" smtClean="0">
                <a:sym typeface="Wingdings" pitchFamily="2" charset="2"/>
              </a:rPr>
              <a:t> easy to compare.</a:t>
            </a:r>
            <a:r>
              <a:rPr lang="en-US" altLang="en-US" dirty="0" smtClean="0"/>
              <a:t> </a:t>
            </a:r>
          </a:p>
          <a:p>
            <a:pPr marL="342900" indent="-342900">
              <a:lnSpc>
                <a:spcPct val="150000"/>
              </a:lnSpc>
            </a:pPr>
            <a:r>
              <a:rPr lang="en-US" b="1" dirty="0" smtClean="0"/>
              <a:t>Definition: </a:t>
            </a:r>
            <a:r>
              <a:rPr lang="en-US" dirty="0" smtClean="0"/>
              <a:t>for the given functions f(n) and g(n)</a:t>
            </a:r>
          </a:p>
          <a:p>
            <a:pPr marL="342900" indent="-342900">
              <a:lnSpc>
                <a:spcPct val="150000"/>
              </a:lnSpc>
            </a:pPr>
            <a:r>
              <a:rPr lang="en-US" dirty="0" smtClean="0"/>
              <a:t>	f(n)= O(g(n)) |  if there exists positive constants c and n</a:t>
            </a:r>
            <a:r>
              <a:rPr lang="en-US" baseline="-25000" dirty="0" smtClean="0"/>
              <a:t>o</a:t>
            </a:r>
            <a:r>
              <a:rPr lang="en-US" dirty="0" smtClean="0"/>
              <a:t> such </a:t>
            </a:r>
            <a:r>
              <a:rPr lang="en-US" baseline="-25000" dirty="0" smtClean="0"/>
              <a:t> </a:t>
            </a:r>
            <a:r>
              <a:rPr lang="en-US" dirty="0" smtClean="0"/>
              <a:t>that, 		      	        </a:t>
            </a:r>
            <a:r>
              <a:rPr lang="en-US" b="1" dirty="0" smtClean="0"/>
              <a:t>0&lt;=f(n)&lt;=cg(n) </a:t>
            </a:r>
            <a:r>
              <a:rPr lang="en-US" dirty="0" smtClean="0"/>
              <a:t>for all n&gt;=n</a:t>
            </a:r>
            <a:r>
              <a:rPr lang="en-US" baseline="-25000" dirty="0" smtClean="0"/>
              <a:t>o</a:t>
            </a:r>
            <a:r>
              <a:rPr lang="en-US" dirty="0" smtClean="0"/>
              <a:t>}</a:t>
            </a:r>
          </a:p>
          <a:p>
            <a:r>
              <a:rPr lang="en-US" dirty="0" smtClean="0"/>
              <a:t>Defines a tight upper bound for a function.</a:t>
            </a:r>
          </a:p>
          <a:p>
            <a:r>
              <a:rPr lang="en-US" sz="2000" dirty="0" smtClean="0"/>
              <a:t>f(n)= O(g(n)) implies that  </a:t>
            </a:r>
          </a:p>
          <a:p>
            <a:pPr marL="1257300" lvl="2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dirty="0" smtClean="0"/>
              <a:t>g(n)grows at least as fast as f(n) </a:t>
            </a:r>
            <a:r>
              <a:rPr lang="en-US" sz="2000" b="1" dirty="0" smtClean="0"/>
              <a:t>or</a:t>
            </a:r>
          </a:p>
          <a:p>
            <a:pPr marL="1257300" lvl="2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dirty="0" smtClean="0"/>
              <a:t>f(n) is of the order at most g(n)</a:t>
            </a:r>
            <a:endParaRPr lang="en-US" sz="2000" b="1" dirty="0" smtClean="0"/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62600" y="3962400"/>
            <a:ext cx="3200400" cy="2348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Asymptotic Notations (Cont…) 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2400" y="914400"/>
            <a:ext cx="8839200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b="1" u="sng" dirty="0" smtClean="0"/>
              <a:t>Big – </a:t>
            </a:r>
            <a:r>
              <a:rPr lang="el-GR" b="1" u="sng" dirty="0" smtClean="0"/>
              <a:t>Ω</a:t>
            </a:r>
            <a:r>
              <a:rPr lang="en-US" u="sng" dirty="0" smtClean="0"/>
              <a:t> </a:t>
            </a:r>
            <a:endParaRPr lang="en-US" b="1" u="sng" dirty="0" smtClean="0"/>
          </a:p>
          <a:p>
            <a:pPr marL="342900" indent="-342900">
              <a:lnSpc>
                <a:spcPct val="150000"/>
              </a:lnSpc>
            </a:pPr>
            <a:r>
              <a:rPr lang="en-US" b="1" dirty="0" smtClean="0"/>
              <a:t>Definition: </a:t>
            </a:r>
          </a:p>
          <a:p>
            <a:pPr marL="342900" indent="-342900">
              <a:lnSpc>
                <a:spcPct val="150000"/>
              </a:lnSpc>
            </a:pPr>
            <a:r>
              <a:rPr lang="en-US" dirty="0" smtClean="0"/>
              <a:t>	for the given functions f(n) and g(n)</a:t>
            </a:r>
          </a:p>
          <a:p>
            <a:pPr marL="342900" indent="-342900">
              <a:lnSpc>
                <a:spcPct val="150000"/>
              </a:lnSpc>
            </a:pPr>
            <a:r>
              <a:rPr lang="en-US" dirty="0" smtClean="0"/>
              <a:t>	</a:t>
            </a:r>
            <a:r>
              <a:rPr lang="el-GR" dirty="0" smtClean="0"/>
              <a:t> </a:t>
            </a:r>
            <a:r>
              <a:rPr lang="en-US" dirty="0" smtClean="0"/>
              <a:t>f(n)= </a:t>
            </a:r>
            <a:r>
              <a:rPr lang="el-GR" dirty="0" smtClean="0"/>
              <a:t> Ω </a:t>
            </a:r>
            <a:r>
              <a:rPr lang="en-US" dirty="0" smtClean="0"/>
              <a:t>(g(n)) | if there exists positive constants c and n</a:t>
            </a:r>
            <a:r>
              <a:rPr lang="en-US" baseline="-25000" dirty="0" smtClean="0"/>
              <a:t>o </a:t>
            </a:r>
            <a:r>
              <a:rPr lang="en-US" dirty="0" smtClean="0"/>
              <a:t>such that, 		      	        </a:t>
            </a:r>
            <a:r>
              <a:rPr lang="en-US" b="1" dirty="0" smtClean="0"/>
              <a:t>0&lt;=cg(n)&lt;=f(n) </a:t>
            </a:r>
            <a:r>
              <a:rPr lang="en-US" dirty="0" smtClean="0"/>
              <a:t>for all n&gt;=n</a:t>
            </a:r>
            <a:r>
              <a:rPr lang="en-US" baseline="-25000" dirty="0" smtClean="0"/>
              <a:t>o</a:t>
            </a:r>
            <a:r>
              <a:rPr lang="en-US" dirty="0" smtClean="0"/>
              <a:t>}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 smtClean="0"/>
              <a:t>Defines tight lower bound for a function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dirty="0" smtClean="0"/>
              <a:t>f(n)= </a:t>
            </a:r>
            <a:r>
              <a:rPr lang="el-GR" sz="2000" dirty="0" smtClean="0"/>
              <a:t> Ω </a:t>
            </a:r>
            <a:r>
              <a:rPr lang="en-US" sz="2000" dirty="0" smtClean="0"/>
              <a:t>(g(n)) implies that </a:t>
            </a:r>
          </a:p>
          <a:p>
            <a:pPr marL="1257300" lvl="2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dirty="0" smtClean="0"/>
              <a:t>g(n) grows at most as fast as f(n) </a:t>
            </a:r>
            <a:r>
              <a:rPr lang="en-US" sz="2000" b="1" dirty="0" smtClean="0"/>
              <a:t>or</a:t>
            </a:r>
          </a:p>
          <a:p>
            <a:pPr marL="1257300" lvl="2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dirty="0" smtClean="0"/>
              <a:t>f(n) is of the order at least g(n)</a:t>
            </a:r>
            <a:endParaRPr lang="en-US" sz="2000" b="1" dirty="0" smtClean="0"/>
          </a:p>
          <a:p>
            <a:pPr marL="342900" indent="-342900">
              <a:lnSpc>
                <a:spcPct val="150000"/>
              </a:lnSpc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2" descr="http://freefeast.info/wp-content/uploads/2013/02/Omega-Notatio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57800" y="3276600"/>
            <a:ext cx="3520440" cy="2743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Asymptotic Notations (Cont…) 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2400" y="914400"/>
            <a:ext cx="8839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b="1" u="sng" dirty="0" smtClean="0"/>
              <a:t>Big – </a:t>
            </a:r>
            <a:r>
              <a:rPr lang="el-GR" b="1" u="sng" dirty="0" smtClean="0"/>
              <a:t>θ</a:t>
            </a:r>
            <a:endParaRPr lang="en-US" b="1" u="sng" dirty="0" smtClean="0"/>
          </a:p>
          <a:p>
            <a:pPr marL="342900" indent="-342900">
              <a:lnSpc>
                <a:spcPct val="150000"/>
              </a:lnSpc>
            </a:pPr>
            <a:r>
              <a:rPr lang="en-US" b="1" dirty="0" smtClean="0"/>
              <a:t>Definition: </a:t>
            </a:r>
          </a:p>
          <a:p>
            <a:pPr marL="342900" indent="-342900">
              <a:lnSpc>
                <a:spcPct val="150000"/>
              </a:lnSpc>
            </a:pPr>
            <a:r>
              <a:rPr lang="en-US" dirty="0" smtClean="0"/>
              <a:t>	for the given functions f(n) and g(n)</a:t>
            </a:r>
          </a:p>
          <a:p>
            <a:pPr marL="342900" indent="-342900">
              <a:lnSpc>
                <a:spcPct val="150000"/>
              </a:lnSpc>
            </a:pPr>
            <a:r>
              <a:rPr lang="en-US" dirty="0" smtClean="0"/>
              <a:t>	</a:t>
            </a:r>
            <a:r>
              <a:rPr lang="pt-BR" dirty="0" smtClean="0"/>
              <a:t> f(n)=θ(g(n)) </a:t>
            </a:r>
            <a:r>
              <a:rPr lang="en-US" dirty="0" smtClean="0"/>
              <a:t>|  if there exists positive constants c1 and c2 and n</a:t>
            </a:r>
            <a:r>
              <a:rPr lang="en-US" baseline="-25000" dirty="0" smtClean="0"/>
              <a:t>o </a:t>
            </a:r>
            <a:r>
              <a:rPr lang="en-US" dirty="0" smtClean="0"/>
              <a:t>such that, 		      	 </a:t>
            </a:r>
            <a:r>
              <a:rPr lang="en-US" b="1" dirty="0" smtClean="0"/>
              <a:t>0&lt;=c1g(n)&lt;=f(n)&lt;=c2g(n)</a:t>
            </a:r>
            <a:r>
              <a:rPr lang="en-US" dirty="0" smtClean="0"/>
              <a:t> for all n&gt;=n</a:t>
            </a:r>
            <a:r>
              <a:rPr lang="en-US" baseline="-25000" dirty="0" smtClean="0"/>
              <a:t>o</a:t>
            </a:r>
            <a:r>
              <a:rPr lang="en-US" dirty="0" smtClean="0"/>
              <a:t>}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pt-BR" dirty="0" smtClean="0"/>
              <a:t>f(n)=θ(g(n)) </a:t>
            </a:r>
            <a:r>
              <a:rPr lang="pt-BR" b="1" dirty="0" smtClean="0"/>
              <a:t>iff</a:t>
            </a:r>
            <a:r>
              <a:rPr lang="pt-BR" dirty="0" smtClean="0"/>
              <a:t> 	f(n)=O(g(n)) and f(n)=</a:t>
            </a:r>
            <a:r>
              <a:rPr lang="el-GR" dirty="0" smtClean="0"/>
              <a:t> Ω</a:t>
            </a:r>
            <a:r>
              <a:rPr lang="pt-BR" dirty="0" smtClean="0"/>
              <a:t>(g(n))</a:t>
            </a:r>
            <a:endParaRPr lang="en-US" dirty="0" smtClean="0"/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 smtClean="0"/>
              <a:t>Defines tight lower bound and upper bound for a function, at the same time </a:t>
            </a:r>
          </a:p>
          <a:p>
            <a:pPr marL="342900" indent="-342900">
              <a:lnSpc>
                <a:spcPct val="150000"/>
              </a:lnSpc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91000" y="3886200"/>
            <a:ext cx="3505200" cy="264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Big –O Notation-Example 1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2400" y="914400"/>
            <a:ext cx="88392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sz="2000" b="1" dirty="0" smtClean="0">
                <a:solidFill>
                  <a:srgbClr val="FF0000"/>
                </a:solidFill>
              </a:rPr>
              <a:t>Given f(n) = 5n and g(n) = n then </a:t>
            </a:r>
            <a:r>
              <a:rPr lang="en-US" b="1" dirty="0" smtClean="0">
                <a:solidFill>
                  <a:srgbClr val="FF0000"/>
                </a:solidFill>
              </a:rPr>
              <a:t>show that f (n)= O(g(n</a:t>
            </a:r>
            <a:r>
              <a:rPr lang="en-US" b="1" dirty="0" smtClean="0">
                <a:solidFill>
                  <a:srgbClr val="FF0000"/>
                </a:solidFill>
              </a:rPr>
              <a:t>))</a:t>
            </a:r>
            <a:endParaRPr lang="en-US" b="1" dirty="0" smtClean="0">
              <a:solidFill>
                <a:srgbClr val="FF0000"/>
              </a:solidFill>
            </a:endParaRPr>
          </a:p>
          <a:p>
            <a:pPr marL="342900" indent="-342900">
              <a:lnSpc>
                <a:spcPct val="150000"/>
              </a:lnSpc>
            </a:pPr>
            <a:r>
              <a:rPr lang="en-US" b="1" dirty="0" smtClean="0">
                <a:solidFill>
                  <a:srgbClr val="FF0000"/>
                </a:solidFill>
              </a:rPr>
              <a:t>Solution: </a:t>
            </a:r>
          </a:p>
          <a:p>
            <a:pPr marL="342900" indent="-342900">
              <a:lnSpc>
                <a:spcPct val="150000"/>
              </a:lnSpc>
            </a:pPr>
            <a:r>
              <a:rPr lang="en-US" dirty="0" smtClean="0"/>
              <a:t>Need to </a:t>
            </a:r>
            <a:r>
              <a:rPr lang="en-US" dirty="0" smtClean="0"/>
              <a:t>show that there exist two positive constants  </a:t>
            </a:r>
            <a:r>
              <a:rPr lang="en-US" dirty="0" smtClean="0"/>
              <a:t>C </a:t>
            </a:r>
            <a:r>
              <a:rPr lang="en-US" dirty="0" smtClean="0"/>
              <a:t>and n</a:t>
            </a:r>
            <a:r>
              <a:rPr lang="en-US" baseline="-25000" dirty="0" smtClean="0"/>
              <a:t>o</a:t>
            </a:r>
            <a:r>
              <a:rPr lang="en-US" dirty="0" smtClean="0"/>
              <a:t> </a:t>
            </a:r>
          </a:p>
          <a:p>
            <a:pPr marL="342900" indent="-342900">
              <a:lnSpc>
                <a:spcPct val="150000"/>
              </a:lnSpc>
            </a:pPr>
            <a:r>
              <a:rPr lang="en-US" dirty="0" smtClean="0"/>
              <a:t>Such that 5n</a:t>
            </a:r>
            <a:r>
              <a:rPr lang="en-US" dirty="0" smtClean="0"/>
              <a:t>&lt;=</a:t>
            </a:r>
            <a:r>
              <a:rPr lang="en-US" dirty="0" err="1" smtClean="0"/>
              <a:t>C</a:t>
            </a:r>
            <a:r>
              <a:rPr lang="en-US" dirty="0" err="1" smtClean="0"/>
              <a:t>n</a:t>
            </a:r>
            <a:r>
              <a:rPr lang="en-US" dirty="0" smtClean="0"/>
              <a:t> </a:t>
            </a:r>
            <a:r>
              <a:rPr lang="en-US" dirty="0" smtClean="0"/>
              <a:t>for all n&gt;= n</a:t>
            </a:r>
            <a:r>
              <a:rPr lang="en-US" baseline="-25000" dirty="0" smtClean="0"/>
              <a:t>o</a:t>
            </a:r>
            <a:endParaRPr lang="en-US" dirty="0" smtClean="0"/>
          </a:p>
          <a:p>
            <a:pPr marL="342900" indent="-342900">
              <a:lnSpc>
                <a:spcPct val="150000"/>
              </a:lnSpc>
            </a:pPr>
            <a:r>
              <a:rPr lang="en-US" dirty="0" smtClean="0"/>
              <a:t>Clearly  for </a:t>
            </a:r>
            <a:r>
              <a:rPr lang="en-US" dirty="0" smtClean="0"/>
              <a:t>C=5 </a:t>
            </a:r>
            <a:r>
              <a:rPr lang="en-US" dirty="0" smtClean="0"/>
              <a:t>above condition is true for all n</a:t>
            </a:r>
            <a:r>
              <a:rPr lang="en-US" dirty="0" smtClean="0"/>
              <a:t>&gt;=1 </a:t>
            </a:r>
            <a:r>
              <a:rPr lang="en-US" dirty="0" smtClean="0"/>
              <a:t>(i.e. </a:t>
            </a:r>
            <a:r>
              <a:rPr lang="en-US" dirty="0" smtClean="0"/>
              <a:t>n</a:t>
            </a:r>
            <a:r>
              <a:rPr lang="en-US" baseline="-25000" dirty="0" smtClean="0"/>
              <a:t>o</a:t>
            </a:r>
            <a:r>
              <a:rPr lang="en-US" dirty="0" smtClean="0"/>
              <a:t>=1)</a:t>
            </a:r>
            <a:endParaRPr lang="en-US" dirty="0" smtClean="0"/>
          </a:p>
          <a:p>
            <a:pPr marL="342900" indent="-342900">
              <a:lnSpc>
                <a:spcPct val="150000"/>
              </a:lnSpc>
            </a:pPr>
            <a:r>
              <a:rPr lang="en-US" dirty="0" smtClean="0"/>
              <a:t>Hence it is proved that f(n) = O(g(n))</a:t>
            </a:r>
          </a:p>
          <a:p>
            <a:pPr marL="342900" indent="-342900">
              <a:lnSpc>
                <a:spcPct val="150000"/>
              </a:lnSpc>
            </a:pPr>
            <a:endParaRPr lang="en-US" dirty="0" smtClean="0"/>
          </a:p>
          <a:p>
            <a:pPr marL="342900" indent="-342900">
              <a:lnSpc>
                <a:spcPct val="150000"/>
              </a:lnSpc>
            </a:pPr>
            <a:r>
              <a:rPr lang="en-US" b="1" dirty="0" smtClean="0"/>
              <a:t>Note : We could choose a </a:t>
            </a:r>
            <a:r>
              <a:rPr lang="en-US" b="1" dirty="0" smtClean="0"/>
              <a:t>larger values of C </a:t>
            </a:r>
            <a:r>
              <a:rPr lang="en-US" b="1" dirty="0" smtClean="0"/>
              <a:t>such as 6, </a:t>
            </a:r>
            <a:r>
              <a:rPr lang="en-US" b="1" dirty="0" smtClean="0"/>
              <a:t>however to make it tighter upper bound we </a:t>
            </a:r>
            <a:r>
              <a:rPr lang="en-US" b="1" dirty="0" smtClean="0"/>
              <a:t>usually </a:t>
            </a:r>
            <a:r>
              <a:rPr lang="en-US" b="1" dirty="0" smtClean="0"/>
              <a:t>try to find the </a:t>
            </a:r>
            <a:r>
              <a:rPr lang="en-US" b="1" dirty="0" smtClean="0">
                <a:solidFill>
                  <a:srgbClr val="FF0000"/>
                </a:solidFill>
              </a:rPr>
              <a:t>smaller </a:t>
            </a:r>
            <a:r>
              <a:rPr lang="en-US" b="1" dirty="0" smtClean="0">
                <a:solidFill>
                  <a:srgbClr val="FF0000"/>
                </a:solidFill>
              </a:rPr>
              <a:t>value</a:t>
            </a:r>
            <a:r>
              <a:rPr lang="en-US" b="1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686800" cy="5211763"/>
          </a:xfrm>
        </p:spPr>
        <p:txBody>
          <a:bodyPr>
            <a:normAutofit fontScale="70000" lnSpcReduction="20000"/>
          </a:bodyPr>
          <a:lstStyle/>
          <a:p>
            <a:pPr marL="341313" indent="-341313">
              <a:lnSpc>
                <a:spcPct val="150000"/>
              </a:lnSpc>
              <a:buFont typeface="Wingdings" pitchFamily="2" charset="2"/>
              <a:buChar char="Ø"/>
            </a:pPr>
            <a:r>
              <a:rPr lang="en-US" b="1" dirty="0" smtClean="0"/>
              <a:t>    Input</a:t>
            </a:r>
            <a:r>
              <a:rPr lang="en-US" dirty="0" smtClean="0"/>
              <a:t>: </a:t>
            </a:r>
            <a:r>
              <a:rPr lang="en-US" altLang="zh-TW" dirty="0" smtClean="0"/>
              <a:t>Zero or more quantities are supplied. </a:t>
            </a:r>
            <a:endParaRPr lang="en-US" dirty="0" smtClean="0"/>
          </a:p>
          <a:p>
            <a:pPr marL="573088" indent="-573088">
              <a:lnSpc>
                <a:spcPct val="150000"/>
              </a:lnSpc>
              <a:buFont typeface="Wingdings" pitchFamily="2" charset="2"/>
              <a:buChar char="Ø"/>
            </a:pPr>
            <a:r>
              <a:rPr lang="en-US" b="1" dirty="0" smtClean="0"/>
              <a:t>Definiteness</a:t>
            </a:r>
            <a:r>
              <a:rPr lang="en-US" dirty="0" smtClean="0"/>
              <a:t>: Each instruction of the algorithm should be clear and      unambiguous.</a:t>
            </a:r>
          </a:p>
          <a:p>
            <a:pPr marL="341313" indent="-341313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    </a:t>
            </a:r>
            <a:r>
              <a:rPr lang="en-US" b="1" dirty="0" smtClean="0"/>
              <a:t>Effectiveness:</a:t>
            </a:r>
            <a:r>
              <a:rPr lang="en-US" dirty="0" smtClean="0"/>
              <a:t> Statements should be basic enough, not very complex</a:t>
            </a:r>
          </a:p>
          <a:p>
            <a:pPr marL="627063" indent="-627063">
              <a:lnSpc>
                <a:spcPct val="150000"/>
              </a:lnSpc>
              <a:buFont typeface="Wingdings" pitchFamily="2" charset="2"/>
              <a:buChar char="Ø"/>
            </a:pPr>
            <a:r>
              <a:rPr lang="en-US" b="1" dirty="0" smtClean="0"/>
              <a:t>Finiteness</a:t>
            </a:r>
            <a:r>
              <a:rPr lang="en-US" dirty="0" smtClean="0"/>
              <a:t>: The execution must be finished after finite number of steps</a:t>
            </a:r>
          </a:p>
          <a:p>
            <a:pPr marL="341313" indent="-341313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    </a:t>
            </a:r>
            <a:r>
              <a:rPr lang="en-US" b="1" dirty="0" smtClean="0"/>
              <a:t>Output</a:t>
            </a:r>
            <a:r>
              <a:rPr lang="en-US" dirty="0" smtClean="0"/>
              <a:t>: Must provide desired output  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>
                <a:solidFill>
                  <a:srgbClr val="FF0000"/>
                </a:solidFill>
              </a:rPr>
              <a:t>An algorithm can be expressed in three ways:-</a:t>
            </a:r>
          </a:p>
          <a:p>
            <a:pPr>
              <a:buNone/>
            </a:pPr>
            <a:r>
              <a:rPr lang="en-IN" b="1" dirty="0" smtClean="0"/>
              <a:t>(</a:t>
            </a:r>
            <a:r>
              <a:rPr lang="en-IN" b="1" dirty="0" err="1" smtClean="0"/>
              <a:t>i</a:t>
            </a:r>
            <a:r>
              <a:rPr lang="en-IN" b="1" dirty="0" smtClean="0"/>
              <a:t>)  In the form of pseudo code</a:t>
            </a:r>
          </a:p>
          <a:p>
            <a:pPr>
              <a:buNone/>
            </a:pPr>
            <a:r>
              <a:rPr lang="en-IN" b="1" dirty="0" smtClean="0"/>
              <a:t>(ii) In the form of a flowchart </a:t>
            </a:r>
          </a:p>
          <a:p>
            <a:pPr>
              <a:buNone/>
            </a:pPr>
            <a:r>
              <a:rPr lang="en-IN" b="1" dirty="0" smtClean="0"/>
              <a:t>(iii) In the form of a program in any specific programming language </a:t>
            </a:r>
            <a:endParaRPr lang="en-IN" b="1" dirty="0"/>
          </a:p>
        </p:txBody>
      </p:sp>
      <p:sp>
        <p:nvSpPr>
          <p:cNvPr id="5" name="Rounded Rectangle 4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Properties of algorithms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Big –O Notation-Example 2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2400" y="914400"/>
            <a:ext cx="8839200" cy="346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sz="2000" b="1" dirty="0" smtClean="0">
                <a:solidFill>
                  <a:srgbClr val="FF0000"/>
                </a:solidFill>
              </a:rPr>
              <a:t>Show that f(n) = 4n + 5= O(n)</a:t>
            </a:r>
          </a:p>
          <a:p>
            <a:pPr marL="342900" indent="-342900">
              <a:lnSpc>
                <a:spcPct val="150000"/>
              </a:lnSpc>
            </a:pPr>
            <a:r>
              <a:rPr lang="en-US" dirty="0" smtClean="0"/>
              <a:t>Solution: To show that f(n) = 4n + 5 = O(n), we need to produce a </a:t>
            </a:r>
            <a:r>
              <a:rPr lang="en-US" dirty="0" smtClean="0"/>
              <a:t>constants </a:t>
            </a:r>
            <a:r>
              <a:rPr lang="en-US" dirty="0" smtClean="0"/>
              <a:t>c </a:t>
            </a:r>
            <a:r>
              <a:rPr lang="en-US" dirty="0" smtClean="0"/>
              <a:t>and n</a:t>
            </a:r>
            <a:r>
              <a:rPr lang="en-US" baseline="-25000" dirty="0" smtClean="0"/>
              <a:t>o </a:t>
            </a:r>
            <a:r>
              <a:rPr lang="en-US" dirty="0" smtClean="0"/>
              <a:t>such that: f(n</a:t>
            </a:r>
            <a:r>
              <a:rPr lang="en-US" dirty="0" smtClean="0"/>
              <a:t>) &lt;= c * n for all n&gt;= n</a:t>
            </a:r>
            <a:r>
              <a:rPr lang="en-US" baseline="-25000" dirty="0" smtClean="0"/>
              <a:t>o</a:t>
            </a:r>
            <a:endParaRPr lang="en-US" dirty="0" smtClean="0"/>
          </a:p>
          <a:p>
            <a:pPr marL="342900" indent="-342900">
              <a:lnSpc>
                <a:spcPct val="150000"/>
              </a:lnSpc>
            </a:pPr>
            <a:r>
              <a:rPr lang="en-US" dirty="0" smtClean="0">
                <a:solidFill>
                  <a:srgbClr val="FF0000"/>
                </a:solidFill>
              </a:rPr>
              <a:t>If we try c = 4, </a:t>
            </a:r>
            <a:r>
              <a:rPr lang="en-US" dirty="0" smtClean="0"/>
              <a:t>this doesn't work because 4n + 5 is not less than 4n. </a:t>
            </a:r>
            <a:endParaRPr lang="en-US" dirty="0" smtClean="0"/>
          </a:p>
          <a:p>
            <a:pPr marL="342900" indent="-342900">
              <a:lnSpc>
                <a:spcPct val="150000"/>
              </a:lnSpc>
            </a:pPr>
            <a:r>
              <a:rPr lang="en-US" dirty="0" smtClean="0"/>
              <a:t>We need c </a:t>
            </a:r>
            <a:r>
              <a:rPr lang="en-US" dirty="0" smtClean="0"/>
              <a:t>to be at least 9 to cover all </a:t>
            </a:r>
            <a:r>
              <a:rPr lang="en-US" dirty="0" smtClean="0"/>
              <a:t>n&gt;=1. </a:t>
            </a:r>
            <a:r>
              <a:rPr lang="en-US" dirty="0" smtClean="0"/>
              <a:t>Hence [c, n</a:t>
            </a:r>
            <a:r>
              <a:rPr lang="en-US" baseline="-25000" dirty="0" smtClean="0"/>
              <a:t>o</a:t>
            </a:r>
            <a:r>
              <a:rPr lang="en-US" dirty="0" smtClean="0"/>
              <a:t>]=[9,1]</a:t>
            </a:r>
            <a:endParaRPr lang="en-US" dirty="0" smtClean="0"/>
          </a:p>
          <a:p>
            <a:pPr marL="342900" indent="-342900">
              <a:lnSpc>
                <a:spcPct val="150000"/>
              </a:lnSpc>
            </a:pPr>
            <a:r>
              <a:rPr lang="en-US" dirty="0" smtClean="0"/>
              <a:t>Therefore, If </a:t>
            </a:r>
            <a:r>
              <a:rPr lang="en-US" dirty="0" smtClean="0"/>
              <a:t>n</a:t>
            </a:r>
            <a:r>
              <a:rPr lang="en-US" baseline="-25000" dirty="0" smtClean="0"/>
              <a:t>o</a:t>
            </a:r>
            <a:r>
              <a:rPr lang="en-US" dirty="0" smtClean="0"/>
              <a:t> = 1, c has to be 9, but c can be smaller for greater values of n</a:t>
            </a:r>
            <a:r>
              <a:rPr lang="en-US" baseline="-25000" dirty="0" smtClean="0"/>
              <a:t>o</a:t>
            </a:r>
            <a:r>
              <a:rPr lang="en-US" dirty="0" smtClean="0"/>
              <a:t> (if n</a:t>
            </a:r>
            <a:r>
              <a:rPr lang="en-US" baseline="-25000" dirty="0" smtClean="0"/>
              <a:t>o</a:t>
            </a:r>
            <a:r>
              <a:rPr lang="en-US" dirty="0" smtClean="0"/>
              <a:t> = 100, c can be 5). </a:t>
            </a:r>
            <a:endParaRPr lang="en-US" dirty="0" smtClean="0"/>
          </a:p>
          <a:p>
            <a:pPr marL="342900" indent="-342900">
              <a:lnSpc>
                <a:spcPct val="150000"/>
              </a:lnSpc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Big –O Notation-Example 3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2400" y="685800"/>
            <a:ext cx="8839200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sz="2000" b="1" dirty="0" smtClean="0">
                <a:solidFill>
                  <a:srgbClr val="FF0000"/>
                </a:solidFill>
              </a:rPr>
              <a:t>If  f(n) = n</a:t>
            </a:r>
            <a:r>
              <a:rPr lang="en-US" sz="2000" b="1" baseline="30000" dirty="0" smtClean="0">
                <a:solidFill>
                  <a:srgbClr val="FF0000"/>
                </a:solidFill>
              </a:rPr>
              <a:t>2</a:t>
            </a:r>
            <a:r>
              <a:rPr lang="en-US" sz="2000" b="1" dirty="0" smtClean="0">
                <a:solidFill>
                  <a:srgbClr val="FF0000"/>
                </a:solidFill>
              </a:rPr>
              <a:t>:  prove that f(n) ≠ O(n)</a:t>
            </a:r>
          </a:p>
          <a:p>
            <a:pPr marL="342900" indent="-342900">
              <a:lnSpc>
                <a:spcPct val="150000"/>
              </a:lnSpc>
            </a:pPr>
            <a:r>
              <a:rPr lang="en-US" sz="2000" dirty="0" smtClean="0">
                <a:solidFill>
                  <a:srgbClr val="FF0000"/>
                </a:solidFill>
              </a:rPr>
              <a:t>• </a:t>
            </a:r>
            <a:r>
              <a:rPr lang="en-US" sz="2000" dirty="0" smtClean="0"/>
              <a:t>To prove this, we must show that there cannot exist the constant c and n</a:t>
            </a:r>
            <a:r>
              <a:rPr lang="en-US" sz="2000" baseline="-25000" dirty="0" smtClean="0"/>
              <a:t>o</a:t>
            </a:r>
            <a:r>
              <a:rPr lang="en-US" sz="2000" dirty="0" smtClean="0"/>
              <a:t> that satisfies the </a:t>
            </a:r>
            <a:r>
              <a:rPr lang="en-US" sz="2000" dirty="0" smtClean="0"/>
              <a:t>big-O </a:t>
            </a:r>
            <a:r>
              <a:rPr lang="en-US" sz="2000" dirty="0" smtClean="0"/>
              <a:t>definition. </a:t>
            </a:r>
          </a:p>
          <a:p>
            <a:pPr marL="342900" indent="-342900">
              <a:lnSpc>
                <a:spcPct val="150000"/>
              </a:lnSpc>
            </a:pPr>
            <a:r>
              <a:rPr lang="en-US" sz="2000" dirty="0" smtClean="0"/>
              <a:t>This can be </a:t>
            </a:r>
            <a:r>
              <a:rPr lang="en-US" sz="2000" dirty="0" smtClean="0">
                <a:solidFill>
                  <a:srgbClr val="FF0000"/>
                </a:solidFill>
              </a:rPr>
              <a:t>proved </a:t>
            </a:r>
            <a:r>
              <a:rPr lang="en-US" sz="2000" dirty="0" smtClean="0">
                <a:solidFill>
                  <a:srgbClr val="FF0000"/>
                </a:solidFill>
              </a:rPr>
              <a:t>by contradiction.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/>
              <a:t>Suppose there </a:t>
            </a:r>
            <a:r>
              <a:rPr lang="en-US" sz="2000" dirty="0" smtClean="0"/>
              <a:t>are two positive constants </a:t>
            </a:r>
            <a:r>
              <a:rPr lang="en-US" sz="2000" dirty="0" smtClean="0"/>
              <a:t>c </a:t>
            </a:r>
            <a:r>
              <a:rPr lang="en-US" sz="2000" dirty="0" smtClean="0"/>
              <a:t>and n</a:t>
            </a:r>
            <a:r>
              <a:rPr lang="en-US" sz="2000" baseline="-25000" dirty="0" smtClean="0"/>
              <a:t>o </a:t>
            </a:r>
            <a:r>
              <a:rPr lang="en-US" sz="2000" dirty="0" smtClean="0"/>
              <a:t>that </a:t>
            </a:r>
            <a:r>
              <a:rPr lang="en-US" sz="2000" dirty="0" smtClean="0"/>
              <a:t>works; then, by the definition of </a:t>
            </a:r>
            <a:r>
              <a:rPr lang="en-US" sz="2000" dirty="0" smtClean="0"/>
              <a:t>big-O: </a:t>
            </a:r>
            <a:endParaRPr lang="en-US" sz="2000" dirty="0" smtClean="0"/>
          </a:p>
          <a:p>
            <a:pPr marL="342900" indent="-342900">
              <a:lnSpc>
                <a:spcPct val="150000"/>
              </a:lnSpc>
            </a:pPr>
            <a:r>
              <a:rPr lang="en-US" sz="2000" b="1" i="1" dirty="0" smtClean="0"/>
              <a:t>       Supposition:   </a:t>
            </a:r>
            <a:r>
              <a:rPr lang="en-US" sz="2000" dirty="0" smtClean="0"/>
              <a:t>n</a:t>
            </a:r>
            <a:r>
              <a:rPr lang="en-US" sz="2000" baseline="30000" dirty="0" smtClean="0"/>
              <a:t>2</a:t>
            </a:r>
            <a:r>
              <a:rPr lang="en-US" sz="2000" dirty="0" smtClean="0"/>
              <a:t> ≤ c * n for all value of  n&gt;= n</a:t>
            </a:r>
            <a:r>
              <a:rPr lang="en-US" sz="2000" baseline="-25000" dirty="0" smtClean="0"/>
              <a:t>o</a:t>
            </a:r>
            <a:r>
              <a:rPr lang="en-US" sz="2000" dirty="0" smtClean="0"/>
              <a:t> </a:t>
            </a:r>
          </a:p>
          <a:p>
            <a:pPr marL="342900" indent="-342900">
              <a:lnSpc>
                <a:spcPct val="150000"/>
              </a:lnSpc>
            </a:pPr>
            <a:r>
              <a:rPr lang="en-US" sz="2000" dirty="0" smtClean="0"/>
              <a:t>• Suppose n is any positive real number greater than </a:t>
            </a:r>
            <a:r>
              <a:rPr lang="en-US" sz="2000" dirty="0" smtClean="0"/>
              <a:t>c,</a:t>
            </a:r>
          </a:p>
          <a:p>
            <a:pPr marL="342900" indent="-342900">
              <a:lnSpc>
                <a:spcPct val="150000"/>
              </a:lnSpc>
            </a:pPr>
            <a:r>
              <a:rPr lang="en-US" sz="2000" dirty="0" smtClean="0"/>
              <a:t>then: n * n &gt; c * n, or n</a:t>
            </a:r>
            <a:r>
              <a:rPr lang="en-US" sz="2000" baseline="30000" dirty="0" smtClean="0"/>
              <a:t>2</a:t>
            </a:r>
            <a:r>
              <a:rPr lang="en-US" sz="2000" dirty="0" smtClean="0"/>
              <a:t> &gt; c * n. 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/>
              <a:t>That </a:t>
            </a:r>
            <a:r>
              <a:rPr lang="en-US" sz="2000" dirty="0" smtClean="0"/>
              <a:t>means there exists a real number n such that n</a:t>
            </a:r>
            <a:r>
              <a:rPr lang="en-US" sz="2000" baseline="30000" dirty="0" smtClean="0"/>
              <a:t>2</a:t>
            </a:r>
            <a:r>
              <a:rPr lang="en-US" sz="2000" dirty="0" smtClean="0"/>
              <a:t> &gt; c * n.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/>
              <a:t>This contradicts the supposition, so the supposition is false</a:t>
            </a:r>
            <a:endParaRPr lang="en-US" dirty="0" smtClean="0"/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/>
              <a:t>There is no such C that can work for all n&gt;= n</a:t>
            </a:r>
            <a:r>
              <a:rPr lang="en-US" sz="2000" baseline="-25000" dirty="0" smtClean="0"/>
              <a:t>o</a:t>
            </a:r>
            <a:r>
              <a:rPr lang="en-US" sz="2000" dirty="0" smtClean="0"/>
              <a:t> </a:t>
            </a:r>
            <a:r>
              <a:rPr lang="en-US" sz="2000" dirty="0" smtClean="0"/>
              <a:t>:</a:t>
            </a:r>
          </a:p>
          <a:p>
            <a:pPr marL="342900" indent="-342900">
              <a:lnSpc>
                <a:spcPct val="150000"/>
              </a:lnSpc>
            </a:pPr>
            <a:r>
              <a:rPr lang="en-US" sz="2400" b="1" dirty="0" smtClean="0">
                <a:solidFill>
                  <a:srgbClr val="FF0000"/>
                </a:solidFill>
              </a:rPr>
              <a:t>			f(n) ≠ O(n) </a:t>
            </a:r>
            <a:r>
              <a:rPr lang="en-US" sz="2400" b="1" dirty="0" smtClean="0">
                <a:solidFill>
                  <a:srgbClr val="FF0000"/>
                </a:solidFill>
              </a:rPr>
              <a:t>where </a:t>
            </a:r>
            <a:r>
              <a:rPr lang="en-US" sz="2400" b="1" dirty="0" smtClean="0">
                <a:solidFill>
                  <a:srgbClr val="FF0000"/>
                </a:solidFill>
              </a:rPr>
              <a:t>f(n) = n</a:t>
            </a:r>
            <a:r>
              <a:rPr lang="en-US" sz="2400" b="1" baseline="30000" dirty="0" smtClean="0">
                <a:solidFill>
                  <a:srgbClr val="FF0000"/>
                </a:solidFill>
              </a:rPr>
              <a:t>2</a:t>
            </a:r>
            <a:endParaRPr lang="en-US" sz="2400" baseline="30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Big –O Notation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1026" name="Picture 2" descr="C:\Documents and Settings\kunjbihari.meena\Desktop\big-o-complexity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1375" y="762000"/>
            <a:ext cx="7459663" cy="548639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An interesting observation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2400" y="914400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Picture 6" descr="observation of complexit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9600" y="838200"/>
            <a:ext cx="7772400" cy="54864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467600" y="3429000"/>
            <a:ext cx="91440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1D12AE"/>
                </a:solidFill>
              </a:rPr>
              <a:t>Very long</a:t>
            </a:r>
            <a:endParaRPr lang="en-US" sz="1400" b="1" dirty="0">
              <a:solidFill>
                <a:srgbClr val="1D12A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Big –O Notation Example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2400" y="914400"/>
            <a:ext cx="44958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pt-BR" b="1" dirty="0" smtClean="0"/>
              <a:t>&gt;&gt; Eg : 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b="1" dirty="0" smtClean="0"/>
              <a:t>1.</a:t>
            </a:r>
            <a:r>
              <a:rPr lang="pt-BR" dirty="0" smtClean="0"/>
              <a:t> 3n + 2 = O(n)</a:t>
            </a:r>
            <a:br>
              <a:rPr lang="pt-BR" dirty="0" smtClean="0"/>
            </a:br>
            <a:r>
              <a:rPr lang="pt-BR" dirty="0" smtClean="0"/>
              <a:t>3n + 2 ≤ 4n for all n ≥ 2.</a:t>
            </a:r>
          </a:p>
          <a:p>
            <a:pPr marL="342900" indent="-342900">
              <a:lnSpc>
                <a:spcPct val="150000"/>
              </a:lnSpc>
            </a:pPr>
            <a:r>
              <a:rPr lang="pt-BR" dirty="0" smtClean="0"/>
              <a:t>       So  C=4 and n0=2</a:t>
            </a:r>
            <a:br>
              <a:rPr lang="pt-BR" dirty="0" smtClean="0"/>
            </a:br>
            <a:r>
              <a:rPr lang="pt-BR" b="1" dirty="0" smtClean="0"/>
              <a:t>2.</a:t>
            </a:r>
            <a:r>
              <a:rPr lang="pt-BR" dirty="0" smtClean="0"/>
              <a:t> 3n + 3 = O(n)</a:t>
            </a:r>
            <a:br>
              <a:rPr lang="pt-BR" dirty="0" smtClean="0"/>
            </a:br>
            <a:r>
              <a:rPr lang="pt-BR" dirty="0" smtClean="0"/>
              <a:t>3n + 3 ≤ 4n for all n ≥ 3.</a:t>
            </a:r>
          </a:p>
          <a:p>
            <a:pPr marL="342900" indent="-342900">
              <a:lnSpc>
                <a:spcPct val="150000"/>
              </a:lnSpc>
            </a:pPr>
            <a:r>
              <a:rPr lang="pt-BR" dirty="0" smtClean="0"/>
              <a:t>	So  C=4 and n0=3 </a:t>
            </a:r>
            <a:br>
              <a:rPr lang="pt-BR" dirty="0" smtClean="0"/>
            </a:br>
            <a:r>
              <a:rPr lang="pt-BR" b="1" dirty="0" smtClean="0"/>
              <a:t>3.</a:t>
            </a:r>
            <a:r>
              <a:rPr lang="pt-BR" dirty="0" smtClean="0"/>
              <a:t> 100n + 6 = O(n)</a:t>
            </a:r>
            <a:br>
              <a:rPr lang="pt-BR" dirty="0" smtClean="0"/>
            </a:br>
            <a:r>
              <a:rPr lang="pt-BR" dirty="0" smtClean="0"/>
              <a:t>100n + 6 ≤ 101n for all n ≥ 6.</a:t>
            </a:r>
          </a:p>
          <a:p>
            <a:pPr marL="342900" indent="-342900">
              <a:lnSpc>
                <a:spcPct val="150000"/>
              </a:lnSpc>
            </a:pPr>
            <a:r>
              <a:rPr lang="pt-BR" dirty="0" smtClean="0"/>
              <a:t>	So  C=101 and n0=6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Worst Case Analysis (Usually Done)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2400" y="914400"/>
            <a:ext cx="883920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/>
              <a:t>In the worst case analysis, </a:t>
            </a:r>
            <a:r>
              <a:rPr lang="en-US" sz="2000" dirty="0" smtClean="0"/>
              <a:t>the upper </a:t>
            </a:r>
            <a:r>
              <a:rPr lang="en-US" sz="2000" dirty="0" smtClean="0"/>
              <a:t>bound on running time of an </a:t>
            </a:r>
            <a:r>
              <a:rPr lang="en-US" sz="2000" dirty="0" smtClean="0"/>
              <a:t>algorithm is calculated. </a:t>
            </a:r>
            <a:endParaRPr lang="en-US" sz="2000" dirty="0" smtClean="0"/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/>
              <a:t>For the worst case analysis, </a:t>
            </a:r>
            <a:r>
              <a:rPr lang="en-US" sz="2000" dirty="0" smtClean="0"/>
              <a:t>w</a:t>
            </a:r>
            <a:r>
              <a:rPr lang="en-US" sz="2000" dirty="0" smtClean="0"/>
              <a:t>e </a:t>
            </a:r>
            <a:r>
              <a:rPr lang="en-US" sz="2000" dirty="0" smtClean="0"/>
              <a:t>must know the case that causes maximum number of operations to be executed. 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/>
              <a:t>For Linear Search, the worst case happens when the element to be searched is not present in the array or it is present at the last location. </a:t>
            </a:r>
            <a:endParaRPr lang="en-US" sz="2000" dirty="0" smtClean="0"/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/>
              <a:t>Therefore</a:t>
            </a:r>
            <a:r>
              <a:rPr lang="en-US" sz="2000" dirty="0" smtClean="0"/>
              <a:t>, the worst case time complexity of linear </a:t>
            </a:r>
            <a:r>
              <a:rPr lang="en-US" sz="2000" dirty="0" smtClean="0"/>
              <a:t>search is: </a:t>
            </a:r>
            <a:r>
              <a:rPr lang="en-US" sz="2800" dirty="0" smtClean="0">
                <a:solidFill>
                  <a:srgbClr val="FF0000"/>
                </a:solidFill>
              </a:rPr>
              <a:t>O(n</a:t>
            </a:r>
            <a:r>
              <a:rPr lang="en-US" sz="2800" dirty="0" smtClean="0">
                <a:solidFill>
                  <a:srgbClr val="FF0000"/>
                </a:solidFill>
              </a:rPr>
              <a:t>)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endParaRPr lang="en-US" sz="2000" dirty="0" smtClean="0"/>
          </a:p>
          <a:p>
            <a:pPr marL="342900" indent="-342900">
              <a:lnSpc>
                <a:spcPct val="150000"/>
              </a:lnSpc>
            </a:pPr>
            <a:endParaRPr lang="en-US" sz="2400" baseline="30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Big –</a:t>
            </a:r>
            <a:r>
              <a:rPr lang="el-GR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Ω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Notation Example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2400" y="914400"/>
            <a:ext cx="883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200" y="1066800"/>
            <a:ext cx="64008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 smtClean="0"/>
              <a:t>1.</a:t>
            </a:r>
            <a:r>
              <a:rPr lang="pt-BR" sz="2000" dirty="0" smtClean="0"/>
              <a:t> 3n + 2 = Ω(n)</a:t>
            </a:r>
            <a:br>
              <a:rPr lang="pt-BR" sz="2000" dirty="0" smtClean="0"/>
            </a:br>
            <a:r>
              <a:rPr lang="pt-BR" sz="2000" dirty="0" smtClean="0"/>
              <a:t>3n + 2 ≥ 3n for all n ≥ 1.</a:t>
            </a:r>
          </a:p>
          <a:p>
            <a:r>
              <a:rPr lang="pt-BR" sz="2000" dirty="0" smtClean="0"/>
              <a:t>So  c=3 and n0=1</a:t>
            </a:r>
          </a:p>
          <a:p>
            <a:r>
              <a:rPr lang="pt-BR" sz="2000" dirty="0" smtClean="0"/>
              <a:t/>
            </a:r>
            <a:br>
              <a:rPr lang="pt-BR" sz="2000" dirty="0" smtClean="0"/>
            </a:br>
            <a:r>
              <a:rPr lang="pt-BR" sz="2000" b="1" dirty="0" smtClean="0"/>
              <a:t>2.</a:t>
            </a:r>
            <a:r>
              <a:rPr lang="pt-BR" sz="2000" dirty="0" smtClean="0"/>
              <a:t> 3n + 3 = Ω(n)</a:t>
            </a:r>
            <a:br>
              <a:rPr lang="pt-BR" sz="2000" dirty="0" smtClean="0"/>
            </a:br>
            <a:r>
              <a:rPr lang="pt-BR" sz="2000" dirty="0" smtClean="0"/>
              <a:t>3n + 3 ≥ 3n for all n ≥ 1.</a:t>
            </a:r>
          </a:p>
          <a:p>
            <a:r>
              <a:rPr lang="pt-BR" sz="2000" dirty="0" smtClean="0"/>
              <a:t>So  c=3 and n0=1</a:t>
            </a:r>
          </a:p>
          <a:p>
            <a:endParaRPr lang="pt-BR" sz="2000" dirty="0" smtClean="0"/>
          </a:p>
          <a:p>
            <a:r>
              <a:rPr lang="pt-BR" sz="2000" dirty="0" smtClean="0"/>
              <a:t/>
            </a:r>
            <a:br>
              <a:rPr lang="pt-BR" sz="2000" dirty="0" smtClean="0"/>
            </a:br>
            <a:r>
              <a:rPr lang="pt-BR" sz="2000" b="1" dirty="0" smtClean="0"/>
              <a:t>3.</a:t>
            </a:r>
            <a:r>
              <a:rPr lang="pt-BR" sz="2000" dirty="0" smtClean="0"/>
              <a:t> 100n + 6 = Ω(n)</a:t>
            </a:r>
            <a:br>
              <a:rPr lang="pt-BR" sz="2000" dirty="0" smtClean="0"/>
            </a:br>
            <a:r>
              <a:rPr lang="pt-BR" sz="2000" dirty="0" smtClean="0"/>
              <a:t>100n + 6 ≥ 100n for all n ≥ 1.</a:t>
            </a:r>
          </a:p>
          <a:p>
            <a:r>
              <a:rPr lang="pt-BR" sz="2000" dirty="0" smtClean="0"/>
              <a:t>So  c=100 and n0=1</a:t>
            </a:r>
          </a:p>
          <a:p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Best Case Analysis (Bogus) 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2400" y="914400"/>
            <a:ext cx="883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04800" y="990600"/>
            <a:ext cx="84582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/>
              <a:t>In the best case analysis, </a:t>
            </a:r>
            <a:r>
              <a:rPr lang="en-US" sz="2000" dirty="0" smtClean="0"/>
              <a:t>lower </a:t>
            </a:r>
            <a:r>
              <a:rPr lang="en-US" sz="2000" dirty="0" smtClean="0"/>
              <a:t>bound on running time of an </a:t>
            </a:r>
            <a:r>
              <a:rPr lang="en-US" sz="2000" dirty="0" smtClean="0"/>
              <a:t>algorithm is calculated. </a:t>
            </a:r>
            <a:endParaRPr lang="en-US" sz="2000" dirty="0" smtClean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/>
              <a:t>For the best case, we </a:t>
            </a:r>
            <a:r>
              <a:rPr lang="en-US" sz="2000" dirty="0" smtClean="0"/>
              <a:t>must know the case that causes minimum number of operations to be executed. 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/>
              <a:t>In the linear search problem, the best case occurs when </a:t>
            </a:r>
            <a:r>
              <a:rPr lang="en-US" sz="2000" dirty="0" smtClean="0"/>
              <a:t>the element to be searched </a:t>
            </a:r>
            <a:r>
              <a:rPr lang="en-US" sz="2000" dirty="0" smtClean="0"/>
              <a:t>is present at the first location. 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/>
              <a:t>The number of operations in the best case is constant (not dependent on n</a:t>
            </a:r>
            <a:r>
              <a:rPr lang="en-US" sz="2000" dirty="0" smtClean="0"/>
              <a:t>). 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/>
              <a:t> </a:t>
            </a:r>
            <a:r>
              <a:rPr lang="en-US" sz="2000" dirty="0" smtClean="0"/>
              <a:t>So </a:t>
            </a:r>
            <a:r>
              <a:rPr lang="en-US" sz="2000" dirty="0" smtClean="0"/>
              <a:t>time complexity of linear search in the best case would be </a:t>
            </a:r>
            <a:r>
              <a:rPr lang="en-US" sz="2000" b="1" dirty="0" smtClean="0"/>
              <a:t>O(1)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Big –</a:t>
            </a:r>
            <a:r>
              <a:rPr lang="el-GR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θ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Notation Example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2400" y="914400"/>
            <a:ext cx="883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200" y="1371600"/>
            <a:ext cx="6400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smtClean="0"/>
              <a:t>1.</a:t>
            </a:r>
            <a:r>
              <a:rPr lang="pt-BR" dirty="0" smtClean="0"/>
              <a:t> 3n + 2 = Θ(n)</a:t>
            </a:r>
            <a:br>
              <a:rPr lang="pt-BR" dirty="0" smtClean="0"/>
            </a:br>
            <a:r>
              <a:rPr lang="pt-BR" dirty="0" smtClean="0"/>
              <a:t>3n + 2 ≥ 3n for all n ≥ 2.</a:t>
            </a:r>
            <a:br>
              <a:rPr lang="pt-BR" dirty="0" smtClean="0"/>
            </a:br>
            <a:r>
              <a:rPr lang="pt-BR" dirty="0" smtClean="0"/>
              <a:t>3n + 2 ≤ 4n for all n ≥ 2.</a:t>
            </a:r>
            <a:br>
              <a:rPr lang="pt-BR" dirty="0" smtClean="0"/>
            </a:br>
            <a:r>
              <a:rPr lang="pt-BR" dirty="0" smtClean="0"/>
              <a:t>So, C1 = 3, C2 =4 &amp; n0 =2.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Average Case Analysis (Sometimes done) 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2400" y="914400"/>
            <a:ext cx="883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04800" y="990600"/>
            <a:ext cx="8458200" cy="22510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>
                <a:latin typeface="+mj-lt"/>
                <a:cs typeface="Times New Roman" pitchFamily="18" charset="0"/>
              </a:rPr>
              <a:t>In average case analysis, we take all possible inputs and calculate computing time for all of the inputs.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>
                <a:latin typeface="+mj-lt"/>
                <a:cs typeface="Times New Roman" pitchFamily="18" charset="0"/>
              </a:rPr>
              <a:t> Sum all the calculated values and divide the sum by total number of inputs.</a:t>
            </a:r>
            <a:endParaRPr lang="en-US" sz="2400" dirty="0">
              <a:latin typeface="+mj-lt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defRPr/>
            </a:pPr>
            <a:fld id="{C1A9A4A4-65FA-4222-A003-139BA138C956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17412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28600" y="990600"/>
            <a:ext cx="8458200" cy="4754563"/>
          </a:xfrm>
        </p:spPr>
        <p:txBody>
          <a:bodyPr>
            <a:normAutofit/>
          </a:bodyPr>
          <a:lstStyle/>
          <a:p>
            <a:pPr algn="just" eaLnBrk="1" hangingPunct="1">
              <a:buFont typeface="Wingdings" pitchFamily="2" charset="2"/>
              <a:buChar char="Ø"/>
              <a:defRPr/>
            </a:pPr>
            <a:r>
              <a:rPr lang="en-US" sz="2800" b="1" dirty="0" smtClean="0">
                <a:sym typeface="Wingdings" pitchFamily="2" charset="2"/>
              </a:rPr>
              <a:t>A program </a:t>
            </a:r>
            <a:r>
              <a:rPr lang="en-US" sz="2800" dirty="0" smtClean="0">
                <a:sym typeface="Wingdings" pitchFamily="2" charset="2"/>
              </a:rPr>
              <a:t>is an </a:t>
            </a:r>
            <a:r>
              <a:rPr lang="en-US" sz="2800" i="1" dirty="0" smtClean="0">
                <a:sym typeface="Wingdings" pitchFamily="2" charset="2"/>
              </a:rPr>
              <a:t>implementation</a:t>
            </a:r>
            <a:r>
              <a:rPr lang="en-US" sz="2800" dirty="0" smtClean="0">
                <a:sym typeface="Wingdings" pitchFamily="2" charset="2"/>
              </a:rPr>
              <a:t> of an algorithm to be run on a specific computer. </a:t>
            </a:r>
          </a:p>
          <a:p>
            <a:pPr algn="just" eaLnBrk="1" hangingPunct="1">
              <a:buNone/>
              <a:defRPr/>
            </a:pPr>
            <a:endParaRPr lang="en-US" sz="2800" dirty="0" smtClean="0">
              <a:sym typeface="Wingdings" pitchFamily="2" charset="2"/>
            </a:endParaRPr>
          </a:p>
          <a:p>
            <a:pPr algn="just" eaLnBrk="1" hangingPunct="1">
              <a:buFont typeface="Wingdings" pitchFamily="2" charset="2"/>
              <a:buChar char="Ø"/>
              <a:defRPr/>
            </a:pPr>
            <a:r>
              <a:rPr lang="en-US" sz="2800" dirty="0" smtClean="0">
                <a:sym typeface="Wingdings" pitchFamily="2" charset="2"/>
              </a:rPr>
              <a:t> </a:t>
            </a:r>
            <a:r>
              <a:rPr lang="en-US" sz="2800" b="1" dirty="0" smtClean="0">
                <a:sym typeface="Wingdings" pitchFamily="2" charset="2"/>
              </a:rPr>
              <a:t>An algorithm </a:t>
            </a:r>
            <a:r>
              <a:rPr lang="en-US" sz="2800" dirty="0" smtClean="0">
                <a:sym typeface="Wingdings" pitchFamily="2" charset="2"/>
              </a:rPr>
              <a:t>is a more abstract way to solve a problem; it does not deal with machine specific details. </a:t>
            </a:r>
          </a:p>
          <a:p>
            <a:pPr algn="just" eaLnBrk="1" hangingPunct="1">
              <a:buNone/>
              <a:defRPr/>
            </a:pPr>
            <a:endParaRPr lang="en-US" b="1" u="sng" dirty="0" smtClean="0">
              <a:sym typeface="Wingdings" pitchFamily="2" charset="2"/>
            </a:endParaRPr>
          </a:p>
          <a:p>
            <a:pPr eaLnBrk="1" hangingPunct="1">
              <a:defRPr/>
            </a:pPr>
            <a:endParaRPr lang="en-US" b="1" dirty="0" smtClean="0"/>
          </a:p>
        </p:txBody>
      </p:sp>
      <p:sp>
        <p:nvSpPr>
          <p:cNvPr id="5" name="Rounded Rectangle 4"/>
          <p:cNvSpPr/>
          <p:nvPr/>
        </p:nvSpPr>
        <p:spPr>
          <a:xfrm>
            <a:off x="0" y="1524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Program Vs. Algorithm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Basic asymptotic efficiency classes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2400" y="914400"/>
            <a:ext cx="883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524000" y="1397000"/>
          <a:ext cx="6096000" cy="457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Constant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 smtClean="0"/>
                        <a:t>loglogn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double logarithmic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logn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Logarithmic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ahoma" pitchFamily="34" charset="0"/>
                        </a:rPr>
                        <a:t>Log</a:t>
                      </a:r>
                      <a:r>
                        <a:rPr lang="en-US" sz="2400" baseline="30000" dirty="0" smtClean="0">
                          <a:latin typeface="Tahoma" pitchFamily="34" charset="0"/>
                        </a:rPr>
                        <a:t>2</a:t>
                      </a:r>
                      <a:r>
                        <a:rPr lang="en-US" sz="2400" dirty="0" smtClean="0">
                          <a:latin typeface="Tahoma" pitchFamily="34" charset="0"/>
                        </a:rPr>
                        <a:t>n</a:t>
                      </a:r>
                      <a:r>
                        <a:rPr lang="en-US" sz="2400" baseline="30000" dirty="0" smtClean="0">
                          <a:latin typeface="Tahoma" pitchFamily="34" charset="0"/>
                        </a:rPr>
                        <a:t> 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ahoma" pitchFamily="34" charset="0"/>
                        </a:rPr>
                        <a:t>log-squared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Linear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nlogn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Log linear 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n</a:t>
                      </a:r>
                      <a:r>
                        <a:rPr lang="en-US" sz="2400" baseline="30000" dirty="0" smtClean="0"/>
                        <a:t>2</a:t>
                      </a:r>
                      <a:endParaRPr lang="en-US" sz="2400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Quadratic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 smtClean="0"/>
                        <a:t>n</a:t>
                      </a:r>
                      <a:r>
                        <a:rPr lang="en-US" sz="2400" baseline="300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Cubic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r>
                        <a:rPr lang="en-US" sz="2400" baseline="30000" dirty="0" smtClean="0"/>
                        <a:t>n</a:t>
                      </a:r>
                      <a:endParaRPr lang="en-US" sz="2400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Exponential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n!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Factorial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0"/>
            <a:ext cx="9144000" cy="6096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Big-O 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Operations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52400" y="914400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28600" y="838200"/>
            <a:ext cx="8458200" cy="6093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Summation Rule:</a:t>
            </a:r>
          </a:p>
          <a:p>
            <a:endParaRPr lang="en-US" b="1" dirty="0" smtClean="0"/>
          </a:p>
          <a:p>
            <a:r>
              <a:rPr lang="en-US" b="1" dirty="0" smtClean="0"/>
              <a:t>O(f1(n) + f2(n)) = O(max(f1(n), f2(n)))</a:t>
            </a:r>
          </a:p>
          <a:p>
            <a:r>
              <a:rPr lang="en-US" b="1" dirty="0" smtClean="0"/>
              <a:t>Example: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O(2</a:t>
            </a:r>
            <a:r>
              <a:rPr lang="en-US" b="1" baseline="30000" dirty="0" smtClean="0"/>
              <a:t>n</a:t>
            </a:r>
            <a:r>
              <a:rPr lang="en-US" b="1" dirty="0" smtClean="0"/>
              <a:t>+n</a:t>
            </a:r>
            <a:r>
              <a:rPr lang="en-US" b="1" baseline="30000" dirty="0" smtClean="0"/>
              <a:t>3</a:t>
            </a:r>
            <a:r>
              <a:rPr lang="en-US" b="1" dirty="0" smtClean="0"/>
              <a:t> )=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O(n</a:t>
            </a:r>
            <a:r>
              <a:rPr lang="en-US" b="1" baseline="30000" dirty="0" smtClean="0"/>
              <a:t>4</a:t>
            </a:r>
            <a:r>
              <a:rPr lang="en-US" b="1" dirty="0" smtClean="0"/>
              <a:t>+nlogn)=O(n</a:t>
            </a:r>
            <a:r>
              <a:rPr lang="en-US" b="1" baseline="30000" dirty="0" smtClean="0"/>
              <a:t>4</a:t>
            </a:r>
            <a:r>
              <a:rPr lang="en-US" b="1" dirty="0" smtClean="0"/>
              <a:t>)</a:t>
            </a:r>
          </a:p>
          <a:p>
            <a:endParaRPr lang="en-US" b="1" baseline="30000" dirty="0" smtClean="0"/>
          </a:p>
          <a:p>
            <a:endParaRPr lang="en-US" b="1" baseline="30000" dirty="0" smtClean="0"/>
          </a:p>
          <a:p>
            <a:r>
              <a:rPr lang="en-US" b="1" dirty="0" smtClean="0">
                <a:solidFill>
                  <a:srgbClr val="FF0000"/>
                </a:solidFill>
              </a:rPr>
              <a:t>Product Rule</a:t>
            </a:r>
          </a:p>
          <a:p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b="1" dirty="0" smtClean="0"/>
              <a:t>Suppose T1(n) = O(f1(n)) and T2(n) = O(f2(n)). Then, we can conclude that</a:t>
            </a:r>
          </a:p>
          <a:p>
            <a:r>
              <a:rPr lang="en-US" b="1" dirty="0" smtClean="0"/>
              <a:t>T1(n) * T2(n) = O(f1(n) * f2(n)).</a:t>
            </a:r>
          </a:p>
          <a:p>
            <a:endParaRPr lang="en-US" b="1" baseline="30000" dirty="0" smtClean="0"/>
          </a:p>
          <a:p>
            <a:r>
              <a:rPr lang="en-US" b="1" dirty="0" smtClean="0"/>
              <a:t>Example:</a:t>
            </a:r>
          </a:p>
          <a:p>
            <a:endParaRPr lang="en-US" b="1" dirty="0" smtClean="0"/>
          </a:p>
          <a:p>
            <a:pPr marL="342900" indent="-342900">
              <a:buAutoNum type="arabicPeriod"/>
            </a:pPr>
            <a:r>
              <a:rPr lang="en-US" b="1" dirty="0" smtClean="0"/>
              <a:t>O(n) * O (n</a:t>
            </a:r>
            <a:r>
              <a:rPr lang="en-US" b="1" baseline="30000" dirty="0" smtClean="0"/>
              <a:t>2</a:t>
            </a:r>
            <a:r>
              <a:rPr lang="en-US" b="1" dirty="0" smtClean="0"/>
              <a:t>) * O (n</a:t>
            </a:r>
            <a:r>
              <a:rPr lang="en-US" b="1" baseline="30000" dirty="0" smtClean="0"/>
              <a:t>3</a:t>
            </a:r>
            <a:r>
              <a:rPr lang="en-US" b="1" dirty="0" smtClean="0"/>
              <a:t>) = O (n</a:t>
            </a:r>
            <a:r>
              <a:rPr lang="en-US" b="1" baseline="30000" dirty="0" smtClean="0"/>
              <a:t>6</a:t>
            </a:r>
            <a:r>
              <a:rPr lang="en-US" b="1" dirty="0" smtClean="0"/>
              <a:t>)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O(n</a:t>
            </a:r>
            <a:r>
              <a:rPr lang="en-US" b="1" baseline="30000" dirty="0" smtClean="0"/>
              <a:t>2</a:t>
            </a:r>
            <a:r>
              <a:rPr lang="en-US" b="1" dirty="0" smtClean="0"/>
              <a:t>)*O(</a:t>
            </a:r>
            <a:r>
              <a:rPr lang="en-US" b="1" dirty="0" err="1" smtClean="0"/>
              <a:t>logn</a:t>
            </a:r>
            <a:r>
              <a:rPr lang="en-US" b="1" dirty="0" smtClean="0"/>
              <a:t>)=O(n</a:t>
            </a:r>
            <a:r>
              <a:rPr lang="en-US" b="1" baseline="30000" dirty="0" smtClean="0"/>
              <a:t>2</a:t>
            </a:r>
            <a:r>
              <a:rPr lang="en-US" b="1" dirty="0" smtClean="0"/>
              <a:t>logn)</a:t>
            </a:r>
          </a:p>
          <a:p>
            <a:pPr marL="342900" indent="-342900"/>
            <a:endParaRPr lang="en-US" b="1" dirty="0" smtClean="0"/>
          </a:p>
          <a:p>
            <a:pPr marL="342900" indent="-342900"/>
            <a:endParaRPr lang="en-US" b="1" dirty="0" smtClean="0"/>
          </a:p>
          <a:p>
            <a:r>
              <a:rPr lang="en-US" sz="2400" b="1" dirty="0" smtClean="0">
                <a:solidFill>
                  <a:srgbClr val="C00000"/>
                </a:solidFill>
              </a:rPr>
              <a:t>Note: </a:t>
            </a:r>
            <a:r>
              <a:rPr lang="en-US" sz="2400" dirty="0" smtClean="0">
                <a:solidFill>
                  <a:srgbClr val="FF0000"/>
                </a:solidFill>
              </a:rPr>
              <a:t>For any two functions </a:t>
            </a:r>
            <a:r>
              <a:rPr lang="en-US" sz="2400" i="1" dirty="0" smtClean="0">
                <a:solidFill>
                  <a:srgbClr val="FF0000"/>
                </a:solidFill>
              </a:rPr>
              <a:t>f(n) and g(n), we have f(n) = Θ(g(n)) if and only if f(n) = O(g(n)) and f(n) = </a:t>
            </a:r>
            <a:r>
              <a:rPr lang="el-GR" sz="2400" i="1" dirty="0" smtClean="0">
                <a:solidFill>
                  <a:srgbClr val="FF0000"/>
                </a:solidFill>
              </a:rPr>
              <a:t>Ω(</a:t>
            </a:r>
            <a:r>
              <a:rPr lang="en-US" sz="2400" i="1" dirty="0" smtClean="0">
                <a:solidFill>
                  <a:srgbClr val="FF0000"/>
                </a:solidFill>
              </a:rPr>
              <a:t>g(n)).</a:t>
            </a:r>
            <a:endParaRPr lang="en-US" sz="2400" b="1" dirty="0" smtClean="0">
              <a:solidFill>
                <a:srgbClr val="FF0000"/>
              </a:solidFill>
            </a:endParaRPr>
          </a:p>
          <a:p>
            <a:endParaRPr lang="en-US" b="1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1524000" y="19050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O(2</a:t>
            </a:r>
            <a:r>
              <a:rPr lang="en-US" baseline="30000" dirty="0" smtClean="0"/>
              <a:t>n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Big-O 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Rules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2400" y="914400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04800" y="762000"/>
            <a:ext cx="8305800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  <a:tabLst>
                <a:tab pos="1028700" algn="l"/>
              </a:tabLst>
            </a:pPr>
            <a:r>
              <a:rPr lang="en-US" sz="2800" dirty="0" smtClean="0"/>
              <a:t>If </a:t>
            </a:r>
            <a:r>
              <a:rPr lang="en-US" sz="2800" b="1" i="1" dirty="0" smtClean="0">
                <a:latin typeface="Times New Roman" pitchFamily="18" charset="0"/>
                <a:sym typeface="Symbol" pitchFamily="18" charset="2"/>
              </a:rPr>
              <a:t>f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sz="2800" b="1" i="1" dirty="0" smtClean="0">
                <a:latin typeface="Times New Roman" pitchFamily="18" charset="0"/>
                <a:sym typeface="Symbol" pitchFamily="18" charset="2"/>
              </a:rPr>
              <a:t>n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)</a:t>
            </a:r>
            <a:r>
              <a:rPr lang="en-US" sz="2800" dirty="0" smtClean="0"/>
              <a:t> is a polynomial of degree </a:t>
            </a:r>
            <a:r>
              <a:rPr lang="en-US" sz="2800" b="1" i="1" dirty="0" smtClean="0">
                <a:latin typeface="Times New Roman" pitchFamily="18" charset="0"/>
                <a:sym typeface="Symbol" pitchFamily="18" charset="2"/>
              </a:rPr>
              <a:t>d</a:t>
            </a:r>
            <a:r>
              <a:rPr lang="en-US" sz="2800" dirty="0" smtClean="0"/>
              <a:t>, then </a:t>
            </a:r>
            <a:r>
              <a:rPr lang="en-US" sz="2800" b="1" i="1" dirty="0" smtClean="0">
                <a:latin typeface="Times New Roman" pitchFamily="18" charset="0"/>
                <a:sym typeface="Symbol" pitchFamily="18" charset="2"/>
              </a:rPr>
              <a:t>f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sz="2800" b="1" i="1" dirty="0" smtClean="0">
                <a:latin typeface="Times New Roman" pitchFamily="18" charset="0"/>
                <a:sym typeface="Symbol" pitchFamily="18" charset="2"/>
              </a:rPr>
              <a:t>n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)</a:t>
            </a:r>
            <a:r>
              <a:rPr lang="en-US" sz="2800" dirty="0" smtClean="0"/>
              <a:t> is </a:t>
            </a:r>
            <a:r>
              <a:rPr lang="en-US" sz="2800" b="1" i="1" dirty="0" smtClean="0">
                <a:latin typeface="Times New Roman" pitchFamily="18" charset="0"/>
                <a:sym typeface="Symbol" pitchFamily="18" charset="2"/>
              </a:rPr>
              <a:t>O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sz="2800" b="1" i="1" dirty="0" err="1" smtClean="0">
                <a:latin typeface="Times New Roman" pitchFamily="18" charset="0"/>
                <a:sym typeface="Symbol" pitchFamily="18" charset="2"/>
              </a:rPr>
              <a:t>n</a:t>
            </a:r>
            <a:r>
              <a:rPr lang="en-US" sz="2800" b="1" i="1" baseline="30000" dirty="0" err="1" smtClean="0">
                <a:latin typeface="Times New Roman" pitchFamily="18" charset="0"/>
                <a:sym typeface="Symbol" pitchFamily="18" charset="2"/>
              </a:rPr>
              <a:t>d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)</a:t>
            </a:r>
            <a:r>
              <a:rPr lang="en-US" sz="2800" dirty="0" smtClean="0"/>
              <a:t>, i.e.,</a:t>
            </a:r>
          </a:p>
          <a:p>
            <a:pPr marL="1485900" lvl="1" indent="-457200">
              <a:buFont typeface="+mj-lt"/>
              <a:buAutoNum type="arabicPeriod"/>
              <a:tabLst>
                <a:tab pos="1028700" algn="l"/>
              </a:tabLst>
            </a:pPr>
            <a:r>
              <a:rPr lang="en-US" sz="2400" dirty="0" smtClean="0"/>
              <a:t>Drop lower-order terms</a:t>
            </a:r>
          </a:p>
          <a:p>
            <a:pPr marL="1485900" lvl="1" indent="-457200">
              <a:buFont typeface="+mj-lt"/>
              <a:buAutoNum type="arabicPeriod"/>
              <a:tabLst>
                <a:tab pos="1028700" algn="l"/>
              </a:tabLst>
            </a:pPr>
            <a:r>
              <a:rPr lang="en-US" sz="2400" dirty="0" smtClean="0"/>
              <a:t>Drop constant factors</a:t>
            </a:r>
          </a:p>
          <a:p>
            <a:pPr marL="1485900" lvl="1" indent="-457200">
              <a:tabLst>
                <a:tab pos="1028700" algn="l"/>
              </a:tabLst>
            </a:pPr>
            <a:r>
              <a:rPr lang="en-US" sz="2400" dirty="0" err="1" smtClean="0"/>
              <a:t>Eg</a:t>
            </a:r>
            <a:r>
              <a:rPr lang="en-US" sz="2400" dirty="0" smtClean="0"/>
              <a:t>. f(n)=n</a:t>
            </a:r>
            <a:r>
              <a:rPr lang="en-US" sz="2400" baseline="30000" dirty="0" smtClean="0"/>
              <a:t>6</a:t>
            </a:r>
            <a:r>
              <a:rPr lang="en-US" sz="2400" dirty="0" smtClean="0"/>
              <a:t>+3n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+77</a:t>
            </a:r>
          </a:p>
          <a:p>
            <a:pPr marL="1485900" lvl="1" indent="-457200">
              <a:tabLst>
                <a:tab pos="1028700" algn="l"/>
              </a:tabLst>
            </a:pPr>
            <a:r>
              <a:rPr lang="en-US" sz="2400" dirty="0" smtClean="0"/>
              <a:t>Will be O(n</a:t>
            </a:r>
            <a:r>
              <a:rPr lang="en-US" sz="2400" baseline="30000" dirty="0" smtClean="0"/>
              <a:t>6</a:t>
            </a:r>
            <a:r>
              <a:rPr lang="en-US" sz="2400" dirty="0" smtClean="0"/>
              <a:t>)</a:t>
            </a:r>
          </a:p>
          <a:p>
            <a:pPr marL="514350" indent="-514350">
              <a:buFont typeface="+mj-lt"/>
              <a:buAutoNum type="arabicPeriod"/>
              <a:tabLst>
                <a:tab pos="1028700" algn="l"/>
              </a:tabLst>
            </a:pPr>
            <a:r>
              <a:rPr lang="en-US" sz="2800" dirty="0" smtClean="0"/>
              <a:t>Use the smallest possible class of functions</a:t>
            </a:r>
          </a:p>
          <a:p>
            <a:pPr marL="1485900" lvl="1" indent="-457200">
              <a:tabLst>
                <a:tab pos="1028700" algn="l"/>
              </a:tabLst>
            </a:pPr>
            <a:r>
              <a:rPr lang="en-US" sz="2400" dirty="0" smtClean="0"/>
              <a:t>Say “</a:t>
            </a:r>
            <a:r>
              <a:rPr lang="en-US" sz="2400" dirty="0" smtClean="0">
                <a:latin typeface="Times New Roman" pitchFamily="18" charset="0"/>
                <a:sym typeface="Symbol" pitchFamily="18" charset="2"/>
              </a:rPr>
              <a:t>2</a:t>
            </a:r>
            <a:r>
              <a:rPr lang="en-US" sz="2400" b="1" i="1" dirty="0" smtClean="0">
                <a:latin typeface="Times New Roman" pitchFamily="18" charset="0"/>
                <a:sym typeface="Symbol" pitchFamily="18" charset="2"/>
              </a:rPr>
              <a:t>n</a:t>
            </a:r>
            <a:r>
              <a:rPr lang="en-US" sz="2400" dirty="0" smtClean="0">
                <a:sym typeface="Symbol" pitchFamily="18" charset="2"/>
              </a:rPr>
              <a:t> is </a:t>
            </a:r>
            <a:r>
              <a:rPr lang="en-US" sz="2400" b="1" i="1" dirty="0" smtClean="0">
                <a:latin typeface="Times New Roman" pitchFamily="18" charset="0"/>
                <a:sym typeface="Symbol" pitchFamily="18" charset="2"/>
              </a:rPr>
              <a:t>O</a:t>
            </a:r>
            <a:r>
              <a:rPr lang="en-US" sz="2400" dirty="0" smtClean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sz="2400" b="1" i="1" dirty="0" smtClean="0">
                <a:latin typeface="Times New Roman" pitchFamily="18" charset="0"/>
                <a:sym typeface="Symbol" pitchFamily="18" charset="2"/>
              </a:rPr>
              <a:t>n</a:t>
            </a:r>
            <a:r>
              <a:rPr lang="en-US" sz="2400" dirty="0" smtClean="0">
                <a:latin typeface="Times New Roman" pitchFamily="18" charset="0"/>
                <a:sym typeface="Symbol" pitchFamily="18" charset="2"/>
              </a:rPr>
              <a:t>)</a:t>
            </a:r>
            <a:r>
              <a:rPr lang="en-US" sz="2400" dirty="0" smtClean="0">
                <a:sym typeface="Symbol" pitchFamily="18" charset="2"/>
              </a:rPr>
              <a:t>”</a:t>
            </a:r>
            <a:r>
              <a:rPr lang="en-US" sz="2400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400" dirty="0" smtClean="0"/>
              <a:t>instead of “</a:t>
            </a:r>
            <a:r>
              <a:rPr lang="en-US" sz="2400" dirty="0" smtClean="0">
                <a:latin typeface="Times New Roman" pitchFamily="18" charset="0"/>
                <a:sym typeface="Symbol" pitchFamily="18" charset="2"/>
              </a:rPr>
              <a:t>2</a:t>
            </a:r>
            <a:r>
              <a:rPr lang="en-US" sz="2400" b="1" i="1" dirty="0" smtClean="0">
                <a:latin typeface="Times New Roman" pitchFamily="18" charset="0"/>
                <a:sym typeface="Symbol" pitchFamily="18" charset="2"/>
              </a:rPr>
              <a:t>n</a:t>
            </a:r>
            <a:r>
              <a:rPr lang="en-US" sz="2400" dirty="0" smtClean="0">
                <a:sym typeface="Symbol" pitchFamily="18" charset="2"/>
              </a:rPr>
              <a:t> is </a:t>
            </a:r>
            <a:r>
              <a:rPr lang="en-US" sz="2400" b="1" i="1" dirty="0" smtClean="0">
                <a:latin typeface="Times New Roman" pitchFamily="18" charset="0"/>
                <a:sym typeface="Symbol" pitchFamily="18" charset="2"/>
              </a:rPr>
              <a:t>O</a:t>
            </a:r>
            <a:r>
              <a:rPr lang="en-US" sz="2400" dirty="0" smtClean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sz="2400" b="1" i="1" dirty="0" smtClean="0">
                <a:latin typeface="Times New Roman" pitchFamily="18" charset="0"/>
                <a:sym typeface="Symbol" pitchFamily="18" charset="2"/>
              </a:rPr>
              <a:t>n</a:t>
            </a:r>
            <a:r>
              <a:rPr lang="en-US" sz="2400" baseline="30000" dirty="0" smtClean="0">
                <a:latin typeface="Times New Roman" pitchFamily="18" charset="0"/>
                <a:sym typeface="Symbol" pitchFamily="18" charset="2"/>
              </a:rPr>
              <a:t>2</a:t>
            </a:r>
            <a:r>
              <a:rPr lang="en-US" sz="2400" dirty="0" smtClean="0">
                <a:latin typeface="Times New Roman" pitchFamily="18" charset="0"/>
                <a:sym typeface="Symbol" pitchFamily="18" charset="2"/>
              </a:rPr>
              <a:t>)</a:t>
            </a:r>
            <a:r>
              <a:rPr lang="en-US" sz="2400" dirty="0" smtClean="0">
                <a:sym typeface="Symbol" pitchFamily="18" charset="2"/>
              </a:rPr>
              <a:t>”</a:t>
            </a:r>
          </a:p>
          <a:p>
            <a:pPr marL="514350" indent="-514350">
              <a:buFont typeface="+mj-lt"/>
              <a:buAutoNum type="arabicPeriod"/>
              <a:tabLst>
                <a:tab pos="1028700" algn="l"/>
              </a:tabLst>
            </a:pPr>
            <a:r>
              <a:rPr lang="en-US" sz="2800" dirty="0" smtClean="0">
                <a:sym typeface="Symbol" pitchFamily="18" charset="2"/>
              </a:rPr>
              <a:t>Use the simplest expression of the class(</a:t>
            </a:r>
            <a:r>
              <a:rPr lang="en-US" sz="2800" dirty="0" smtClean="0"/>
              <a:t>discard coefficient)</a:t>
            </a:r>
          </a:p>
          <a:p>
            <a:pPr marL="971550" lvl="2" indent="-514350">
              <a:tabLst>
                <a:tab pos="1028700" algn="l"/>
              </a:tabLst>
            </a:pPr>
            <a:r>
              <a:rPr lang="en-US" sz="2400" dirty="0" smtClean="0"/>
              <a:t>	Say “</a:t>
            </a:r>
            <a:r>
              <a:rPr lang="en-US" sz="2400" dirty="0" smtClean="0">
                <a:latin typeface="Times New Roman" pitchFamily="18" charset="0"/>
                <a:sym typeface="Symbol" pitchFamily="18" charset="2"/>
              </a:rPr>
              <a:t>3</a:t>
            </a:r>
            <a:r>
              <a:rPr lang="en-US" sz="2400" b="1" i="1" dirty="0" smtClean="0">
                <a:latin typeface="Times New Roman" pitchFamily="18" charset="0"/>
                <a:sym typeface="Symbol" pitchFamily="18" charset="2"/>
              </a:rPr>
              <a:t>n</a:t>
            </a:r>
            <a:r>
              <a:rPr lang="en-US" sz="2400" b="1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400" dirty="0" smtClean="0">
                <a:latin typeface="Symbol" pitchFamily="18" charset="2"/>
                <a:sym typeface="Symbol" pitchFamily="18" charset="2"/>
              </a:rPr>
              <a:t>+</a:t>
            </a:r>
            <a:r>
              <a:rPr lang="en-US" sz="2400" b="1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400" dirty="0" smtClean="0">
                <a:latin typeface="Times New Roman" pitchFamily="18" charset="0"/>
                <a:sym typeface="Symbol" pitchFamily="18" charset="2"/>
              </a:rPr>
              <a:t>5</a:t>
            </a:r>
            <a:r>
              <a:rPr lang="en-US" sz="2400" dirty="0" smtClean="0">
                <a:sym typeface="Symbol" pitchFamily="18" charset="2"/>
              </a:rPr>
              <a:t> is </a:t>
            </a:r>
            <a:r>
              <a:rPr lang="en-US" sz="2400" b="1" i="1" dirty="0" smtClean="0">
                <a:latin typeface="Times New Roman" pitchFamily="18" charset="0"/>
                <a:sym typeface="Symbol" pitchFamily="18" charset="2"/>
              </a:rPr>
              <a:t>O</a:t>
            </a:r>
            <a:r>
              <a:rPr lang="en-US" sz="2400" dirty="0" smtClean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sz="2400" b="1" i="1" dirty="0" smtClean="0">
                <a:latin typeface="Times New Roman" pitchFamily="18" charset="0"/>
                <a:sym typeface="Symbol" pitchFamily="18" charset="2"/>
              </a:rPr>
              <a:t>n</a:t>
            </a:r>
            <a:r>
              <a:rPr lang="en-US" sz="2400" dirty="0" smtClean="0">
                <a:latin typeface="Times New Roman" pitchFamily="18" charset="0"/>
                <a:sym typeface="Symbol" pitchFamily="18" charset="2"/>
              </a:rPr>
              <a:t>)</a:t>
            </a:r>
            <a:r>
              <a:rPr lang="en-US" sz="2400" dirty="0" smtClean="0">
                <a:sym typeface="Symbol" pitchFamily="18" charset="2"/>
              </a:rPr>
              <a:t>”</a:t>
            </a:r>
            <a:r>
              <a:rPr lang="en-US" sz="2400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400" dirty="0" smtClean="0"/>
              <a:t>instead of “</a:t>
            </a:r>
            <a:r>
              <a:rPr lang="en-US" sz="2400" dirty="0" smtClean="0">
                <a:latin typeface="Times New Roman" pitchFamily="18" charset="0"/>
                <a:sym typeface="Symbol" pitchFamily="18" charset="2"/>
              </a:rPr>
              <a:t>3</a:t>
            </a:r>
            <a:r>
              <a:rPr lang="en-US" sz="2400" b="1" i="1" dirty="0" smtClean="0">
                <a:latin typeface="Times New Roman" pitchFamily="18" charset="0"/>
                <a:sym typeface="Symbol" pitchFamily="18" charset="2"/>
              </a:rPr>
              <a:t>n</a:t>
            </a:r>
            <a:r>
              <a:rPr lang="en-US" sz="2400" b="1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400" dirty="0" smtClean="0">
                <a:latin typeface="Symbol" pitchFamily="18" charset="2"/>
                <a:sym typeface="Symbol" pitchFamily="18" charset="2"/>
              </a:rPr>
              <a:t>+</a:t>
            </a:r>
            <a:r>
              <a:rPr lang="en-US" sz="2400" b="1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400" dirty="0" smtClean="0">
                <a:latin typeface="Times New Roman" pitchFamily="18" charset="0"/>
                <a:sym typeface="Symbol" pitchFamily="18" charset="2"/>
              </a:rPr>
              <a:t>5</a:t>
            </a:r>
            <a:r>
              <a:rPr lang="en-US" sz="2400" dirty="0" smtClean="0">
                <a:sym typeface="Symbol" pitchFamily="18" charset="2"/>
              </a:rPr>
              <a:t> is </a:t>
            </a:r>
            <a:r>
              <a:rPr lang="en-US" sz="2400" b="1" i="1" dirty="0" smtClean="0">
                <a:latin typeface="Times New Roman" pitchFamily="18" charset="0"/>
                <a:sym typeface="Symbol" pitchFamily="18" charset="2"/>
              </a:rPr>
              <a:t>O</a:t>
            </a:r>
            <a:r>
              <a:rPr lang="en-US" sz="2400" dirty="0" smtClean="0">
                <a:latin typeface="Times New Roman" pitchFamily="18" charset="0"/>
                <a:sym typeface="Symbol" pitchFamily="18" charset="2"/>
              </a:rPr>
              <a:t>(3</a:t>
            </a:r>
            <a:r>
              <a:rPr lang="en-US" sz="2400" b="1" i="1" dirty="0" smtClean="0">
                <a:latin typeface="Times New Roman" pitchFamily="18" charset="0"/>
                <a:sym typeface="Symbol" pitchFamily="18" charset="2"/>
              </a:rPr>
              <a:t>n</a:t>
            </a:r>
            <a:r>
              <a:rPr lang="en-US" sz="2400" dirty="0" smtClean="0">
                <a:latin typeface="Times New Roman" pitchFamily="18" charset="0"/>
                <a:sym typeface="Symbol" pitchFamily="18" charset="2"/>
              </a:rPr>
              <a:t>)</a:t>
            </a:r>
            <a:r>
              <a:rPr lang="en-US" sz="2400" dirty="0" smtClean="0">
                <a:sym typeface="Symbol" pitchFamily="18" charset="2"/>
              </a:rPr>
              <a:t>”</a:t>
            </a:r>
          </a:p>
          <a:p>
            <a:pPr marL="514350" lvl="1" indent="-514350">
              <a:buAutoNum type="arabicPeriod" startAt="4"/>
              <a:tabLst>
                <a:tab pos="1028700" algn="l"/>
              </a:tabLst>
            </a:pPr>
            <a:r>
              <a:rPr lang="en-US" sz="2800" dirty="0" smtClean="0">
                <a:sym typeface="Symbol" pitchFamily="18" charset="2"/>
              </a:rPr>
              <a:t>Drop</a:t>
            </a:r>
            <a:r>
              <a:rPr lang="en-US" sz="2400" dirty="0" smtClean="0"/>
              <a:t> </a:t>
            </a:r>
            <a:r>
              <a:rPr lang="en-US" sz="2800" dirty="0" smtClean="0">
                <a:sym typeface="Symbol" pitchFamily="18" charset="2"/>
              </a:rPr>
              <a:t>lower-order efficiency classes.</a:t>
            </a:r>
          </a:p>
          <a:p>
            <a:pPr marL="1543050" lvl="1" indent="-514350">
              <a:tabLst>
                <a:tab pos="1028700" algn="l"/>
              </a:tabLst>
            </a:pPr>
            <a:r>
              <a:rPr lang="en-US" sz="2800" dirty="0" smtClean="0">
                <a:sym typeface="Symbol" pitchFamily="18" charset="2"/>
              </a:rPr>
              <a:t>Example:</a:t>
            </a:r>
            <a:r>
              <a:rPr lang="en-US" sz="2800" dirty="0" smtClean="0"/>
              <a:t> f(n)=5000n</a:t>
            </a:r>
            <a:r>
              <a:rPr lang="en-US" sz="2800" baseline="30000" dirty="0" smtClean="0"/>
              <a:t>6</a:t>
            </a:r>
            <a:r>
              <a:rPr lang="en-US" sz="2800" dirty="0" smtClean="0"/>
              <a:t>+3n</a:t>
            </a:r>
            <a:r>
              <a:rPr lang="en-US" sz="2800" baseline="30000" dirty="0" smtClean="0"/>
              <a:t>2</a:t>
            </a:r>
            <a:r>
              <a:rPr lang="en-US" sz="2800" dirty="0" smtClean="0"/>
              <a:t>+77+34n!+</a:t>
            </a:r>
            <a:r>
              <a:rPr lang="en-US" sz="2800" dirty="0" err="1" smtClean="0"/>
              <a:t>nlogn</a:t>
            </a:r>
            <a:endParaRPr lang="en-US" sz="2800" dirty="0" smtClean="0"/>
          </a:p>
          <a:p>
            <a:pPr marL="1543050" lvl="1" indent="-514350">
              <a:tabLst>
                <a:tab pos="1028700" algn="l"/>
              </a:tabLst>
            </a:pPr>
            <a:r>
              <a:rPr lang="en-US" sz="2800" dirty="0" smtClean="0">
                <a:sym typeface="Symbol" pitchFamily="18" charset="2"/>
              </a:rPr>
              <a:t>f(n)=O(    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62200" y="5943600"/>
            <a:ext cx="76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ym typeface="Symbol" pitchFamily="18" charset="2"/>
              </a:rPr>
              <a:t>n!</a:t>
            </a:r>
            <a:endParaRPr lang="en-US" sz="2800" dirty="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True or False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2400" y="914400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04800" y="914400"/>
            <a:ext cx="83058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 eaLnBrk="0" hangingPunct="0"/>
            <a:r>
              <a:rPr lang="en-US" sz="4000" b="1" dirty="0" smtClean="0">
                <a:latin typeface="Times New Roman" pitchFamily="18" charset="0"/>
              </a:rPr>
              <a:t>N</a:t>
            </a:r>
            <a:r>
              <a:rPr lang="en-US" sz="4000" b="1" baseline="30000" dirty="0" smtClean="0">
                <a:latin typeface="Times New Roman" pitchFamily="18" charset="0"/>
              </a:rPr>
              <a:t>2    </a:t>
            </a:r>
            <a:r>
              <a:rPr lang="en-US" sz="4000" b="1" dirty="0" smtClean="0">
                <a:latin typeface="Times New Roman" pitchFamily="18" charset="0"/>
              </a:rPr>
              <a:t>= 	O(N</a:t>
            </a:r>
            <a:r>
              <a:rPr lang="en-US" sz="4000" b="1" baseline="30000" dirty="0" smtClean="0">
                <a:latin typeface="Times New Roman" pitchFamily="18" charset="0"/>
              </a:rPr>
              <a:t>2</a:t>
            </a:r>
            <a:r>
              <a:rPr lang="en-US" sz="4000" b="1" dirty="0" smtClean="0">
                <a:latin typeface="Times New Roman" pitchFamily="18" charset="0"/>
              </a:rPr>
              <a:t>)		</a:t>
            </a:r>
          </a:p>
          <a:p>
            <a:pPr lvl="2" eaLnBrk="0" hangingPunct="0"/>
            <a:r>
              <a:rPr lang="en-US" sz="4000" b="1" dirty="0" smtClean="0">
                <a:latin typeface="Times New Roman" pitchFamily="18" charset="0"/>
              </a:rPr>
              <a:t>2N  = 	O(N</a:t>
            </a:r>
            <a:r>
              <a:rPr lang="en-US" sz="4000" b="1" baseline="30000" dirty="0" smtClean="0">
                <a:latin typeface="Times New Roman" pitchFamily="18" charset="0"/>
              </a:rPr>
              <a:t>2</a:t>
            </a:r>
            <a:r>
              <a:rPr lang="en-US" sz="4000" b="1" dirty="0" smtClean="0">
                <a:latin typeface="Times New Roman" pitchFamily="18" charset="0"/>
              </a:rPr>
              <a:t>) 		</a:t>
            </a:r>
          </a:p>
          <a:p>
            <a:pPr lvl="2" eaLnBrk="0" hangingPunct="0"/>
            <a:r>
              <a:rPr lang="en-US" sz="4000" b="1" dirty="0" smtClean="0">
                <a:latin typeface="Times New Roman" pitchFamily="18" charset="0"/>
              </a:rPr>
              <a:t>N    = 	O(N</a:t>
            </a:r>
            <a:r>
              <a:rPr lang="en-US" sz="4000" b="1" baseline="30000" dirty="0" smtClean="0">
                <a:latin typeface="Times New Roman" pitchFamily="18" charset="0"/>
              </a:rPr>
              <a:t>2</a:t>
            </a:r>
            <a:r>
              <a:rPr lang="en-US" sz="4000" b="1" dirty="0" smtClean="0">
                <a:latin typeface="Times New Roman" pitchFamily="18" charset="0"/>
              </a:rPr>
              <a:t>) 		</a:t>
            </a:r>
          </a:p>
          <a:p>
            <a:pPr lvl="2" eaLnBrk="0" hangingPunct="0"/>
            <a:endParaRPr lang="en-US" sz="4000" b="1" dirty="0" smtClean="0">
              <a:latin typeface="Times New Roman" pitchFamily="18" charset="0"/>
            </a:endParaRPr>
          </a:p>
          <a:p>
            <a:pPr lvl="2" eaLnBrk="0" hangingPunct="0"/>
            <a:r>
              <a:rPr lang="en-US" sz="4000" b="1" dirty="0" smtClean="0">
                <a:latin typeface="Times New Roman" pitchFamily="18" charset="0"/>
              </a:rPr>
              <a:t>N</a:t>
            </a:r>
            <a:r>
              <a:rPr lang="en-US" sz="4000" b="1" baseline="30000" dirty="0" smtClean="0">
                <a:latin typeface="Times New Roman" pitchFamily="18" charset="0"/>
              </a:rPr>
              <a:t>2    </a:t>
            </a:r>
            <a:r>
              <a:rPr lang="en-US" sz="4000" b="1" dirty="0" smtClean="0">
                <a:latin typeface="Times New Roman" pitchFamily="18" charset="0"/>
              </a:rPr>
              <a:t>= 	O(N)		</a:t>
            </a:r>
          </a:p>
          <a:p>
            <a:pPr lvl="2" eaLnBrk="0" hangingPunct="0"/>
            <a:r>
              <a:rPr lang="en-US" sz="4000" b="1" dirty="0" smtClean="0">
                <a:latin typeface="Times New Roman" pitchFamily="18" charset="0"/>
              </a:rPr>
              <a:t>2N  =     O(N) 		</a:t>
            </a:r>
          </a:p>
          <a:p>
            <a:pPr lvl="2" eaLnBrk="0" hangingPunct="0"/>
            <a:r>
              <a:rPr lang="en-US" sz="4000" b="1" dirty="0" smtClean="0">
                <a:latin typeface="Times New Roman" pitchFamily="18" charset="0"/>
              </a:rPr>
              <a:t>N     =    O(N) 		</a:t>
            </a:r>
            <a:endParaRPr lang="en-US" sz="4000" b="1" dirty="0">
              <a:latin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91200" y="914400"/>
            <a:ext cx="16618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Times New Roman" pitchFamily="18" charset="0"/>
              </a:rPr>
              <a:t>true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67400" y="1600200"/>
            <a:ext cx="15094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Times New Roman" pitchFamily="18" charset="0"/>
              </a:rPr>
              <a:t>true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791200" y="2209800"/>
            <a:ext cx="15094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Times New Roman" pitchFamily="18" charset="0"/>
              </a:rPr>
              <a:t>true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867400" y="3352800"/>
            <a:ext cx="15094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Times New Roman" pitchFamily="18" charset="0"/>
              </a:rPr>
              <a:t>false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867400" y="3962400"/>
            <a:ext cx="15094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Times New Roman" pitchFamily="18" charset="0"/>
              </a:rPr>
              <a:t>true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943600" y="4572000"/>
            <a:ext cx="15094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Times New Roman" pitchFamily="18" charset="0"/>
              </a:rPr>
              <a:t>true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2" grpId="0"/>
      <p:bldP spid="13" grpId="0"/>
      <p:bldP spid="14" grpId="0"/>
      <p:bldP spid="16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True or False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2400" y="914400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04800" y="914400"/>
            <a:ext cx="83058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 eaLnBrk="0" hangingPunct="0"/>
            <a:r>
              <a:rPr lang="en-US" sz="4000" b="1" dirty="0" smtClean="0">
                <a:latin typeface="Times New Roman" pitchFamily="18" charset="0"/>
              </a:rPr>
              <a:t>N</a:t>
            </a:r>
            <a:r>
              <a:rPr lang="en-US" sz="4000" b="1" baseline="30000" dirty="0" smtClean="0">
                <a:latin typeface="Times New Roman" pitchFamily="18" charset="0"/>
              </a:rPr>
              <a:t>2    </a:t>
            </a:r>
            <a:r>
              <a:rPr lang="en-US" sz="4000" b="1" dirty="0" smtClean="0">
                <a:latin typeface="Times New Roman" pitchFamily="18" charset="0"/>
              </a:rPr>
              <a:t>= 	</a:t>
            </a:r>
            <a:r>
              <a:rPr lang="el-GR" sz="4000" b="1" dirty="0" smtClean="0">
                <a:latin typeface="Times New Roman" pitchFamily="18" charset="0"/>
              </a:rPr>
              <a:t>Ω</a:t>
            </a:r>
            <a:r>
              <a:rPr lang="en-US" sz="4000" b="1" dirty="0" smtClean="0">
                <a:latin typeface="Times New Roman" pitchFamily="18" charset="0"/>
              </a:rPr>
              <a:t>(N</a:t>
            </a:r>
            <a:r>
              <a:rPr lang="en-US" sz="4000" b="1" baseline="30000" dirty="0" smtClean="0">
                <a:latin typeface="Times New Roman" pitchFamily="18" charset="0"/>
              </a:rPr>
              <a:t>2</a:t>
            </a:r>
            <a:r>
              <a:rPr lang="en-US" sz="4000" b="1" dirty="0" smtClean="0">
                <a:latin typeface="Times New Roman" pitchFamily="18" charset="0"/>
              </a:rPr>
              <a:t>)		</a:t>
            </a:r>
          </a:p>
          <a:p>
            <a:pPr lvl="2" eaLnBrk="0" hangingPunct="0"/>
            <a:r>
              <a:rPr lang="en-US" sz="4000" b="1" dirty="0" smtClean="0">
                <a:latin typeface="Times New Roman" pitchFamily="18" charset="0"/>
              </a:rPr>
              <a:t>2N  = 	</a:t>
            </a:r>
            <a:r>
              <a:rPr lang="el-GR" sz="4000" b="1" dirty="0" smtClean="0">
                <a:latin typeface="Times New Roman" pitchFamily="18" charset="0"/>
              </a:rPr>
              <a:t> Ω</a:t>
            </a:r>
            <a:r>
              <a:rPr lang="en-US" sz="4000" b="1" dirty="0" smtClean="0">
                <a:latin typeface="Times New Roman" pitchFamily="18" charset="0"/>
              </a:rPr>
              <a:t>(N</a:t>
            </a:r>
            <a:r>
              <a:rPr lang="en-US" sz="4000" b="1" baseline="30000" dirty="0" smtClean="0">
                <a:latin typeface="Times New Roman" pitchFamily="18" charset="0"/>
              </a:rPr>
              <a:t>2</a:t>
            </a:r>
            <a:r>
              <a:rPr lang="en-US" sz="4000" b="1" dirty="0" smtClean="0">
                <a:latin typeface="Times New Roman" pitchFamily="18" charset="0"/>
              </a:rPr>
              <a:t>) 		</a:t>
            </a:r>
          </a:p>
          <a:p>
            <a:pPr lvl="2" eaLnBrk="0" hangingPunct="0"/>
            <a:r>
              <a:rPr lang="en-US" sz="4000" b="1" dirty="0" smtClean="0">
                <a:latin typeface="Times New Roman" pitchFamily="18" charset="0"/>
              </a:rPr>
              <a:t>N    = 	</a:t>
            </a:r>
            <a:r>
              <a:rPr lang="el-GR" sz="4000" b="1" dirty="0" smtClean="0">
                <a:latin typeface="Times New Roman" pitchFamily="18" charset="0"/>
              </a:rPr>
              <a:t> Ω</a:t>
            </a:r>
            <a:r>
              <a:rPr lang="en-US" sz="4000" b="1" dirty="0" smtClean="0">
                <a:latin typeface="Times New Roman" pitchFamily="18" charset="0"/>
              </a:rPr>
              <a:t>(N</a:t>
            </a:r>
            <a:r>
              <a:rPr lang="en-US" sz="4000" b="1" baseline="30000" dirty="0" smtClean="0">
                <a:latin typeface="Times New Roman" pitchFamily="18" charset="0"/>
              </a:rPr>
              <a:t>2</a:t>
            </a:r>
            <a:r>
              <a:rPr lang="en-US" sz="4000" b="1" dirty="0" smtClean="0">
                <a:latin typeface="Times New Roman" pitchFamily="18" charset="0"/>
              </a:rPr>
              <a:t>) 		</a:t>
            </a:r>
          </a:p>
          <a:p>
            <a:pPr lvl="2" eaLnBrk="0" hangingPunct="0"/>
            <a:endParaRPr lang="en-US" sz="4000" b="1" dirty="0" smtClean="0">
              <a:latin typeface="Times New Roman" pitchFamily="18" charset="0"/>
            </a:endParaRPr>
          </a:p>
          <a:p>
            <a:pPr lvl="2" eaLnBrk="0" hangingPunct="0"/>
            <a:r>
              <a:rPr lang="en-US" sz="4000" b="1" dirty="0" smtClean="0">
                <a:latin typeface="Times New Roman" pitchFamily="18" charset="0"/>
              </a:rPr>
              <a:t>N</a:t>
            </a:r>
            <a:r>
              <a:rPr lang="en-US" sz="4000" b="1" baseline="30000" dirty="0" smtClean="0">
                <a:latin typeface="Times New Roman" pitchFamily="18" charset="0"/>
              </a:rPr>
              <a:t>2    </a:t>
            </a:r>
            <a:r>
              <a:rPr lang="en-US" sz="4000" b="1" dirty="0" smtClean="0">
                <a:latin typeface="Times New Roman" pitchFamily="18" charset="0"/>
              </a:rPr>
              <a:t>= 	</a:t>
            </a:r>
            <a:r>
              <a:rPr lang="el-GR" sz="4000" b="1" dirty="0" smtClean="0">
                <a:latin typeface="Times New Roman" pitchFamily="18" charset="0"/>
              </a:rPr>
              <a:t> Ω</a:t>
            </a:r>
            <a:r>
              <a:rPr lang="en-US" sz="4000" b="1" dirty="0" smtClean="0">
                <a:latin typeface="Times New Roman" pitchFamily="18" charset="0"/>
              </a:rPr>
              <a:t>(N)		</a:t>
            </a:r>
          </a:p>
          <a:p>
            <a:pPr lvl="2" eaLnBrk="0" hangingPunct="0"/>
            <a:r>
              <a:rPr lang="en-US" sz="4000" b="1" dirty="0" smtClean="0">
                <a:latin typeface="Times New Roman" pitchFamily="18" charset="0"/>
              </a:rPr>
              <a:t>2N  = 	</a:t>
            </a:r>
            <a:r>
              <a:rPr lang="el-GR" sz="4000" b="1" dirty="0" smtClean="0">
                <a:latin typeface="Times New Roman" pitchFamily="18" charset="0"/>
              </a:rPr>
              <a:t>Ω</a:t>
            </a:r>
            <a:r>
              <a:rPr lang="en-US" sz="4000" b="1" dirty="0" smtClean="0">
                <a:latin typeface="Times New Roman" pitchFamily="18" charset="0"/>
              </a:rPr>
              <a:t>(N) 		</a:t>
            </a:r>
          </a:p>
          <a:p>
            <a:pPr lvl="2" eaLnBrk="0" hangingPunct="0"/>
            <a:r>
              <a:rPr lang="en-US" sz="4000" b="1" dirty="0" smtClean="0">
                <a:latin typeface="Times New Roman" pitchFamily="18" charset="0"/>
              </a:rPr>
              <a:t>N     = 	</a:t>
            </a:r>
            <a:r>
              <a:rPr lang="el-GR" sz="4000" b="1" dirty="0" smtClean="0">
                <a:latin typeface="Times New Roman" pitchFamily="18" charset="0"/>
              </a:rPr>
              <a:t>Ω</a:t>
            </a:r>
            <a:r>
              <a:rPr lang="en-US" sz="4000" b="1" dirty="0" smtClean="0">
                <a:latin typeface="Times New Roman" pitchFamily="18" charset="0"/>
              </a:rPr>
              <a:t>(N) 		</a:t>
            </a:r>
            <a:endParaRPr lang="en-US" sz="4000" b="1" dirty="0">
              <a:latin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91200" y="914400"/>
            <a:ext cx="16618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Times New Roman" pitchFamily="18" charset="0"/>
              </a:rPr>
              <a:t>true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67400" y="1600200"/>
            <a:ext cx="15094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Times New Roman" pitchFamily="18" charset="0"/>
              </a:rPr>
              <a:t>false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791200" y="2209800"/>
            <a:ext cx="15094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Times New Roman" pitchFamily="18" charset="0"/>
              </a:rPr>
              <a:t> false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867400" y="3352800"/>
            <a:ext cx="15094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Times New Roman" pitchFamily="18" charset="0"/>
              </a:rPr>
              <a:t>true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867400" y="3962400"/>
            <a:ext cx="15094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Times New Roman" pitchFamily="18" charset="0"/>
              </a:rPr>
              <a:t>true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943600" y="4572000"/>
            <a:ext cx="15094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Times New Roman" pitchFamily="18" charset="0"/>
              </a:rPr>
              <a:t>true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2" grpId="0"/>
      <p:bldP spid="13" grpId="0"/>
      <p:bldP spid="14" grpId="0"/>
      <p:bldP spid="16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True or False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2400" y="914400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04800" y="914400"/>
            <a:ext cx="83058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 eaLnBrk="0" hangingPunct="0"/>
            <a:r>
              <a:rPr lang="en-US" sz="4000" b="1" dirty="0" smtClean="0">
                <a:latin typeface="Times New Roman" pitchFamily="18" charset="0"/>
              </a:rPr>
              <a:t>N</a:t>
            </a:r>
            <a:r>
              <a:rPr lang="en-US" sz="4000" b="1" baseline="30000" dirty="0" smtClean="0">
                <a:latin typeface="Times New Roman" pitchFamily="18" charset="0"/>
              </a:rPr>
              <a:t>2    </a:t>
            </a:r>
            <a:r>
              <a:rPr lang="en-US" sz="4000" b="1" dirty="0" smtClean="0">
                <a:latin typeface="Times New Roman" pitchFamily="18" charset="0"/>
              </a:rPr>
              <a:t>= 	 Θ(N</a:t>
            </a:r>
            <a:r>
              <a:rPr lang="en-US" sz="4000" b="1" baseline="30000" dirty="0" smtClean="0">
                <a:latin typeface="Times New Roman" pitchFamily="18" charset="0"/>
              </a:rPr>
              <a:t>2</a:t>
            </a:r>
            <a:r>
              <a:rPr lang="en-US" sz="4000" b="1" dirty="0" smtClean="0">
                <a:latin typeface="Times New Roman" pitchFamily="18" charset="0"/>
              </a:rPr>
              <a:t>)		</a:t>
            </a:r>
          </a:p>
          <a:p>
            <a:pPr lvl="2" eaLnBrk="0" hangingPunct="0"/>
            <a:r>
              <a:rPr lang="en-US" sz="4000" b="1" dirty="0" smtClean="0">
                <a:latin typeface="Times New Roman" pitchFamily="18" charset="0"/>
              </a:rPr>
              <a:t>2N  = 	 Θ(N</a:t>
            </a:r>
            <a:r>
              <a:rPr lang="en-US" sz="4000" b="1" baseline="30000" dirty="0" smtClean="0">
                <a:latin typeface="Times New Roman" pitchFamily="18" charset="0"/>
              </a:rPr>
              <a:t>2</a:t>
            </a:r>
            <a:r>
              <a:rPr lang="en-US" sz="4000" b="1" dirty="0" smtClean="0">
                <a:latin typeface="Times New Roman" pitchFamily="18" charset="0"/>
              </a:rPr>
              <a:t>) 		</a:t>
            </a:r>
          </a:p>
          <a:p>
            <a:pPr lvl="2" eaLnBrk="0" hangingPunct="0"/>
            <a:r>
              <a:rPr lang="en-US" sz="4000" b="1" dirty="0" smtClean="0">
                <a:latin typeface="Times New Roman" pitchFamily="18" charset="0"/>
              </a:rPr>
              <a:t>N    = 	 Θ(N</a:t>
            </a:r>
            <a:r>
              <a:rPr lang="en-US" sz="4000" b="1" baseline="30000" dirty="0" smtClean="0">
                <a:latin typeface="Times New Roman" pitchFamily="18" charset="0"/>
              </a:rPr>
              <a:t>2</a:t>
            </a:r>
            <a:r>
              <a:rPr lang="en-US" sz="4000" b="1" dirty="0" smtClean="0">
                <a:latin typeface="Times New Roman" pitchFamily="18" charset="0"/>
              </a:rPr>
              <a:t>) 		</a:t>
            </a:r>
          </a:p>
          <a:p>
            <a:pPr lvl="2" eaLnBrk="0" hangingPunct="0"/>
            <a:endParaRPr lang="en-US" sz="4000" b="1" dirty="0" smtClean="0">
              <a:latin typeface="Times New Roman" pitchFamily="18" charset="0"/>
            </a:endParaRPr>
          </a:p>
          <a:p>
            <a:pPr lvl="2" eaLnBrk="0" hangingPunct="0"/>
            <a:r>
              <a:rPr lang="en-US" sz="4000" b="1" dirty="0" smtClean="0">
                <a:latin typeface="Times New Roman" pitchFamily="18" charset="0"/>
              </a:rPr>
              <a:t>N</a:t>
            </a:r>
            <a:r>
              <a:rPr lang="en-US" sz="4000" b="1" baseline="30000" dirty="0" smtClean="0">
                <a:latin typeface="Times New Roman" pitchFamily="18" charset="0"/>
              </a:rPr>
              <a:t>2    </a:t>
            </a:r>
            <a:r>
              <a:rPr lang="en-US" sz="4000" b="1" dirty="0" smtClean="0">
                <a:latin typeface="Times New Roman" pitchFamily="18" charset="0"/>
              </a:rPr>
              <a:t>= 	 Θ(N)		</a:t>
            </a:r>
          </a:p>
          <a:p>
            <a:pPr lvl="2" eaLnBrk="0" hangingPunct="0"/>
            <a:r>
              <a:rPr lang="en-US" sz="4000" b="1" dirty="0" smtClean="0">
                <a:latin typeface="Times New Roman" pitchFamily="18" charset="0"/>
              </a:rPr>
              <a:t>2N  = 	Θ(N) 		</a:t>
            </a:r>
          </a:p>
          <a:p>
            <a:pPr lvl="2" eaLnBrk="0" hangingPunct="0"/>
            <a:r>
              <a:rPr lang="en-US" sz="4000" b="1" dirty="0" smtClean="0">
                <a:latin typeface="Times New Roman" pitchFamily="18" charset="0"/>
              </a:rPr>
              <a:t>N     = 	Θ(N) 		</a:t>
            </a:r>
            <a:endParaRPr lang="en-US" sz="4000" b="1" dirty="0">
              <a:latin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91200" y="914400"/>
            <a:ext cx="16618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Times New Roman" pitchFamily="18" charset="0"/>
              </a:rPr>
              <a:t>true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67400" y="1600200"/>
            <a:ext cx="15094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Times New Roman" pitchFamily="18" charset="0"/>
              </a:rPr>
              <a:t>false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791200" y="2209800"/>
            <a:ext cx="15094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Times New Roman" pitchFamily="18" charset="0"/>
              </a:rPr>
              <a:t>false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867400" y="3352800"/>
            <a:ext cx="15094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Times New Roman" pitchFamily="18" charset="0"/>
              </a:rPr>
              <a:t>false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867400" y="3962400"/>
            <a:ext cx="15094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Times New Roman" pitchFamily="18" charset="0"/>
              </a:rPr>
              <a:t>true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943600" y="4572000"/>
            <a:ext cx="15094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Times New Roman" pitchFamily="18" charset="0"/>
              </a:rPr>
              <a:t>true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2" grpId="0"/>
      <p:bldP spid="13" grpId="0"/>
      <p:bldP spid="14" grpId="0"/>
      <p:bldP spid="16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Big –O Notation Illustrations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2400" y="914400"/>
            <a:ext cx="883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8" name="Picture 7" descr="big-o exampl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28284" y="1518971"/>
            <a:ext cx="6487431" cy="38200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Some tips to find out time complexity of algorithms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2400" y="914400"/>
            <a:ext cx="8839200" cy="7140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smtClean="0"/>
              <a:t> </a:t>
            </a:r>
            <a:r>
              <a:rPr lang="en-US" sz="2000" b="1" dirty="0" smtClean="0"/>
              <a:t>1) O(1): </a:t>
            </a:r>
            <a:r>
              <a:rPr lang="en-US" sz="2000" dirty="0" smtClean="0"/>
              <a:t>Time complexity of a function (or set of statements) is considered as O(1) if it doesn’t </a:t>
            </a:r>
            <a:r>
              <a:rPr lang="en-US" sz="2000" dirty="0" smtClean="0"/>
              <a:t>contain any </a:t>
            </a:r>
            <a:r>
              <a:rPr lang="en-US" sz="2000" dirty="0" smtClean="0"/>
              <a:t>loop, recursion and call to any other non-constant time function.</a:t>
            </a:r>
          </a:p>
          <a:p>
            <a:endParaRPr lang="en-US" sz="2000" dirty="0" smtClean="0"/>
          </a:p>
          <a:p>
            <a:r>
              <a:rPr lang="en-US" sz="2000" dirty="0" smtClean="0"/>
              <a:t>// set of non-recursive and non-loop statements</a:t>
            </a:r>
          </a:p>
          <a:p>
            <a:r>
              <a:rPr lang="en-US" sz="2000" dirty="0" smtClean="0"/>
              <a:t>For example swap() function has O(1) time complexity.</a:t>
            </a:r>
            <a:br>
              <a:rPr lang="en-US" sz="2000" dirty="0" smtClean="0"/>
            </a:br>
            <a:r>
              <a:rPr lang="en-US" sz="2000" dirty="0" smtClean="0">
                <a:solidFill>
                  <a:srgbClr val="FF0000"/>
                </a:solidFill>
              </a:rPr>
              <a:t>A loop or recursion that runs a constant number of times is also considered as O(1). </a:t>
            </a:r>
            <a:r>
              <a:rPr lang="en-US" sz="2000" dirty="0" smtClean="0"/>
              <a:t>For example the following loop is O(1).</a:t>
            </a:r>
          </a:p>
          <a:p>
            <a:r>
              <a:rPr lang="en-US" sz="2000" dirty="0" smtClean="0"/>
              <a:t>// Here c is a constant </a:t>
            </a:r>
          </a:p>
          <a:p>
            <a:r>
              <a:rPr lang="en-US" sz="2000" dirty="0" smtClean="0"/>
              <a:t>for (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i</a:t>
            </a:r>
            <a:r>
              <a:rPr lang="en-US" sz="2000" dirty="0" smtClean="0"/>
              <a:t> = 1; </a:t>
            </a:r>
            <a:r>
              <a:rPr lang="en-US" sz="2000" dirty="0" err="1" smtClean="0"/>
              <a:t>i</a:t>
            </a:r>
            <a:r>
              <a:rPr lang="en-US" sz="2000" dirty="0" smtClean="0"/>
              <a:t> &lt;= c; </a:t>
            </a:r>
            <a:r>
              <a:rPr lang="en-US" sz="2000" dirty="0" err="1" smtClean="0"/>
              <a:t>i</a:t>
            </a:r>
            <a:r>
              <a:rPr lang="en-US" sz="2000" dirty="0" smtClean="0"/>
              <a:t>++) </a:t>
            </a:r>
          </a:p>
          <a:p>
            <a:r>
              <a:rPr lang="en-US" sz="2000" dirty="0" smtClean="0"/>
              <a:t>{ </a:t>
            </a:r>
          </a:p>
          <a:p>
            <a:r>
              <a:rPr lang="en-US" sz="2000" dirty="0" smtClean="0"/>
              <a:t>// some O(1) expressions </a:t>
            </a:r>
          </a:p>
          <a:p>
            <a:r>
              <a:rPr lang="en-US" sz="2000" dirty="0" smtClean="0"/>
              <a:t>} </a:t>
            </a:r>
          </a:p>
          <a:p>
            <a:r>
              <a:rPr lang="en-US" sz="2000" dirty="0" smtClean="0"/>
              <a:t>Like </a:t>
            </a:r>
          </a:p>
          <a:p>
            <a:r>
              <a:rPr lang="en-US" sz="2000" dirty="0" smtClean="0"/>
              <a:t>for (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i</a:t>
            </a:r>
            <a:r>
              <a:rPr lang="en-US" sz="2000" dirty="0" smtClean="0"/>
              <a:t> = 1; </a:t>
            </a:r>
            <a:r>
              <a:rPr lang="en-US" sz="2000" dirty="0" err="1" smtClean="0"/>
              <a:t>i</a:t>
            </a:r>
            <a:r>
              <a:rPr lang="en-US" sz="2000" dirty="0" smtClean="0"/>
              <a:t> &lt;= 1000; </a:t>
            </a:r>
            <a:r>
              <a:rPr lang="en-US" sz="2000" dirty="0" err="1" smtClean="0"/>
              <a:t>i</a:t>
            </a:r>
            <a:r>
              <a:rPr lang="en-US" sz="2000" dirty="0" smtClean="0"/>
              <a:t>++) </a:t>
            </a:r>
          </a:p>
          <a:p>
            <a:r>
              <a:rPr lang="en-US" sz="2000" dirty="0" smtClean="0"/>
              <a:t>{ </a:t>
            </a:r>
          </a:p>
          <a:p>
            <a:r>
              <a:rPr lang="en-US" sz="2000" dirty="0" smtClean="0"/>
              <a:t>Print </a:t>
            </a:r>
            <a:r>
              <a:rPr lang="en-US" sz="2000" dirty="0" err="1" smtClean="0"/>
              <a:t>i</a:t>
            </a:r>
            <a:r>
              <a:rPr lang="en-US" sz="2000" dirty="0" smtClean="0"/>
              <a:t>;</a:t>
            </a:r>
          </a:p>
          <a:p>
            <a:r>
              <a:rPr lang="en-US" sz="2000" dirty="0" smtClean="0"/>
              <a:t>} </a:t>
            </a:r>
          </a:p>
          <a:p>
            <a:r>
              <a:rPr lang="en-US" sz="2000" dirty="0" smtClean="0"/>
              <a:t>Example: Adding an element to the front of a linked list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Some tips to find out time complexity of algorithms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2400" y="914400"/>
            <a:ext cx="8839200" cy="7140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smtClean="0"/>
              <a:t> </a:t>
            </a:r>
            <a:r>
              <a:rPr lang="en-US" sz="2000" b="1" dirty="0" smtClean="0"/>
              <a:t>2) O(n):</a:t>
            </a:r>
            <a:r>
              <a:rPr lang="en-US" sz="2000" dirty="0" smtClean="0"/>
              <a:t> Time Complexity of a loop is considered as O(n) if the loop variables is incremented / decremented by a constant amount. </a:t>
            </a:r>
          </a:p>
          <a:p>
            <a:r>
              <a:rPr lang="en-US" sz="2000" dirty="0" smtClean="0"/>
              <a:t>For example following functions have O(n) time complexity.</a:t>
            </a:r>
          </a:p>
          <a:p>
            <a:r>
              <a:rPr lang="en-US" sz="2000" dirty="0" smtClean="0"/>
              <a:t>// Here c is a positive integer constant </a:t>
            </a:r>
          </a:p>
          <a:p>
            <a:r>
              <a:rPr lang="en-US" sz="2000" dirty="0" smtClean="0"/>
              <a:t>for (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i</a:t>
            </a:r>
            <a:r>
              <a:rPr lang="en-US" sz="2000" dirty="0" smtClean="0"/>
              <a:t> = 1; </a:t>
            </a:r>
            <a:r>
              <a:rPr lang="en-US" sz="2000" dirty="0" err="1" smtClean="0"/>
              <a:t>i</a:t>
            </a:r>
            <a:r>
              <a:rPr lang="en-US" sz="2000" dirty="0" smtClean="0"/>
              <a:t> &lt;= n; </a:t>
            </a:r>
            <a:r>
              <a:rPr lang="en-US" sz="2000" dirty="0" err="1" smtClean="0"/>
              <a:t>i</a:t>
            </a:r>
            <a:r>
              <a:rPr lang="en-US" sz="2000" dirty="0" smtClean="0"/>
              <a:t> += c) </a:t>
            </a:r>
          </a:p>
          <a:p>
            <a:r>
              <a:rPr lang="en-US" sz="2000" dirty="0" smtClean="0"/>
              <a:t>{ </a:t>
            </a:r>
          </a:p>
          <a:p>
            <a:r>
              <a:rPr lang="en-US" sz="2000" dirty="0" smtClean="0"/>
              <a:t>// some O(1) expressions </a:t>
            </a:r>
          </a:p>
          <a:p>
            <a:r>
              <a:rPr lang="en-US" sz="2000" dirty="0" smtClean="0"/>
              <a:t>} </a:t>
            </a:r>
          </a:p>
          <a:p>
            <a:endParaRPr lang="en-US" sz="2000" dirty="0" smtClean="0"/>
          </a:p>
          <a:p>
            <a:r>
              <a:rPr lang="en-US" sz="2000" dirty="0" smtClean="0"/>
              <a:t>for (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i</a:t>
            </a:r>
            <a:r>
              <a:rPr lang="en-US" sz="2000" dirty="0" smtClean="0"/>
              <a:t> = n; </a:t>
            </a:r>
            <a:r>
              <a:rPr lang="en-US" sz="2000" dirty="0" err="1" smtClean="0"/>
              <a:t>i</a:t>
            </a:r>
            <a:r>
              <a:rPr lang="en-US" sz="2000" dirty="0" smtClean="0"/>
              <a:t> &gt; 0; </a:t>
            </a:r>
            <a:r>
              <a:rPr lang="en-US" sz="2000" dirty="0" err="1" smtClean="0"/>
              <a:t>i</a:t>
            </a:r>
            <a:r>
              <a:rPr lang="en-US" sz="2000" dirty="0" smtClean="0"/>
              <a:t> -= c) </a:t>
            </a:r>
          </a:p>
          <a:p>
            <a:r>
              <a:rPr lang="en-US" sz="2000" dirty="0" smtClean="0"/>
              <a:t>{ </a:t>
            </a:r>
          </a:p>
          <a:p>
            <a:r>
              <a:rPr lang="en-US" sz="2000" dirty="0" smtClean="0"/>
              <a:t>// some O(1) expressions </a:t>
            </a:r>
          </a:p>
          <a:p>
            <a:r>
              <a:rPr lang="en-US" sz="2000" dirty="0" smtClean="0"/>
              <a:t>}</a:t>
            </a:r>
          </a:p>
          <a:p>
            <a:r>
              <a:rPr lang="en-US" sz="2000" dirty="0" smtClean="0"/>
              <a:t>Like</a:t>
            </a:r>
          </a:p>
          <a:p>
            <a:r>
              <a:rPr lang="en-US" sz="2000" dirty="0" smtClean="0"/>
              <a:t>for (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i</a:t>
            </a:r>
            <a:r>
              <a:rPr lang="en-US" sz="2000" dirty="0" smtClean="0"/>
              <a:t> = 1; </a:t>
            </a:r>
            <a:r>
              <a:rPr lang="en-US" sz="2000" dirty="0" err="1" smtClean="0"/>
              <a:t>i</a:t>
            </a:r>
            <a:r>
              <a:rPr lang="en-US" sz="2000" dirty="0" smtClean="0"/>
              <a:t> &lt;= n; </a:t>
            </a:r>
            <a:r>
              <a:rPr lang="en-US" sz="2000" dirty="0" err="1" smtClean="0"/>
              <a:t>i</a:t>
            </a:r>
            <a:r>
              <a:rPr lang="en-US" sz="2000" dirty="0" smtClean="0"/>
              <a:t> += 1) </a:t>
            </a:r>
          </a:p>
          <a:p>
            <a:r>
              <a:rPr lang="en-US" sz="2000" dirty="0" smtClean="0"/>
              <a:t>{ </a:t>
            </a:r>
          </a:p>
          <a:p>
            <a:r>
              <a:rPr lang="en-US" sz="2000" dirty="0" smtClean="0"/>
              <a:t>Print </a:t>
            </a:r>
            <a:r>
              <a:rPr lang="en-US" sz="2000" dirty="0" err="1" smtClean="0"/>
              <a:t>i</a:t>
            </a:r>
            <a:r>
              <a:rPr lang="en-US" sz="2000" dirty="0" smtClean="0"/>
              <a:t>;</a:t>
            </a:r>
          </a:p>
          <a:p>
            <a:r>
              <a:rPr lang="en-US" sz="2000" dirty="0" smtClean="0"/>
              <a:t>} </a:t>
            </a:r>
          </a:p>
          <a:p>
            <a:r>
              <a:rPr lang="en-US" sz="2000" dirty="0" smtClean="0"/>
              <a:t>Example: linear search 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Some tips to find out time complexity of algorithms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2400" y="914400"/>
            <a:ext cx="8839200" cy="7140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 </a:t>
            </a:r>
            <a:r>
              <a:rPr lang="en-US" sz="2000" b="1" dirty="0" smtClean="0"/>
              <a:t>3) O(</a:t>
            </a:r>
            <a:r>
              <a:rPr lang="en-US" sz="2000" b="1" dirty="0" err="1" smtClean="0"/>
              <a:t>n</a:t>
            </a:r>
            <a:r>
              <a:rPr lang="en-US" sz="2000" b="1" baseline="30000" dirty="0" err="1" smtClean="0"/>
              <a:t>c</a:t>
            </a:r>
            <a:r>
              <a:rPr lang="en-US" sz="2000" b="1" dirty="0" smtClean="0"/>
              <a:t>)</a:t>
            </a:r>
            <a:r>
              <a:rPr lang="en-US" sz="2000" dirty="0" smtClean="0"/>
              <a:t>: Time complexity of nested loops is equal to the number of times the innermost statement is executed. </a:t>
            </a:r>
          </a:p>
          <a:p>
            <a:r>
              <a:rPr lang="en-US" sz="2000" dirty="0" smtClean="0"/>
              <a:t>For example the following sample loops have O(n</a:t>
            </a:r>
            <a:r>
              <a:rPr lang="en-US" sz="2000" baseline="30000" dirty="0" smtClean="0"/>
              <a:t>2</a:t>
            </a:r>
            <a:r>
              <a:rPr lang="en-US" sz="2000" dirty="0" smtClean="0"/>
              <a:t>) time complexity</a:t>
            </a:r>
          </a:p>
          <a:p>
            <a:r>
              <a:rPr lang="en-US" sz="2000" dirty="0" smtClean="0"/>
              <a:t>for (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i</a:t>
            </a:r>
            <a:r>
              <a:rPr lang="en-US" sz="2000" dirty="0" smtClean="0"/>
              <a:t> = 1; </a:t>
            </a:r>
            <a:r>
              <a:rPr lang="en-US" sz="2000" dirty="0" err="1" smtClean="0"/>
              <a:t>i</a:t>
            </a:r>
            <a:r>
              <a:rPr lang="en-US" sz="2000" dirty="0" smtClean="0"/>
              <a:t> &lt;=n; </a:t>
            </a:r>
            <a:r>
              <a:rPr lang="en-US" sz="2000" dirty="0" err="1" smtClean="0"/>
              <a:t>i</a:t>
            </a:r>
            <a:r>
              <a:rPr lang="en-US" sz="2000" dirty="0" smtClean="0"/>
              <a:t> += c) </a:t>
            </a:r>
          </a:p>
          <a:p>
            <a:r>
              <a:rPr lang="en-US" sz="2000" dirty="0" smtClean="0"/>
              <a:t>{ </a:t>
            </a:r>
          </a:p>
          <a:p>
            <a:r>
              <a:rPr lang="en-US" sz="2000" dirty="0" smtClean="0"/>
              <a:t>	for (</a:t>
            </a:r>
            <a:r>
              <a:rPr lang="en-US" sz="2000" dirty="0" err="1" smtClean="0"/>
              <a:t>int</a:t>
            </a:r>
            <a:r>
              <a:rPr lang="en-US" sz="2000" dirty="0" smtClean="0"/>
              <a:t> j = 1; j &lt;=n; j += c) </a:t>
            </a:r>
          </a:p>
          <a:p>
            <a:r>
              <a:rPr lang="en-US" sz="2000" dirty="0" smtClean="0"/>
              <a:t>	        { </a:t>
            </a:r>
          </a:p>
          <a:p>
            <a:r>
              <a:rPr lang="en-US" sz="2000" dirty="0" smtClean="0"/>
              <a:t>                               // some O(1) expressions </a:t>
            </a:r>
          </a:p>
          <a:p>
            <a:r>
              <a:rPr lang="en-US" sz="2000" dirty="0" smtClean="0"/>
              <a:t>                         } </a:t>
            </a:r>
          </a:p>
          <a:p>
            <a:r>
              <a:rPr lang="en-US" sz="2000" dirty="0" smtClean="0"/>
              <a:t>} </a:t>
            </a:r>
          </a:p>
          <a:p>
            <a:endParaRPr lang="en-US" sz="2000" dirty="0" smtClean="0"/>
          </a:p>
          <a:p>
            <a:r>
              <a:rPr lang="en-US" sz="2000" dirty="0" smtClean="0"/>
              <a:t>For (</a:t>
            </a:r>
            <a:r>
              <a:rPr lang="en-US" sz="2000" dirty="0" err="1" smtClean="0"/>
              <a:t>i</a:t>
            </a:r>
            <a:r>
              <a:rPr lang="en-US" sz="2000" dirty="0" smtClean="0"/>
              <a:t> = n; </a:t>
            </a:r>
            <a:r>
              <a:rPr lang="en-US" sz="2000" dirty="0" err="1" smtClean="0"/>
              <a:t>i</a:t>
            </a:r>
            <a:r>
              <a:rPr lang="en-US" sz="2000" dirty="0" smtClean="0"/>
              <a:t> &gt; 0; </a:t>
            </a:r>
            <a:r>
              <a:rPr lang="en-US" sz="2000" dirty="0" err="1" smtClean="0"/>
              <a:t>i</a:t>
            </a:r>
            <a:r>
              <a:rPr lang="en-US" sz="2000" dirty="0" smtClean="0"/>
              <a:t> -= c) { </a:t>
            </a:r>
          </a:p>
          <a:p>
            <a:r>
              <a:rPr lang="en-US" sz="2000" dirty="0" smtClean="0"/>
              <a:t>	for (</a:t>
            </a:r>
            <a:r>
              <a:rPr lang="en-US" sz="2000" dirty="0" err="1" smtClean="0"/>
              <a:t>int</a:t>
            </a:r>
            <a:r>
              <a:rPr lang="en-US" sz="2000" dirty="0" smtClean="0"/>
              <a:t> j = i+1; j &lt;=n; j += c) </a:t>
            </a:r>
          </a:p>
          <a:p>
            <a:r>
              <a:rPr lang="en-US" sz="2000" dirty="0" smtClean="0"/>
              <a:t>		{ // some O(1) expressions </a:t>
            </a:r>
          </a:p>
          <a:p>
            <a:r>
              <a:rPr lang="en-US" sz="2000" dirty="0" smtClean="0"/>
              <a:t>		}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For example </a:t>
            </a:r>
            <a:r>
              <a:rPr lang="en-US" sz="2000" b="1" dirty="0" smtClean="0"/>
              <a:t>Selection sort</a:t>
            </a:r>
            <a:r>
              <a:rPr lang="en-US" sz="2000" dirty="0" smtClean="0"/>
              <a:t> and </a:t>
            </a:r>
            <a:r>
              <a:rPr lang="en-US" sz="2000" b="1" dirty="0" smtClean="0"/>
              <a:t>Insertion Sort</a:t>
            </a:r>
            <a:r>
              <a:rPr lang="en-US" sz="2000" dirty="0" smtClean="0"/>
              <a:t> have O(n</a:t>
            </a:r>
            <a:r>
              <a:rPr lang="en-US" sz="2000" baseline="30000" dirty="0" smtClean="0"/>
              <a:t>2</a:t>
            </a:r>
            <a:r>
              <a:rPr lang="en-US" sz="2000" dirty="0" smtClean="0"/>
              <a:t>) time complexity.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Program Vs. Software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2400" y="914400"/>
            <a:ext cx="8839200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 smtClean="0">
                <a:solidFill>
                  <a:srgbClr val="FF0000"/>
                </a:solidFill>
              </a:rPr>
              <a:t>Computer Program :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/>
              <a:t>A well defined set of instructions written in any programming language to perform some specific task.</a:t>
            </a:r>
          </a:p>
          <a:p>
            <a:pPr algn="just">
              <a:lnSpc>
                <a:spcPct val="150000"/>
              </a:lnSpc>
            </a:pPr>
            <a:endParaRPr lang="en-US" sz="2000" dirty="0" smtClean="0"/>
          </a:p>
          <a:p>
            <a:pPr algn="just">
              <a:lnSpc>
                <a:spcPct val="150000"/>
              </a:lnSpc>
            </a:pPr>
            <a:r>
              <a:rPr lang="en-US" sz="2000" b="1" dirty="0" smtClean="0">
                <a:solidFill>
                  <a:srgbClr val="FF0000"/>
                </a:solidFill>
              </a:rPr>
              <a:t>Is Program itself a Software ?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/>
              <a:t>NO, Program is small part of software.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endParaRPr lang="en-US" sz="2000" dirty="0" smtClean="0"/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/>
              <a:t>A software generally comprises  a group of programs (source codes), Documentation, Test cases, Input and Output Description etc.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Some tips to find out time complexity of algorithms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2400" y="914400"/>
            <a:ext cx="8839200" cy="7448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 </a:t>
            </a:r>
            <a:r>
              <a:rPr lang="en-US" sz="2000" b="1" dirty="0" smtClean="0"/>
              <a:t>4) O(</a:t>
            </a:r>
            <a:r>
              <a:rPr lang="en-US" sz="2000" b="1" dirty="0" err="1" smtClean="0"/>
              <a:t>Logn</a:t>
            </a:r>
            <a:r>
              <a:rPr lang="en-US" sz="2000" b="1" dirty="0" smtClean="0"/>
              <a:t>)</a:t>
            </a:r>
            <a:r>
              <a:rPr lang="en-US" sz="2000" dirty="0" smtClean="0"/>
              <a:t> Time Complexity of a loop is considered as O(</a:t>
            </a:r>
            <a:r>
              <a:rPr lang="en-US" sz="2000" dirty="0" err="1" smtClean="0"/>
              <a:t>Logn</a:t>
            </a:r>
            <a:r>
              <a:rPr lang="en-US" sz="2000" dirty="0" smtClean="0"/>
              <a:t>) if the loop variables is divided / multiplied by a constant amount.</a:t>
            </a:r>
          </a:p>
          <a:p>
            <a:r>
              <a:rPr lang="en-US" sz="2000" dirty="0" smtClean="0"/>
              <a:t>for (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i</a:t>
            </a:r>
            <a:r>
              <a:rPr lang="en-US" sz="2000" dirty="0" smtClean="0"/>
              <a:t> = 1; </a:t>
            </a:r>
            <a:r>
              <a:rPr lang="en-US" sz="2000" dirty="0" err="1" smtClean="0"/>
              <a:t>i</a:t>
            </a:r>
            <a:r>
              <a:rPr lang="en-US" sz="2000" dirty="0" smtClean="0"/>
              <a:t> &lt;=n; </a:t>
            </a:r>
            <a:r>
              <a:rPr lang="en-US" sz="2000" dirty="0" err="1" smtClean="0"/>
              <a:t>i</a:t>
            </a:r>
            <a:r>
              <a:rPr lang="en-US" sz="2000" dirty="0" smtClean="0"/>
              <a:t> *= c) </a:t>
            </a:r>
          </a:p>
          <a:p>
            <a:r>
              <a:rPr lang="en-US" sz="2000" dirty="0" smtClean="0"/>
              <a:t>	{ </a:t>
            </a:r>
          </a:p>
          <a:p>
            <a:r>
              <a:rPr lang="en-US" sz="2000" dirty="0" smtClean="0"/>
              <a:t>		// some O(1) expressions </a:t>
            </a:r>
          </a:p>
          <a:p>
            <a:r>
              <a:rPr lang="en-US" sz="2000" dirty="0" smtClean="0"/>
              <a:t>	} </a:t>
            </a:r>
          </a:p>
          <a:p>
            <a:r>
              <a:rPr lang="en-US" sz="2000" dirty="0" smtClean="0"/>
              <a:t>for (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i</a:t>
            </a:r>
            <a:r>
              <a:rPr lang="en-US" sz="2000" dirty="0" smtClean="0"/>
              <a:t> = n; </a:t>
            </a:r>
            <a:r>
              <a:rPr lang="en-US" sz="2000" dirty="0" err="1" smtClean="0"/>
              <a:t>i</a:t>
            </a:r>
            <a:r>
              <a:rPr lang="en-US" sz="2000" dirty="0" smtClean="0"/>
              <a:t> &gt; 0; </a:t>
            </a:r>
            <a:r>
              <a:rPr lang="en-US" sz="2000" dirty="0" err="1" smtClean="0"/>
              <a:t>i</a:t>
            </a:r>
            <a:r>
              <a:rPr lang="en-US" sz="2000" dirty="0" smtClean="0"/>
              <a:t> /= c) </a:t>
            </a:r>
          </a:p>
          <a:p>
            <a:r>
              <a:rPr lang="en-US" sz="2000" dirty="0" smtClean="0"/>
              <a:t>	{ </a:t>
            </a:r>
          </a:p>
          <a:p>
            <a:r>
              <a:rPr lang="en-US" sz="2000" dirty="0" smtClean="0"/>
              <a:t>		// some O(1) expressions </a:t>
            </a:r>
          </a:p>
          <a:p>
            <a:r>
              <a:rPr lang="en-US" sz="2000" dirty="0" smtClean="0"/>
              <a:t>	}</a:t>
            </a:r>
          </a:p>
          <a:p>
            <a:r>
              <a:rPr lang="en-US" sz="2000" dirty="0" smtClean="0"/>
              <a:t>Like</a:t>
            </a:r>
          </a:p>
          <a:p>
            <a:r>
              <a:rPr lang="en-US" sz="2000" dirty="0" smtClean="0"/>
              <a:t>for (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i</a:t>
            </a:r>
            <a:r>
              <a:rPr lang="en-US" sz="2000" dirty="0" smtClean="0"/>
              <a:t> = 1; </a:t>
            </a:r>
            <a:r>
              <a:rPr lang="en-US" sz="2000" dirty="0" err="1" smtClean="0"/>
              <a:t>i</a:t>
            </a:r>
            <a:r>
              <a:rPr lang="en-US" sz="2000" dirty="0" smtClean="0"/>
              <a:t> &lt;=n; </a:t>
            </a:r>
            <a:r>
              <a:rPr lang="en-US" sz="2000" dirty="0" err="1" smtClean="0"/>
              <a:t>i</a:t>
            </a:r>
            <a:r>
              <a:rPr lang="en-US" sz="2000" dirty="0" smtClean="0"/>
              <a:t> *= 2) </a:t>
            </a:r>
          </a:p>
          <a:p>
            <a:r>
              <a:rPr lang="en-US" sz="2000" dirty="0" smtClean="0"/>
              <a:t>	{ </a:t>
            </a:r>
          </a:p>
          <a:p>
            <a:r>
              <a:rPr lang="en-US" sz="2000" dirty="0" smtClean="0"/>
              <a:t>		// some O(1) expressions </a:t>
            </a:r>
          </a:p>
          <a:p>
            <a:r>
              <a:rPr lang="en-US" sz="2000" dirty="0" smtClean="0"/>
              <a:t>	}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For example Binary Search has O(</a:t>
            </a:r>
            <a:r>
              <a:rPr lang="en-US" sz="2000" dirty="0" err="1" smtClean="0"/>
              <a:t>Logn</a:t>
            </a:r>
            <a:r>
              <a:rPr lang="en-US" sz="2000" dirty="0" smtClean="0"/>
              <a:t>) time complexity.</a:t>
            </a:r>
          </a:p>
          <a:p>
            <a:r>
              <a:rPr lang="en-US" sz="2000" dirty="0" smtClean="0"/>
              <a:t> 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Some tips to find out time complexity of algorithms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2400" y="914400"/>
            <a:ext cx="8839200" cy="683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 </a:t>
            </a:r>
            <a:r>
              <a:rPr lang="en-US" sz="2000" b="1" dirty="0" smtClean="0"/>
              <a:t>5) O(</a:t>
            </a:r>
            <a:r>
              <a:rPr lang="en-US" sz="2000" b="1" dirty="0" err="1" smtClean="0"/>
              <a:t>LogLogn</a:t>
            </a:r>
            <a:r>
              <a:rPr lang="en-US" sz="2000" b="1" dirty="0" smtClean="0"/>
              <a:t>)</a:t>
            </a:r>
            <a:r>
              <a:rPr lang="en-US" sz="2000" dirty="0" smtClean="0"/>
              <a:t> Time Complexity of a loop is considered as O(</a:t>
            </a:r>
            <a:r>
              <a:rPr lang="en-US" sz="2000" dirty="0" err="1" smtClean="0"/>
              <a:t>LogLogn</a:t>
            </a:r>
            <a:r>
              <a:rPr lang="en-US" sz="2000" dirty="0" smtClean="0"/>
              <a:t>) if the loop variables is reduced / increased exponentially by a constant amount.</a:t>
            </a:r>
          </a:p>
          <a:p>
            <a:r>
              <a:rPr lang="en-US" sz="2000" dirty="0" smtClean="0"/>
              <a:t>// Here c is a constant greater than 1 </a:t>
            </a:r>
          </a:p>
          <a:p>
            <a:r>
              <a:rPr lang="en-US" sz="2000" dirty="0" smtClean="0"/>
              <a:t>for (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i</a:t>
            </a:r>
            <a:r>
              <a:rPr lang="en-US" sz="2000" dirty="0" smtClean="0"/>
              <a:t> = 2; </a:t>
            </a:r>
            <a:r>
              <a:rPr lang="en-US" sz="2000" dirty="0" err="1" smtClean="0"/>
              <a:t>i</a:t>
            </a:r>
            <a:r>
              <a:rPr lang="en-US" sz="2000" dirty="0" smtClean="0"/>
              <a:t> &lt;=n; </a:t>
            </a:r>
            <a:r>
              <a:rPr lang="en-US" sz="2000" dirty="0" err="1" smtClean="0"/>
              <a:t>i</a:t>
            </a:r>
            <a:r>
              <a:rPr lang="en-US" sz="2000" dirty="0" smtClean="0"/>
              <a:t> = </a:t>
            </a:r>
            <a:r>
              <a:rPr lang="en-US" sz="2000" dirty="0" err="1" smtClean="0"/>
              <a:t>pow</a:t>
            </a:r>
            <a:r>
              <a:rPr lang="en-US" sz="2000" dirty="0" smtClean="0"/>
              <a:t>(</a:t>
            </a:r>
            <a:r>
              <a:rPr lang="en-US" sz="2000" dirty="0" err="1" smtClean="0"/>
              <a:t>i</a:t>
            </a:r>
            <a:r>
              <a:rPr lang="en-US" sz="2000" dirty="0" smtClean="0"/>
              <a:t>, c)) </a:t>
            </a:r>
          </a:p>
          <a:p>
            <a:r>
              <a:rPr lang="en-US" sz="2000" dirty="0" smtClean="0"/>
              <a:t>	{ </a:t>
            </a:r>
          </a:p>
          <a:p>
            <a:r>
              <a:rPr lang="en-US" sz="2000" dirty="0" smtClean="0"/>
              <a:t>	// some O(1) expressions </a:t>
            </a:r>
          </a:p>
          <a:p>
            <a:r>
              <a:rPr lang="en-US" sz="2000" dirty="0" smtClean="0"/>
              <a:t>	} </a:t>
            </a:r>
          </a:p>
          <a:p>
            <a:r>
              <a:rPr lang="en-US" sz="2000" dirty="0" smtClean="0"/>
              <a:t>//Here fun is </a:t>
            </a:r>
            <a:r>
              <a:rPr lang="en-US" sz="2000" dirty="0" err="1" smtClean="0"/>
              <a:t>sqrt</a:t>
            </a:r>
            <a:r>
              <a:rPr lang="en-US" sz="2000" dirty="0" smtClean="0"/>
              <a:t> or </a:t>
            </a:r>
            <a:r>
              <a:rPr lang="en-US" sz="2000" dirty="0" err="1" smtClean="0"/>
              <a:t>cuberoot</a:t>
            </a:r>
            <a:r>
              <a:rPr lang="en-US" sz="2000" dirty="0" smtClean="0"/>
              <a:t> or any other constant root </a:t>
            </a:r>
          </a:p>
          <a:p>
            <a:r>
              <a:rPr lang="en-US" sz="2000" dirty="0" smtClean="0"/>
              <a:t>for (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i</a:t>
            </a:r>
            <a:r>
              <a:rPr lang="en-US" sz="2000" dirty="0" smtClean="0"/>
              <a:t> = n; </a:t>
            </a:r>
            <a:r>
              <a:rPr lang="en-US" sz="2000" dirty="0" err="1" smtClean="0"/>
              <a:t>i</a:t>
            </a:r>
            <a:r>
              <a:rPr lang="en-US" sz="2000" dirty="0" smtClean="0"/>
              <a:t> &gt; 0; </a:t>
            </a:r>
            <a:r>
              <a:rPr lang="en-US" sz="2000" dirty="0" err="1" smtClean="0"/>
              <a:t>i</a:t>
            </a:r>
            <a:r>
              <a:rPr lang="en-US" sz="2000" dirty="0" smtClean="0"/>
              <a:t> = fun(</a:t>
            </a:r>
            <a:r>
              <a:rPr lang="en-US" sz="2000" dirty="0" err="1" smtClean="0"/>
              <a:t>i</a:t>
            </a:r>
            <a:r>
              <a:rPr lang="en-US" sz="2000" dirty="0" smtClean="0"/>
              <a:t>)) </a:t>
            </a:r>
          </a:p>
          <a:p>
            <a:r>
              <a:rPr lang="en-US" sz="2000" dirty="0" smtClean="0"/>
              <a:t>	{ </a:t>
            </a:r>
          </a:p>
          <a:p>
            <a:r>
              <a:rPr lang="en-US" sz="2000" dirty="0" smtClean="0"/>
              <a:t>	// some O(1) expressions </a:t>
            </a:r>
          </a:p>
          <a:p>
            <a:r>
              <a:rPr lang="en-US" sz="2000" dirty="0" smtClean="0"/>
              <a:t>	}</a:t>
            </a:r>
          </a:p>
          <a:p>
            <a:r>
              <a:rPr lang="en-US" sz="2000" dirty="0" smtClean="0"/>
              <a:t>Like </a:t>
            </a:r>
          </a:p>
          <a:p>
            <a:r>
              <a:rPr lang="en-US" sz="2000" dirty="0" smtClean="0"/>
              <a:t>for (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i</a:t>
            </a:r>
            <a:r>
              <a:rPr lang="en-US" sz="2000" dirty="0" smtClean="0"/>
              <a:t> = 2; </a:t>
            </a:r>
            <a:r>
              <a:rPr lang="en-US" sz="2000" dirty="0" err="1" smtClean="0"/>
              <a:t>i</a:t>
            </a:r>
            <a:r>
              <a:rPr lang="en-US" sz="2000" dirty="0" smtClean="0"/>
              <a:t> &lt;=n; </a:t>
            </a:r>
            <a:r>
              <a:rPr lang="en-US" sz="2000" dirty="0" err="1" smtClean="0"/>
              <a:t>i</a:t>
            </a:r>
            <a:r>
              <a:rPr lang="en-US" sz="2000" dirty="0" smtClean="0"/>
              <a:t> = i</a:t>
            </a:r>
            <a:r>
              <a:rPr lang="en-US" sz="2000" baseline="30000" dirty="0" smtClean="0"/>
              <a:t>2</a:t>
            </a:r>
            <a:r>
              <a:rPr lang="en-US" sz="2000" dirty="0" smtClean="0"/>
              <a:t>) </a:t>
            </a:r>
          </a:p>
          <a:p>
            <a:r>
              <a:rPr lang="en-US" sz="2000" dirty="0" smtClean="0"/>
              <a:t>	{ </a:t>
            </a:r>
          </a:p>
          <a:p>
            <a:r>
              <a:rPr lang="en-US" sz="2000" dirty="0" smtClean="0"/>
              <a:t>	// some O(1) expressions </a:t>
            </a:r>
          </a:p>
          <a:p>
            <a:r>
              <a:rPr lang="en-US" sz="2000" dirty="0" smtClean="0"/>
              <a:t>	} 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1524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How to combine time complexities of consecutive loops?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2400" y="914400"/>
            <a:ext cx="8839200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When there are consecutive loops, we calculate time complexity as sum of time complexities of individual loops.</a:t>
            </a:r>
          </a:p>
          <a:p>
            <a:endParaRPr lang="en-US" sz="2000" dirty="0" smtClean="0"/>
          </a:p>
          <a:p>
            <a:r>
              <a:rPr lang="en-US" sz="2000" dirty="0" smtClean="0"/>
              <a:t>for (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i</a:t>
            </a:r>
            <a:r>
              <a:rPr lang="en-US" sz="2000" dirty="0" smtClean="0"/>
              <a:t> = 1; </a:t>
            </a:r>
            <a:r>
              <a:rPr lang="en-US" sz="2000" dirty="0" err="1" smtClean="0"/>
              <a:t>i</a:t>
            </a:r>
            <a:r>
              <a:rPr lang="en-US" sz="2000" dirty="0" smtClean="0"/>
              <a:t> &lt;=m; </a:t>
            </a:r>
            <a:r>
              <a:rPr lang="en-US" sz="2000" dirty="0" err="1" smtClean="0"/>
              <a:t>i</a:t>
            </a:r>
            <a:r>
              <a:rPr lang="en-US" sz="2000" dirty="0" smtClean="0"/>
              <a:t> += c) </a:t>
            </a:r>
          </a:p>
          <a:p>
            <a:r>
              <a:rPr lang="en-US" sz="2000" dirty="0" smtClean="0"/>
              <a:t>	{ </a:t>
            </a:r>
          </a:p>
          <a:p>
            <a:r>
              <a:rPr lang="en-US" sz="2000" dirty="0" smtClean="0"/>
              <a:t>	// some O(1) expressions </a:t>
            </a:r>
          </a:p>
          <a:p>
            <a:r>
              <a:rPr lang="en-US" sz="2000" dirty="0" smtClean="0"/>
              <a:t>	} </a:t>
            </a:r>
          </a:p>
          <a:p>
            <a:r>
              <a:rPr lang="en-US" sz="2000" dirty="0" smtClean="0"/>
              <a:t>for (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i</a:t>
            </a:r>
            <a:r>
              <a:rPr lang="en-US" sz="2000" dirty="0" smtClean="0"/>
              <a:t> = 1; </a:t>
            </a:r>
            <a:r>
              <a:rPr lang="en-US" sz="2000" dirty="0" err="1" smtClean="0"/>
              <a:t>i</a:t>
            </a:r>
            <a:r>
              <a:rPr lang="en-US" sz="2000" dirty="0" smtClean="0"/>
              <a:t> &lt;=n; </a:t>
            </a:r>
            <a:r>
              <a:rPr lang="en-US" sz="2000" dirty="0" err="1" smtClean="0"/>
              <a:t>i</a:t>
            </a:r>
            <a:r>
              <a:rPr lang="en-US" sz="2000" dirty="0" smtClean="0"/>
              <a:t> += c) </a:t>
            </a:r>
          </a:p>
          <a:p>
            <a:r>
              <a:rPr lang="en-US" sz="2000" dirty="0" smtClean="0"/>
              <a:t>	{ // some O(1) expressions </a:t>
            </a:r>
          </a:p>
          <a:p>
            <a:r>
              <a:rPr lang="en-US" sz="2000" dirty="0" smtClean="0"/>
              <a:t>	} </a:t>
            </a:r>
          </a:p>
          <a:p>
            <a:r>
              <a:rPr lang="en-US" sz="2000" dirty="0" smtClean="0"/>
              <a:t>Time complexity of above code is O(m) + O(n) which is O(</a:t>
            </a:r>
            <a:r>
              <a:rPr lang="en-US" sz="2000" dirty="0" err="1" smtClean="0"/>
              <a:t>m+n</a:t>
            </a:r>
            <a:r>
              <a:rPr lang="en-US" sz="2000" dirty="0" smtClean="0"/>
              <a:t>) </a:t>
            </a:r>
          </a:p>
          <a:p>
            <a:r>
              <a:rPr lang="en-US" sz="2000" dirty="0" smtClean="0"/>
              <a:t>If m == n, the time complexity becomes O(2n) which is O(n). 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1524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Find the growth rate function and 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Time Complexity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2400" y="914400"/>
            <a:ext cx="8839200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 x = x +1; //constant time</a:t>
            </a:r>
          </a:p>
          <a:p>
            <a:r>
              <a:rPr lang="nn-NO" sz="2000" dirty="0" smtClean="0"/>
              <a:t>for (i=1; i&lt;=n; i++)</a:t>
            </a:r>
          </a:p>
          <a:p>
            <a:r>
              <a:rPr lang="en-US" sz="2000" dirty="0" smtClean="0"/>
              <a:t>{</a:t>
            </a:r>
          </a:p>
          <a:p>
            <a:r>
              <a:rPr lang="en-US" sz="2000" dirty="0" smtClean="0"/>
              <a:t>m = m + 2; //constant time</a:t>
            </a:r>
          </a:p>
          <a:p>
            <a:r>
              <a:rPr lang="en-US" sz="2000" dirty="0" smtClean="0"/>
              <a:t>}</a:t>
            </a:r>
          </a:p>
          <a:p>
            <a:r>
              <a:rPr lang="nn-NO" sz="2000" dirty="0" smtClean="0"/>
              <a:t>for (i=1; i&lt;=n; i++) </a:t>
            </a:r>
            <a:r>
              <a:rPr lang="en-US" sz="2000" dirty="0" smtClean="0"/>
              <a:t>//outer loop executed n times</a:t>
            </a:r>
            <a:endParaRPr lang="nn-NO" sz="2000" dirty="0" smtClean="0"/>
          </a:p>
          <a:p>
            <a:r>
              <a:rPr lang="en-US" sz="2000" dirty="0" smtClean="0"/>
              <a:t>{</a:t>
            </a:r>
          </a:p>
          <a:p>
            <a:r>
              <a:rPr lang="en-US" sz="2000" dirty="0" smtClean="0"/>
              <a:t>	for (j=1; j&lt;=n; j++) //inner loop executed n times</a:t>
            </a:r>
          </a:p>
          <a:p>
            <a:r>
              <a:rPr lang="en-US" sz="2000" dirty="0" smtClean="0"/>
              <a:t>	{</a:t>
            </a:r>
          </a:p>
          <a:p>
            <a:r>
              <a:rPr lang="en-US" sz="2000" dirty="0" smtClean="0"/>
              <a:t>		k = k+1; //constant time</a:t>
            </a:r>
          </a:p>
          <a:p>
            <a:r>
              <a:rPr lang="en-US" sz="2000" dirty="0" smtClean="0"/>
              <a:t>	}</a:t>
            </a:r>
          </a:p>
          <a:p>
            <a:r>
              <a:rPr lang="en-US" sz="2000" dirty="0" smtClean="0"/>
              <a:t>} 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2000" dirty="0" smtClean="0"/>
              <a:t>Q1. Rank the following function by their order of growth(increasing order).</a:t>
            </a:r>
          </a:p>
          <a:p>
            <a:pPr>
              <a:buNone/>
            </a:pPr>
            <a:r>
              <a:rPr lang="en-US" sz="2000" dirty="0" smtClean="0"/>
              <a:t>(</a:t>
            </a:r>
            <a:r>
              <a:rPr lang="en-US" sz="2000" i="1" dirty="0" smtClean="0"/>
              <a:t>n</a:t>
            </a:r>
            <a:r>
              <a:rPr lang="en-US" sz="2000" dirty="0" smtClean="0"/>
              <a:t>+1)! , 1 ,  </a:t>
            </a:r>
            <a:r>
              <a:rPr lang="en-US" sz="2000" i="1" dirty="0" smtClean="0"/>
              <a:t>n</a:t>
            </a:r>
            <a:r>
              <a:rPr lang="en-US" sz="2000" baseline="30000" dirty="0" smtClean="0"/>
              <a:t>1/</a:t>
            </a:r>
            <a:r>
              <a:rPr lang="en-US" sz="2000" baseline="30000" dirty="0" err="1" smtClean="0"/>
              <a:t>lg</a:t>
            </a:r>
            <a:r>
              <a:rPr lang="en-US" sz="2000" i="1" baseline="30000" dirty="0" err="1" smtClean="0"/>
              <a:t>n</a:t>
            </a:r>
            <a:r>
              <a:rPr lang="en-US" sz="2000" i="1" baseline="30000" dirty="0" smtClean="0"/>
              <a:t>   </a:t>
            </a:r>
            <a:r>
              <a:rPr lang="en-US" sz="2000" dirty="0" smtClean="0"/>
              <a:t>,  (3/2)</a:t>
            </a:r>
            <a:r>
              <a:rPr lang="en-US" sz="2000" i="1" baseline="30000" dirty="0" smtClean="0"/>
              <a:t>n </a:t>
            </a:r>
            <a:r>
              <a:rPr lang="en-US" sz="2000" dirty="0" smtClean="0"/>
              <a:t>, log(log </a:t>
            </a:r>
            <a:r>
              <a:rPr lang="en-US" sz="2000" i="1" dirty="0" smtClean="0"/>
              <a:t>n</a:t>
            </a:r>
            <a:r>
              <a:rPr lang="en-US" sz="2000" dirty="0" smtClean="0"/>
              <a:t>) ,  </a:t>
            </a:r>
            <a:r>
              <a:rPr lang="en-US" sz="2000" dirty="0" err="1" smtClean="0"/>
              <a:t>sqrt</a:t>
            </a:r>
            <a:r>
              <a:rPr lang="en-US" sz="2000" dirty="0" smtClean="0"/>
              <a:t>(2)</a:t>
            </a:r>
            <a:r>
              <a:rPr lang="en-US" sz="2000" baseline="30000" dirty="0" err="1" smtClean="0"/>
              <a:t>lg</a:t>
            </a:r>
            <a:r>
              <a:rPr lang="en-US" sz="2000" baseline="30000" dirty="0" smtClean="0"/>
              <a:t> </a:t>
            </a:r>
            <a:r>
              <a:rPr lang="en-US" sz="2000" i="1" baseline="30000" dirty="0" smtClean="0"/>
              <a:t>n </a:t>
            </a:r>
            <a:r>
              <a:rPr lang="en-US" sz="2000" dirty="0" smtClean="0"/>
              <a:t>,  (</a:t>
            </a:r>
            <a:r>
              <a:rPr lang="en-US" sz="2000" dirty="0" err="1" smtClean="0"/>
              <a:t>lg</a:t>
            </a:r>
            <a:r>
              <a:rPr lang="en-US" sz="2000" dirty="0" smtClean="0"/>
              <a:t> </a:t>
            </a:r>
            <a:r>
              <a:rPr lang="en-US" sz="2000" i="1" dirty="0" smtClean="0"/>
              <a:t>n</a:t>
            </a:r>
            <a:r>
              <a:rPr lang="en-US" sz="2000" dirty="0" smtClean="0"/>
              <a:t>)</a:t>
            </a:r>
            <a:r>
              <a:rPr lang="en-US" sz="2000" baseline="30000" dirty="0" err="1" smtClean="0"/>
              <a:t>lg</a:t>
            </a:r>
            <a:r>
              <a:rPr lang="en-US" sz="2000" baseline="30000" dirty="0" smtClean="0"/>
              <a:t> </a:t>
            </a:r>
            <a:r>
              <a:rPr lang="en-US" sz="2000" i="1" baseline="30000" dirty="0" smtClean="0"/>
              <a:t>n  </a:t>
            </a:r>
            <a:r>
              <a:rPr lang="en-US" sz="2000" dirty="0" smtClean="0"/>
              <a:t>, </a:t>
            </a:r>
            <a:r>
              <a:rPr lang="en-US" sz="2000" dirty="0" err="1" smtClean="0"/>
              <a:t>sqrt</a:t>
            </a:r>
            <a:r>
              <a:rPr lang="en-US" sz="2000" dirty="0" smtClean="0"/>
              <a:t>(</a:t>
            </a:r>
            <a:r>
              <a:rPr lang="en-US" sz="2000" dirty="0" err="1" smtClean="0"/>
              <a:t>lg</a:t>
            </a:r>
            <a:r>
              <a:rPr lang="en-US" sz="2000" dirty="0" smtClean="0"/>
              <a:t> </a:t>
            </a:r>
            <a:r>
              <a:rPr lang="en-US" sz="2000" i="1" dirty="0" smtClean="0"/>
              <a:t>n</a:t>
            </a:r>
            <a:r>
              <a:rPr lang="en-US" sz="2000" dirty="0" smtClean="0"/>
              <a:t>)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Q2. </a:t>
            </a:r>
            <a:r>
              <a:rPr lang="en-US" sz="2000" dirty="0" err="1" smtClean="0"/>
              <a:t>Analyse</a:t>
            </a:r>
            <a:r>
              <a:rPr lang="en-US" sz="2000" dirty="0" smtClean="0"/>
              <a:t> the following fragments of code. Formulate exact expressions for the running time of each code fragment.</a:t>
            </a:r>
          </a:p>
          <a:p>
            <a:pPr>
              <a:buNone/>
            </a:pPr>
            <a:r>
              <a:rPr lang="en-US" sz="2000" dirty="0" smtClean="0"/>
              <a:t>(a)</a:t>
            </a:r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int</a:t>
            </a:r>
            <a:r>
              <a:rPr lang="en-US" sz="2000" dirty="0" smtClean="0"/>
              <a:t> sum = 0;</a:t>
            </a:r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int</a:t>
            </a:r>
            <a:r>
              <a:rPr lang="en-US" sz="2000" dirty="0" smtClean="0"/>
              <a:t> num = 35;</a:t>
            </a:r>
          </a:p>
          <a:p>
            <a:pPr>
              <a:buNone/>
            </a:pPr>
            <a:r>
              <a:rPr lang="en-US" sz="2000" dirty="0" smtClean="0"/>
              <a:t> 	for (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i</a:t>
            </a:r>
            <a:r>
              <a:rPr lang="en-US" sz="2000" dirty="0" smtClean="0"/>
              <a:t>=1; </a:t>
            </a:r>
            <a:r>
              <a:rPr lang="en-US" sz="2000" dirty="0" err="1" smtClean="0"/>
              <a:t>i</a:t>
            </a:r>
            <a:r>
              <a:rPr lang="en-US" sz="2000" dirty="0" smtClean="0"/>
              <a:t>&lt;=n; </a:t>
            </a:r>
            <a:r>
              <a:rPr lang="en-US" sz="2000" dirty="0" err="1" smtClean="0"/>
              <a:t>i</a:t>
            </a:r>
            <a:r>
              <a:rPr lang="en-US" sz="2000" dirty="0" smtClean="0"/>
              <a:t>++) {</a:t>
            </a:r>
          </a:p>
          <a:p>
            <a:pPr>
              <a:buNone/>
            </a:pPr>
            <a:r>
              <a:rPr lang="en-US" sz="2000" dirty="0" smtClean="0"/>
              <a:t>		for (</a:t>
            </a:r>
            <a:r>
              <a:rPr lang="en-US" sz="2000" dirty="0" err="1" smtClean="0"/>
              <a:t>int</a:t>
            </a:r>
            <a:r>
              <a:rPr lang="en-US" sz="2000" dirty="0" smtClean="0"/>
              <a:t> j=1; j&lt;=n; j++) {</a:t>
            </a:r>
          </a:p>
          <a:p>
            <a:pPr>
              <a:buNone/>
            </a:pPr>
            <a:r>
              <a:rPr lang="en-US" sz="2000" dirty="0" smtClean="0"/>
              <a:t>			num += j*3;</a:t>
            </a:r>
          </a:p>
          <a:p>
            <a:pPr>
              <a:buNone/>
            </a:pPr>
            <a:r>
              <a:rPr lang="en-US" sz="2000" dirty="0" smtClean="0"/>
              <a:t>			sum += num;</a:t>
            </a:r>
          </a:p>
          <a:p>
            <a:pPr>
              <a:buNone/>
            </a:pPr>
            <a:r>
              <a:rPr lang="en-US" sz="2000" dirty="0" smtClean="0"/>
              <a:t>		}</a:t>
            </a:r>
          </a:p>
          <a:p>
            <a:pPr>
              <a:buNone/>
            </a:pPr>
            <a:r>
              <a:rPr lang="en-US" sz="2000" dirty="0" smtClean="0"/>
              <a:t>	}</a:t>
            </a: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953000" y="2362200"/>
            <a:ext cx="3810000" cy="2107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(b)</a:t>
            </a:r>
            <a:endParaRPr lang="en-US" dirty="0" smtClean="0"/>
          </a:p>
          <a:p>
            <a:pPr fontAlgn="base"/>
            <a:r>
              <a:rPr lang="en-US" dirty="0" smtClean="0"/>
              <a:t>  </a:t>
            </a:r>
            <a:r>
              <a:rPr lang="en-US" dirty="0" err="1" smtClean="0"/>
              <a:t>int</a:t>
            </a:r>
            <a:r>
              <a:rPr lang="en-US" dirty="0" smtClean="0"/>
              <a:t> count = 0;</a:t>
            </a:r>
          </a:p>
          <a:p>
            <a:pPr fontAlgn="base"/>
            <a:r>
              <a:rPr lang="en-US" dirty="0" smtClean="0"/>
              <a:t>  for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n; </a:t>
            </a:r>
            <a:r>
              <a:rPr lang="en-US" dirty="0" err="1" smtClean="0"/>
              <a:t>i</a:t>
            </a:r>
            <a:r>
              <a:rPr lang="en-US" dirty="0" smtClean="0"/>
              <a:t> &gt; 0; </a:t>
            </a:r>
            <a:r>
              <a:rPr lang="en-US" dirty="0" err="1" smtClean="0"/>
              <a:t>i</a:t>
            </a:r>
            <a:r>
              <a:rPr lang="en-US" dirty="0" smtClean="0"/>
              <a:t> /= 2)</a:t>
            </a:r>
          </a:p>
          <a:p>
            <a:pPr fontAlgn="base"/>
            <a:r>
              <a:rPr lang="en-US" dirty="0" smtClean="0"/>
              <a:t>              for (</a:t>
            </a:r>
            <a:r>
              <a:rPr lang="en-US" dirty="0" err="1" smtClean="0"/>
              <a:t>int</a:t>
            </a:r>
            <a:r>
              <a:rPr lang="en-US" dirty="0" smtClean="0"/>
              <a:t> j = 0; j &lt; </a:t>
            </a:r>
            <a:r>
              <a:rPr lang="en-US" dirty="0" err="1" smtClean="0"/>
              <a:t>i</a:t>
            </a:r>
            <a:r>
              <a:rPr lang="en-US" dirty="0" smtClean="0"/>
              <a:t>; j++)</a:t>
            </a:r>
          </a:p>
          <a:p>
            <a:pPr fontAlgn="base"/>
            <a:r>
              <a:rPr lang="en-US" dirty="0" smtClean="0"/>
              <a:t>                      count += 1;</a:t>
            </a:r>
          </a:p>
          <a:p>
            <a:pPr fontAlgn="base"/>
            <a:r>
              <a:rPr lang="en-US" dirty="0" smtClean="0"/>
              <a:t> </a:t>
            </a:r>
          </a:p>
          <a:p>
            <a:pPr fontAlgn="base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4953000"/>
            <a:ext cx="36066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(b)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for (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=0 ;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&lt; n ;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++ ) 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total = total +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; 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for ( j=0 ; j &lt; n ; j++ ) 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total = total + j;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34000" y="5029200"/>
            <a:ext cx="31241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(d)</a:t>
            </a:r>
          </a:p>
          <a:p>
            <a:pPr fontAlgn="base"/>
            <a:r>
              <a:rPr lang="en-US" dirty="0" err="1" smtClean="0"/>
              <a:t>int</a:t>
            </a:r>
            <a:r>
              <a:rPr lang="en-US" dirty="0" smtClean="0"/>
              <a:t> count = 0;</a:t>
            </a:r>
          </a:p>
          <a:p>
            <a:pPr fontAlgn="base"/>
            <a:r>
              <a:rPr lang="en-US" dirty="0" smtClean="0"/>
              <a:t>for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n; </a:t>
            </a:r>
            <a:r>
              <a:rPr lang="en-US" dirty="0" err="1" smtClean="0"/>
              <a:t>i</a:t>
            </a:r>
            <a:r>
              <a:rPr lang="en-US" dirty="0" smtClean="0"/>
              <a:t>++)</a:t>
            </a:r>
          </a:p>
          <a:p>
            <a:pPr fontAlgn="base"/>
            <a:r>
              <a:rPr lang="en-US" dirty="0" smtClean="0"/>
              <a:t>        for (</a:t>
            </a:r>
            <a:r>
              <a:rPr lang="en-US" dirty="0" err="1" smtClean="0"/>
              <a:t>int</a:t>
            </a:r>
            <a:r>
              <a:rPr lang="en-US" dirty="0" smtClean="0"/>
              <a:t> j = </a:t>
            </a:r>
            <a:r>
              <a:rPr lang="en-US" dirty="0" err="1" smtClean="0"/>
              <a:t>i</a:t>
            </a:r>
            <a:r>
              <a:rPr lang="en-US" dirty="0" smtClean="0"/>
              <a:t>; j &gt; 0; j--)</a:t>
            </a:r>
          </a:p>
          <a:p>
            <a:pPr fontAlgn="base"/>
            <a:r>
              <a:rPr lang="en-US" dirty="0" smtClean="0"/>
              <a:t>                count = count + 1;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Program design using algorithm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2400" y="914400"/>
            <a:ext cx="8839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04800" y="1524000"/>
            <a:ext cx="18288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Problem</a:t>
            </a:r>
            <a:endParaRPr lang="en-US" sz="2800" dirty="0"/>
          </a:p>
        </p:txBody>
      </p:sp>
      <p:sp>
        <p:nvSpPr>
          <p:cNvPr id="8" name="Rounded Rectangle 7"/>
          <p:cNvSpPr/>
          <p:nvPr/>
        </p:nvSpPr>
        <p:spPr>
          <a:xfrm>
            <a:off x="3276600" y="1524000"/>
            <a:ext cx="19050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Algorithm</a:t>
            </a:r>
            <a:endParaRPr lang="en-US" sz="2800" dirty="0"/>
          </a:p>
        </p:txBody>
      </p:sp>
      <p:sp>
        <p:nvSpPr>
          <p:cNvPr id="9" name="Rounded Rectangle 8"/>
          <p:cNvSpPr/>
          <p:nvPr/>
        </p:nvSpPr>
        <p:spPr>
          <a:xfrm>
            <a:off x="6553200" y="1524000"/>
            <a:ext cx="19050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Program</a:t>
            </a:r>
            <a:endParaRPr lang="en-US" sz="2800" dirty="0"/>
          </a:p>
        </p:txBody>
      </p:sp>
      <p:cxnSp>
        <p:nvCxnSpPr>
          <p:cNvPr id="12" name="Straight Arrow Connector 11"/>
          <p:cNvCxnSpPr>
            <a:stCxn id="7" idx="3"/>
            <a:endCxn id="8" idx="1"/>
          </p:cNvCxnSpPr>
          <p:nvPr/>
        </p:nvCxnSpPr>
        <p:spPr>
          <a:xfrm>
            <a:off x="2133600" y="1905000"/>
            <a:ext cx="1143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3"/>
            <a:endCxn id="9" idx="1"/>
          </p:cNvCxnSpPr>
          <p:nvPr/>
        </p:nvCxnSpPr>
        <p:spPr>
          <a:xfrm>
            <a:off x="5181600" y="1905000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209800" y="15240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257800" y="1563469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Particular Language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04800" y="2743200"/>
            <a:ext cx="86106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rgbClr val="FF0000"/>
                </a:solidFill>
              </a:rPr>
              <a:t>Two phase process </a:t>
            </a:r>
            <a:r>
              <a:rPr lang="en-US" sz="2000" dirty="0" smtClean="0"/>
              <a:t>–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000" b="1" dirty="0" smtClean="0"/>
              <a:t>Problem analysis</a:t>
            </a:r>
            <a:r>
              <a:rPr lang="en-US" sz="2000" dirty="0" smtClean="0"/>
              <a:t>: </a:t>
            </a:r>
          </a:p>
          <a:p>
            <a:pPr marL="342900" indent="-342900">
              <a:lnSpc>
                <a:spcPct val="150000"/>
              </a:lnSpc>
            </a:pPr>
            <a:r>
              <a:rPr lang="en-US" sz="2000" dirty="0" smtClean="0"/>
              <a:t>		Analyze and understand the user defined problem. </a:t>
            </a:r>
          </a:p>
          <a:p>
            <a:pPr marL="342900" indent="-342900">
              <a:lnSpc>
                <a:spcPct val="150000"/>
              </a:lnSpc>
            </a:pPr>
            <a:r>
              <a:rPr lang="en-US" sz="2000" dirty="0" smtClean="0"/>
              <a:t>		Write algorithm using basic </a:t>
            </a:r>
            <a:r>
              <a:rPr lang="en-US" sz="2000" b="1" dirty="0" smtClean="0"/>
              <a:t>algorithmic constructs</a:t>
            </a:r>
            <a:r>
              <a:rPr lang="en-US" sz="2000" dirty="0" smtClean="0"/>
              <a:t>.</a:t>
            </a:r>
          </a:p>
          <a:p>
            <a:pPr marL="342900" indent="-342900">
              <a:lnSpc>
                <a:spcPct val="150000"/>
              </a:lnSpc>
            </a:pPr>
            <a:r>
              <a:rPr lang="en-US" sz="2000" dirty="0" smtClean="0"/>
              <a:t>2.	</a:t>
            </a:r>
            <a:r>
              <a:rPr lang="en-US" sz="2000" b="1" dirty="0" smtClean="0"/>
              <a:t>Implementation: </a:t>
            </a:r>
          </a:p>
          <a:p>
            <a:pPr marL="342900" indent="-342900">
              <a:lnSpc>
                <a:spcPct val="150000"/>
              </a:lnSpc>
            </a:pPr>
            <a:r>
              <a:rPr lang="en-US" sz="2000" dirty="0" smtClean="0"/>
              <a:t>		Translate the algorithm into a desired programming language.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Sub-algorithm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2400" y="914400"/>
            <a:ext cx="8839200" cy="5216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A </a:t>
            </a:r>
            <a:r>
              <a:rPr lang="en-US" dirty="0" smtClean="0">
                <a:solidFill>
                  <a:srgbClr val="FF0000"/>
                </a:solidFill>
              </a:rPr>
              <a:t>sub-algorithm</a:t>
            </a:r>
            <a:r>
              <a:rPr lang="en-US" dirty="0" smtClean="0"/>
              <a:t> is </a:t>
            </a:r>
            <a:r>
              <a:rPr lang="en-US" b="1" dirty="0" smtClean="0"/>
              <a:t>a part of another algorithm</a:t>
            </a:r>
            <a:r>
              <a:rPr lang="en-US" dirty="0" smtClean="0"/>
              <a:t>. 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The relationship between an algorithm and a sub-algorithm is similar to the relationship between a main program (function) and a sub-program (sub-function) in a programming language.</a:t>
            </a:r>
          </a:p>
          <a:p>
            <a:pPr marL="0"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 When the problem is very complex, it is divided into several independent sub-problems. Each sub-problem can be solved independently using sub-algorithm.</a:t>
            </a:r>
          </a:p>
          <a:p>
            <a:pPr marL="0"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 The use of sub-algorithm allows efficient task management </a:t>
            </a:r>
          </a:p>
          <a:p>
            <a:pPr marL="627063" lvl="2" indent="-163513">
              <a:buFont typeface="Wingdings" pitchFamily="2" charset="2"/>
              <a:buChar char="ü"/>
            </a:pPr>
            <a:r>
              <a:rPr lang="en-US" dirty="0" smtClean="0"/>
              <a:t>John solves problem 1 and Mary solves problem 2</a:t>
            </a:r>
          </a:p>
          <a:p>
            <a:pPr marL="0" lvl="1">
              <a:buFont typeface="Wingdings" pitchFamily="2" charset="2"/>
              <a:buChar char="Ø"/>
            </a:pPr>
            <a:r>
              <a:rPr lang="en-US" dirty="0" smtClean="0"/>
              <a:t> Whole project is not completely stopped if one of the smaller problems cannot be solved immediately.</a:t>
            </a:r>
          </a:p>
          <a:p>
            <a:pPr marL="395288" lvl="2">
              <a:buFont typeface="Wingdings" pitchFamily="2" charset="2"/>
              <a:buChar char="ü"/>
            </a:pPr>
            <a:r>
              <a:rPr lang="en-US" dirty="0" smtClean="0"/>
              <a:t> Solve the other problems</a:t>
            </a:r>
          </a:p>
          <a:p>
            <a:pPr marL="463550" lvl="2" indent="-68263">
              <a:buFont typeface="Wingdings" pitchFamily="2" charset="2"/>
              <a:buChar char="ü"/>
            </a:pPr>
            <a:r>
              <a:rPr lang="en-US" dirty="0" smtClean="0"/>
              <a:t> Then research and solve the difficult part of the problem.</a:t>
            </a:r>
          </a:p>
          <a:p>
            <a:pPr marL="0"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 We may be able to reuse the solution to the smaller problem in another large problem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 Sub-algorithms can be combined together to form the solution for the entire problem.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Approaches for designing algorithms 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2400" y="838200"/>
            <a:ext cx="88392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b="1" dirty="0" smtClean="0"/>
              <a:t>Greedy Approach –</a:t>
            </a:r>
            <a:r>
              <a:rPr lang="en-US" dirty="0" smtClean="0"/>
              <a:t>At each step, it selects the best possible solution. </a:t>
            </a:r>
          </a:p>
          <a:p>
            <a:pPr lvl="1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en-US" dirty="0" smtClean="0"/>
              <a:t>A greedy algorithm, as the name suggests, always makes the choice that seems to be the best at that moment. </a:t>
            </a:r>
          </a:p>
          <a:p>
            <a:pPr lvl="1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en-US" dirty="0" smtClean="0"/>
              <a:t>This means that it makes a </a:t>
            </a:r>
            <a:r>
              <a:rPr lang="en-US" b="1" dirty="0" smtClean="0"/>
              <a:t>locally-optimal choice </a:t>
            </a:r>
            <a:r>
              <a:rPr lang="en-US" dirty="0" smtClean="0"/>
              <a:t>in the hope that this choice will lead to a </a:t>
            </a:r>
            <a:r>
              <a:rPr lang="en-US" b="1" dirty="0" smtClean="0"/>
              <a:t>globally-optimal </a:t>
            </a:r>
            <a:r>
              <a:rPr lang="en-US" dirty="0" smtClean="0"/>
              <a:t>solution.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dirty="0" smtClean="0"/>
              <a:t> </a:t>
            </a:r>
            <a:r>
              <a:rPr lang="en-US" b="1" dirty="0" smtClean="0"/>
              <a:t>Examples:</a:t>
            </a:r>
            <a:r>
              <a:rPr lang="en-US" dirty="0" smtClean="0"/>
              <a:t>. Shortest path algorithm,  Kruskal's algorithm and Prim's algorithm for  finding minimum spanning trees.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b="1" dirty="0" smtClean="0"/>
              <a:t>Divide and Conquer –</a:t>
            </a:r>
            <a:r>
              <a:rPr lang="en-US" dirty="0" smtClean="0"/>
              <a:t>The divide and conquer approach involves the following steps at each level. </a:t>
            </a:r>
          </a:p>
          <a:p>
            <a:pPr marL="60325" lvl="1" indent="403225">
              <a:lnSpc>
                <a:spcPct val="150000"/>
              </a:lnSpc>
              <a:buFont typeface="Wingdings" pitchFamily="2" charset="2"/>
              <a:buChar char="ü"/>
            </a:pPr>
            <a:r>
              <a:rPr lang="en-US" b="1" dirty="0" smtClean="0"/>
              <a:t>Divide</a:t>
            </a:r>
            <a:r>
              <a:rPr lang="en-US" dirty="0" smtClean="0"/>
              <a:t> − The original problem is divided into sub-problems.</a:t>
            </a:r>
          </a:p>
          <a:p>
            <a:pPr marL="60325" lvl="1" indent="403225">
              <a:lnSpc>
                <a:spcPct val="150000"/>
              </a:lnSpc>
              <a:buFont typeface="Wingdings" pitchFamily="2" charset="2"/>
              <a:buChar char="ü"/>
            </a:pPr>
            <a:r>
              <a:rPr lang="en-US" b="1" dirty="0" smtClean="0"/>
              <a:t>Conquer</a:t>
            </a:r>
            <a:r>
              <a:rPr lang="en-US" dirty="0" smtClean="0"/>
              <a:t> − The sub-problems are solved </a:t>
            </a:r>
            <a:r>
              <a:rPr lang="en-US" b="1" dirty="0" smtClean="0"/>
              <a:t>recursively</a:t>
            </a:r>
            <a:r>
              <a:rPr lang="en-US" dirty="0" smtClean="0"/>
              <a:t>.</a:t>
            </a:r>
          </a:p>
          <a:p>
            <a:pPr marL="463550" lvl="1" indent="-463550">
              <a:lnSpc>
                <a:spcPct val="150000"/>
              </a:lnSpc>
              <a:buFont typeface="Wingdings" pitchFamily="2" charset="2"/>
              <a:buChar char="ü"/>
            </a:pPr>
            <a:r>
              <a:rPr lang="en-US" b="1" dirty="0" smtClean="0"/>
              <a:t>Combine</a:t>
            </a:r>
            <a:r>
              <a:rPr lang="en-US" dirty="0" smtClean="0"/>
              <a:t> − The solutions of the sub-problems are combined together to get the solution  of the original problem.</a:t>
            </a:r>
          </a:p>
          <a:p>
            <a:pPr marL="60325" lvl="1" indent="403225">
              <a:lnSpc>
                <a:spcPct val="150000"/>
              </a:lnSpc>
              <a:buFont typeface="Wingdings" pitchFamily="2" charset="2"/>
              <a:buChar char="ü"/>
            </a:pPr>
            <a:r>
              <a:rPr lang="en-US" b="1" dirty="0" smtClean="0"/>
              <a:t>Examples:</a:t>
            </a:r>
            <a:r>
              <a:rPr lang="en-US" dirty="0" smtClean="0"/>
              <a:t> Recursive Quick sort and merge sort etc.	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0"/>
            <a:ext cx="9144000" cy="65532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52400" y="152400"/>
            <a:ext cx="8839200" cy="6170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</a:pPr>
            <a:endParaRPr lang="en-US" sz="2000" b="1" u="sng" dirty="0" smtClean="0"/>
          </a:p>
          <a:p>
            <a:endParaRPr lang="en-US" sz="2000" b="1" dirty="0" smtClean="0"/>
          </a:p>
          <a:p>
            <a:pPr marL="463550" indent="-4635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b="1" dirty="0" smtClean="0"/>
              <a:t>Dynamic Programming (DP)- </a:t>
            </a:r>
            <a:r>
              <a:rPr lang="en-US" dirty="0" smtClean="0"/>
              <a:t>The approach of the </a:t>
            </a:r>
            <a:r>
              <a:rPr lang="en-US" b="1" dirty="0" smtClean="0"/>
              <a:t>Dynamic programming</a:t>
            </a:r>
            <a:r>
              <a:rPr lang="en-US" dirty="0" smtClean="0"/>
              <a:t> is similar to divide and conquer.    </a:t>
            </a:r>
          </a:p>
          <a:p>
            <a:pPr marL="463550" indent="-463550">
              <a:lnSpc>
                <a:spcPct val="150000"/>
              </a:lnSpc>
              <a:buFont typeface="Wingdings" pitchFamily="2" charset="2"/>
              <a:buChar char="ü"/>
            </a:pPr>
            <a:r>
              <a:rPr lang="en-US" dirty="0" smtClean="0"/>
              <a:t>The difference is that for the recursive function calls with the same result, instead of calling them again, a DP approach tries to store the result in a data structure in the form of a table and retrieve the results from the table. </a:t>
            </a:r>
          </a:p>
          <a:p>
            <a:pPr marL="463550" indent="-463550">
              <a:lnSpc>
                <a:spcPct val="150000"/>
              </a:lnSpc>
              <a:buFont typeface="Wingdings" pitchFamily="2" charset="2"/>
              <a:buChar char="ü"/>
            </a:pPr>
            <a:r>
              <a:rPr lang="en-US" dirty="0" smtClean="0"/>
              <a:t>Thus, the overall time complexity can be reduced in DP. </a:t>
            </a:r>
          </a:p>
          <a:p>
            <a:pPr marL="463550" indent="-463550">
              <a:lnSpc>
                <a:spcPct val="150000"/>
              </a:lnSpc>
              <a:buFont typeface="Wingdings" pitchFamily="2" charset="2"/>
              <a:buChar char="ü"/>
            </a:pPr>
            <a:r>
              <a:rPr lang="en-US" dirty="0" smtClean="0"/>
              <a:t>Term “Dynamic” means this approach dynamically decides, whether to call a function or to retrieve the values from the table for solving a sub-problem.  </a:t>
            </a:r>
          </a:p>
          <a:p>
            <a:pPr marL="463550" indent="-463550">
              <a:lnSpc>
                <a:spcPct val="150000"/>
              </a:lnSpc>
              <a:buFont typeface="Wingdings" pitchFamily="2" charset="2"/>
              <a:buChar char="ü"/>
            </a:pPr>
            <a:r>
              <a:rPr lang="en-US" dirty="0" smtClean="0"/>
              <a:t> </a:t>
            </a:r>
            <a:r>
              <a:rPr lang="en-US" b="1" dirty="0" smtClean="0"/>
              <a:t>Examples:</a:t>
            </a:r>
            <a:r>
              <a:rPr lang="en-US" dirty="0" smtClean="0"/>
              <a:t> 0-1 Knapsack, subset-sum problem, and recursive algorithm for Fibonacci Series are some examples of dynamic programming.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Approaches for designing algorithms 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3020</TotalTime>
  <Words>2711</Words>
  <Application>Microsoft Office PowerPoint</Application>
  <PresentationFormat>On-screen Show (4:3)</PresentationFormat>
  <Paragraphs>709</Paragraphs>
  <Slides>54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6" baseType="lpstr">
      <vt:lpstr>Office Theme</vt:lpstr>
      <vt:lpstr>Document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Slide 53</vt:lpstr>
      <vt:lpstr>Homework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ashish.gupta</dc:creator>
  <cp:lastModifiedBy>kunjbihari.meena</cp:lastModifiedBy>
  <cp:revision>301</cp:revision>
  <dcterms:created xsi:type="dcterms:W3CDTF">2013-01-01T04:30:55Z</dcterms:created>
  <dcterms:modified xsi:type="dcterms:W3CDTF">2022-08-18T07:55:49Z</dcterms:modified>
</cp:coreProperties>
</file>