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408" r:id="rId2"/>
    <p:sldId id="409" r:id="rId3"/>
    <p:sldId id="410" r:id="rId4"/>
    <p:sldId id="411" r:id="rId5"/>
    <p:sldId id="412" r:id="rId6"/>
    <p:sldId id="413" r:id="rId7"/>
    <p:sldId id="414" r:id="rId8"/>
    <p:sldId id="415" r:id="rId9"/>
    <p:sldId id="416" r:id="rId10"/>
    <p:sldId id="417" r:id="rId11"/>
    <p:sldId id="418" r:id="rId12"/>
    <p:sldId id="421" r:id="rId13"/>
    <p:sldId id="422" r:id="rId14"/>
    <p:sldId id="423" r:id="rId15"/>
    <p:sldId id="424" r:id="rId16"/>
    <p:sldId id="425" r:id="rId17"/>
    <p:sldId id="426" r:id="rId18"/>
    <p:sldId id="427" r:id="rId19"/>
    <p:sldId id="428" r:id="rId20"/>
    <p:sldId id="429" r:id="rId21"/>
    <p:sldId id="430" r:id="rId22"/>
    <p:sldId id="431" r:id="rId23"/>
    <p:sldId id="432" r:id="rId24"/>
    <p:sldId id="433" r:id="rId2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12AE"/>
    <a:srgbClr val="E9E8F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3" autoAdjust="0"/>
    <p:restoredTop sz="94660"/>
  </p:normalViewPr>
  <p:slideViewPr>
    <p:cSldViewPr>
      <p:cViewPr>
        <p:scale>
          <a:sx n="70" d="100"/>
          <a:sy n="70" d="100"/>
        </p:scale>
        <p:origin x="-1212"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B92D665A-A7C4-49FA-BB6B-826F1D4E7F76}" type="datetimeFigureOut">
              <a:rPr lang="en-US" smtClean="0"/>
              <a:pPr/>
              <a:t>9/2/2022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D8B33FC-B199-41BE-995C-DE4EB29CBD3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E546C3-F135-49C2-ABF5-782D19287C10}" type="datetimeFigureOut">
              <a:rPr lang="en-US" smtClean="0"/>
              <a:pPr/>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E546C3-F135-49C2-ABF5-782D19287C10}" type="datetimeFigureOut">
              <a:rPr lang="en-US" smtClean="0"/>
              <a:pPr/>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E546C3-F135-49C2-ABF5-782D19287C10}" type="datetimeFigureOut">
              <a:rPr lang="en-US" smtClean="0"/>
              <a:pPr/>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E546C3-F135-49C2-ABF5-782D19287C10}" type="datetimeFigureOut">
              <a:rPr lang="en-US" smtClean="0"/>
              <a:pPr/>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E546C3-F135-49C2-ABF5-782D19287C10}" type="datetimeFigureOut">
              <a:rPr lang="en-US" smtClean="0"/>
              <a:pPr/>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E546C3-F135-49C2-ABF5-782D19287C10}" type="datetimeFigureOut">
              <a:rPr lang="en-US" smtClean="0"/>
              <a:pPr/>
              <a:t>9/2/2022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E546C3-F135-49C2-ABF5-782D19287C10}" type="datetimeFigureOut">
              <a:rPr lang="en-US" smtClean="0"/>
              <a:pPr/>
              <a:t>9/2/2022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E546C3-F135-49C2-ABF5-782D19287C10}" type="datetimeFigureOut">
              <a:rPr lang="en-US" smtClean="0"/>
              <a:pPr/>
              <a:t>9/2/2022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E546C3-F135-49C2-ABF5-782D19287C10}" type="datetimeFigureOut">
              <a:rPr lang="en-US" smtClean="0"/>
              <a:pPr/>
              <a:t>9/2/2022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E546C3-F135-49C2-ABF5-782D19287C10}" type="datetimeFigureOut">
              <a:rPr lang="en-US" smtClean="0"/>
              <a:pPr/>
              <a:t>9/2/2022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E546C3-F135-49C2-ABF5-782D19287C10}" type="datetimeFigureOut">
              <a:rPr lang="en-US" smtClean="0"/>
              <a:pPr/>
              <a:t>9/2/2022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A988F-F144-4AE8-99D0-292E3CCAA2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E546C3-F135-49C2-ABF5-782D19287C10}" type="datetimeFigureOut">
              <a:rPr lang="en-US" smtClean="0"/>
              <a:pPr/>
              <a:t>9/2/2022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BA988F-F144-4AE8-99D0-292E3CCAA2E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7" name="Rounded Rectangle 6"/>
          <p:cNvSpPr/>
          <p:nvPr/>
        </p:nvSpPr>
        <p:spPr>
          <a:xfrm>
            <a:off x="152400" y="152400"/>
            <a:ext cx="8839200" cy="6553200"/>
          </a:xfrm>
          <a:prstGeom prst="roundRect">
            <a:avLst>
              <a:gd name="adj" fmla="val 3984"/>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52400" y="1986677"/>
            <a:ext cx="8839200" cy="175432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Searching </a:t>
            </a:r>
          </a:p>
          <a:p>
            <a:pPr algn="ctr"/>
            <a:r>
              <a:rPr 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Algorithms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Analysis of Iterative Binary Search</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685800"/>
            <a:ext cx="8839200" cy="5493812"/>
          </a:xfrm>
          <a:prstGeom prst="rect">
            <a:avLst/>
          </a:prstGeom>
          <a:noFill/>
        </p:spPr>
        <p:txBody>
          <a:bodyPr wrap="square" rtlCol="0">
            <a:spAutoFit/>
          </a:bodyPr>
          <a:lstStyle/>
          <a:p>
            <a:pPr>
              <a:lnSpc>
                <a:spcPct val="150000"/>
              </a:lnSpc>
            </a:pPr>
            <a:r>
              <a:rPr lang="en-US" b="1" u="sng" dirty="0" smtClean="0"/>
              <a:t>DISTINCT &amp; SORTED  ELEMENTS:</a:t>
            </a:r>
          </a:p>
          <a:p>
            <a:pPr>
              <a:lnSpc>
                <a:spcPct val="150000"/>
              </a:lnSpc>
            </a:pPr>
            <a:r>
              <a:rPr lang="en-US" b="1" dirty="0" smtClean="0">
                <a:solidFill>
                  <a:srgbClr val="FF0000"/>
                </a:solidFill>
              </a:rPr>
              <a:t>On successful search</a:t>
            </a:r>
          </a:p>
          <a:p>
            <a:pPr>
              <a:lnSpc>
                <a:spcPct val="150000"/>
              </a:lnSpc>
            </a:pPr>
            <a:r>
              <a:rPr lang="en-US" dirty="0" smtClean="0"/>
              <a:t>Time Complexity = </a:t>
            </a:r>
          </a:p>
          <a:p>
            <a:pPr>
              <a:lnSpc>
                <a:spcPct val="150000"/>
              </a:lnSpc>
            </a:pPr>
            <a:r>
              <a:rPr lang="en-US" dirty="0" smtClean="0"/>
              <a:t>               = C1 + (  log</a:t>
            </a:r>
            <a:r>
              <a:rPr lang="en-US" baseline="-25000" dirty="0" smtClean="0"/>
              <a:t>2</a:t>
            </a:r>
            <a:r>
              <a:rPr lang="en-US" dirty="0" smtClean="0"/>
              <a:t>n   )*C2 +    log</a:t>
            </a:r>
            <a:r>
              <a:rPr lang="en-US" baseline="-25000" dirty="0" smtClean="0"/>
              <a:t>2</a:t>
            </a:r>
            <a:r>
              <a:rPr lang="en-US" dirty="0" smtClean="0"/>
              <a:t>n  * (C3 + C4 +C7 +C8 +C9) + C5 + C6 +C10 +C12               </a:t>
            </a:r>
          </a:p>
          <a:p>
            <a:pPr>
              <a:lnSpc>
                <a:spcPct val="150000"/>
              </a:lnSpc>
            </a:pPr>
            <a:r>
              <a:rPr lang="en-US" dirty="0" smtClean="0"/>
              <a:t>               = 6  log</a:t>
            </a:r>
            <a:r>
              <a:rPr lang="en-US" baseline="-25000" dirty="0" smtClean="0"/>
              <a:t>2</a:t>
            </a:r>
            <a:r>
              <a:rPr lang="en-US" dirty="0" smtClean="0"/>
              <a:t>n   + 5</a:t>
            </a:r>
          </a:p>
          <a:p>
            <a:pPr>
              <a:lnSpc>
                <a:spcPct val="150000"/>
              </a:lnSpc>
            </a:pPr>
            <a:r>
              <a:rPr lang="en-US" dirty="0" smtClean="0"/>
              <a:t>               = O (log</a:t>
            </a:r>
            <a:r>
              <a:rPr lang="en-US" baseline="-25000" dirty="0" smtClean="0"/>
              <a:t>2</a:t>
            </a:r>
            <a:r>
              <a:rPr lang="en-US" dirty="0" smtClean="0"/>
              <a:t>n)</a:t>
            </a:r>
          </a:p>
          <a:p>
            <a:pPr>
              <a:lnSpc>
                <a:spcPct val="150000"/>
              </a:lnSpc>
            </a:pPr>
            <a:r>
              <a:rPr lang="en-US" b="1" dirty="0" smtClean="0">
                <a:solidFill>
                  <a:srgbClr val="FF0000"/>
                </a:solidFill>
              </a:rPr>
              <a:t>Unsuccessful search</a:t>
            </a:r>
          </a:p>
          <a:p>
            <a:pPr>
              <a:lnSpc>
                <a:spcPct val="150000"/>
              </a:lnSpc>
            </a:pPr>
            <a:r>
              <a:rPr lang="en-US" dirty="0" smtClean="0"/>
              <a:t>Time Complexity = C1 + (  log</a:t>
            </a:r>
            <a:r>
              <a:rPr lang="en-US" baseline="-25000" dirty="0" smtClean="0"/>
              <a:t>2</a:t>
            </a:r>
            <a:r>
              <a:rPr lang="en-US" dirty="0" smtClean="0"/>
              <a:t>n   +1)*C2 +    log</a:t>
            </a:r>
            <a:r>
              <a:rPr lang="en-US" baseline="-25000" dirty="0" smtClean="0"/>
              <a:t>2</a:t>
            </a:r>
            <a:r>
              <a:rPr lang="en-US" dirty="0" smtClean="0"/>
              <a:t>n  * (C3 + C4 +C7 +C8 +C9) +C10 + C11</a:t>
            </a:r>
          </a:p>
          <a:p>
            <a:pPr>
              <a:lnSpc>
                <a:spcPct val="150000"/>
              </a:lnSpc>
            </a:pPr>
            <a:r>
              <a:rPr lang="en-US" dirty="0" smtClean="0"/>
              <a:t>               = 6  log</a:t>
            </a:r>
            <a:r>
              <a:rPr lang="en-US" baseline="-25000" dirty="0" smtClean="0"/>
              <a:t>2</a:t>
            </a:r>
            <a:r>
              <a:rPr lang="en-US" dirty="0" smtClean="0"/>
              <a:t>n   + 4</a:t>
            </a:r>
          </a:p>
          <a:p>
            <a:pPr>
              <a:lnSpc>
                <a:spcPct val="150000"/>
              </a:lnSpc>
            </a:pPr>
            <a:r>
              <a:rPr lang="en-US" dirty="0" smtClean="0"/>
              <a:t>               = O (log</a:t>
            </a:r>
            <a:r>
              <a:rPr lang="en-US" baseline="-25000" dirty="0" smtClean="0"/>
              <a:t>2</a:t>
            </a:r>
            <a:r>
              <a:rPr lang="en-US" dirty="0" smtClean="0"/>
              <a:t>n)</a:t>
            </a:r>
          </a:p>
          <a:p>
            <a:pPr>
              <a:lnSpc>
                <a:spcPct val="150000"/>
              </a:lnSpc>
              <a:buFont typeface="Wingdings" pitchFamily="2" charset="2"/>
              <a:buChar char="Ø"/>
            </a:pPr>
            <a:r>
              <a:rPr lang="en-US" dirty="0" smtClean="0"/>
              <a:t>That means in worst case of a binary search, at most </a:t>
            </a:r>
            <a:r>
              <a:rPr lang="en-US" b="1" dirty="0" smtClean="0"/>
              <a:t>log</a:t>
            </a:r>
            <a:r>
              <a:rPr lang="en-US" b="1" baseline="-25000" dirty="0" smtClean="0"/>
              <a:t>2</a:t>
            </a:r>
            <a:r>
              <a:rPr lang="en-US" b="1" dirty="0" smtClean="0"/>
              <a:t>n</a:t>
            </a:r>
            <a:r>
              <a:rPr lang="en-US" dirty="0" smtClean="0"/>
              <a:t> number of comparisons are required to find out the desired element location which is better than the linear search.</a:t>
            </a:r>
          </a:p>
          <a:p>
            <a:pPr>
              <a:lnSpc>
                <a:spcPct val="150000"/>
              </a:lnSpc>
            </a:pPr>
            <a:r>
              <a:rPr lang="en-US" b="1" dirty="0" smtClean="0">
                <a:solidFill>
                  <a:srgbClr val="FF0000"/>
                </a:solidFill>
              </a:rPr>
              <a:t>What is the Best Case:</a:t>
            </a:r>
            <a:endParaRPr lang="en-US" dirty="0" smtClean="0"/>
          </a:p>
        </p:txBody>
      </p:sp>
      <p:grpSp>
        <p:nvGrpSpPr>
          <p:cNvPr id="2" name="Group 6"/>
          <p:cNvGrpSpPr/>
          <p:nvPr/>
        </p:nvGrpSpPr>
        <p:grpSpPr>
          <a:xfrm>
            <a:off x="1752600" y="2057400"/>
            <a:ext cx="609600" cy="382588"/>
            <a:chOff x="304800" y="1446212"/>
            <a:chExt cx="457200" cy="382588"/>
          </a:xfrm>
        </p:grpSpPr>
        <p:grpSp>
          <p:nvGrpSpPr>
            <p:cNvPr id="3" name="Group 37"/>
            <p:cNvGrpSpPr/>
            <p:nvPr/>
          </p:nvGrpSpPr>
          <p:grpSpPr>
            <a:xfrm>
              <a:off x="304800" y="1447006"/>
              <a:ext cx="76200" cy="381794"/>
              <a:chOff x="1600200" y="1372394"/>
              <a:chExt cx="76200" cy="381794"/>
            </a:xfrm>
          </p:grpSpPr>
          <p:cxnSp>
            <p:nvCxnSpPr>
              <p:cNvPr id="13" name="Straight Connector 12"/>
              <p:cNvCxnSpPr/>
              <p:nvPr/>
            </p:nvCxnSpPr>
            <p:spPr>
              <a:xfrm rot="5400000">
                <a:off x="1410494" y="1562100"/>
                <a:ext cx="380206"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600200" y="1752600"/>
                <a:ext cx="76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 name="Group 36"/>
            <p:cNvGrpSpPr/>
            <p:nvPr/>
          </p:nvGrpSpPr>
          <p:grpSpPr>
            <a:xfrm>
              <a:off x="685800" y="1446212"/>
              <a:ext cx="76200" cy="382588"/>
              <a:chOff x="2057400" y="1371600"/>
              <a:chExt cx="76200" cy="382588"/>
            </a:xfrm>
          </p:grpSpPr>
          <p:cxnSp>
            <p:nvCxnSpPr>
              <p:cNvPr id="10" name="Straight Connector 9"/>
              <p:cNvCxnSpPr/>
              <p:nvPr/>
            </p:nvCxnSpPr>
            <p:spPr>
              <a:xfrm rot="5400000">
                <a:off x="1943099" y="1561306"/>
                <a:ext cx="380206"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057400" y="1752600"/>
                <a:ext cx="76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 name="Group 15"/>
          <p:cNvGrpSpPr/>
          <p:nvPr/>
        </p:nvGrpSpPr>
        <p:grpSpPr>
          <a:xfrm>
            <a:off x="3124200" y="1981200"/>
            <a:ext cx="685800" cy="382588"/>
            <a:chOff x="304800" y="1446212"/>
            <a:chExt cx="457200" cy="382588"/>
          </a:xfrm>
        </p:grpSpPr>
        <p:grpSp>
          <p:nvGrpSpPr>
            <p:cNvPr id="6" name="Group 37"/>
            <p:cNvGrpSpPr/>
            <p:nvPr/>
          </p:nvGrpSpPr>
          <p:grpSpPr>
            <a:xfrm>
              <a:off x="304800" y="1447006"/>
              <a:ext cx="76200" cy="381794"/>
              <a:chOff x="1600200" y="1372394"/>
              <a:chExt cx="76200" cy="381794"/>
            </a:xfrm>
          </p:grpSpPr>
          <p:cxnSp>
            <p:nvCxnSpPr>
              <p:cNvPr id="24" name="Straight Connector 23"/>
              <p:cNvCxnSpPr/>
              <p:nvPr/>
            </p:nvCxnSpPr>
            <p:spPr>
              <a:xfrm rot="5400000">
                <a:off x="1410494" y="1562100"/>
                <a:ext cx="380206"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600200" y="1752600"/>
                <a:ext cx="76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 name="Group 36"/>
            <p:cNvGrpSpPr/>
            <p:nvPr/>
          </p:nvGrpSpPr>
          <p:grpSpPr>
            <a:xfrm>
              <a:off x="685800" y="1446212"/>
              <a:ext cx="76200" cy="382588"/>
              <a:chOff x="2057400" y="1371600"/>
              <a:chExt cx="76200" cy="382588"/>
            </a:xfrm>
          </p:grpSpPr>
          <p:cxnSp>
            <p:nvCxnSpPr>
              <p:cNvPr id="22" name="Straight Connector 21"/>
              <p:cNvCxnSpPr/>
              <p:nvPr/>
            </p:nvCxnSpPr>
            <p:spPr>
              <a:xfrm rot="5400000">
                <a:off x="1943099" y="1561306"/>
                <a:ext cx="380206"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057400" y="1752600"/>
                <a:ext cx="76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8" name="Group 25"/>
          <p:cNvGrpSpPr/>
          <p:nvPr/>
        </p:nvGrpSpPr>
        <p:grpSpPr>
          <a:xfrm>
            <a:off x="1371600" y="2438400"/>
            <a:ext cx="609600" cy="382588"/>
            <a:chOff x="304800" y="1446212"/>
            <a:chExt cx="457200" cy="382588"/>
          </a:xfrm>
        </p:grpSpPr>
        <p:grpSp>
          <p:nvGrpSpPr>
            <p:cNvPr id="9" name="Group 37"/>
            <p:cNvGrpSpPr/>
            <p:nvPr/>
          </p:nvGrpSpPr>
          <p:grpSpPr>
            <a:xfrm>
              <a:off x="304800" y="1447006"/>
              <a:ext cx="76200" cy="381794"/>
              <a:chOff x="1600200" y="1372394"/>
              <a:chExt cx="76200" cy="381794"/>
            </a:xfrm>
          </p:grpSpPr>
          <p:cxnSp>
            <p:nvCxnSpPr>
              <p:cNvPr id="31" name="Straight Connector 30"/>
              <p:cNvCxnSpPr/>
              <p:nvPr/>
            </p:nvCxnSpPr>
            <p:spPr>
              <a:xfrm rot="5400000">
                <a:off x="1410494" y="1562100"/>
                <a:ext cx="380206"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600200" y="1752600"/>
                <a:ext cx="76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Group 36"/>
            <p:cNvGrpSpPr/>
            <p:nvPr/>
          </p:nvGrpSpPr>
          <p:grpSpPr>
            <a:xfrm>
              <a:off x="685800" y="1446212"/>
              <a:ext cx="76200" cy="382588"/>
              <a:chOff x="2057400" y="1371600"/>
              <a:chExt cx="76200" cy="382588"/>
            </a:xfrm>
          </p:grpSpPr>
          <p:cxnSp>
            <p:nvCxnSpPr>
              <p:cNvPr id="29" name="Straight Connector 28"/>
              <p:cNvCxnSpPr/>
              <p:nvPr/>
            </p:nvCxnSpPr>
            <p:spPr>
              <a:xfrm rot="5400000">
                <a:off x="1943099" y="1561306"/>
                <a:ext cx="380206"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057400" y="1752600"/>
                <a:ext cx="76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9" name="Group 6"/>
          <p:cNvGrpSpPr/>
          <p:nvPr/>
        </p:nvGrpSpPr>
        <p:grpSpPr>
          <a:xfrm>
            <a:off x="2590800" y="3657600"/>
            <a:ext cx="609600" cy="382588"/>
            <a:chOff x="304800" y="1446212"/>
            <a:chExt cx="457200" cy="382588"/>
          </a:xfrm>
        </p:grpSpPr>
        <p:grpSp>
          <p:nvGrpSpPr>
            <p:cNvPr id="20" name="Group 37"/>
            <p:cNvGrpSpPr/>
            <p:nvPr/>
          </p:nvGrpSpPr>
          <p:grpSpPr>
            <a:xfrm>
              <a:off x="304800" y="1447006"/>
              <a:ext cx="76200" cy="381794"/>
              <a:chOff x="1600200" y="1372394"/>
              <a:chExt cx="76200" cy="381794"/>
            </a:xfrm>
          </p:grpSpPr>
          <p:cxnSp>
            <p:nvCxnSpPr>
              <p:cNvPr id="36" name="Straight Connector 35"/>
              <p:cNvCxnSpPr/>
              <p:nvPr/>
            </p:nvCxnSpPr>
            <p:spPr>
              <a:xfrm rot="5400000">
                <a:off x="1410494" y="1562100"/>
                <a:ext cx="380206"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600200" y="1752600"/>
                <a:ext cx="76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oup 36"/>
            <p:cNvGrpSpPr/>
            <p:nvPr/>
          </p:nvGrpSpPr>
          <p:grpSpPr>
            <a:xfrm>
              <a:off x="685800" y="1446212"/>
              <a:ext cx="76200" cy="382588"/>
              <a:chOff x="2057400" y="1371600"/>
              <a:chExt cx="76200" cy="382588"/>
            </a:xfrm>
          </p:grpSpPr>
          <p:cxnSp>
            <p:nvCxnSpPr>
              <p:cNvPr id="34" name="Straight Connector 33"/>
              <p:cNvCxnSpPr/>
              <p:nvPr/>
            </p:nvCxnSpPr>
            <p:spPr>
              <a:xfrm rot="5400000">
                <a:off x="1943099" y="1561306"/>
                <a:ext cx="380206"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057400" y="1752600"/>
                <a:ext cx="76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6" name="Group 6"/>
          <p:cNvGrpSpPr/>
          <p:nvPr/>
        </p:nvGrpSpPr>
        <p:grpSpPr>
          <a:xfrm>
            <a:off x="4267200" y="3657600"/>
            <a:ext cx="609600" cy="458788"/>
            <a:chOff x="304800" y="1446212"/>
            <a:chExt cx="457200" cy="382588"/>
          </a:xfrm>
        </p:grpSpPr>
        <p:grpSp>
          <p:nvGrpSpPr>
            <p:cNvPr id="27" name="Group 37"/>
            <p:cNvGrpSpPr/>
            <p:nvPr/>
          </p:nvGrpSpPr>
          <p:grpSpPr>
            <a:xfrm>
              <a:off x="304800" y="1447006"/>
              <a:ext cx="76200" cy="381794"/>
              <a:chOff x="1600200" y="1372394"/>
              <a:chExt cx="76200" cy="381794"/>
            </a:xfrm>
          </p:grpSpPr>
          <p:cxnSp>
            <p:nvCxnSpPr>
              <p:cNvPr id="43" name="Straight Connector 42"/>
              <p:cNvCxnSpPr/>
              <p:nvPr/>
            </p:nvCxnSpPr>
            <p:spPr>
              <a:xfrm rot="5400000">
                <a:off x="1410494" y="1562100"/>
                <a:ext cx="380206"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600200" y="1752600"/>
                <a:ext cx="76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 name="Group 36"/>
            <p:cNvGrpSpPr/>
            <p:nvPr/>
          </p:nvGrpSpPr>
          <p:grpSpPr>
            <a:xfrm>
              <a:off x="685800" y="1446212"/>
              <a:ext cx="76200" cy="382588"/>
              <a:chOff x="2057400" y="1371600"/>
              <a:chExt cx="76200" cy="382588"/>
            </a:xfrm>
          </p:grpSpPr>
          <p:cxnSp>
            <p:nvCxnSpPr>
              <p:cNvPr id="41" name="Straight Connector 40"/>
              <p:cNvCxnSpPr/>
              <p:nvPr/>
            </p:nvCxnSpPr>
            <p:spPr>
              <a:xfrm rot="5400000">
                <a:off x="1943099" y="1561306"/>
                <a:ext cx="380206"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057400" y="1752600"/>
                <a:ext cx="76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5" name="TextBox 44"/>
          <p:cNvSpPr txBox="1"/>
          <p:nvPr/>
        </p:nvSpPr>
        <p:spPr>
          <a:xfrm>
            <a:off x="2514600" y="5715000"/>
            <a:ext cx="6324600" cy="646331"/>
          </a:xfrm>
          <a:prstGeom prst="rect">
            <a:avLst/>
          </a:prstGeom>
          <a:noFill/>
        </p:spPr>
        <p:txBody>
          <a:bodyPr wrap="square" rtlCol="0">
            <a:spAutoFit/>
          </a:bodyPr>
          <a:lstStyle/>
          <a:p>
            <a:r>
              <a:rPr lang="en-US" dirty="0" smtClean="0"/>
              <a:t>When searched element is found as middle element;</a:t>
            </a:r>
          </a:p>
          <a:p>
            <a:r>
              <a:rPr lang="en-US" dirty="0" smtClean="0"/>
              <a:t>then O(1) time is required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linds(horizontal)">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228600" y="2286000"/>
            <a:ext cx="7848600" cy="3693319"/>
          </a:xfrm>
          <a:prstGeom prst="rect">
            <a:avLst/>
          </a:prstGeom>
          <a:solidFill>
            <a:schemeClr val="bg1">
              <a:lumMod val="85000"/>
            </a:schemeClr>
          </a:solidFill>
        </p:spPr>
        <p:txBody>
          <a:bodyPr wrap="square" rtlCol="0">
            <a:spAutoFit/>
          </a:bodyPr>
          <a:lstStyle/>
          <a:p>
            <a:pPr marL="342900" indent="-342900">
              <a:lnSpc>
                <a:spcPct val="150000"/>
              </a:lnSpc>
              <a:buAutoNum type="arabicPeriod"/>
            </a:pPr>
            <a:r>
              <a:rPr lang="en-US" dirty="0" smtClean="0"/>
              <a:t>If low&lt;=high</a:t>
            </a:r>
          </a:p>
          <a:p>
            <a:pPr marL="342900" indent="-342900">
              <a:lnSpc>
                <a:spcPct val="150000"/>
              </a:lnSpc>
              <a:buAutoNum type="arabicPeriod"/>
            </a:pPr>
            <a:r>
              <a:rPr lang="en-US" dirty="0" smtClean="0"/>
              <a:t> 	mid =    (</a:t>
            </a:r>
            <a:r>
              <a:rPr lang="en-US" dirty="0" err="1" smtClean="0"/>
              <a:t>low+high</a:t>
            </a:r>
            <a:r>
              <a:rPr lang="en-US" dirty="0" smtClean="0"/>
              <a:t>)/2</a:t>
            </a:r>
          </a:p>
          <a:p>
            <a:pPr marL="342900" indent="-342900">
              <a:lnSpc>
                <a:spcPct val="150000"/>
              </a:lnSpc>
              <a:buAutoNum type="arabicPeriod"/>
            </a:pPr>
            <a:r>
              <a:rPr lang="en-US" dirty="0" smtClean="0"/>
              <a:t> 	If a[mid] == </a:t>
            </a:r>
            <a:r>
              <a:rPr lang="en-US" i="1" dirty="0" smtClean="0"/>
              <a:t>Item</a:t>
            </a:r>
          </a:p>
          <a:p>
            <a:pPr marL="342900" indent="-342900">
              <a:lnSpc>
                <a:spcPct val="150000"/>
              </a:lnSpc>
              <a:buAutoNum type="arabicPeriod"/>
            </a:pPr>
            <a:r>
              <a:rPr lang="en-US" dirty="0" smtClean="0"/>
              <a:t> 		Return mid</a:t>
            </a:r>
          </a:p>
          <a:p>
            <a:pPr marL="342900" indent="-342900">
              <a:lnSpc>
                <a:spcPct val="150000"/>
              </a:lnSpc>
              <a:buAutoNum type="arabicPeriod"/>
            </a:pPr>
            <a:r>
              <a:rPr lang="en-US" dirty="0" smtClean="0"/>
              <a:t> 	Else if Item &lt; a[mid]</a:t>
            </a:r>
          </a:p>
          <a:p>
            <a:pPr marL="342900" indent="-342900">
              <a:lnSpc>
                <a:spcPct val="150000"/>
              </a:lnSpc>
              <a:buAutoNum type="arabicPeriod"/>
            </a:pPr>
            <a:r>
              <a:rPr lang="en-US" dirty="0" smtClean="0"/>
              <a:t>            	Return </a:t>
            </a:r>
            <a:r>
              <a:rPr lang="en-US" dirty="0" err="1" smtClean="0"/>
              <a:t>Bin_Search</a:t>
            </a:r>
            <a:r>
              <a:rPr lang="en-US" dirty="0" smtClean="0"/>
              <a:t>(a,Item,low,mid-1)	</a:t>
            </a:r>
          </a:p>
          <a:p>
            <a:pPr marL="342900" indent="-342900">
              <a:lnSpc>
                <a:spcPct val="150000"/>
              </a:lnSpc>
              <a:buAutoNum type="arabicPeriod"/>
            </a:pPr>
            <a:r>
              <a:rPr lang="en-US" dirty="0" smtClean="0"/>
              <a:t> 	Else 	Return </a:t>
            </a:r>
            <a:r>
              <a:rPr lang="en-US" dirty="0" err="1" smtClean="0"/>
              <a:t>Bin_Search</a:t>
            </a:r>
            <a:r>
              <a:rPr lang="en-US" dirty="0" smtClean="0"/>
              <a:t>(a,Item,mid+1,high)</a:t>
            </a:r>
          </a:p>
          <a:p>
            <a:pPr marL="342900" indent="-342900">
              <a:lnSpc>
                <a:spcPct val="150000"/>
              </a:lnSpc>
              <a:buAutoNum type="arabicPeriod"/>
            </a:pPr>
            <a:r>
              <a:rPr lang="en-US" dirty="0" smtClean="0"/>
              <a:t>Return -1</a:t>
            </a:r>
          </a:p>
          <a:p>
            <a:endParaRPr lang="en-US" dirty="0"/>
          </a:p>
        </p:txBody>
      </p:sp>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Binary Search (Recursive)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2031325"/>
          </a:xfrm>
          <a:prstGeom prst="rect">
            <a:avLst/>
          </a:prstGeom>
          <a:noFill/>
        </p:spPr>
        <p:txBody>
          <a:bodyPr wrap="square" rtlCol="0">
            <a:spAutoFit/>
          </a:bodyPr>
          <a:lstStyle/>
          <a:p>
            <a:r>
              <a:rPr lang="en-US" b="1" i="1" dirty="0" smtClean="0"/>
              <a:t>Algorithm </a:t>
            </a:r>
            <a:r>
              <a:rPr lang="en-US" b="1" i="1" dirty="0" err="1" smtClean="0"/>
              <a:t>Bin_Search</a:t>
            </a:r>
            <a:r>
              <a:rPr lang="en-US" b="1" i="1" dirty="0" smtClean="0"/>
              <a:t>(a, </a:t>
            </a:r>
            <a:r>
              <a:rPr lang="en-US" b="1" i="1" dirty="0" err="1" smtClean="0"/>
              <a:t>Item,low</a:t>
            </a:r>
            <a:r>
              <a:rPr lang="en-US" b="1" i="1" dirty="0" smtClean="0"/>
              <a:t>, high): </a:t>
            </a:r>
            <a:r>
              <a:rPr lang="en-US" dirty="0" smtClean="0"/>
              <a:t>Let a is given array which is sorted in ascending order and no. of elements is n. Variable mid is used to keep the mid index of array. Here, initially low and high are assigned the lowest and highest index of array a.</a:t>
            </a:r>
            <a:endParaRPr lang="en-US" b="1" i="1" dirty="0" smtClean="0"/>
          </a:p>
          <a:p>
            <a:endParaRPr lang="en-US" dirty="0" smtClean="0"/>
          </a:p>
          <a:p>
            <a:endParaRPr lang="en-US" dirty="0" smtClean="0"/>
          </a:p>
          <a:p>
            <a:pPr marL="342900" indent="-342900"/>
            <a:endParaRPr lang="en-US" dirty="0" smtClean="0"/>
          </a:p>
          <a:p>
            <a:endParaRPr lang="en-US" dirty="0"/>
          </a:p>
        </p:txBody>
      </p:sp>
      <p:grpSp>
        <p:nvGrpSpPr>
          <p:cNvPr id="2" name="Group 6"/>
          <p:cNvGrpSpPr/>
          <p:nvPr/>
        </p:nvGrpSpPr>
        <p:grpSpPr>
          <a:xfrm>
            <a:off x="1981200" y="2743200"/>
            <a:ext cx="1447800" cy="382588"/>
            <a:chOff x="304800" y="1446212"/>
            <a:chExt cx="457200" cy="382588"/>
          </a:xfrm>
        </p:grpSpPr>
        <p:grpSp>
          <p:nvGrpSpPr>
            <p:cNvPr id="3" name="Group 37"/>
            <p:cNvGrpSpPr/>
            <p:nvPr/>
          </p:nvGrpSpPr>
          <p:grpSpPr>
            <a:xfrm>
              <a:off x="304800" y="1447006"/>
              <a:ext cx="76200" cy="381794"/>
              <a:chOff x="1600200" y="1372394"/>
              <a:chExt cx="76200" cy="381794"/>
            </a:xfrm>
          </p:grpSpPr>
          <p:cxnSp>
            <p:nvCxnSpPr>
              <p:cNvPr id="13" name="Straight Connector 12"/>
              <p:cNvCxnSpPr/>
              <p:nvPr/>
            </p:nvCxnSpPr>
            <p:spPr>
              <a:xfrm rot="5400000">
                <a:off x="1410494" y="1562100"/>
                <a:ext cx="380206"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600200" y="1752600"/>
                <a:ext cx="76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 name="Group 36"/>
            <p:cNvGrpSpPr/>
            <p:nvPr/>
          </p:nvGrpSpPr>
          <p:grpSpPr>
            <a:xfrm>
              <a:off x="685800" y="1446212"/>
              <a:ext cx="76200" cy="382588"/>
              <a:chOff x="2057400" y="1371600"/>
              <a:chExt cx="76200" cy="382588"/>
            </a:xfrm>
          </p:grpSpPr>
          <p:cxnSp>
            <p:nvCxnSpPr>
              <p:cNvPr id="10" name="Straight Connector 9"/>
              <p:cNvCxnSpPr/>
              <p:nvPr/>
            </p:nvCxnSpPr>
            <p:spPr>
              <a:xfrm rot="5400000">
                <a:off x="1943099" y="1561306"/>
                <a:ext cx="380206"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057400" y="1752600"/>
                <a:ext cx="76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Time complexity analysis of an algorithm</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4431983"/>
          </a:xfrm>
          <a:prstGeom prst="rect">
            <a:avLst/>
          </a:prstGeom>
          <a:noFill/>
        </p:spPr>
        <p:txBody>
          <a:bodyPr wrap="square" rtlCol="0">
            <a:spAutoFit/>
          </a:bodyPr>
          <a:lstStyle/>
          <a:p>
            <a:r>
              <a:rPr lang="en-US" dirty="0" smtClean="0"/>
              <a:t>			</a:t>
            </a:r>
            <a:r>
              <a:rPr lang="en-US" sz="2400" b="1" dirty="0" smtClean="0">
                <a:latin typeface="Algerian" pitchFamily="82" charset="0"/>
              </a:rPr>
              <a:t>Algorithm</a:t>
            </a:r>
          </a:p>
          <a:p>
            <a:endParaRPr lang="en-US" sz="2400" dirty="0" smtClean="0"/>
          </a:p>
          <a:p>
            <a:endParaRPr lang="en-US" sz="2400" dirty="0" smtClean="0"/>
          </a:p>
          <a:p>
            <a:endParaRPr lang="en-US" sz="2400" dirty="0" smtClean="0"/>
          </a:p>
          <a:p>
            <a:r>
              <a:rPr lang="en-US" sz="2400" dirty="0" smtClean="0"/>
              <a:t>      Iterative					Recursive			</a:t>
            </a:r>
          </a:p>
          <a:p>
            <a:endParaRPr lang="en-US" sz="2400" dirty="0" smtClean="0"/>
          </a:p>
          <a:p>
            <a:r>
              <a:rPr lang="en-US" sz="2400" dirty="0" smtClean="0"/>
              <a:t>T(n) = Total step count		T(n) = Recurrence relation</a:t>
            </a:r>
          </a:p>
          <a:p>
            <a:endParaRPr lang="en-US" sz="2400" dirty="0" smtClean="0"/>
          </a:p>
          <a:p>
            <a:endParaRPr lang="en-US" sz="2400" dirty="0" smtClean="0"/>
          </a:p>
          <a:p>
            <a:r>
              <a:rPr lang="en-US" sz="2400" dirty="0" smtClean="0"/>
              <a:t>		           Time complexity	</a:t>
            </a:r>
            <a:r>
              <a:rPr lang="en-US" dirty="0" smtClean="0"/>
              <a:t>	</a:t>
            </a:r>
          </a:p>
          <a:p>
            <a:endParaRPr lang="en-US" dirty="0"/>
          </a:p>
        </p:txBody>
      </p:sp>
      <p:cxnSp>
        <p:nvCxnSpPr>
          <p:cNvPr id="8" name="Straight Arrow Connector 7"/>
          <p:cNvCxnSpPr/>
          <p:nvPr/>
        </p:nvCxnSpPr>
        <p:spPr>
          <a:xfrm rot="10800000" flipV="1">
            <a:off x="1295400" y="1371600"/>
            <a:ext cx="22860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038600" y="1371600"/>
            <a:ext cx="2057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800894" y="3162300"/>
            <a:ext cx="6850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5906294" y="3161506"/>
            <a:ext cx="6850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286000" y="4038600"/>
            <a:ext cx="1066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0800000" flipV="1">
            <a:off x="4572000" y="3962400"/>
            <a:ext cx="11430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Recurrence Relation (Cont…)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5678478"/>
          </a:xfrm>
          <a:prstGeom prst="rect">
            <a:avLst/>
          </a:prstGeom>
          <a:noFill/>
        </p:spPr>
        <p:txBody>
          <a:bodyPr wrap="square" rtlCol="0">
            <a:spAutoFit/>
          </a:bodyPr>
          <a:lstStyle/>
          <a:p>
            <a:pPr>
              <a:lnSpc>
                <a:spcPct val="150000"/>
              </a:lnSpc>
              <a:buFont typeface="Wingdings" pitchFamily="2" charset="2"/>
              <a:buChar char="Ø"/>
            </a:pPr>
            <a:r>
              <a:rPr lang="en-US" dirty="0" smtClean="0"/>
              <a:t>Recurrence relation is an equation that describes a function in terms of its values on smaller inputs. </a:t>
            </a:r>
          </a:p>
          <a:p>
            <a:pPr>
              <a:lnSpc>
                <a:spcPct val="150000"/>
              </a:lnSpc>
            </a:pPr>
            <a:endParaRPr lang="en-US" b="1" dirty="0" smtClean="0"/>
          </a:p>
          <a:p>
            <a:pPr>
              <a:lnSpc>
                <a:spcPct val="150000"/>
              </a:lnSpc>
            </a:pPr>
            <a:endParaRPr lang="en-US" b="1" dirty="0" smtClean="0"/>
          </a:p>
          <a:p>
            <a:pPr>
              <a:lnSpc>
                <a:spcPct val="150000"/>
              </a:lnSpc>
            </a:pPr>
            <a:r>
              <a:rPr lang="en-US" b="1" dirty="0" smtClean="0"/>
              <a:t>Examples :</a:t>
            </a:r>
          </a:p>
          <a:p>
            <a:r>
              <a:rPr lang="en-US" sz="2400" dirty="0" smtClean="0"/>
              <a:t>1.</a:t>
            </a:r>
            <a:endParaRPr lang="en-US" dirty="0" smtClean="0"/>
          </a:p>
          <a:p>
            <a:endParaRPr lang="en-US" dirty="0" smtClean="0"/>
          </a:p>
          <a:p>
            <a:endParaRPr lang="en-US" dirty="0" smtClean="0"/>
          </a:p>
          <a:p>
            <a:endParaRPr lang="en-US" dirty="0" smtClean="0"/>
          </a:p>
          <a:p>
            <a:r>
              <a:rPr lang="en-US" sz="2400" dirty="0" smtClean="0"/>
              <a:t>2.</a:t>
            </a:r>
          </a:p>
          <a:p>
            <a:endParaRPr lang="en-US" sz="2400" dirty="0" smtClean="0"/>
          </a:p>
          <a:p>
            <a:endParaRPr lang="en-US" sz="2400" dirty="0" smtClean="0"/>
          </a:p>
          <a:p>
            <a:r>
              <a:rPr lang="en-US" sz="2400" dirty="0" smtClean="0"/>
              <a:t>3.</a:t>
            </a:r>
          </a:p>
          <a:p>
            <a:endParaRPr lang="en-US" dirty="0" smtClean="0"/>
          </a:p>
          <a:p>
            <a:endParaRPr lang="en-US" dirty="0" smtClean="0"/>
          </a:p>
          <a:p>
            <a:r>
              <a:rPr lang="en-US" dirty="0" smtClean="0"/>
              <a:t>	</a:t>
            </a:r>
            <a:endParaRPr lang="en-US" dirty="0"/>
          </a:p>
        </p:txBody>
      </p:sp>
      <p:grpSp>
        <p:nvGrpSpPr>
          <p:cNvPr id="2" name="Group 9"/>
          <p:cNvGrpSpPr/>
          <p:nvPr/>
        </p:nvGrpSpPr>
        <p:grpSpPr>
          <a:xfrm>
            <a:off x="685800" y="2743200"/>
            <a:ext cx="3657600" cy="914400"/>
            <a:chOff x="457200" y="2514600"/>
            <a:chExt cx="3657600" cy="914400"/>
          </a:xfrm>
        </p:grpSpPr>
        <p:sp>
          <p:nvSpPr>
            <p:cNvPr id="7" name="TextBox 6"/>
            <p:cNvSpPr txBox="1"/>
            <p:nvPr/>
          </p:nvSpPr>
          <p:spPr>
            <a:xfrm>
              <a:off x="457200" y="2819400"/>
              <a:ext cx="762000" cy="369332"/>
            </a:xfrm>
            <a:prstGeom prst="rect">
              <a:avLst/>
            </a:prstGeom>
            <a:noFill/>
          </p:spPr>
          <p:txBody>
            <a:bodyPr wrap="square" rtlCol="0">
              <a:spAutoFit/>
            </a:bodyPr>
            <a:lstStyle/>
            <a:p>
              <a:r>
                <a:rPr lang="en-US" dirty="0" smtClean="0"/>
                <a:t>T(n) =</a:t>
              </a:r>
              <a:endParaRPr lang="en-US" dirty="0"/>
            </a:p>
          </p:txBody>
        </p:sp>
        <p:sp>
          <p:nvSpPr>
            <p:cNvPr id="8" name="TextBox 7"/>
            <p:cNvSpPr txBox="1"/>
            <p:nvPr/>
          </p:nvSpPr>
          <p:spPr>
            <a:xfrm>
              <a:off x="1524000" y="2630269"/>
              <a:ext cx="2590800" cy="646331"/>
            </a:xfrm>
            <a:prstGeom prst="rect">
              <a:avLst/>
            </a:prstGeom>
            <a:noFill/>
          </p:spPr>
          <p:txBody>
            <a:bodyPr wrap="square" rtlCol="0">
              <a:spAutoFit/>
            </a:bodyPr>
            <a:lstStyle/>
            <a:p>
              <a:r>
                <a:rPr lang="en-US" dirty="0" smtClean="0"/>
                <a:t>1</a:t>
              </a:r>
              <a:r>
                <a:rPr lang="en-US" dirty="0" smtClean="0"/>
                <a:t>	     for n=0</a:t>
              </a:r>
            </a:p>
            <a:p>
              <a:r>
                <a:rPr lang="en-US" dirty="0" smtClean="0"/>
                <a:t>T(n-1) + n           </a:t>
              </a:r>
              <a:r>
                <a:rPr lang="en-US" dirty="0" err="1" smtClean="0"/>
                <a:t>n</a:t>
              </a:r>
              <a:r>
                <a:rPr lang="en-US" dirty="0" smtClean="0"/>
                <a:t>&gt;0</a:t>
              </a:r>
              <a:endParaRPr lang="en-US" dirty="0"/>
            </a:p>
          </p:txBody>
        </p:sp>
        <p:sp>
          <p:nvSpPr>
            <p:cNvPr id="9" name="Left Brace 8"/>
            <p:cNvSpPr/>
            <p:nvPr/>
          </p:nvSpPr>
          <p:spPr>
            <a:xfrm>
              <a:off x="1143000" y="2514600"/>
              <a:ext cx="381000" cy="914400"/>
            </a:xfrm>
            <a:prstGeom prst="leftBrace">
              <a:avLst>
                <a:gd name="adj1" fmla="val 5264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 name="Group 11"/>
          <p:cNvGrpSpPr/>
          <p:nvPr/>
        </p:nvGrpSpPr>
        <p:grpSpPr>
          <a:xfrm>
            <a:off x="685800" y="3962400"/>
            <a:ext cx="4191000" cy="914400"/>
            <a:chOff x="457200" y="2514600"/>
            <a:chExt cx="4191000" cy="914400"/>
          </a:xfrm>
        </p:grpSpPr>
        <p:sp>
          <p:nvSpPr>
            <p:cNvPr id="13" name="TextBox 12"/>
            <p:cNvSpPr txBox="1"/>
            <p:nvPr/>
          </p:nvSpPr>
          <p:spPr>
            <a:xfrm>
              <a:off x="457200" y="2819400"/>
              <a:ext cx="762000" cy="369332"/>
            </a:xfrm>
            <a:prstGeom prst="rect">
              <a:avLst/>
            </a:prstGeom>
            <a:noFill/>
          </p:spPr>
          <p:txBody>
            <a:bodyPr wrap="square" rtlCol="0">
              <a:spAutoFit/>
            </a:bodyPr>
            <a:lstStyle/>
            <a:p>
              <a:r>
                <a:rPr lang="en-US" dirty="0" smtClean="0"/>
                <a:t>T(n) =</a:t>
              </a:r>
              <a:endParaRPr lang="en-US" dirty="0"/>
            </a:p>
          </p:txBody>
        </p:sp>
        <p:sp>
          <p:nvSpPr>
            <p:cNvPr id="14" name="TextBox 13"/>
            <p:cNvSpPr txBox="1"/>
            <p:nvPr/>
          </p:nvSpPr>
          <p:spPr>
            <a:xfrm>
              <a:off x="1524000" y="2630269"/>
              <a:ext cx="3124200" cy="646331"/>
            </a:xfrm>
            <a:prstGeom prst="rect">
              <a:avLst/>
            </a:prstGeom>
            <a:noFill/>
          </p:spPr>
          <p:txBody>
            <a:bodyPr wrap="square" rtlCol="0">
              <a:spAutoFit/>
            </a:bodyPr>
            <a:lstStyle/>
            <a:p>
              <a:r>
                <a:rPr lang="en-US" dirty="0" smtClean="0"/>
                <a:t>1	           for n=0</a:t>
              </a:r>
            </a:p>
            <a:p>
              <a:r>
                <a:rPr lang="en-US" dirty="0" smtClean="0"/>
                <a:t>T(n/2) + 1	                 n&gt;0</a:t>
              </a:r>
              <a:endParaRPr lang="en-US" dirty="0"/>
            </a:p>
          </p:txBody>
        </p:sp>
        <p:sp>
          <p:nvSpPr>
            <p:cNvPr id="16" name="Left Brace 15"/>
            <p:cNvSpPr/>
            <p:nvPr/>
          </p:nvSpPr>
          <p:spPr>
            <a:xfrm>
              <a:off x="1143000" y="2514600"/>
              <a:ext cx="381000" cy="914400"/>
            </a:xfrm>
            <a:prstGeom prst="leftBrace">
              <a:avLst>
                <a:gd name="adj1" fmla="val 5264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 name="Group 18"/>
          <p:cNvGrpSpPr/>
          <p:nvPr/>
        </p:nvGrpSpPr>
        <p:grpSpPr>
          <a:xfrm>
            <a:off x="685800" y="5105400"/>
            <a:ext cx="4876800" cy="1143000"/>
            <a:chOff x="457200" y="2514600"/>
            <a:chExt cx="4191000" cy="1143000"/>
          </a:xfrm>
        </p:grpSpPr>
        <p:sp>
          <p:nvSpPr>
            <p:cNvPr id="21" name="TextBox 20"/>
            <p:cNvSpPr txBox="1"/>
            <p:nvPr/>
          </p:nvSpPr>
          <p:spPr>
            <a:xfrm>
              <a:off x="457200" y="2983468"/>
              <a:ext cx="762000" cy="369332"/>
            </a:xfrm>
            <a:prstGeom prst="rect">
              <a:avLst/>
            </a:prstGeom>
            <a:noFill/>
          </p:spPr>
          <p:txBody>
            <a:bodyPr wrap="square" rtlCol="0">
              <a:spAutoFit/>
            </a:bodyPr>
            <a:lstStyle/>
            <a:p>
              <a:r>
                <a:rPr lang="en-US" dirty="0" smtClean="0"/>
                <a:t>T(n) =</a:t>
              </a:r>
              <a:endParaRPr lang="en-US" dirty="0"/>
            </a:p>
          </p:txBody>
        </p:sp>
        <p:sp>
          <p:nvSpPr>
            <p:cNvPr id="22" name="TextBox 21"/>
            <p:cNvSpPr txBox="1"/>
            <p:nvPr/>
          </p:nvSpPr>
          <p:spPr>
            <a:xfrm>
              <a:off x="1524000" y="2630269"/>
              <a:ext cx="3124200" cy="923330"/>
            </a:xfrm>
            <a:prstGeom prst="rect">
              <a:avLst/>
            </a:prstGeom>
            <a:noFill/>
          </p:spPr>
          <p:txBody>
            <a:bodyPr wrap="square" rtlCol="0">
              <a:spAutoFit/>
            </a:bodyPr>
            <a:lstStyle/>
            <a:p>
              <a:r>
                <a:rPr lang="en-US" dirty="0" smtClean="0"/>
                <a:t>0	     for n=0</a:t>
              </a:r>
            </a:p>
            <a:p>
              <a:r>
                <a:rPr lang="en-US" dirty="0" smtClean="0"/>
                <a:t>1	           n=1</a:t>
              </a:r>
            </a:p>
            <a:p>
              <a:r>
                <a:rPr lang="en-US" dirty="0" smtClean="0"/>
                <a:t>2T(n-1) +1          n&gt;1</a:t>
              </a:r>
              <a:endParaRPr lang="en-US" dirty="0"/>
            </a:p>
          </p:txBody>
        </p:sp>
        <p:sp>
          <p:nvSpPr>
            <p:cNvPr id="23" name="Left Brace 22"/>
            <p:cNvSpPr/>
            <p:nvPr/>
          </p:nvSpPr>
          <p:spPr>
            <a:xfrm>
              <a:off x="1143000" y="2514600"/>
              <a:ext cx="381000" cy="1143000"/>
            </a:xfrm>
            <a:prstGeom prst="leftBrace">
              <a:avLst>
                <a:gd name="adj1" fmla="val 5264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Recurrence Relation (Cont…)</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025" name="Rectangle 1"/>
          <p:cNvSpPr>
            <a:spLocks noChangeArrowheads="1"/>
          </p:cNvSpPr>
          <p:nvPr/>
        </p:nvSpPr>
        <p:spPr bwMode="auto">
          <a:xfrm rot="10800000" flipV="1">
            <a:off x="228600" y="992088"/>
            <a:ext cx="8686800" cy="43396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endParaRPr lang="en-US" dirty="0" smtClean="0"/>
          </a:p>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pPr>
            <a:r>
              <a:rPr lang="en-US" dirty="0" smtClean="0"/>
              <a:t>Recurrence relation must include two equations: </a:t>
            </a:r>
            <a:endParaRPr lang="en-US" dirty="0" smtClean="0"/>
          </a:p>
          <a:p>
            <a:pPr marL="0" marR="0" lvl="0" indent="0" algn="l" defTabSz="914400" rtl="0" eaLnBrk="1" fontAlgn="base" latinLnBrk="0" hangingPunct="1">
              <a:lnSpc>
                <a:spcPct val="100000"/>
              </a:lnSpc>
              <a:spcBef>
                <a:spcPct val="0"/>
              </a:spcBef>
              <a:spcAft>
                <a:spcPct val="0"/>
              </a:spcAft>
              <a:buClrTx/>
              <a:buSzTx/>
              <a:tabLst/>
            </a:pPr>
            <a:endParaRPr lang="en-US" dirty="0" smtClean="0"/>
          </a:p>
          <a:p>
            <a:pPr marL="514350" marR="0" lvl="0" indent="-514350" algn="l" defTabSz="914400" rtl="0" eaLnBrk="1" fontAlgn="base" latinLnBrk="0" hangingPunct="1">
              <a:lnSpc>
                <a:spcPct val="100000"/>
              </a:lnSpc>
              <a:spcBef>
                <a:spcPct val="0"/>
              </a:spcBef>
              <a:spcAft>
                <a:spcPct val="0"/>
              </a:spcAft>
              <a:buClrTx/>
              <a:buSzTx/>
              <a:buFont typeface="+mj-lt"/>
              <a:buAutoNum type="romanLcPeriod"/>
              <a:tabLst/>
            </a:pPr>
            <a:r>
              <a:rPr lang="en-US" dirty="0" smtClean="0"/>
              <a:t>Equation for </a:t>
            </a:r>
            <a:r>
              <a:rPr lang="en-US" dirty="0" smtClean="0"/>
              <a:t>the general </a:t>
            </a:r>
            <a:r>
              <a:rPr lang="en-US" dirty="0" smtClean="0"/>
              <a:t>case</a:t>
            </a:r>
          </a:p>
          <a:p>
            <a:pPr marL="514350" marR="0" lvl="0" indent="-514350" algn="l" defTabSz="914400" rtl="0" eaLnBrk="1" fontAlgn="base" latinLnBrk="0" hangingPunct="1">
              <a:lnSpc>
                <a:spcPct val="100000"/>
              </a:lnSpc>
              <a:spcBef>
                <a:spcPct val="0"/>
              </a:spcBef>
              <a:spcAft>
                <a:spcPct val="0"/>
              </a:spcAft>
              <a:buClrTx/>
              <a:buSzTx/>
              <a:tabLst/>
            </a:pPr>
            <a:endParaRPr lang="en-US" dirty="0" smtClean="0"/>
          </a:p>
          <a:p>
            <a:pPr marL="514350" marR="0" lvl="0" indent="-514350" algn="l" defTabSz="914400" rtl="0" eaLnBrk="1" fontAlgn="base" latinLnBrk="0" hangingPunct="1">
              <a:lnSpc>
                <a:spcPct val="100000"/>
              </a:lnSpc>
              <a:spcBef>
                <a:spcPct val="0"/>
              </a:spcBef>
              <a:spcAft>
                <a:spcPct val="0"/>
              </a:spcAft>
              <a:buClrTx/>
              <a:buSzTx/>
              <a:buFont typeface="+mj-lt"/>
              <a:buAutoNum type="romanLcPeriod"/>
              <a:tabLst/>
            </a:pPr>
            <a:r>
              <a:rPr lang="en-US" dirty="0" smtClean="0"/>
              <a:t>Equation for </a:t>
            </a:r>
            <a:r>
              <a:rPr lang="en-US" dirty="0" smtClean="0"/>
              <a:t>the </a:t>
            </a:r>
            <a:r>
              <a:rPr lang="en-US" dirty="0" smtClean="0"/>
              <a:t>base case </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pPr>
            <a:endParaRPr lang="en-US" dirty="0" smtClean="0"/>
          </a:p>
          <a:p>
            <a:pPr marL="0" marR="0" lvl="0" indent="0" algn="l" defTabSz="914400" rtl="0" eaLnBrk="1" fontAlgn="base" latinLnBrk="0" hangingPunct="1">
              <a:lnSpc>
                <a:spcPct val="150000"/>
              </a:lnSpc>
              <a:spcBef>
                <a:spcPts val="600"/>
              </a:spcBef>
              <a:spcAft>
                <a:spcPct val="0"/>
              </a:spcAft>
              <a:buClrTx/>
              <a:buSzTx/>
              <a:buFont typeface="Wingdings" pitchFamily="2" charset="2"/>
              <a:buChar char="Ø"/>
              <a:tabLst/>
            </a:pPr>
            <a:r>
              <a:rPr lang="en-US" dirty="0" smtClean="0"/>
              <a:t>The base case is often a O(1) operation,</a:t>
            </a:r>
          </a:p>
          <a:p>
            <a:pPr marL="0" marR="0" lvl="0" indent="0" algn="l" defTabSz="914400" rtl="0" eaLnBrk="1" fontAlgn="base" latinLnBrk="0" hangingPunct="1">
              <a:lnSpc>
                <a:spcPct val="150000"/>
              </a:lnSpc>
              <a:spcBef>
                <a:spcPts val="600"/>
              </a:spcBef>
              <a:spcAft>
                <a:spcPct val="0"/>
              </a:spcAft>
              <a:buClrTx/>
              <a:buSzTx/>
              <a:buFont typeface="Wingdings" pitchFamily="2" charset="2"/>
              <a:buChar char="Ø"/>
              <a:tabLst/>
            </a:pPr>
            <a:r>
              <a:rPr lang="en-US" dirty="0" smtClean="0"/>
              <a:t>In some recurrence relations the base case involves input of size one, hence base case is like   T(1) = O(1). </a:t>
            </a:r>
          </a:p>
          <a:p>
            <a:pPr marL="0" marR="0" lvl="0" indent="0" algn="l" defTabSz="914400" rtl="0" eaLnBrk="1" fontAlgn="base" latinLnBrk="0" hangingPunct="1">
              <a:lnSpc>
                <a:spcPct val="150000"/>
              </a:lnSpc>
              <a:spcBef>
                <a:spcPts val="600"/>
              </a:spcBef>
              <a:spcAft>
                <a:spcPct val="0"/>
              </a:spcAft>
              <a:buClrTx/>
              <a:buSzTx/>
              <a:buFont typeface="Wingdings" pitchFamily="2" charset="2"/>
              <a:buChar char="Ø"/>
              <a:tabLst/>
            </a:pPr>
            <a:r>
              <a:rPr lang="en-US" dirty="0" smtClean="0"/>
              <a:t>However, there are cases where the base case has size zero. In such cases the base case could  be  T(0) = O(1).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10600" cy="5287963"/>
          </a:xfrm>
        </p:spPr>
        <p:txBody>
          <a:bodyPr>
            <a:noAutofit/>
          </a:bodyPr>
          <a:lstStyle/>
          <a:p>
            <a:pPr>
              <a:buNone/>
            </a:pPr>
            <a:r>
              <a:rPr lang="pt-BR" sz="1600" dirty="0" smtClean="0"/>
              <a:t>T(n) = 2 T(n/2) + </a:t>
            </a:r>
            <a:r>
              <a:rPr lang="pt-BR" sz="1600" i="1" dirty="0" smtClean="0"/>
              <a:t>O(n)       //</a:t>
            </a:r>
            <a:r>
              <a:rPr lang="pt-BR" sz="1600" dirty="0" smtClean="0"/>
              <a:t> recursive case</a:t>
            </a:r>
          </a:p>
          <a:p>
            <a:pPr>
              <a:buNone/>
            </a:pPr>
            <a:r>
              <a:rPr lang="pt-BR" sz="1600" dirty="0" smtClean="0"/>
              <a:t>T(1) = O(1)                         // Base Case</a:t>
            </a:r>
          </a:p>
          <a:p>
            <a:pPr>
              <a:buNone/>
            </a:pPr>
            <a:r>
              <a:rPr lang="en-US" sz="1600" dirty="0" smtClean="0"/>
              <a:t>We'll write </a:t>
            </a:r>
            <a:r>
              <a:rPr lang="en-US" sz="1600" i="1" dirty="0" smtClean="0"/>
              <a:t>n</a:t>
            </a:r>
            <a:r>
              <a:rPr lang="en-US" sz="1600" dirty="0" smtClean="0"/>
              <a:t> instead of </a:t>
            </a:r>
            <a:r>
              <a:rPr lang="en-US" sz="1600" i="1" dirty="0" smtClean="0"/>
              <a:t>O(n)</a:t>
            </a:r>
            <a:r>
              <a:rPr lang="en-US" sz="1600" dirty="0" smtClean="0"/>
              <a:t> in the first line because it makes the algebra much simpler.</a:t>
            </a:r>
          </a:p>
          <a:p>
            <a:pPr>
              <a:buNone/>
            </a:pPr>
            <a:r>
              <a:rPr lang="en-US" sz="1600" dirty="0" smtClean="0"/>
              <a:t>T(n) = 2 T(n/2) + n </a:t>
            </a:r>
          </a:p>
          <a:p>
            <a:pPr>
              <a:buNone/>
            </a:pPr>
            <a:r>
              <a:rPr lang="en-US" sz="1600" dirty="0" smtClean="0"/>
              <a:t>= 2 [</a:t>
            </a:r>
            <a:r>
              <a:rPr lang="en-US" sz="1600" b="1" dirty="0" smtClean="0"/>
              <a:t>2 T(n/4) + n/2</a:t>
            </a:r>
            <a:r>
              <a:rPr lang="en-US" sz="1600" dirty="0" smtClean="0"/>
              <a:t>] + n </a:t>
            </a:r>
          </a:p>
          <a:p>
            <a:pPr>
              <a:buNone/>
            </a:pPr>
            <a:r>
              <a:rPr lang="en-US" sz="1600" dirty="0" smtClean="0"/>
              <a:t>= 4 T(n/4) + 2n </a:t>
            </a:r>
          </a:p>
          <a:p>
            <a:pPr>
              <a:buNone/>
            </a:pPr>
            <a:r>
              <a:rPr lang="en-US" sz="1600" dirty="0" smtClean="0"/>
              <a:t>= 4 [</a:t>
            </a:r>
            <a:r>
              <a:rPr lang="en-US" sz="1600" b="1" dirty="0" smtClean="0"/>
              <a:t>2 T(n/8) + n/4</a:t>
            </a:r>
            <a:r>
              <a:rPr lang="en-US" sz="1600" dirty="0" smtClean="0"/>
              <a:t>] + 2n </a:t>
            </a:r>
          </a:p>
          <a:p>
            <a:pPr>
              <a:buNone/>
            </a:pPr>
            <a:r>
              <a:rPr lang="en-US" sz="1600" dirty="0" smtClean="0"/>
              <a:t>= 8 T(n/8) + 3n</a:t>
            </a:r>
          </a:p>
          <a:p>
            <a:pPr>
              <a:buNone/>
            </a:pPr>
            <a:r>
              <a:rPr lang="en-US" sz="1600" i="1" dirty="0" smtClean="0"/>
              <a:t>=16 T(n/16) + 4n </a:t>
            </a:r>
          </a:p>
          <a:p>
            <a:pPr>
              <a:buNone/>
            </a:pPr>
            <a:r>
              <a:rPr lang="en-US" sz="1600" i="1" dirty="0" smtClean="0"/>
              <a:t>…..</a:t>
            </a:r>
          </a:p>
          <a:p>
            <a:pPr>
              <a:buNone/>
            </a:pPr>
            <a:r>
              <a:rPr lang="en-US" sz="1600" i="1" dirty="0" smtClean="0"/>
              <a:t>…..</a:t>
            </a:r>
          </a:p>
          <a:p>
            <a:pPr>
              <a:buNone/>
            </a:pPr>
            <a:r>
              <a:rPr lang="en-US" sz="1600" dirty="0" smtClean="0"/>
              <a:t>= 2</a:t>
            </a:r>
            <a:r>
              <a:rPr lang="en-US" sz="1600" baseline="30000" dirty="0" smtClean="0"/>
              <a:t>k</a:t>
            </a:r>
            <a:r>
              <a:rPr lang="en-US" sz="1600" dirty="0" smtClean="0"/>
              <a:t> T(n/2</a:t>
            </a:r>
            <a:r>
              <a:rPr lang="en-US" sz="1600" baseline="30000" dirty="0" smtClean="0"/>
              <a:t>k</a:t>
            </a:r>
            <a:r>
              <a:rPr lang="en-US" sz="1600" dirty="0" smtClean="0"/>
              <a:t>) + k n </a:t>
            </a:r>
          </a:p>
          <a:p>
            <a:pPr>
              <a:buNone/>
            </a:pPr>
            <a:r>
              <a:rPr lang="en-US" sz="1600" dirty="0" smtClean="0"/>
              <a:t>We know that T(1) = 1 and this is a way to end the derivation above. </a:t>
            </a:r>
          </a:p>
          <a:p>
            <a:pPr>
              <a:buNone/>
            </a:pPr>
            <a:r>
              <a:rPr lang="en-US" sz="1600" dirty="0" smtClean="0"/>
              <a:t>In particular we want T(1) to appear on the right hand side of the = sign. </a:t>
            </a:r>
          </a:p>
          <a:p>
            <a:pPr>
              <a:buNone/>
            </a:pPr>
            <a:r>
              <a:rPr lang="en-US" sz="1600" dirty="0" smtClean="0"/>
              <a:t>This means we want:</a:t>
            </a:r>
          </a:p>
          <a:p>
            <a:pPr>
              <a:buNone/>
            </a:pPr>
            <a:r>
              <a:rPr lang="en-US" sz="1600" dirty="0" smtClean="0"/>
              <a:t>n/2</a:t>
            </a:r>
            <a:r>
              <a:rPr lang="en-US" sz="1600" baseline="30000" dirty="0" smtClean="0"/>
              <a:t>k</a:t>
            </a:r>
            <a:r>
              <a:rPr lang="en-US" sz="1600" dirty="0" smtClean="0"/>
              <a:t> = 1 </a:t>
            </a:r>
            <a:r>
              <a:rPr lang="en-US" sz="1600" i="1" dirty="0" smtClean="0"/>
              <a:t>OR</a:t>
            </a:r>
            <a:r>
              <a:rPr lang="en-US" sz="1600" dirty="0" smtClean="0"/>
              <a:t> n = 2</a:t>
            </a:r>
            <a:r>
              <a:rPr lang="en-US" sz="1600" baseline="30000" dirty="0" smtClean="0"/>
              <a:t>k</a:t>
            </a:r>
            <a:r>
              <a:rPr lang="en-US" sz="1600" dirty="0" smtClean="0"/>
              <a:t> </a:t>
            </a:r>
            <a:r>
              <a:rPr lang="en-US" sz="1600" i="1" dirty="0" smtClean="0"/>
              <a:t>OR</a:t>
            </a:r>
            <a:r>
              <a:rPr lang="en-US" sz="1600" dirty="0" smtClean="0"/>
              <a:t> log</a:t>
            </a:r>
            <a:r>
              <a:rPr lang="en-US" sz="1600" baseline="-25000" dirty="0" smtClean="0"/>
              <a:t>2</a:t>
            </a:r>
            <a:r>
              <a:rPr lang="en-US" sz="1600" dirty="0" smtClean="0"/>
              <a:t> n = k </a:t>
            </a:r>
          </a:p>
          <a:p>
            <a:pPr>
              <a:buNone/>
            </a:pPr>
            <a:r>
              <a:rPr lang="en-US" sz="1600" dirty="0" smtClean="0"/>
              <a:t>Continuing with the previous derivation we get the following since k = log</a:t>
            </a:r>
            <a:r>
              <a:rPr lang="en-US" sz="1600" baseline="-25000" dirty="0" smtClean="0"/>
              <a:t>2</a:t>
            </a:r>
            <a:r>
              <a:rPr lang="en-US" sz="1600" dirty="0" smtClean="0"/>
              <a:t> n:</a:t>
            </a:r>
          </a:p>
          <a:p>
            <a:pPr>
              <a:buNone/>
            </a:pPr>
            <a:r>
              <a:rPr lang="en-US" sz="1600" dirty="0" smtClean="0"/>
              <a:t>= 2</a:t>
            </a:r>
            <a:r>
              <a:rPr lang="en-US" sz="1600" baseline="30000" dirty="0" smtClean="0"/>
              <a:t>k</a:t>
            </a:r>
            <a:r>
              <a:rPr lang="en-US" sz="1600" dirty="0" smtClean="0"/>
              <a:t> T(n/2</a:t>
            </a:r>
            <a:r>
              <a:rPr lang="en-US" sz="1600" baseline="30000" dirty="0" smtClean="0"/>
              <a:t>k</a:t>
            </a:r>
            <a:r>
              <a:rPr lang="en-US" sz="1600" dirty="0" smtClean="0"/>
              <a:t>) + k n </a:t>
            </a:r>
          </a:p>
          <a:p>
            <a:pPr>
              <a:buNone/>
            </a:pPr>
            <a:r>
              <a:rPr lang="en-US" sz="1600" dirty="0" smtClean="0"/>
              <a:t>= 2</a:t>
            </a:r>
            <a:r>
              <a:rPr lang="en-US" sz="1600" baseline="30000" dirty="0" smtClean="0"/>
              <a:t>log</a:t>
            </a:r>
            <a:r>
              <a:rPr lang="en-US" sz="1600" baseline="-25000" dirty="0" smtClean="0"/>
              <a:t>2</a:t>
            </a:r>
            <a:r>
              <a:rPr lang="en-US" sz="1600" baseline="30000" dirty="0" smtClean="0"/>
              <a:t> n</a:t>
            </a:r>
            <a:r>
              <a:rPr lang="en-US" sz="1600" dirty="0" smtClean="0"/>
              <a:t> T(1) + (log</a:t>
            </a:r>
            <a:r>
              <a:rPr lang="en-US" sz="1600" baseline="-25000" dirty="0" smtClean="0"/>
              <a:t>2</a:t>
            </a:r>
            <a:r>
              <a:rPr lang="en-US" sz="1600" dirty="0" smtClean="0"/>
              <a:t>n) n = n + n log</a:t>
            </a:r>
            <a:r>
              <a:rPr lang="en-US" sz="1600" baseline="-25000" dirty="0" smtClean="0"/>
              <a:t>2</a:t>
            </a:r>
            <a:r>
              <a:rPr lang="en-US" sz="1600" dirty="0" smtClean="0"/>
              <a:t> n </a:t>
            </a:r>
          </a:p>
          <a:p>
            <a:pPr>
              <a:buNone/>
            </a:pPr>
            <a:r>
              <a:rPr lang="en-US" sz="1600" dirty="0" smtClean="0"/>
              <a:t>= O(n log n) </a:t>
            </a:r>
            <a:br>
              <a:rPr lang="en-US" sz="1600" dirty="0" smtClean="0"/>
            </a:br>
            <a:endParaRPr lang="en-US" sz="1600" dirty="0"/>
          </a:p>
        </p:txBody>
      </p:sp>
      <p:sp>
        <p:nvSpPr>
          <p:cNvPr id="4" name="Rounded Rectangle 3"/>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Recurrence relation by backward substitution method </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Illustration 1: Factorial Recursive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1815882"/>
          </a:xfrm>
          <a:prstGeom prst="rect">
            <a:avLst/>
          </a:prstGeom>
          <a:noFill/>
        </p:spPr>
        <p:txBody>
          <a:bodyPr wrap="square" rtlCol="0">
            <a:spAutoFit/>
          </a:bodyPr>
          <a:lstStyle/>
          <a:p>
            <a:r>
              <a:rPr lang="en-US" sz="2000" b="1" dirty="0" smtClean="0"/>
              <a:t>Algorithm </a:t>
            </a:r>
            <a:r>
              <a:rPr lang="en-US" sz="2000" b="1" dirty="0" err="1" smtClean="0"/>
              <a:t>Fact_Rec</a:t>
            </a:r>
            <a:r>
              <a:rPr lang="en-US" sz="2000" b="1" dirty="0" smtClean="0"/>
              <a:t>(n): </a:t>
            </a:r>
            <a:r>
              <a:rPr lang="en-US" sz="2000" dirty="0" smtClean="0"/>
              <a:t>Let n is number for which factorial is to be calculated.</a:t>
            </a:r>
          </a:p>
          <a:p>
            <a:endParaRPr lang="en-US" sz="2000" dirty="0" smtClean="0"/>
          </a:p>
          <a:p>
            <a:endParaRPr lang="en-US" dirty="0" smtClean="0"/>
          </a:p>
          <a:p>
            <a:endParaRPr lang="en-US" dirty="0" smtClean="0"/>
          </a:p>
          <a:p>
            <a:endParaRPr lang="en-US" dirty="0" smtClean="0"/>
          </a:p>
          <a:p>
            <a:endParaRPr lang="en-US" dirty="0"/>
          </a:p>
        </p:txBody>
      </p:sp>
      <p:sp>
        <p:nvSpPr>
          <p:cNvPr id="7" name="TextBox 6"/>
          <p:cNvSpPr txBox="1"/>
          <p:nvPr/>
        </p:nvSpPr>
        <p:spPr>
          <a:xfrm>
            <a:off x="228600" y="1752600"/>
            <a:ext cx="6705600" cy="1477328"/>
          </a:xfrm>
          <a:prstGeom prst="rect">
            <a:avLst/>
          </a:prstGeom>
          <a:solidFill>
            <a:schemeClr val="bg1">
              <a:lumMod val="85000"/>
            </a:schemeClr>
          </a:solidFill>
        </p:spPr>
        <p:txBody>
          <a:bodyPr wrap="square" rtlCol="0">
            <a:spAutoFit/>
          </a:bodyPr>
          <a:lstStyle/>
          <a:p>
            <a:pPr marL="342900" indent="-342900">
              <a:lnSpc>
                <a:spcPct val="150000"/>
              </a:lnSpc>
              <a:buAutoNum type="arabicPeriod"/>
            </a:pPr>
            <a:r>
              <a:rPr lang="en-US" sz="2000" dirty="0" smtClean="0"/>
              <a:t>If n==1</a:t>
            </a:r>
          </a:p>
          <a:p>
            <a:pPr marL="342900" indent="-342900">
              <a:lnSpc>
                <a:spcPct val="150000"/>
              </a:lnSpc>
              <a:buAutoNum type="arabicPeriod"/>
            </a:pPr>
            <a:r>
              <a:rPr lang="en-US" sz="2000" dirty="0" smtClean="0"/>
              <a:t> 	Return 1</a:t>
            </a:r>
          </a:p>
          <a:p>
            <a:pPr marL="342900" indent="-342900">
              <a:lnSpc>
                <a:spcPct val="150000"/>
              </a:lnSpc>
              <a:buAutoNum type="arabicPeriod"/>
            </a:pPr>
            <a:r>
              <a:rPr lang="en-US" sz="2000" dirty="0" smtClean="0"/>
              <a:t>Return </a:t>
            </a:r>
            <a:r>
              <a:rPr lang="en-US" sz="2000" dirty="0" err="1" smtClean="0"/>
              <a:t>Fact_Rec</a:t>
            </a:r>
            <a:r>
              <a:rPr lang="en-US" sz="2000" dirty="0" smtClean="0"/>
              <a:t>(n-1) * n</a:t>
            </a:r>
          </a:p>
        </p:txBody>
      </p:sp>
      <p:sp>
        <p:nvSpPr>
          <p:cNvPr id="8" name="TextBox 7"/>
          <p:cNvSpPr txBox="1"/>
          <p:nvPr/>
        </p:nvSpPr>
        <p:spPr>
          <a:xfrm>
            <a:off x="7315200" y="1752600"/>
            <a:ext cx="914400" cy="1477328"/>
          </a:xfrm>
          <a:prstGeom prst="rect">
            <a:avLst/>
          </a:prstGeom>
          <a:noFill/>
        </p:spPr>
        <p:txBody>
          <a:bodyPr wrap="square" rtlCol="0">
            <a:spAutoFit/>
          </a:bodyPr>
          <a:lstStyle/>
          <a:p>
            <a:pPr>
              <a:lnSpc>
                <a:spcPct val="150000"/>
              </a:lnSpc>
            </a:pPr>
            <a:r>
              <a:rPr lang="en-US" sz="2000" dirty="0" smtClean="0">
                <a:solidFill>
                  <a:srgbClr val="FF0000"/>
                </a:solidFill>
              </a:rPr>
              <a:t>C1</a:t>
            </a:r>
          </a:p>
          <a:p>
            <a:pPr>
              <a:lnSpc>
                <a:spcPct val="150000"/>
              </a:lnSpc>
            </a:pPr>
            <a:r>
              <a:rPr lang="en-US" sz="2000" dirty="0" smtClean="0">
                <a:solidFill>
                  <a:srgbClr val="FF0000"/>
                </a:solidFill>
              </a:rPr>
              <a:t>C2</a:t>
            </a:r>
          </a:p>
          <a:p>
            <a:pPr>
              <a:lnSpc>
                <a:spcPct val="150000"/>
              </a:lnSpc>
            </a:pPr>
            <a:r>
              <a:rPr lang="en-US" sz="2000" dirty="0" smtClean="0">
                <a:solidFill>
                  <a:srgbClr val="FF0000"/>
                </a:solidFill>
              </a:rPr>
              <a:t>C3</a:t>
            </a:r>
            <a:endParaRPr lang="en-US" sz="2000" dirty="0">
              <a:solidFill>
                <a:srgbClr val="FF0000"/>
              </a:solidFill>
            </a:endParaRPr>
          </a:p>
        </p:txBody>
      </p:sp>
      <p:sp>
        <p:nvSpPr>
          <p:cNvPr id="10" name="TextBox 9"/>
          <p:cNvSpPr txBox="1"/>
          <p:nvPr/>
        </p:nvSpPr>
        <p:spPr>
          <a:xfrm>
            <a:off x="228600" y="3581400"/>
            <a:ext cx="8153400" cy="3462486"/>
          </a:xfrm>
          <a:prstGeom prst="rect">
            <a:avLst/>
          </a:prstGeom>
          <a:noFill/>
        </p:spPr>
        <p:txBody>
          <a:bodyPr wrap="square" rtlCol="0">
            <a:spAutoFit/>
          </a:bodyPr>
          <a:lstStyle/>
          <a:p>
            <a:r>
              <a:rPr lang="en-US" dirty="0" smtClean="0"/>
              <a:t>Therefore,</a:t>
            </a:r>
          </a:p>
          <a:p>
            <a:endParaRPr lang="en-US" dirty="0" smtClean="0"/>
          </a:p>
          <a:p>
            <a:endParaRPr lang="en-US" dirty="0" smtClean="0"/>
          </a:p>
          <a:p>
            <a:endParaRPr lang="en-US" dirty="0" smtClean="0"/>
          </a:p>
          <a:p>
            <a:endParaRPr lang="en-US" dirty="0" smtClean="0"/>
          </a:p>
          <a:p>
            <a:endParaRPr lang="en-US" dirty="0" smtClean="0"/>
          </a:p>
          <a:p>
            <a:pPr>
              <a:lnSpc>
                <a:spcPct val="150000"/>
              </a:lnSpc>
            </a:pPr>
            <a:r>
              <a:rPr lang="en-US" b="1" dirty="0" smtClean="0"/>
              <a:t>Now, </a:t>
            </a:r>
          </a:p>
          <a:p>
            <a:pPr>
              <a:lnSpc>
                <a:spcPct val="150000"/>
              </a:lnSpc>
            </a:pPr>
            <a:r>
              <a:rPr lang="en-US" sz="2000" b="1" dirty="0" smtClean="0">
                <a:solidFill>
                  <a:srgbClr val="FF0000"/>
                </a:solidFill>
              </a:rPr>
              <a:t>How to solve this recurrence relation ?</a:t>
            </a:r>
            <a:endParaRPr lang="en-US" b="1" dirty="0" smtClean="0">
              <a:solidFill>
                <a:srgbClr val="FF0000"/>
              </a:solidFill>
            </a:endParaRPr>
          </a:p>
          <a:p>
            <a:endParaRPr lang="en-US" dirty="0" smtClean="0"/>
          </a:p>
          <a:p>
            <a:endParaRPr lang="en-US" dirty="0" smtClean="0"/>
          </a:p>
          <a:p>
            <a:endParaRPr lang="en-US" dirty="0"/>
          </a:p>
        </p:txBody>
      </p:sp>
      <p:grpSp>
        <p:nvGrpSpPr>
          <p:cNvPr id="2" name="Group 11"/>
          <p:cNvGrpSpPr/>
          <p:nvPr/>
        </p:nvGrpSpPr>
        <p:grpSpPr>
          <a:xfrm>
            <a:off x="609600" y="4114800"/>
            <a:ext cx="3657600" cy="914400"/>
            <a:chOff x="457200" y="2514600"/>
            <a:chExt cx="3657600" cy="914400"/>
          </a:xfrm>
        </p:grpSpPr>
        <p:sp>
          <p:nvSpPr>
            <p:cNvPr id="13" name="TextBox 12"/>
            <p:cNvSpPr txBox="1"/>
            <p:nvPr/>
          </p:nvSpPr>
          <p:spPr>
            <a:xfrm>
              <a:off x="457200" y="2819400"/>
              <a:ext cx="762000" cy="369332"/>
            </a:xfrm>
            <a:prstGeom prst="rect">
              <a:avLst/>
            </a:prstGeom>
            <a:noFill/>
          </p:spPr>
          <p:txBody>
            <a:bodyPr wrap="square" rtlCol="0">
              <a:spAutoFit/>
            </a:bodyPr>
            <a:lstStyle/>
            <a:p>
              <a:r>
                <a:rPr lang="en-US" dirty="0" smtClean="0"/>
                <a:t>T(n) =</a:t>
              </a:r>
              <a:endParaRPr lang="en-US" dirty="0"/>
            </a:p>
          </p:txBody>
        </p:sp>
        <p:sp>
          <p:nvSpPr>
            <p:cNvPr id="14" name="TextBox 13"/>
            <p:cNvSpPr txBox="1"/>
            <p:nvPr/>
          </p:nvSpPr>
          <p:spPr>
            <a:xfrm>
              <a:off x="1524000" y="2630269"/>
              <a:ext cx="2590800" cy="646331"/>
            </a:xfrm>
            <a:prstGeom prst="rect">
              <a:avLst/>
            </a:prstGeom>
            <a:noFill/>
          </p:spPr>
          <p:txBody>
            <a:bodyPr wrap="square" rtlCol="0">
              <a:spAutoFit/>
            </a:bodyPr>
            <a:lstStyle/>
            <a:p>
              <a:r>
                <a:rPr lang="en-US" dirty="0" smtClean="0"/>
                <a:t>1	     for n=1</a:t>
              </a:r>
            </a:p>
            <a:p>
              <a:r>
                <a:rPr lang="en-US" dirty="0" smtClean="0"/>
                <a:t>T(n-1) + 1	           n&gt;1</a:t>
              </a:r>
              <a:endParaRPr lang="en-US" dirty="0"/>
            </a:p>
          </p:txBody>
        </p:sp>
        <p:sp>
          <p:nvSpPr>
            <p:cNvPr id="16" name="Left Brace 15"/>
            <p:cNvSpPr/>
            <p:nvPr/>
          </p:nvSpPr>
          <p:spPr>
            <a:xfrm>
              <a:off x="1143000" y="2514600"/>
              <a:ext cx="381000" cy="914400"/>
            </a:xfrm>
            <a:prstGeom prst="leftBrace">
              <a:avLst>
                <a:gd name="adj1" fmla="val 5264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 name="Group 23"/>
          <p:cNvGrpSpPr/>
          <p:nvPr/>
        </p:nvGrpSpPr>
        <p:grpSpPr>
          <a:xfrm>
            <a:off x="7162800" y="1981200"/>
            <a:ext cx="762000" cy="990600"/>
            <a:chOff x="7239000" y="1981200"/>
            <a:chExt cx="762000" cy="990600"/>
          </a:xfrm>
        </p:grpSpPr>
        <p:cxnSp>
          <p:nvCxnSpPr>
            <p:cNvPr id="21" name="Straight Connector 20"/>
            <p:cNvCxnSpPr/>
            <p:nvPr/>
          </p:nvCxnSpPr>
          <p:spPr>
            <a:xfrm flipV="1">
              <a:off x="7239000" y="1981200"/>
              <a:ext cx="685800" cy="99060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239000" y="1981200"/>
              <a:ext cx="762000" cy="914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 calcmode="lin" valueType="num">
                                      <p:cBhvr additive="base">
                                        <p:cTn id="12"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0">
                                            <p:txEl>
                                              <p:pRg st="6" end="6"/>
                                            </p:txEl>
                                          </p:spTgt>
                                        </p:tgtEl>
                                        <p:attrNameLst>
                                          <p:attrName>style.visibility</p:attrName>
                                        </p:attrNameLst>
                                      </p:cBhvr>
                                      <p:to>
                                        <p:strVal val="visible"/>
                                      </p:to>
                                    </p:set>
                                    <p:anim calcmode="lin" valueType="num">
                                      <p:cBhvr additive="base">
                                        <p:cTn id="24"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
                                            <p:txEl>
                                              <p:pRg st="6" end="6"/>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0">
                                            <p:txEl>
                                              <p:pRg st="7" end="7"/>
                                            </p:txEl>
                                          </p:spTgt>
                                        </p:tgtEl>
                                        <p:attrNameLst>
                                          <p:attrName>style.visibility</p:attrName>
                                        </p:attrNameLst>
                                      </p:cBhvr>
                                      <p:to>
                                        <p:strVal val="visible"/>
                                      </p:to>
                                    </p:set>
                                    <p:anim calcmode="lin" valueType="num">
                                      <p:cBhvr additive="base">
                                        <p:cTn id="28"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Solving Recurrence Relation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5940088"/>
          </a:xfrm>
          <a:prstGeom prst="rect">
            <a:avLst/>
          </a:prstGeom>
          <a:noFill/>
        </p:spPr>
        <p:txBody>
          <a:bodyPr wrap="square" rtlCol="0">
            <a:spAutoFit/>
          </a:bodyPr>
          <a:lstStyle/>
          <a:p>
            <a:r>
              <a:rPr lang="en-US" sz="2400" b="1" dirty="0" smtClean="0"/>
              <a:t>Backward Substitution method – </a:t>
            </a:r>
          </a:p>
          <a:p>
            <a:r>
              <a:rPr lang="en-US" sz="2000" dirty="0" smtClean="0"/>
              <a:t>T(1) = 1</a:t>
            </a:r>
          </a:p>
          <a:p>
            <a:r>
              <a:rPr lang="en-US" sz="2000" dirty="0" smtClean="0"/>
              <a:t>T(n) = T(n -1) + 1</a:t>
            </a:r>
          </a:p>
          <a:p>
            <a:r>
              <a:rPr lang="en-US" sz="2000" dirty="0" smtClean="0"/>
              <a:t>T(n) = T(n -1) + 1 			//T(n - 1) = T(n - 2) + 1</a:t>
            </a:r>
          </a:p>
          <a:p>
            <a:r>
              <a:rPr lang="en-US" sz="2000" dirty="0" smtClean="0"/>
              <a:t>= T(n - 2) + 1 + 1</a:t>
            </a:r>
          </a:p>
          <a:p>
            <a:r>
              <a:rPr lang="en-US" sz="2000" dirty="0" smtClean="0"/>
              <a:t>= T(n - 2) + 2			//T(n - 2) = T(n - 3) + 1</a:t>
            </a:r>
          </a:p>
          <a:p>
            <a:r>
              <a:rPr lang="en-US" sz="2000" dirty="0" smtClean="0"/>
              <a:t>= T(n - 3) + 1 + 2</a:t>
            </a:r>
          </a:p>
          <a:p>
            <a:r>
              <a:rPr lang="en-US" sz="2000" dirty="0" smtClean="0"/>
              <a:t>= T(n - 3) + 3 			//T(n - 3) = T(n - 4) + 1</a:t>
            </a:r>
          </a:p>
          <a:p>
            <a:r>
              <a:rPr lang="en-US" sz="2000" dirty="0" smtClean="0"/>
              <a:t>= T(n - 4) + 4</a:t>
            </a:r>
          </a:p>
          <a:p>
            <a:r>
              <a:rPr lang="en-US" sz="2000" dirty="0" smtClean="0"/>
              <a:t>= : : :</a:t>
            </a:r>
          </a:p>
          <a:p>
            <a:r>
              <a:rPr lang="en-US" sz="2000" dirty="0" smtClean="0"/>
              <a:t>= T(n - k) + k</a:t>
            </a:r>
          </a:p>
          <a:p>
            <a:r>
              <a:rPr lang="en-US" sz="2000" dirty="0" smtClean="0"/>
              <a:t>If we set n-k=1=&gt; k=n-1 we have:</a:t>
            </a:r>
          </a:p>
          <a:p>
            <a:r>
              <a:rPr lang="pt-BR" sz="2000" dirty="0" smtClean="0"/>
              <a:t>T(n) = T(1) + n-1</a:t>
            </a:r>
          </a:p>
          <a:p>
            <a:r>
              <a:rPr lang="en-US" sz="2000" dirty="0" smtClean="0"/>
              <a:t>= 1+n-1</a:t>
            </a:r>
          </a:p>
          <a:p>
            <a:r>
              <a:rPr lang="en-US" sz="2000" dirty="0" smtClean="0"/>
              <a:t>T(n)= n</a:t>
            </a:r>
          </a:p>
          <a:p>
            <a:r>
              <a:rPr lang="en-US" sz="2000" dirty="0" smtClean="0"/>
              <a:t>Hence, Time complexity = O(n)</a:t>
            </a:r>
          </a:p>
          <a:p>
            <a:r>
              <a:rPr lang="en-US" sz="2000" dirty="0" smtClean="0">
                <a:solidFill>
                  <a:srgbClr val="FF0000"/>
                </a:solidFill>
              </a:rPr>
              <a:t>       </a:t>
            </a:r>
          </a:p>
          <a:p>
            <a:endParaRPr lang="en-US"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Illustration 2: Fibonacci Recursive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1815882"/>
          </a:xfrm>
          <a:prstGeom prst="rect">
            <a:avLst/>
          </a:prstGeom>
          <a:noFill/>
        </p:spPr>
        <p:txBody>
          <a:bodyPr wrap="square" rtlCol="0">
            <a:spAutoFit/>
          </a:bodyPr>
          <a:lstStyle/>
          <a:p>
            <a:r>
              <a:rPr lang="en-US" sz="2000" b="1" dirty="0" smtClean="0"/>
              <a:t>Algorithm </a:t>
            </a:r>
            <a:r>
              <a:rPr lang="en-US" sz="2000" b="1" dirty="0" err="1" smtClean="0"/>
              <a:t>Fibo_Rec</a:t>
            </a:r>
            <a:r>
              <a:rPr lang="en-US" sz="2000" b="1" dirty="0" smtClean="0"/>
              <a:t>(n): </a:t>
            </a:r>
            <a:r>
              <a:rPr lang="en-US" sz="2000" dirty="0" smtClean="0"/>
              <a:t>Let </a:t>
            </a:r>
            <a:r>
              <a:rPr lang="en-US" sz="2000" smtClean="0"/>
              <a:t>n be a </a:t>
            </a:r>
            <a:r>
              <a:rPr lang="en-US" sz="2000" dirty="0" smtClean="0"/>
              <a:t>number means n</a:t>
            </a:r>
            <a:r>
              <a:rPr lang="en-US" sz="2000" baseline="30000" dirty="0" smtClean="0"/>
              <a:t>th</a:t>
            </a:r>
            <a:r>
              <a:rPr lang="en-US" sz="2000" dirty="0" smtClean="0"/>
              <a:t> is to be calculated.</a:t>
            </a:r>
          </a:p>
          <a:p>
            <a:endParaRPr lang="en-US" sz="2000" dirty="0" smtClean="0"/>
          </a:p>
          <a:p>
            <a:endParaRPr lang="en-US" dirty="0" smtClean="0"/>
          </a:p>
          <a:p>
            <a:endParaRPr lang="en-US" dirty="0" smtClean="0"/>
          </a:p>
          <a:p>
            <a:endParaRPr lang="en-US" dirty="0" smtClean="0"/>
          </a:p>
          <a:p>
            <a:endParaRPr lang="en-US" dirty="0"/>
          </a:p>
        </p:txBody>
      </p:sp>
      <p:sp>
        <p:nvSpPr>
          <p:cNvPr id="7" name="TextBox 6"/>
          <p:cNvSpPr txBox="1"/>
          <p:nvPr/>
        </p:nvSpPr>
        <p:spPr>
          <a:xfrm>
            <a:off x="228600" y="1447800"/>
            <a:ext cx="6705600" cy="2400657"/>
          </a:xfrm>
          <a:prstGeom prst="rect">
            <a:avLst/>
          </a:prstGeom>
          <a:solidFill>
            <a:schemeClr val="bg1">
              <a:lumMod val="85000"/>
            </a:schemeClr>
          </a:solidFill>
        </p:spPr>
        <p:txBody>
          <a:bodyPr wrap="square" rtlCol="0">
            <a:spAutoFit/>
          </a:bodyPr>
          <a:lstStyle/>
          <a:p>
            <a:pPr marL="342900" indent="-342900">
              <a:lnSpc>
                <a:spcPct val="150000"/>
              </a:lnSpc>
              <a:buAutoNum type="arabicPeriod"/>
            </a:pPr>
            <a:r>
              <a:rPr lang="en-US" sz="2000" dirty="0" smtClean="0"/>
              <a:t>If n==1</a:t>
            </a:r>
          </a:p>
          <a:p>
            <a:pPr marL="342900" indent="-342900">
              <a:lnSpc>
                <a:spcPct val="150000"/>
              </a:lnSpc>
              <a:buAutoNum type="arabicPeriod"/>
            </a:pPr>
            <a:r>
              <a:rPr lang="en-US" sz="2000" dirty="0" smtClean="0"/>
              <a:t> 	Return 0</a:t>
            </a:r>
          </a:p>
          <a:p>
            <a:pPr marL="342900" indent="-342900">
              <a:lnSpc>
                <a:spcPct val="150000"/>
              </a:lnSpc>
              <a:buAutoNum type="arabicPeriod"/>
            </a:pPr>
            <a:r>
              <a:rPr lang="en-US" sz="2000" dirty="0" smtClean="0"/>
              <a:t>If n==2</a:t>
            </a:r>
          </a:p>
          <a:p>
            <a:pPr marL="342900" indent="-342900">
              <a:lnSpc>
                <a:spcPct val="150000"/>
              </a:lnSpc>
              <a:buAutoNum type="arabicPeriod"/>
            </a:pPr>
            <a:r>
              <a:rPr lang="en-US" sz="2000" dirty="0" smtClean="0"/>
              <a:t> 	Return 1</a:t>
            </a:r>
          </a:p>
          <a:p>
            <a:pPr marL="342900" indent="-342900">
              <a:lnSpc>
                <a:spcPct val="150000"/>
              </a:lnSpc>
              <a:buAutoNum type="arabicPeriod"/>
            </a:pPr>
            <a:r>
              <a:rPr lang="en-US" sz="2000" dirty="0" smtClean="0"/>
              <a:t>Return </a:t>
            </a:r>
            <a:r>
              <a:rPr lang="en-US" sz="2000" dirty="0" err="1" smtClean="0"/>
              <a:t>Fibo_Rec</a:t>
            </a:r>
            <a:r>
              <a:rPr lang="en-US" sz="2000" dirty="0" smtClean="0"/>
              <a:t>(n-1) + </a:t>
            </a:r>
            <a:r>
              <a:rPr lang="en-US" sz="2000" dirty="0" err="1" smtClean="0"/>
              <a:t>Fibo_Rec</a:t>
            </a:r>
            <a:r>
              <a:rPr lang="en-US" sz="2000" dirty="0" smtClean="0"/>
              <a:t>(n-2)</a:t>
            </a:r>
          </a:p>
        </p:txBody>
      </p:sp>
      <p:sp>
        <p:nvSpPr>
          <p:cNvPr id="8" name="TextBox 7"/>
          <p:cNvSpPr txBox="1"/>
          <p:nvPr/>
        </p:nvSpPr>
        <p:spPr>
          <a:xfrm>
            <a:off x="7315200" y="1752600"/>
            <a:ext cx="914400" cy="1477328"/>
          </a:xfrm>
          <a:prstGeom prst="rect">
            <a:avLst/>
          </a:prstGeom>
          <a:noFill/>
        </p:spPr>
        <p:txBody>
          <a:bodyPr wrap="square" rtlCol="0">
            <a:spAutoFit/>
          </a:bodyPr>
          <a:lstStyle/>
          <a:p>
            <a:pPr>
              <a:lnSpc>
                <a:spcPct val="150000"/>
              </a:lnSpc>
            </a:pPr>
            <a:r>
              <a:rPr lang="en-US" sz="2000" dirty="0" smtClean="0">
                <a:solidFill>
                  <a:srgbClr val="FF0000"/>
                </a:solidFill>
              </a:rPr>
              <a:t>C1</a:t>
            </a:r>
          </a:p>
          <a:p>
            <a:pPr>
              <a:lnSpc>
                <a:spcPct val="150000"/>
              </a:lnSpc>
            </a:pPr>
            <a:r>
              <a:rPr lang="en-US" sz="2000" dirty="0" smtClean="0">
                <a:solidFill>
                  <a:srgbClr val="FF0000"/>
                </a:solidFill>
              </a:rPr>
              <a:t>C2</a:t>
            </a:r>
          </a:p>
          <a:p>
            <a:pPr>
              <a:lnSpc>
                <a:spcPct val="150000"/>
              </a:lnSpc>
            </a:pPr>
            <a:r>
              <a:rPr lang="en-US" sz="2000" dirty="0" smtClean="0">
                <a:solidFill>
                  <a:srgbClr val="FF0000"/>
                </a:solidFill>
              </a:rPr>
              <a:t>C3</a:t>
            </a:r>
            <a:endParaRPr lang="en-US" sz="2000" dirty="0">
              <a:solidFill>
                <a:srgbClr val="FF0000"/>
              </a:solidFill>
            </a:endParaRPr>
          </a:p>
        </p:txBody>
      </p:sp>
      <p:sp>
        <p:nvSpPr>
          <p:cNvPr id="10" name="TextBox 9"/>
          <p:cNvSpPr txBox="1"/>
          <p:nvPr/>
        </p:nvSpPr>
        <p:spPr>
          <a:xfrm>
            <a:off x="228600" y="3581400"/>
            <a:ext cx="8153400" cy="3139321"/>
          </a:xfrm>
          <a:prstGeom prst="rect">
            <a:avLst/>
          </a:prstGeom>
          <a:noFill/>
        </p:spPr>
        <p:txBody>
          <a:bodyPr wrap="square" rtlCol="0">
            <a:spAutoFit/>
          </a:bodyPr>
          <a:lstStyle/>
          <a:p>
            <a:endParaRPr lang="en-US" dirty="0" smtClean="0"/>
          </a:p>
          <a:p>
            <a:endParaRPr lang="en-US" dirty="0" smtClean="0"/>
          </a:p>
          <a:p>
            <a:r>
              <a:rPr lang="en-US" dirty="0" smtClean="0"/>
              <a:t>Therefore,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grpSp>
        <p:nvGrpSpPr>
          <p:cNvPr id="2" name="Group 11"/>
          <p:cNvGrpSpPr/>
          <p:nvPr/>
        </p:nvGrpSpPr>
        <p:grpSpPr>
          <a:xfrm>
            <a:off x="609600" y="4267200"/>
            <a:ext cx="4343400" cy="1143000"/>
            <a:chOff x="457200" y="2514600"/>
            <a:chExt cx="3657600" cy="1143000"/>
          </a:xfrm>
        </p:grpSpPr>
        <p:sp>
          <p:nvSpPr>
            <p:cNvPr id="13" name="TextBox 12"/>
            <p:cNvSpPr txBox="1"/>
            <p:nvPr/>
          </p:nvSpPr>
          <p:spPr>
            <a:xfrm>
              <a:off x="457200" y="2819400"/>
              <a:ext cx="762000" cy="369332"/>
            </a:xfrm>
            <a:prstGeom prst="rect">
              <a:avLst/>
            </a:prstGeom>
            <a:noFill/>
          </p:spPr>
          <p:txBody>
            <a:bodyPr wrap="square" rtlCol="0">
              <a:spAutoFit/>
            </a:bodyPr>
            <a:lstStyle/>
            <a:p>
              <a:r>
                <a:rPr lang="en-US" dirty="0" smtClean="0"/>
                <a:t>T(n) =</a:t>
              </a:r>
              <a:endParaRPr lang="en-US" dirty="0"/>
            </a:p>
          </p:txBody>
        </p:sp>
        <p:sp>
          <p:nvSpPr>
            <p:cNvPr id="14" name="TextBox 13"/>
            <p:cNvSpPr txBox="1"/>
            <p:nvPr/>
          </p:nvSpPr>
          <p:spPr>
            <a:xfrm>
              <a:off x="1524000" y="2630269"/>
              <a:ext cx="2590800" cy="923330"/>
            </a:xfrm>
            <a:prstGeom prst="rect">
              <a:avLst/>
            </a:prstGeom>
            <a:noFill/>
          </p:spPr>
          <p:txBody>
            <a:bodyPr wrap="square" rtlCol="0">
              <a:spAutoFit/>
            </a:bodyPr>
            <a:lstStyle/>
            <a:p>
              <a:r>
                <a:rPr lang="en-US" dirty="0" smtClean="0"/>
                <a:t>0	     	for n=1</a:t>
              </a:r>
            </a:p>
            <a:p>
              <a:r>
                <a:rPr lang="en-US" dirty="0" smtClean="0"/>
                <a:t>1		      n=2</a:t>
              </a:r>
            </a:p>
            <a:p>
              <a:r>
                <a:rPr lang="en-US" dirty="0" smtClean="0"/>
                <a:t>T(n-1) + T(n-2) +1	      n&gt;2</a:t>
              </a:r>
              <a:endParaRPr lang="en-US" dirty="0"/>
            </a:p>
          </p:txBody>
        </p:sp>
        <p:sp>
          <p:nvSpPr>
            <p:cNvPr id="16" name="Left Brace 15"/>
            <p:cNvSpPr/>
            <p:nvPr/>
          </p:nvSpPr>
          <p:spPr>
            <a:xfrm>
              <a:off x="1143000" y="2514600"/>
              <a:ext cx="381000" cy="1143000"/>
            </a:xfrm>
            <a:prstGeom prst="leftBrace">
              <a:avLst>
                <a:gd name="adj1" fmla="val 5264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 name="Group 23"/>
          <p:cNvGrpSpPr/>
          <p:nvPr/>
        </p:nvGrpSpPr>
        <p:grpSpPr>
          <a:xfrm>
            <a:off x="7162800" y="1981200"/>
            <a:ext cx="762000" cy="990600"/>
            <a:chOff x="7239000" y="1981200"/>
            <a:chExt cx="762000" cy="990600"/>
          </a:xfrm>
        </p:grpSpPr>
        <p:cxnSp>
          <p:nvCxnSpPr>
            <p:cNvPr id="21" name="Straight Connector 20"/>
            <p:cNvCxnSpPr/>
            <p:nvPr/>
          </p:nvCxnSpPr>
          <p:spPr>
            <a:xfrm flipV="1">
              <a:off x="7239000" y="1981200"/>
              <a:ext cx="685800" cy="99060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239000" y="1981200"/>
              <a:ext cx="762000" cy="914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 calcmode="lin" valueType="num">
                                      <p:cBhvr additive="base">
                                        <p:cTn id="12"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Solving Recurrence Relation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4031873"/>
          </a:xfrm>
          <a:prstGeom prst="rect">
            <a:avLst/>
          </a:prstGeom>
          <a:noFill/>
        </p:spPr>
        <p:txBody>
          <a:bodyPr wrap="square" rtlCol="0">
            <a:spAutoFit/>
          </a:bodyPr>
          <a:lstStyle/>
          <a:p>
            <a:pPr>
              <a:buFont typeface="Wingdings" pitchFamily="2" charset="2"/>
              <a:buChar char="Ø"/>
            </a:pPr>
            <a:endParaRPr lang="en-US" sz="2000" dirty="0" smtClean="0"/>
          </a:p>
          <a:p>
            <a:pPr>
              <a:buFont typeface="Wingdings" pitchFamily="2" charset="2"/>
              <a:buChar char="Ø"/>
            </a:pPr>
            <a:r>
              <a:rPr lang="en-US" sz="2000" dirty="0" smtClean="0"/>
              <a:t>This is a case of </a:t>
            </a:r>
            <a:r>
              <a:rPr lang="en-US" sz="2000" b="1" dirty="0" smtClean="0"/>
              <a:t>deep recursion </a:t>
            </a:r>
            <a:r>
              <a:rPr lang="en-US" sz="2000" dirty="0" smtClean="0"/>
              <a:t>where</a:t>
            </a:r>
            <a:r>
              <a:rPr lang="en-US" sz="2000" b="1" dirty="0" smtClean="0"/>
              <a:t> </a:t>
            </a:r>
            <a:r>
              <a:rPr lang="en-US" sz="2000" dirty="0" smtClean="0"/>
              <a:t>the function makes more than one calls to itself. </a:t>
            </a:r>
          </a:p>
          <a:p>
            <a:endParaRPr lang="en-US" sz="2000" dirty="0" smtClean="0"/>
          </a:p>
          <a:p>
            <a:pPr>
              <a:buFont typeface="Wingdings" pitchFamily="2" charset="2"/>
              <a:buChar char="Ø"/>
            </a:pPr>
            <a:r>
              <a:rPr lang="en-US" sz="2000" dirty="0" smtClean="0"/>
              <a:t>In case of a deep recursion, the time complexity would be exponential.</a:t>
            </a:r>
            <a:endParaRPr lang="en-US" sz="2000" b="1" dirty="0" smtClean="0"/>
          </a:p>
          <a:p>
            <a:endParaRPr lang="en-US" sz="2000" dirty="0" smtClean="0"/>
          </a:p>
          <a:p>
            <a:endParaRPr lang="en-US" sz="2000" dirty="0" smtClean="0"/>
          </a:p>
          <a:p>
            <a:pPr>
              <a:buFont typeface="Wingdings" pitchFamily="2" charset="2"/>
              <a:buChar char="Ø"/>
            </a:pPr>
            <a:r>
              <a:rPr lang="en-US" sz="2000" dirty="0" smtClean="0"/>
              <a:t> It grows like exponential tree.</a:t>
            </a:r>
          </a:p>
          <a:p>
            <a:endParaRPr lang="en-US" sz="2000" dirty="0" smtClean="0"/>
          </a:p>
          <a:p>
            <a:r>
              <a:rPr lang="en-US" sz="2000" dirty="0" smtClean="0"/>
              <a:t>Time complexity = O(2</a:t>
            </a:r>
            <a:r>
              <a:rPr lang="en-US" sz="2000" baseline="30000" dirty="0" smtClean="0"/>
              <a:t>n</a:t>
            </a:r>
            <a:r>
              <a:rPr lang="en-US" sz="2000" dirty="0" smtClean="0"/>
              <a:t>)</a:t>
            </a:r>
          </a:p>
          <a:p>
            <a:r>
              <a:rPr lang="en-US" sz="2000" dirty="0" smtClean="0">
                <a:solidFill>
                  <a:srgbClr val="FF0000"/>
                </a:solidFill>
              </a:rPr>
              <a:t>       </a:t>
            </a:r>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Searching</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3416320"/>
          </a:xfrm>
          <a:prstGeom prst="rect">
            <a:avLst/>
          </a:prstGeom>
          <a:noFill/>
        </p:spPr>
        <p:txBody>
          <a:bodyPr wrap="square" rtlCol="0">
            <a:spAutoFit/>
          </a:bodyPr>
          <a:lstStyle/>
          <a:p>
            <a:pPr>
              <a:lnSpc>
                <a:spcPct val="150000"/>
              </a:lnSpc>
            </a:pPr>
            <a:r>
              <a:rPr lang="en-US" b="1" u="sng" dirty="0" smtClean="0"/>
              <a:t>Objective :</a:t>
            </a:r>
            <a:r>
              <a:rPr lang="en-US" dirty="0" smtClean="0"/>
              <a:t> To find out the location of any given element in an array. If element found then search is successful, otherwise search is unsuccessful.</a:t>
            </a:r>
          </a:p>
          <a:p>
            <a:pPr>
              <a:lnSpc>
                <a:spcPct val="150000"/>
              </a:lnSpc>
            </a:pPr>
            <a:endParaRPr lang="en-US" dirty="0" smtClean="0"/>
          </a:p>
          <a:p>
            <a:pPr>
              <a:lnSpc>
                <a:spcPct val="150000"/>
              </a:lnSpc>
            </a:pPr>
            <a:r>
              <a:rPr lang="en-US" b="1" dirty="0" smtClean="0"/>
              <a:t>Two approaches –</a:t>
            </a:r>
          </a:p>
          <a:p>
            <a:pPr marL="342900" indent="-342900">
              <a:lnSpc>
                <a:spcPct val="150000"/>
              </a:lnSpc>
              <a:buAutoNum type="arabicPeriod"/>
            </a:pPr>
            <a:r>
              <a:rPr lang="en-US" dirty="0" smtClean="0"/>
              <a:t>Linear Search (Sequential Search): if array elements are in random order</a:t>
            </a:r>
          </a:p>
          <a:p>
            <a:pPr marL="342900" indent="-342900">
              <a:lnSpc>
                <a:spcPct val="150000"/>
              </a:lnSpc>
              <a:buAutoNum type="arabicPeriod"/>
            </a:pPr>
            <a:r>
              <a:rPr lang="en-US" dirty="0" smtClean="0"/>
              <a:t>Binary Search: if array elements  are in sorted order</a:t>
            </a:r>
          </a:p>
          <a:p>
            <a:pPr marL="342900" indent="-342900">
              <a:buAutoNum type="arabicPeriod"/>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Analysis of Recursive Binary Search</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646331"/>
          </a:xfrm>
          <a:prstGeom prst="rect">
            <a:avLst/>
          </a:prstGeom>
          <a:noFill/>
        </p:spPr>
        <p:txBody>
          <a:bodyPr wrap="square" rtlCol="0">
            <a:spAutoFit/>
          </a:bodyPr>
          <a:lstStyle/>
          <a:p>
            <a:endParaRPr lang="en-US" dirty="0" smtClean="0"/>
          </a:p>
          <a:p>
            <a:endParaRPr lang="en-US" dirty="0"/>
          </a:p>
        </p:txBody>
      </p:sp>
      <p:sp>
        <p:nvSpPr>
          <p:cNvPr id="7" name="TextBox 6"/>
          <p:cNvSpPr txBox="1"/>
          <p:nvPr/>
        </p:nvSpPr>
        <p:spPr>
          <a:xfrm>
            <a:off x="228600" y="838200"/>
            <a:ext cx="8153400" cy="7432804"/>
          </a:xfrm>
          <a:prstGeom prst="rect">
            <a:avLst/>
          </a:prstGeom>
          <a:noFill/>
        </p:spPr>
        <p:txBody>
          <a:bodyPr wrap="square" rtlCol="0">
            <a:spAutoFit/>
          </a:bodyPr>
          <a:lstStyle/>
          <a:p>
            <a:r>
              <a:rPr lang="en-US" dirty="0" smtClean="0"/>
              <a:t>Recurrence relation –</a:t>
            </a:r>
          </a:p>
          <a:p>
            <a:endParaRPr lang="en-US" dirty="0" smtClean="0"/>
          </a:p>
          <a:p>
            <a:endParaRPr lang="en-US" dirty="0" smtClean="0"/>
          </a:p>
          <a:p>
            <a:endParaRPr lang="en-US" dirty="0" smtClean="0"/>
          </a:p>
          <a:p>
            <a:pPr>
              <a:lnSpc>
                <a:spcPct val="150000"/>
              </a:lnSpc>
            </a:pPr>
            <a:r>
              <a:rPr lang="en-US" dirty="0" smtClean="0"/>
              <a:t>	T(n) 	= T(n/2) + 1</a:t>
            </a:r>
          </a:p>
          <a:p>
            <a:pPr>
              <a:lnSpc>
                <a:spcPct val="150000"/>
              </a:lnSpc>
            </a:pPr>
            <a:r>
              <a:rPr lang="en-US" dirty="0" smtClean="0"/>
              <a:t>		= T(n/2*2) + 1 + 1</a:t>
            </a:r>
          </a:p>
          <a:p>
            <a:pPr>
              <a:lnSpc>
                <a:spcPct val="150000"/>
              </a:lnSpc>
            </a:pPr>
            <a:r>
              <a:rPr lang="en-US" dirty="0" smtClean="0"/>
              <a:t>		= T(n/2*2*2) + 3</a:t>
            </a:r>
          </a:p>
          <a:p>
            <a:pPr>
              <a:lnSpc>
                <a:spcPct val="150000"/>
              </a:lnSpc>
            </a:pPr>
            <a:r>
              <a:rPr lang="en-US" dirty="0" smtClean="0"/>
              <a:t>		= T(n/2</a:t>
            </a:r>
            <a:r>
              <a:rPr lang="en-US" baseline="30000" dirty="0" smtClean="0"/>
              <a:t>4</a:t>
            </a:r>
            <a:r>
              <a:rPr lang="en-US" dirty="0" smtClean="0"/>
              <a:t>) + 4</a:t>
            </a:r>
          </a:p>
          <a:p>
            <a:pPr>
              <a:lnSpc>
                <a:spcPct val="150000"/>
              </a:lnSpc>
            </a:pPr>
            <a:r>
              <a:rPr lang="en-US" dirty="0" smtClean="0"/>
              <a:t>		…………….</a:t>
            </a:r>
          </a:p>
          <a:p>
            <a:pPr>
              <a:lnSpc>
                <a:spcPct val="150000"/>
              </a:lnSpc>
            </a:pPr>
            <a:r>
              <a:rPr lang="en-US" dirty="0" smtClean="0"/>
              <a:t>		= T(n/2</a:t>
            </a:r>
            <a:r>
              <a:rPr lang="en-US" baseline="30000" dirty="0" smtClean="0"/>
              <a:t>k</a:t>
            </a:r>
            <a:r>
              <a:rPr lang="en-US" dirty="0" smtClean="0"/>
              <a:t>) + k</a:t>
            </a:r>
          </a:p>
          <a:p>
            <a:pPr>
              <a:lnSpc>
                <a:spcPct val="150000"/>
              </a:lnSpc>
            </a:pPr>
            <a:r>
              <a:rPr lang="en-US" dirty="0" smtClean="0"/>
              <a:t>Let  	n/2</a:t>
            </a:r>
            <a:r>
              <a:rPr lang="en-US" baseline="30000" dirty="0" smtClean="0"/>
              <a:t>k</a:t>
            </a:r>
            <a:r>
              <a:rPr lang="en-US" dirty="0" smtClean="0"/>
              <a:t> = 1, 		n = 2</a:t>
            </a:r>
            <a:r>
              <a:rPr lang="en-US" baseline="30000" dirty="0" smtClean="0"/>
              <a:t>k</a:t>
            </a:r>
            <a:r>
              <a:rPr lang="en-US" dirty="0" smtClean="0"/>
              <a:t> , 		log</a:t>
            </a:r>
            <a:r>
              <a:rPr lang="en-US" baseline="-25000" dirty="0" smtClean="0"/>
              <a:t>2</a:t>
            </a:r>
            <a:r>
              <a:rPr lang="en-US" dirty="0" smtClean="0"/>
              <a:t>n = k * log</a:t>
            </a:r>
            <a:r>
              <a:rPr lang="en-US" baseline="-25000" dirty="0" smtClean="0"/>
              <a:t>2</a:t>
            </a:r>
            <a:r>
              <a:rPr lang="en-US" dirty="0" smtClean="0"/>
              <a:t>2</a:t>
            </a:r>
          </a:p>
          <a:p>
            <a:pPr>
              <a:lnSpc>
                <a:spcPct val="150000"/>
              </a:lnSpc>
            </a:pPr>
            <a:r>
              <a:rPr lang="en-US" dirty="0" smtClean="0"/>
              <a:t>i.e.    	k = log</a:t>
            </a:r>
            <a:r>
              <a:rPr lang="en-US" baseline="-25000" dirty="0" smtClean="0"/>
              <a:t>2</a:t>
            </a:r>
            <a:r>
              <a:rPr lang="en-US" dirty="0" smtClean="0"/>
              <a:t>n</a:t>
            </a:r>
          </a:p>
          <a:p>
            <a:pPr>
              <a:lnSpc>
                <a:spcPct val="150000"/>
              </a:lnSpc>
            </a:pPr>
            <a:r>
              <a:rPr lang="en-US" dirty="0" smtClean="0"/>
              <a:t>Now,</a:t>
            </a:r>
          </a:p>
          <a:p>
            <a:pPr>
              <a:lnSpc>
                <a:spcPct val="150000"/>
              </a:lnSpc>
            </a:pPr>
            <a:r>
              <a:rPr lang="en-US" dirty="0" smtClean="0"/>
              <a:t>	T(n)	= T(1) + log</a:t>
            </a:r>
            <a:r>
              <a:rPr lang="en-US" baseline="-25000" dirty="0" smtClean="0"/>
              <a:t>2</a:t>
            </a:r>
            <a:r>
              <a:rPr lang="en-US" dirty="0" smtClean="0"/>
              <a:t>n = 1 + log</a:t>
            </a:r>
            <a:r>
              <a:rPr lang="en-US" baseline="-25000" dirty="0" smtClean="0"/>
              <a:t>2</a:t>
            </a:r>
            <a:r>
              <a:rPr lang="en-US" dirty="0" smtClean="0"/>
              <a:t>n </a:t>
            </a:r>
          </a:p>
          <a:p>
            <a:pPr>
              <a:lnSpc>
                <a:spcPct val="150000"/>
              </a:lnSpc>
            </a:pPr>
            <a:r>
              <a:rPr lang="en-US" dirty="0" smtClean="0"/>
              <a:t>		= O(log</a:t>
            </a:r>
            <a:r>
              <a:rPr lang="en-US" baseline="-25000" dirty="0" smtClean="0"/>
              <a:t>2</a:t>
            </a:r>
            <a:r>
              <a:rPr lang="en-US" dirty="0" smtClean="0"/>
              <a:t>n)</a:t>
            </a:r>
          </a:p>
          <a:p>
            <a:endParaRPr lang="en-US" dirty="0" smtClean="0"/>
          </a:p>
          <a:p>
            <a:endParaRPr lang="en-US" dirty="0" smtClean="0"/>
          </a:p>
          <a:p>
            <a:endParaRPr lang="en-US" dirty="0" smtClean="0"/>
          </a:p>
          <a:p>
            <a:endParaRPr lang="en-US" dirty="0" smtClean="0"/>
          </a:p>
          <a:p>
            <a:endParaRPr lang="en-US" dirty="0" smtClean="0"/>
          </a:p>
          <a:p>
            <a:endParaRPr lang="en-US" dirty="0"/>
          </a:p>
        </p:txBody>
      </p:sp>
      <p:grpSp>
        <p:nvGrpSpPr>
          <p:cNvPr id="2" name="Group 7"/>
          <p:cNvGrpSpPr/>
          <p:nvPr/>
        </p:nvGrpSpPr>
        <p:grpSpPr>
          <a:xfrm>
            <a:off x="2743200" y="914400"/>
            <a:ext cx="4343400" cy="914400"/>
            <a:chOff x="457200" y="2514600"/>
            <a:chExt cx="3657600" cy="914400"/>
          </a:xfrm>
        </p:grpSpPr>
        <p:sp>
          <p:nvSpPr>
            <p:cNvPr id="9" name="TextBox 8"/>
            <p:cNvSpPr txBox="1"/>
            <p:nvPr/>
          </p:nvSpPr>
          <p:spPr>
            <a:xfrm>
              <a:off x="457200" y="2819400"/>
              <a:ext cx="762000" cy="369332"/>
            </a:xfrm>
            <a:prstGeom prst="rect">
              <a:avLst/>
            </a:prstGeom>
            <a:noFill/>
          </p:spPr>
          <p:txBody>
            <a:bodyPr wrap="square" rtlCol="0">
              <a:spAutoFit/>
            </a:bodyPr>
            <a:lstStyle/>
            <a:p>
              <a:r>
                <a:rPr lang="en-US" dirty="0" smtClean="0"/>
                <a:t>T(n) =</a:t>
              </a:r>
              <a:endParaRPr lang="en-US" dirty="0"/>
            </a:p>
          </p:txBody>
        </p:sp>
        <p:sp>
          <p:nvSpPr>
            <p:cNvPr id="10" name="TextBox 9"/>
            <p:cNvSpPr txBox="1"/>
            <p:nvPr/>
          </p:nvSpPr>
          <p:spPr>
            <a:xfrm>
              <a:off x="1524000" y="2514600"/>
              <a:ext cx="2590800" cy="880369"/>
            </a:xfrm>
            <a:prstGeom prst="rect">
              <a:avLst/>
            </a:prstGeom>
            <a:noFill/>
          </p:spPr>
          <p:txBody>
            <a:bodyPr wrap="square" rtlCol="0">
              <a:spAutoFit/>
            </a:bodyPr>
            <a:lstStyle/>
            <a:p>
              <a:pPr>
                <a:lnSpc>
                  <a:spcPct val="150000"/>
                </a:lnSpc>
              </a:pPr>
              <a:r>
                <a:rPr lang="en-US" dirty="0" smtClean="0"/>
                <a:t>1	    	 for n=1</a:t>
              </a:r>
            </a:p>
            <a:p>
              <a:pPr>
                <a:lnSpc>
                  <a:spcPct val="150000"/>
                </a:lnSpc>
              </a:pPr>
              <a:r>
                <a:rPr lang="en-US" dirty="0" smtClean="0"/>
                <a:t>T(|_n/2_|) + 1	       n&gt;1</a:t>
              </a:r>
              <a:endParaRPr lang="en-US" dirty="0"/>
            </a:p>
          </p:txBody>
        </p:sp>
        <p:sp>
          <p:nvSpPr>
            <p:cNvPr id="12" name="Left Brace 11"/>
            <p:cNvSpPr/>
            <p:nvPr/>
          </p:nvSpPr>
          <p:spPr>
            <a:xfrm>
              <a:off x="1143000" y="2514600"/>
              <a:ext cx="381000" cy="914400"/>
            </a:xfrm>
            <a:prstGeom prst="leftBrace">
              <a:avLst>
                <a:gd name="adj1" fmla="val 5264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Recurrence Relations to Remember</a:t>
            </a:r>
          </a:p>
        </p:txBody>
      </p:sp>
      <p:pic>
        <p:nvPicPr>
          <p:cNvPr id="36866" name="Picture 2"/>
          <p:cNvPicPr>
            <a:picLocks noChangeAspect="1" noChangeArrowheads="1"/>
          </p:cNvPicPr>
          <p:nvPr/>
        </p:nvPicPr>
        <p:blipFill>
          <a:blip r:embed="rId2" cstate="print"/>
          <a:srcRect/>
          <a:stretch>
            <a:fillRect/>
          </a:stretch>
        </p:blipFill>
        <p:spPr bwMode="auto">
          <a:xfrm>
            <a:off x="152400" y="762000"/>
            <a:ext cx="8839200"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Find the time complexity of the below function.</a:t>
            </a:r>
          </a:p>
        </p:txBody>
      </p:sp>
      <p:sp>
        <p:nvSpPr>
          <p:cNvPr id="6" name="Rectangle 5"/>
          <p:cNvSpPr/>
          <p:nvPr/>
        </p:nvSpPr>
        <p:spPr>
          <a:xfrm>
            <a:off x="304800" y="838200"/>
            <a:ext cx="6553200" cy="3416320"/>
          </a:xfrm>
          <a:prstGeom prst="rect">
            <a:avLst/>
          </a:prstGeom>
        </p:spPr>
        <p:txBody>
          <a:bodyPr wrap="square">
            <a:spAutoFit/>
          </a:bodyPr>
          <a:lstStyle/>
          <a:p>
            <a:endParaRPr lang="en-US" dirty="0" smtClean="0"/>
          </a:p>
          <a:p>
            <a:r>
              <a:rPr lang="en-US" dirty="0" smtClean="0"/>
              <a:t>void function(</a:t>
            </a:r>
            <a:r>
              <a:rPr lang="en-US" dirty="0" err="1" smtClean="0"/>
              <a:t>int</a:t>
            </a:r>
            <a:r>
              <a:rPr lang="en-US" dirty="0" smtClean="0"/>
              <a:t> n)</a:t>
            </a:r>
          </a:p>
          <a:p>
            <a:r>
              <a:rPr lang="en-US" dirty="0" smtClean="0"/>
              <a:t>{</a:t>
            </a:r>
          </a:p>
          <a:p>
            <a:r>
              <a:rPr lang="en-US" dirty="0" smtClean="0"/>
              <a:t>	if(n &lt;= 1)</a:t>
            </a:r>
          </a:p>
          <a:p>
            <a:r>
              <a:rPr lang="en-US" dirty="0" smtClean="0"/>
              <a:t>		return;</a:t>
            </a:r>
          </a:p>
          <a:p>
            <a:r>
              <a:rPr lang="en-US" dirty="0" smtClean="0"/>
              <a:t>	if (n &gt; 1)</a:t>
            </a:r>
          </a:p>
          <a:p>
            <a:r>
              <a:rPr lang="en-US" dirty="0" smtClean="0"/>
              <a:t>	{</a:t>
            </a:r>
          </a:p>
          <a:p>
            <a:r>
              <a:rPr lang="en-US" dirty="0" smtClean="0"/>
              <a:t>		print ("*");</a:t>
            </a:r>
          </a:p>
          <a:p>
            <a:r>
              <a:rPr lang="en-US" dirty="0" smtClean="0"/>
              <a:t>		function(n/2);</a:t>
            </a:r>
          </a:p>
          <a:p>
            <a:r>
              <a:rPr lang="en-US" dirty="0" smtClean="0"/>
              <a:t>		function(n/2);</a:t>
            </a:r>
          </a:p>
          <a:p>
            <a:r>
              <a:rPr lang="en-US" dirty="0" smtClean="0"/>
              <a:t>	}</a:t>
            </a:r>
          </a:p>
          <a:p>
            <a:r>
              <a:rPr lang="en-US" dirty="0" smtClean="0"/>
              <a:t>}</a:t>
            </a:r>
            <a:endParaRPr lang="en-US" dirty="0"/>
          </a:p>
        </p:txBody>
      </p:sp>
      <p:sp>
        <p:nvSpPr>
          <p:cNvPr id="7" name="TextBox 6"/>
          <p:cNvSpPr txBox="1"/>
          <p:nvPr/>
        </p:nvSpPr>
        <p:spPr>
          <a:xfrm>
            <a:off x="381000" y="4419600"/>
            <a:ext cx="8458200" cy="1200329"/>
          </a:xfrm>
          <a:prstGeom prst="rect">
            <a:avLst/>
          </a:prstGeom>
          <a:noFill/>
        </p:spPr>
        <p:txBody>
          <a:bodyPr wrap="square" rtlCol="0">
            <a:spAutoFit/>
          </a:bodyPr>
          <a:lstStyle/>
          <a:p>
            <a:r>
              <a:rPr lang="en-US" b="1" dirty="0" smtClean="0"/>
              <a:t>T(n)=2T(n/2</a:t>
            </a:r>
            <a:r>
              <a:rPr lang="en-US" b="1" dirty="0" smtClean="0"/>
              <a:t>)+ O(1)</a:t>
            </a:r>
            <a:endParaRPr lang="en-US" b="1" dirty="0" smtClean="0"/>
          </a:p>
          <a:p>
            <a:r>
              <a:rPr lang="en-US" b="1" dirty="0" smtClean="0"/>
              <a:t>By solving above recurrence relation using backward substitution method, we get</a:t>
            </a:r>
          </a:p>
          <a:p>
            <a:r>
              <a:rPr lang="en-US" b="1" dirty="0" smtClean="0"/>
              <a:t>Time complexity =O(n)</a:t>
            </a:r>
          </a:p>
          <a:p>
            <a:r>
              <a:rPr lang="en-US" b="1" dirty="0" smtClean="0"/>
              <a:t>  </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Find the time complexity of the below function.</a:t>
            </a:r>
          </a:p>
        </p:txBody>
      </p:sp>
      <p:sp>
        <p:nvSpPr>
          <p:cNvPr id="6" name="Rectangle 5"/>
          <p:cNvSpPr/>
          <p:nvPr/>
        </p:nvSpPr>
        <p:spPr>
          <a:xfrm>
            <a:off x="304800" y="838200"/>
            <a:ext cx="6553200" cy="2585323"/>
          </a:xfrm>
          <a:prstGeom prst="rect">
            <a:avLst/>
          </a:prstGeom>
        </p:spPr>
        <p:txBody>
          <a:bodyPr wrap="square">
            <a:spAutoFit/>
          </a:bodyPr>
          <a:lstStyle/>
          <a:p>
            <a:r>
              <a:rPr lang="en-US" dirty="0" smtClean="0"/>
              <a:t>function(</a:t>
            </a:r>
            <a:r>
              <a:rPr lang="en-US" dirty="0" err="1" smtClean="0"/>
              <a:t>int</a:t>
            </a:r>
            <a:r>
              <a:rPr lang="en-US" dirty="0" smtClean="0"/>
              <a:t> n)</a:t>
            </a:r>
          </a:p>
          <a:p>
            <a:r>
              <a:rPr lang="en-US" dirty="0" smtClean="0"/>
              <a:t>{</a:t>
            </a:r>
          </a:p>
          <a:p>
            <a:r>
              <a:rPr lang="en-US" dirty="0" smtClean="0"/>
              <a:t>	if (n &lt;= 1)</a:t>
            </a:r>
          </a:p>
          <a:p>
            <a:r>
              <a:rPr lang="en-US" dirty="0" smtClean="0"/>
              <a:t>		return;</a:t>
            </a:r>
          </a:p>
          <a:p>
            <a:r>
              <a:rPr lang="nn-NO" dirty="0" smtClean="0"/>
              <a:t>	for (i=1 ; i &lt;= 3 ; i++ )</a:t>
            </a:r>
          </a:p>
          <a:p>
            <a:r>
              <a:rPr lang="en-US" dirty="0" smtClean="0"/>
              <a:t>		function (n − 1).</a:t>
            </a:r>
          </a:p>
          <a:p>
            <a:r>
              <a:rPr lang="en-US" dirty="0" smtClean="0"/>
              <a:t>}</a:t>
            </a:r>
          </a:p>
          <a:p>
            <a:endParaRPr lang="en-US" dirty="0" smtClean="0"/>
          </a:p>
          <a:p>
            <a:endParaRPr lang="en-US" dirty="0"/>
          </a:p>
        </p:txBody>
      </p:sp>
      <p:sp>
        <p:nvSpPr>
          <p:cNvPr id="7" name="TextBox 6"/>
          <p:cNvSpPr txBox="1"/>
          <p:nvPr/>
        </p:nvSpPr>
        <p:spPr>
          <a:xfrm>
            <a:off x="304800" y="3048000"/>
            <a:ext cx="7620000" cy="1200329"/>
          </a:xfrm>
          <a:prstGeom prst="rect">
            <a:avLst/>
          </a:prstGeom>
          <a:noFill/>
        </p:spPr>
        <p:txBody>
          <a:bodyPr wrap="square" rtlCol="0">
            <a:spAutoFit/>
          </a:bodyPr>
          <a:lstStyle/>
          <a:p>
            <a:r>
              <a:rPr lang="en-US" dirty="0" smtClean="0"/>
              <a:t>T(n)=3T(n-1</a:t>
            </a:r>
            <a:r>
              <a:rPr lang="en-US" dirty="0" smtClean="0"/>
              <a:t>)+O(1)</a:t>
            </a:r>
            <a:endParaRPr lang="en-US" dirty="0" smtClean="0"/>
          </a:p>
          <a:p>
            <a:endParaRPr lang="en-US" dirty="0" smtClean="0"/>
          </a:p>
          <a:p>
            <a:r>
              <a:rPr lang="en-US" b="1" dirty="0" smtClean="0"/>
              <a:t>By solving above recurrence relation by backward substitution method, we get</a:t>
            </a:r>
          </a:p>
          <a:p>
            <a:r>
              <a:rPr lang="en-US" b="1" dirty="0" smtClean="0"/>
              <a:t>Time complexity =O(3</a:t>
            </a:r>
            <a:r>
              <a:rPr lang="en-US" b="1" baseline="30000" dirty="0" smtClean="0"/>
              <a:t>n</a:t>
            </a:r>
            <a:r>
              <a:rPr lang="en-US" b="1" dirty="0" smtClean="0"/>
              <a:t>)</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Find the time complexity of the below function.</a:t>
            </a:r>
          </a:p>
        </p:txBody>
      </p:sp>
      <p:sp>
        <p:nvSpPr>
          <p:cNvPr id="6" name="Rectangle 5"/>
          <p:cNvSpPr/>
          <p:nvPr/>
        </p:nvSpPr>
        <p:spPr>
          <a:xfrm>
            <a:off x="304800" y="838200"/>
            <a:ext cx="6553200" cy="3416320"/>
          </a:xfrm>
          <a:prstGeom prst="rect">
            <a:avLst/>
          </a:prstGeom>
        </p:spPr>
        <p:txBody>
          <a:bodyPr wrap="square">
            <a:spAutoFit/>
          </a:bodyPr>
          <a:lstStyle/>
          <a:p>
            <a:r>
              <a:rPr lang="en-US" dirty="0" smtClean="0"/>
              <a:t>function(</a:t>
            </a:r>
            <a:r>
              <a:rPr lang="en-US" dirty="0" err="1" smtClean="0"/>
              <a:t>int</a:t>
            </a:r>
            <a:r>
              <a:rPr lang="en-US" dirty="0" smtClean="0"/>
              <a:t> n)</a:t>
            </a:r>
          </a:p>
          <a:p>
            <a:r>
              <a:rPr lang="en-US" dirty="0" smtClean="0"/>
              <a:t>{</a:t>
            </a:r>
          </a:p>
          <a:p>
            <a:r>
              <a:rPr lang="en-US" dirty="0" smtClean="0"/>
              <a:t>	if ( n &lt; 2 )</a:t>
            </a:r>
          </a:p>
          <a:p>
            <a:r>
              <a:rPr lang="en-US" dirty="0" smtClean="0"/>
              <a:t>		return;</a:t>
            </a:r>
          </a:p>
          <a:p>
            <a:r>
              <a:rPr lang="en-US" dirty="0" smtClean="0"/>
              <a:t>	else</a:t>
            </a:r>
          </a:p>
          <a:p>
            <a:r>
              <a:rPr lang="en-US" dirty="0" smtClean="0"/>
              <a:t>		counter = 0;</a:t>
            </a:r>
          </a:p>
          <a:p>
            <a:r>
              <a:rPr lang="en-US" dirty="0" smtClean="0"/>
              <a:t>	</a:t>
            </a:r>
            <a:r>
              <a:rPr lang="pl-PL" dirty="0" smtClean="0"/>
              <a:t>for i = 1 to 8 do</a:t>
            </a:r>
          </a:p>
          <a:p>
            <a:r>
              <a:rPr lang="en-US" dirty="0" smtClean="0"/>
              <a:t>		function (n/2);</a:t>
            </a:r>
          </a:p>
          <a:p>
            <a:r>
              <a:rPr lang="en-US" dirty="0" smtClean="0"/>
              <a:t>	</a:t>
            </a:r>
            <a:r>
              <a:rPr lang="pl-PL" dirty="0" smtClean="0"/>
              <a:t>for I =1 to</a:t>
            </a:r>
            <a:r>
              <a:rPr lang="en-US" dirty="0" smtClean="0"/>
              <a:t> n</a:t>
            </a:r>
            <a:r>
              <a:rPr lang="en-US" baseline="30000" dirty="0" smtClean="0"/>
              <a:t>3</a:t>
            </a:r>
            <a:r>
              <a:rPr lang="pl-PL" dirty="0" smtClean="0"/>
              <a:t> do</a:t>
            </a:r>
          </a:p>
          <a:p>
            <a:r>
              <a:rPr lang="en-US" dirty="0" smtClean="0"/>
              <a:t>		counter = counter + 1;</a:t>
            </a:r>
          </a:p>
          <a:p>
            <a:r>
              <a:rPr lang="en-US" dirty="0" smtClean="0"/>
              <a:t>}</a:t>
            </a:r>
          </a:p>
          <a:p>
            <a:endParaRPr lang="en-US" dirty="0"/>
          </a:p>
        </p:txBody>
      </p:sp>
      <p:sp>
        <p:nvSpPr>
          <p:cNvPr id="7" name="TextBox 6"/>
          <p:cNvSpPr txBox="1"/>
          <p:nvPr/>
        </p:nvSpPr>
        <p:spPr>
          <a:xfrm>
            <a:off x="304800" y="4114800"/>
            <a:ext cx="8305800" cy="923330"/>
          </a:xfrm>
          <a:prstGeom prst="rect">
            <a:avLst/>
          </a:prstGeom>
          <a:noFill/>
        </p:spPr>
        <p:txBody>
          <a:bodyPr wrap="square" rtlCol="0">
            <a:spAutoFit/>
          </a:bodyPr>
          <a:lstStyle/>
          <a:p>
            <a:r>
              <a:rPr lang="en-US" b="1" dirty="0" smtClean="0"/>
              <a:t>T(n)=8T(n/2</a:t>
            </a:r>
            <a:r>
              <a:rPr lang="en-US" b="1" dirty="0" smtClean="0"/>
              <a:t>)+ O(n</a:t>
            </a:r>
            <a:r>
              <a:rPr lang="en-US" b="1" baseline="30000" dirty="0" smtClean="0"/>
              <a:t>3 </a:t>
            </a:r>
            <a:r>
              <a:rPr lang="en-US" b="1" dirty="0" smtClean="0"/>
              <a:t>) + </a:t>
            </a:r>
            <a:r>
              <a:rPr lang="en-US" b="1" dirty="0" smtClean="0"/>
              <a:t>O(1)</a:t>
            </a:r>
            <a:endParaRPr lang="en-US" b="1" dirty="0" smtClean="0"/>
          </a:p>
          <a:p>
            <a:endParaRPr lang="en-US" b="1" dirty="0" smtClean="0"/>
          </a:p>
          <a:p>
            <a:r>
              <a:rPr lang="en-US" b="1" dirty="0" smtClean="0"/>
              <a:t>By solving above recurrence relation, time complexity =O(n</a:t>
            </a:r>
            <a:r>
              <a:rPr lang="en-US" b="1" baseline="30000" dirty="0" smtClean="0"/>
              <a:t>3</a:t>
            </a:r>
            <a:r>
              <a:rPr lang="en-US" b="1" dirty="0" smtClean="0"/>
              <a:t>logn)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Linear Search</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1661993"/>
          </a:xfrm>
          <a:prstGeom prst="rect">
            <a:avLst/>
          </a:prstGeom>
          <a:noFill/>
        </p:spPr>
        <p:txBody>
          <a:bodyPr wrap="square" rtlCol="0">
            <a:spAutoFit/>
          </a:bodyPr>
          <a:lstStyle/>
          <a:p>
            <a:pPr>
              <a:lnSpc>
                <a:spcPct val="150000"/>
              </a:lnSpc>
            </a:pPr>
            <a:r>
              <a:rPr lang="en-US" b="1" i="1" dirty="0" smtClean="0"/>
              <a:t>Algorithm </a:t>
            </a:r>
            <a:r>
              <a:rPr lang="en-US" b="1" i="1" dirty="0" err="1" smtClean="0"/>
              <a:t>Linear_Search</a:t>
            </a:r>
            <a:r>
              <a:rPr lang="en-US" b="1" i="1" dirty="0" smtClean="0"/>
              <a:t>(</a:t>
            </a:r>
            <a:r>
              <a:rPr lang="en-US" b="1" i="1" dirty="0" err="1" smtClean="0"/>
              <a:t>a,n</a:t>
            </a:r>
            <a:r>
              <a:rPr lang="en-US" b="1" i="1" dirty="0" smtClean="0"/>
              <a:t>, Item): </a:t>
            </a:r>
            <a:r>
              <a:rPr lang="en-US" dirty="0" smtClean="0"/>
              <a:t>Let </a:t>
            </a:r>
            <a:r>
              <a:rPr lang="en-US" b="1" dirty="0" smtClean="0">
                <a:solidFill>
                  <a:srgbClr val="FF0000"/>
                </a:solidFill>
              </a:rPr>
              <a:t>a</a:t>
            </a:r>
            <a:r>
              <a:rPr lang="en-US" dirty="0" smtClean="0"/>
              <a:t> be a given array and no. of elements is </a:t>
            </a:r>
            <a:r>
              <a:rPr lang="en-US" dirty="0" smtClean="0">
                <a:solidFill>
                  <a:srgbClr val="FF0000"/>
                </a:solidFill>
              </a:rPr>
              <a:t>n</a:t>
            </a:r>
            <a:r>
              <a:rPr lang="en-US" dirty="0" smtClean="0"/>
              <a:t>. </a:t>
            </a:r>
            <a:r>
              <a:rPr lang="en-US" dirty="0" smtClean="0">
                <a:solidFill>
                  <a:srgbClr val="FF0000"/>
                </a:solidFill>
              </a:rPr>
              <a:t>Pos</a:t>
            </a:r>
            <a:r>
              <a:rPr lang="en-US" dirty="0" smtClean="0"/>
              <a:t> is representing the position of desired element </a:t>
            </a:r>
            <a:r>
              <a:rPr lang="en-US" b="1" dirty="0" smtClean="0"/>
              <a:t>Item </a:t>
            </a:r>
            <a:r>
              <a:rPr lang="en-US" dirty="0" smtClean="0"/>
              <a:t>in array </a:t>
            </a:r>
            <a:r>
              <a:rPr lang="en-US" b="1" dirty="0" smtClean="0"/>
              <a:t>a</a:t>
            </a:r>
            <a:r>
              <a:rPr lang="en-US" dirty="0" smtClean="0"/>
              <a:t>, if element found, otherwise set Pos to -1. Variable </a:t>
            </a:r>
            <a:r>
              <a:rPr lang="en-US" dirty="0" err="1" smtClean="0"/>
              <a:t>i</a:t>
            </a:r>
            <a:r>
              <a:rPr lang="en-US" dirty="0" smtClean="0"/>
              <a:t> is used as loop variable.</a:t>
            </a:r>
          </a:p>
          <a:p>
            <a:endParaRPr lang="en-US" dirty="0"/>
          </a:p>
        </p:txBody>
      </p:sp>
      <p:sp>
        <p:nvSpPr>
          <p:cNvPr id="7" name="TextBox 6"/>
          <p:cNvSpPr txBox="1"/>
          <p:nvPr/>
        </p:nvSpPr>
        <p:spPr>
          <a:xfrm>
            <a:off x="228600" y="2362200"/>
            <a:ext cx="7467600" cy="3693319"/>
          </a:xfrm>
          <a:prstGeom prst="rect">
            <a:avLst/>
          </a:prstGeom>
          <a:solidFill>
            <a:schemeClr val="bg1">
              <a:lumMod val="85000"/>
            </a:schemeClr>
          </a:solidFill>
        </p:spPr>
        <p:txBody>
          <a:bodyPr wrap="square" rtlCol="0">
            <a:spAutoFit/>
          </a:bodyPr>
          <a:lstStyle/>
          <a:p>
            <a:pPr marL="342900" indent="-342900">
              <a:lnSpc>
                <a:spcPct val="150000"/>
              </a:lnSpc>
              <a:buAutoNum type="arabicPeriod"/>
            </a:pPr>
            <a:r>
              <a:rPr lang="en-US" dirty="0" smtClean="0"/>
              <a:t>Initialize Pos = -1</a:t>
            </a:r>
          </a:p>
          <a:p>
            <a:pPr marL="342900" indent="-342900">
              <a:lnSpc>
                <a:spcPct val="150000"/>
              </a:lnSpc>
              <a:buAutoNum type="arabicPeriod"/>
            </a:pPr>
            <a:r>
              <a:rPr lang="en-US" dirty="0" smtClean="0"/>
              <a:t>For </a:t>
            </a:r>
            <a:r>
              <a:rPr lang="en-US" dirty="0" err="1" smtClean="0"/>
              <a:t>i</a:t>
            </a:r>
            <a:r>
              <a:rPr lang="en-US" dirty="0" smtClean="0"/>
              <a:t> = 0 to n-1</a:t>
            </a:r>
          </a:p>
          <a:p>
            <a:pPr marL="342900" indent="-342900">
              <a:lnSpc>
                <a:spcPct val="150000"/>
              </a:lnSpc>
              <a:buAutoNum type="arabicPeriod"/>
            </a:pPr>
            <a:r>
              <a:rPr lang="en-US" dirty="0" smtClean="0"/>
              <a:t> 	If a[</a:t>
            </a:r>
            <a:r>
              <a:rPr lang="en-US" dirty="0" err="1" smtClean="0"/>
              <a:t>i</a:t>
            </a:r>
            <a:r>
              <a:rPr lang="en-US" dirty="0" smtClean="0"/>
              <a:t>] == Item</a:t>
            </a:r>
          </a:p>
          <a:p>
            <a:pPr marL="342900" indent="-342900">
              <a:lnSpc>
                <a:spcPct val="150000"/>
              </a:lnSpc>
              <a:buAutoNum type="arabicPeriod"/>
            </a:pPr>
            <a:r>
              <a:rPr lang="en-US" dirty="0" smtClean="0"/>
              <a:t> 		Set Pos = </a:t>
            </a:r>
            <a:r>
              <a:rPr lang="en-US" dirty="0" err="1" smtClean="0"/>
              <a:t>i</a:t>
            </a:r>
            <a:r>
              <a:rPr lang="en-US" dirty="0" smtClean="0"/>
              <a:t>   </a:t>
            </a:r>
          </a:p>
          <a:p>
            <a:pPr marL="342900" indent="-342900">
              <a:lnSpc>
                <a:spcPct val="150000"/>
              </a:lnSpc>
              <a:buAutoNum type="arabicPeriod"/>
            </a:pPr>
            <a:r>
              <a:rPr lang="en-US" dirty="0" smtClean="0"/>
              <a:t>                             Break //break the loop</a:t>
            </a:r>
          </a:p>
          <a:p>
            <a:pPr marL="342900" indent="-342900">
              <a:lnSpc>
                <a:spcPct val="150000"/>
              </a:lnSpc>
              <a:buAutoNum type="arabicPeriod"/>
            </a:pPr>
            <a:r>
              <a:rPr lang="en-US" dirty="0" smtClean="0"/>
              <a:t>If Pos &lt; 0</a:t>
            </a:r>
          </a:p>
          <a:p>
            <a:pPr marL="342900" indent="-342900">
              <a:lnSpc>
                <a:spcPct val="150000"/>
              </a:lnSpc>
              <a:buAutoNum type="arabicPeriod"/>
            </a:pPr>
            <a:r>
              <a:rPr lang="en-US" dirty="0" smtClean="0"/>
              <a:t> 	Print “Element is not found”</a:t>
            </a:r>
          </a:p>
          <a:p>
            <a:pPr marL="342900" indent="-342900">
              <a:lnSpc>
                <a:spcPct val="150000"/>
              </a:lnSpc>
              <a:buAutoNum type="arabicPeriod"/>
            </a:pPr>
            <a:r>
              <a:rPr lang="en-US" dirty="0" smtClean="0"/>
              <a:t>Else	Print Pos</a:t>
            </a:r>
          </a:p>
          <a:p>
            <a:endParaRPr lang="en-US" dirty="0"/>
          </a:p>
        </p:txBody>
      </p:sp>
      <p:sp>
        <p:nvSpPr>
          <p:cNvPr id="9" name="TextBox 8"/>
          <p:cNvSpPr txBox="1"/>
          <p:nvPr/>
        </p:nvSpPr>
        <p:spPr>
          <a:xfrm>
            <a:off x="7924800" y="2362200"/>
            <a:ext cx="838200" cy="3831818"/>
          </a:xfrm>
          <a:prstGeom prst="rect">
            <a:avLst/>
          </a:prstGeom>
          <a:noFill/>
        </p:spPr>
        <p:txBody>
          <a:bodyPr wrap="square" rtlCol="0">
            <a:spAutoFit/>
          </a:bodyPr>
          <a:lstStyle/>
          <a:p>
            <a:pPr>
              <a:lnSpc>
                <a:spcPct val="150000"/>
              </a:lnSpc>
            </a:pPr>
            <a:r>
              <a:rPr lang="en-US" b="1" dirty="0" smtClean="0">
                <a:solidFill>
                  <a:srgbClr val="FF0000"/>
                </a:solidFill>
              </a:rPr>
              <a:t>C1</a:t>
            </a:r>
          </a:p>
          <a:p>
            <a:pPr>
              <a:lnSpc>
                <a:spcPct val="150000"/>
              </a:lnSpc>
            </a:pPr>
            <a:r>
              <a:rPr lang="en-US" b="1" dirty="0" smtClean="0">
                <a:solidFill>
                  <a:srgbClr val="FF0000"/>
                </a:solidFill>
              </a:rPr>
              <a:t>C2</a:t>
            </a:r>
          </a:p>
          <a:p>
            <a:pPr>
              <a:lnSpc>
                <a:spcPct val="150000"/>
              </a:lnSpc>
            </a:pPr>
            <a:r>
              <a:rPr lang="en-US" b="1" dirty="0" smtClean="0">
                <a:solidFill>
                  <a:srgbClr val="FF0000"/>
                </a:solidFill>
              </a:rPr>
              <a:t>C3</a:t>
            </a:r>
          </a:p>
          <a:p>
            <a:pPr>
              <a:lnSpc>
                <a:spcPct val="150000"/>
              </a:lnSpc>
            </a:pPr>
            <a:r>
              <a:rPr lang="en-US" b="1" dirty="0" smtClean="0">
                <a:solidFill>
                  <a:srgbClr val="FF0000"/>
                </a:solidFill>
              </a:rPr>
              <a:t>C4</a:t>
            </a:r>
          </a:p>
          <a:p>
            <a:pPr>
              <a:lnSpc>
                <a:spcPct val="150000"/>
              </a:lnSpc>
            </a:pPr>
            <a:r>
              <a:rPr lang="en-US" b="1" dirty="0" smtClean="0">
                <a:solidFill>
                  <a:srgbClr val="FF0000"/>
                </a:solidFill>
              </a:rPr>
              <a:t>C5</a:t>
            </a:r>
          </a:p>
          <a:p>
            <a:pPr>
              <a:lnSpc>
                <a:spcPct val="150000"/>
              </a:lnSpc>
            </a:pPr>
            <a:r>
              <a:rPr lang="en-US" b="1" dirty="0" smtClean="0">
                <a:solidFill>
                  <a:srgbClr val="FF0000"/>
                </a:solidFill>
              </a:rPr>
              <a:t>C6</a:t>
            </a:r>
          </a:p>
          <a:p>
            <a:pPr>
              <a:lnSpc>
                <a:spcPct val="150000"/>
              </a:lnSpc>
            </a:pPr>
            <a:r>
              <a:rPr lang="en-US" b="1" dirty="0" smtClean="0">
                <a:solidFill>
                  <a:srgbClr val="FF0000"/>
                </a:solidFill>
              </a:rPr>
              <a:t>C7</a:t>
            </a:r>
          </a:p>
          <a:p>
            <a:pPr>
              <a:lnSpc>
                <a:spcPct val="150000"/>
              </a:lnSpc>
            </a:pPr>
            <a:r>
              <a:rPr lang="en-US" b="1" dirty="0" smtClean="0">
                <a:solidFill>
                  <a:srgbClr val="FF0000"/>
                </a:solidFill>
              </a:rPr>
              <a:t>C8</a:t>
            </a:r>
          </a:p>
          <a:p>
            <a:pPr>
              <a:lnSpc>
                <a:spcPct val="150000"/>
              </a:lnSpc>
            </a:pPr>
            <a:endParaRPr lang="en-US" b="1" dirty="0" smtClean="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Analysis of Linear Search</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7" name="TextBox 6"/>
          <p:cNvSpPr txBox="1"/>
          <p:nvPr/>
        </p:nvSpPr>
        <p:spPr>
          <a:xfrm>
            <a:off x="228600" y="990600"/>
            <a:ext cx="7848600" cy="2031325"/>
          </a:xfrm>
          <a:prstGeom prst="rect">
            <a:avLst/>
          </a:prstGeom>
          <a:noFill/>
        </p:spPr>
        <p:txBody>
          <a:bodyPr wrap="square" rtlCol="0">
            <a:spAutoFit/>
          </a:bodyPr>
          <a:lstStyle/>
          <a:p>
            <a:pPr>
              <a:lnSpc>
                <a:spcPct val="150000"/>
              </a:lnSpc>
              <a:buFont typeface="Wingdings" pitchFamily="2" charset="2"/>
              <a:buChar char="Ø"/>
            </a:pPr>
            <a:r>
              <a:rPr lang="en-US" b="1" dirty="0" smtClean="0"/>
              <a:t>Best case: </a:t>
            </a:r>
            <a:r>
              <a:rPr lang="en-US" b="1" dirty="0" smtClean="0">
                <a:solidFill>
                  <a:srgbClr val="FF0000"/>
                </a:solidFill>
              </a:rPr>
              <a:t>When searched Item is present as the first position</a:t>
            </a:r>
          </a:p>
          <a:p>
            <a:pPr>
              <a:lnSpc>
                <a:spcPct val="150000"/>
              </a:lnSpc>
            </a:pPr>
            <a:r>
              <a:rPr lang="en-US" b="1" dirty="0" smtClean="0"/>
              <a:t>Time Complexity function</a:t>
            </a:r>
            <a:r>
              <a:rPr lang="en-US" dirty="0" smtClean="0"/>
              <a:t>=C1 + C2 +  C3  + C4 + C5+C6+C8</a:t>
            </a:r>
          </a:p>
          <a:p>
            <a:pPr>
              <a:lnSpc>
                <a:spcPct val="150000"/>
              </a:lnSpc>
            </a:pPr>
            <a:r>
              <a:rPr lang="en-US" b="1" dirty="0" smtClean="0"/>
              <a:t>		           </a:t>
            </a:r>
            <a:r>
              <a:rPr lang="en-US" dirty="0" smtClean="0"/>
              <a:t> =7</a:t>
            </a:r>
          </a:p>
          <a:p>
            <a:pPr>
              <a:lnSpc>
                <a:spcPct val="150000"/>
              </a:lnSpc>
            </a:pPr>
            <a:r>
              <a:rPr lang="en-US" b="1" dirty="0" smtClean="0"/>
              <a:t>Best case time Complexity </a:t>
            </a:r>
            <a:r>
              <a:rPr lang="en-US" dirty="0" smtClean="0"/>
              <a:t>= O(1)</a:t>
            </a:r>
          </a:p>
          <a:p>
            <a:endParaRPr lang="en-US" dirty="0"/>
          </a:p>
        </p:txBody>
      </p:sp>
      <p:sp>
        <p:nvSpPr>
          <p:cNvPr id="10" name="TextBox 9"/>
          <p:cNvSpPr txBox="1"/>
          <p:nvPr/>
        </p:nvSpPr>
        <p:spPr>
          <a:xfrm>
            <a:off x="152400" y="2667001"/>
            <a:ext cx="8991600" cy="2862322"/>
          </a:xfrm>
          <a:prstGeom prst="rect">
            <a:avLst/>
          </a:prstGeom>
          <a:noFill/>
        </p:spPr>
        <p:txBody>
          <a:bodyPr wrap="square" rtlCol="0">
            <a:spAutoFit/>
          </a:bodyPr>
          <a:lstStyle/>
          <a:p>
            <a:pPr>
              <a:lnSpc>
                <a:spcPct val="150000"/>
              </a:lnSpc>
              <a:buFont typeface="Wingdings" pitchFamily="2" charset="2"/>
              <a:buChar char="Ø"/>
            </a:pPr>
            <a:r>
              <a:rPr lang="en-US" b="1" dirty="0" smtClean="0"/>
              <a:t>Worst case: </a:t>
            </a:r>
          </a:p>
          <a:p>
            <a:pPr lvl="1">
              <a:lnSpc>
                <a:spcPct val="150000"/>
              </a:lnSpc>
            </a:pPr>
            <a:r>
              <a:rPr lang="en-US" b="1" dirty="0" err="1" smtClean="0">
                <a:solidFill>
                  <a:srgbClr val="FF0000"/>
                </a:solidFill>
              </a:rPr>
              <a:t>i</a:t>
            </a:r>
            <a:r>
              <a:rPr lang="en-US" b="1" dirty="0" smtClean="0">
                <a:solidFill>
                  <a:srgbClr val="FF0000"/>
                </a:solidFill>
              </a:rPr>
              <a:t>.  When searched Item present at the last position</a:t>
            </a:r>
          </a:p>
          <a:p>
            <a:pPr lvl="1">
              <a:lnSpc>
                <a:spcPct val="150000"/>
              </a:lnSpc>
            </a:pPr>
            <a:r>
              <a:rPr lang="en-US" b="1" dirty="0" smtClean="0"/>
              <a:t>Time Complexity function</a:t>
            </a:r>
            <a:r>
              <a:rPr lang="en-US" dirty="0" smtClean="0"/>
              <a:t>=C1 + n*C2 + n * C3  + C4 + C5+C6+C8</a:t>
            </a:r>
          </a:p>
          <a:p>
            <a:pPr lvl="1">
              <a:lnSpc>
                <a:spcPct val="150000"/>
              </a:lnSpc>
            </a:pPr>
            <a:r>
              <a:rPr lang="en-US" dirty="0" smtClean="0"/>
              <a:t>		                          =2n + 5= O(n)</a:t>
            </a:r>
          </a:p>
          <a:p>
            <a:pPr lvl="1">
              <a:lnSpc>
                <a:spcPct val="150000"/>
              </a:lnSpc>
            </a:pPr>
            <a:r>
              <a:rPr lang="en-US" b="1" dirty="0" smtClean="0">
                <a:solidFill>
                  <a:srgbClr val="FF0000"/>
                </a:solidFill>
              </a:rPr>
              <a:t>ii.  When searched Item is not present</a:t>
            </a:r>
          </a:p>
          <a:p>
            <a:pPr lvl="1">
              <a:lnSpc>
                <a:spcPct val="150000"/>
              </a:lnSpc>
            </a:pPr>
            <a:r>
              <a:rPr lang="en-US" b="1" dirty="0" smtClean="0"/>
              <a:t>Time Complexity function</a:t>
            </a:r>
            <a:r>
              <a:rPr lang="en-US" dirty="0" smtClean="0"/>
              <a:t>=C1+ (n+1)*C2 + n * C3  +C6+C7 = 2n + 4 </a:t>
            </a:r>
            <a:r>
              <a:rPr lang="en-US" b="1" dirty="0" smtClean="0"/>
              <a:t>=</a:t>
            </a:r>
            <a:r>
              <a:rPr lang="en-US" dirty="0" smtClean="0"/>
              <a:t>O(n)</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Binary Search</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2585323"/>
          </a:xfrm>
          <a:prstGeom prst="rect">
            <a:avLst/>
          </a:prstGeom>
          <a:noFill/>
        </p:spPr>
        <p:txBody>
          <a:bodyPr wrap="square" rtlCol="0">
            <a:spAutoFit/>
          </a:bodyPr>
          <a:lstStyle/>
          <a:p>
            <a:pPr>
              <a:lnSpc>
                <a:spcPct val="150000"/>
              </a:lnSpc>
              <a:buFont typeface="Wingdings" pitchFamily="2" charset="2"/>
              <a:buChar char="Ø"/>
            </a:pPr>
            <a:r>
              <a:rPr lang="en-US" dirty="0" smtClean="0"/>
              <a:t>    Best searching approach</a:t>
            </a:r>
          </a:p>
          <a:p>
            <a:pPr>
              <a:lnSpc>
                <a:spcPct val="150000"/>
              </a:lnSpc>
            </a:pPr>
            <a:r>
              <a:rPr lang="en-US" b="1" u="sng" dirty="0" smtClean="0"/>
              <a:t>Constraint:</a:t>
            </a:r>
            <a:r>
              <a:rPr lang="en-US" dirty="0" smtClean="0"/>
              <a:t> </a:t>
            </a:r>
          </a:p>
          <a:p>
            <a:pPr lvl="1">
              <a:lnSpc>
                <a:spcPct val="150000"/>
              </a:lnSpc>
              <a:buFont typeface="Wingdings" pitchFamily="2" charset="2"/>
              <a:buChar char="§"/>
            </a:pPr>
            <a:r>
              <a:rPr lang="en-US" dirty="0" smtClean="0"/>
              <a:t>	Given array should be in sorted order </a:t>
            </a:r>
          </a:p>
          <a:p>
            <a:pPr>
              <a:lnSpc>
                <a:spcPct val="150000"/>
              </a:lnSpc>
            </a:pPr>
            <a:r>
              <a:rPr lang="en-US" dirty="0" smtClean="0"/>
              <a:t>	</a:t>
            </a:r>
            <a:r>
              <a:rPr lang="en-US" b="1" dirty="0" smtClean="0">
                <a:solidFill>
                  <a:srgbClr val="FF0000"/>
                </a:solidFill>
              </a:rPr>
              <a:t>OR</a:t>
            </a:r>
          </a:p>
          <a:p>
            <a:pPr lvl="1">
              <a:lnSpc>
                <a:spcPct val="150000"/>
              </a:lnSpc>
              <a:buFont typeface="Wingdings" pitchFamily="2" charset="2"/>
              <a:buChar char="§"/>
            </a:pPr>
            <a:r>
              <a:rPr lang="en-US" dirty="0" smtClean="0"/>
              <a:t>	First sort the given array and then perform search, but then sorting time will be 	added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228600" y="2133600"/>
            <a:ext cx="7848600" cy="4385816"/>
          </a:xfrm>
          <a:prstGeom prst="rect">
            <a:avLst/>
          </a:prstGeom>
          <a:solidFill>
            <a:schemeClr val="bg1">
              <a:lumMod val="85000"/>
            </a:schemeClr>
          </a:solidFill>
        </p:spPr>
        <p:txBody>
          <a:bodyPr wrap="square" rtlCol="0">
            <a:spAutoFit/>
          </a:bodyPr>
          <a:lstStyle/>
          <a:p>
            <a:pPr marL="342900" indent="-342900">
              <a:buAutoNum type="arabicPeriod"/>
            </a:pPr>
            <a:r>
              <a:rPr lang="en-US" dirty="0" smtClean="0"/>
              <a:t>Initialize low =0, high = n-1</a:t>
            </a:r>
          </a:p>
          <a:p>
            <a:pPr marL="342900" indent="-342900">
              <a:buAutoNum type="arabicPeriod"/>
            </a:pPr>
            <a:r>
              <a:rPr lang="en-US" dirty="0" smtClean="0"/>
              <a:t>While low &lt;= high</a:t>
            </a:r>
          </a:p>
          <a:p>
            <a:pPr marL="342900" indent="-342900">
              <a:lnSpc>
                <a:spcPct val="150000"/>
              </a:lnSpc>
              <a:buAutoNum type="arabicPeriod"/>
            </a:pPr>
            <a:r>
              <a:rPr lang="en-US" dirty="0" smtClean="0"/>
              <a:t> 	mid =    (</a:t>
            </a:r>
            <a:r>
              <a:rPr lang="en-US" dirty="0" err="1" smtClean="0"/>
              <a:t>low+high</a:t>
            </a:r>
            <a:r>
              <a:rPr lang="en-US" dirty="0" smtClean="0"/>
              <a:t>)/2</a:t>
            </a:r>
          </a:p>
          <a:p>
            <a:pPr marL="342900" indent="-342900">
              <a:lnSpc>
                <a:spcPct val="150000"/>
              </a:lnSpc>
              <a:buAutoNum type="arabicPeriod"/>
            </a:pPr>
            <a:r>
              <a:rPr lang="en-US" dirty="0" smtClean="0"/>
              <a:t> 	If a[mid] == </a:t>
            </a:r>
            <a:r>
              <a:rPr lang="en-US" i="1" dirty="0" smtClean="0"/>
              <a:t>Item</a:t>
            </a:r>
          </a:p>
          <a:p>
            <a:pPr marL="342900" indent="-342900">
              <a:buAutoNum type="arabicPeriod"/>
            </a:pPr>
            <a:r>
              <a:rPr lang="en-US" dirty="0" smtClean="0"/>
              <a:t> 		Set Pos = mid</a:t>
            </a:r>
          </a:p>
          <a:p>
            <a:pPr marL="342900" indent="-342900">
              <a:buAutoNum type="arabicPeriod"/>
            </a:pPr>
            <a:r>
              <a:rPr lang="en-US" dirty="0" smtClean="0"/>
              <a:t> 		Break and Jump to step 10</a:t>
            </a:r>
          </a:p>
          <a:p>
            <a:pPr marL="342900" indent="-342900">
              <a:buAutoNum type="arabicPeriod"/>
            </a:pPr>
            <a:r>
              <a:rPr lang="en-US" dirty="0" smtClean="0"/>
              <a:t> 	Else if Item &lt; a[mid]</a:t>
            </a:r>
          </a:p>
          <a:p>
            <a:pPr marL="342900" indent="-342900">
              <a:buAutoNum type="arabicPeriod"/>
            </a:pPr>
            <a:r>
              <a:rPr lang="en-US" dirty="0" smtClean="0"/>
              <a:t> 		high = mid -1</a:t>
            </a:r>
          </a:p>
          <a:p>
            <a:pPr marL="342900" indent="-342900">
              <a:buAutoNum type="arabicPeriod"/>
            </a:pPr>
            <a:r>
              <a:rPr lang="en-US" dirty="0" smtClean="0"/>
              <a:t> 	Else 	low =mid +1</a:t>
            </a:r>
          </a:p>
          <a:p>
            <a:pPr marL="342900" indent="-342900">
              <a:lnSpc>
                <a:spcPct val="150000"/>
              </a:lnSpc>
              <a:buAutoNum type="arabicPeriod"/>
            </a:pPr>
            <a:r>
              <a:rPr lang="en-US" dirty="0" smtClean="0"/>
              <a:t>If Pos &lt; 0</a:t>
            </a:r>
          </a:p>
          <a:p>
            <a:pPr marL="342900" indent="-342900">
              <a:lnSpc>
                <a:spcPct val="150000"/>
              </a:lnSpc>
              <a:buAutoNum type="arabicPeriod"/>
            </a:pPr>
            <a:r>
              <a:rPr lang="en-US" dirty="0" smtClean="0"/>
              <a:t> 	Print “Element is not found”</a:t>
            </a:r>
          </a:p>
          <a:p>
            <a:pPr marL="342900" indent="-342900">
              <a:lnSpc>
                <a:spcPct val="150000"/>
              </a:lnSpc>
              <a:buAutoNum type="arabicPeriod"/>
            </a:pPr>
            <a:r>
              <a:rPr lang="en-US" dirty="0" smtClean="0"/>
              <a:t>Else	Print Pos</a:t>
            </a:r>
          </a:p>
          <a:p>
            <a:endParaRPr lang="en-US" dirty="0"/>
          </a:p>
        </p:txBody>
      </p:sp>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Binary Search (Iterative)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2308324"/>
          </a:xfrm>
          <a:prstGeom prst="rect">
            <a:avLst/>
          </a:prstGeom>
          <a:noFill/>
        </p:spPr>
        <p:txBody>
          <a:bodyPr wrap="square" rtlCol="0">
            <a:spAutoFit/>
          </a:bodyPr>
          <a:lstStyle/>
          <a:p>
            <a:r>
              <a:rPr lang="en-US" b="1" i="1" dirty="0" smtClean="0"/>
              <a:t>Algorithm </a:t>
            </a:r>
            <a:r>
              <a:rPr lang="en-US" b="1" i="1" dirty="0" err="1" smtClean="0"/>
              <a:t>Binary_Search</a:t>
            </a:r>
            <a:r>
              <a:rPr lang="en-US" b="1" i="1" dirty="0" smtClean="0"/>
              <a:t>(</a:t>
            </a:r>
            <a:r>
              <a:rPr lang="en-US" b="1" i="1" dirty="0" err="1" smtClean="0"/>
              <a:t>a,n</a:t>
            </a:r>
            <a:r>
              <a:rPr lang="en-US" b="1" i="1" dirty="0" smtClean="0"/>
              <a:t>, Item): </a:t>
            </a:r>
            <a:r>
              <a:rPr lang="en-US" dirty="0" smtClean="0"/>
              <a:t>Let </a:t>
            </a:r>
            <a:r>
              <a:rPr lang="en-US" dirty="0" smtClean="0">
                <a:solidFill>
                  <a:srgbClr val="FF0000"/>
                </a:solidFill>
              </a:rPr>
              <a:t>a</a:t>
            </a:r>
            <a:r>
              <a:rPr lang="en-US" dirty="0" smtClean="0"/>
              <a:t>  be a  given array which is sorted in ascending order and no. of elements is </a:t>
            </a:r>
            <a:r>
              <a:rPr lang="en-US" dirty="0" smtClean="0">
                <a:solidFill>
                  <a:srgbClr val="FF0000"/>
                </a:solidFill>
              </a:rPr>
              <a:t>n</a:t>
            </a:r>
            <a:r>
              <a:rPr lang="en-US" dirty="0" smtClean="0"/>
              <a:t>. </a:t>
            </a:r>
            <a:r>
              <a:rPr lang="en-US" dirty="0" smtClean="0">
                <a:solidFill>
                  <a:srgbClr val="FF0000"/>
                </a:solidFill>
              </a:rPr>
              <a:t>Pos</a:t>
            </a:r>
            <a:r>
              <a:rPr lang="en-US" dirty="0" smtClean="0"/>
              <a:t> is representing the position of desired element </a:t>
            </a:r>
            <a:r>
              <a:rPr lang="en-US" i="1" dirty="0" smtClean="0"/>
              <a:t>Item</a:t>
            </a:r>
            <a:r>
              <a:rPr lang="en-US" dirty="0" smtClean="0"/>
              <a:t> in array a, if element found; otherwise, set Pos to -1. Variable mid is used to keep the mid index of array.</a:t>
            </a:r>
            <a:endParaRPr lang="en-US" b="1" i="1" dirty="0" smtClean="0"/>
          </a:p>
          <a:p>
            <a:endParaRPr lang="en-US" dirty="0" smtClean="0"/>
          </a:p>
          <a:p>
            <a:endParaRPr lang="en-US" dirty="0" smtClean="0"/>
          </a:p>
          <a:p>
            <a:pPr marL="342900" indent="-342900"/>
            <a:endParaRPr lang="en-US" dirty="0" smtClean="0"/>
          </a:p>
          <a:p>
            <a:endParaRPr lang="en-US" dirty="0"/>
          </a:p>
        </p:txBody>
      </p:sp>
      <p:grpSp>
        <p:nvGrpSpPr>
          <p:cNvPr id="2" name="Group 6"/>
          <p:cNvGrpSpPr/>
          <p:nvPr/>
        </p:nvGrpSpPr>
        <p:grpSpPr>
          <a:xfrm>
            <a:off x="1828800" y="2817812"/>
            <a:ext cx="1447800" cy="382588"/>
            <a:chOff x="304800" y="1446212"/>
            <a:chExt cx="457200" cy="382588"/>
          </a:xfrm>
        </p:grpSpPr>
        <p:grpSp>
          <p:nvGrpSpPr>
            <p:cNvPr id="3" name="Group 37"/>
            <p:cNvGrpSpPr/>
            <p:nvPr/>
          </p:nvGrpSpPr>
          <p:grpSpPr>
            <a:xfrm>
              <a:off x="304800" y="1447006"/>
              <a:ext cx="76200" cy="381794"/>
              <a:chOff x="1600200" y="1372394"/>
              <a:chExt cx="76200" cy="381794"/>
            </a:xfrm>
          </p:grpSpPr>
          <p:cxnSp>
            <p:nvCxnSpPr>
              <p:cNvPr id="13" name="Straight Connector 12"/>
              <p:cNvCxnSpPr/>
              <p:nvPr/>
            </p:nvCxnSpPr>
            <p:spPr>
              <a:xfrm rot="5400000">
                <a:off x="1410494" y="1562100"/>
                <a:ext cx="380206"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600200" y="1752600"/>
                <a:ext cx="76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 name="Group 36"/>
            <p:cNvGrpSpPr/>
            <p:nvPr/>
          </p:nvGrpSpPr>
          <p:grpSpPr>
            <a:xfrm>
              <a:off x="685800" y="1446212"/>
              <a:ext cx="76200" cy="382588"/>
              <a:chOff x="2057400" y="1371600"/>
              <a:chExt cx="76200" cy="382588"/>
            </a:xfrm>
          </p:grpSpPr>
          <p:cxnSp>
            <p:nvCxnSpPr>
              <p:cNvPr id="10" name="Straight Connector 9"/>
              <p:cNvCxnSpPr/>
              <p:nvPr/>
            </p:nvCxnSpPr>
            <p:spPr>
              <a:xfrm rot="5400000">
                <a:off x="1943099" y="1561306"/>
                <a:ext cx="380206"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057400" y="1752600"/>
                <a:ext cx="76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Binary Search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5262979"/>
          </a:xfrm>
          <a:prstGeom prst="rect">
            <a:avLst/>
          </a:prstGeom>
          <a:noFill/>
        </p:spPr>
        <p:txBody>
          <a:bodyPr wrap="square" rtlCol="0">
            <a:spAutoFit/>
          </a:bodyPr>
          <a:lstStyle/>
          <a:p>
            <a:r>
              <a:rPr lang="en-US" dirty="0" smtClean="0"/>
              <a:t>mid  =     (</a:t>
            </a:r>
            <a:r>
              <a:rPr lang="en-US" dirty="0" err="1" smtClean="0"/>
              <a:t>low+high</a:t>
            </a:r>
            <a:r>
              <a:rPr lang="en-US" dirty="0" smtClean="0"/>
              <a:t>)/2</a:t>
            </a:r>
          </a:p>
          <a:p>
            <a:endParaRPr lang="en-US" dirty="0" smtClean="0"/>
          </a:p>
          <a:p>
            <a:r>
              <a:rPr lang="en-US" dirty="0" smtClean="0"/>
              <a:t>         = 	(0 + 9) /2        = 4</a:t>
            </a:r>
          </a:p>
          <a:p>
            <a:endParaRPr lang="en-US" dirty="0" smtClean="0"/>
          </a:p>
          <a:p>
            <a:r>
              <a:rPr lang="en-US" dirty="0" smtClean="0"/>
              <a:t>item to be searched, Item = 94</a:t>
            </a:r>
          </a:p>
          <a:p>
            <a:endParaRPr lang="en-US" dirty="0" smtClean="0"/>
          </a:p>
          <a:p>
            <a:r>
              <a:rPr lang="en-US" dirty="0" smtClean="0"/>
              <a:t>	            0	      1         2          3         4          5          6          7         8        9</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2400" dirty="0" smtClean="0">
                <a:solidFill>
                  <a:srgbClr val="FF0000"/>
                </a:solidFill>
              </a:rPr>
              <a:t>If a[mid]&lt;Item</a:t>
            </a:r>
          </a:p>
          <a:p>
            <a:r>
              <a:rPr lang="en-US" sz="2400" dirty="0" smtClean="0">
                <a:solidFill>
                  <a:srgbClr val="FF0000"/>
                </a:solidFill>
              </a:rPr>
              <a:t>	low = mid + 1</a:t>
            </a:r>
          </a:p>
          <a:p>
            <a:endParaRPr lang="en-US" dirty="0" smtClean="0"/>
          </a:p>
          <a:p>
            <a:endParaRPr lang="en-US" dirty="0" smtClean="0"/>
          </a:p>
          <a:p>
            <a:endParaRPr lang="en-US" dirty="0" smtClean="0"/>
          </a:p>
        </p:txBody>
      </p:sp>
      <p:grpSp>
        <p:nvGrpSpPr>
          <p:cNvPr id="2" name="Group 6"/>
          <p:cNvGrpSpPr/>
          <p:nvPr/>
        </p:nvGrpSpPr>
        <p:grpSpPr>
          <a:xfrm>
            <a:off x="990600" y="912812"/>
            <a:ext cx="1447800" cy="382588"/>
            <a:chOff x="304800" y="1446212"/>
            <a:chExt cx="457200" cy="382588"/>
          </a:xfrm>
        </p:grpSpPr>
        <p:grpSp>
          <p:nvGrpSpPr>
            <p:cNvPr id="3" name="Group 37"/>
            <p:cNvGrpSpPr/>
            <p:nvPr/>
          </p:nvGrpSpPr>
          <p:grpSpPr>
            <a:xfrm>
              <a:off x="304800" y="1447006"/>
              <a:ext cx="76200" cy="381794"/>
              <a:chOff x="1600200" y="1372394"/>
              <a:chExt cx="76200" cy="381794"/>
            </a:xfrm>
          </p:grpSpPr>
          <p:cxnSp>
            <p:nvCxnSpPr>
              <p:cNvPr id="13" name="Straight Connector 12"/>
              <p:cNvCxnSpPr/>
              <p:nvPr/>
            </p:nvCxnSpPr>
            <p:spPr>
              <a:xfrm rot="5400000">
                <a:off x="1410494" y="1562100"/>
                <a:ext cx="380206"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600200" y="1752600"/>
                <a:ext cx="76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 name="Group 36"/>
            <p:cNvGrpSpPr/>
            <p:nvPr/>
          </p:nvGrpSpPr>
          <p:grpSpPr>
            <a:xfrm>
              <a:off x="685800" y="1446212"/>
              <a:ext cx="76200" cy="382588"/>
              <a:chOff x="2057400" y="1371600"/>
              <a:chExt cx="76200" cy="382588"/>
            </a:xfrm>
          </p:grpSpPr>
          <p:cxnSp>
            <p:nvCxnSpPr>
              <p:cNvPr id="10" name="Straight Connector 9"/>
              <p:cNvCxnSpPr/>
              <p:nvPr/>
            </p:nvCxnSpPr>
            <p:spPr>
              <a:xfrm rot="5400000">
                <a:off x="1943099" y="1561306"/>
                <a:ext cx="380206"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057400" y="1752600"/>
                <a:ext cx="76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aphicFrame>
        <p:nvGraphicFramePr>
          <p:cNvPr id="21" name="Table 20"/>
          <p:cNvGraphicFramePr>
            <a:graphicFrameLocks noGrp="1"/>
          </p:cNvGraphicFramePr>
          <p:nvPr/>
        </p:nvGraphicFramePr>
        <p:xfrm>
          <a:off x="1600200" y="28956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15</a:t>
                      </a:r>
                      <a:endParaRPr lang="en-US" dirty="0"/>
                    </a:p>
                  </a:txBody>
                  <a:tcPr/>
                </a:tc>
                <a:tc>
                  <a:txBody>
                    <a:bodyPr/>
                    <a:lstStyle/>
                    <a:p>
                      <a:pPr algn="ctr"/>
                      <a:r>
                        <a:rPr lang="en-US" dirty="0" smtClean="0"/>
                        <a:t>27</a:t>
                      </a:r>
                      <a:endParaRPr lang="en-US" dirty="0"/>
                    </a:p>
                  </a:txBody>
                  <a:tcPr/>
                </a:tc>
                <a:tc>
                  <a:txBody>
                    <a:bodyPr/>
                    <a:lstStyle/>
                    <a:p>
                      <a:pPr algn="ctr"/>
                      <a:r>
                        <a:rPr lang="en-US" dirty="0" smtClean="0"/>
                        <a:t>31</a:t>
                      </a:r>
                      <a:endParaRPr lang="en-US" dirty="0"/>
                    </a:p>
                  </a:txBody>
                  <a:tcPr/>
                </a:tc>
                <a:tc>
                  <a:txBody>
                    <a:bodyPr/>
                    <a:lstStyle/>
                    <a:p>
                      <a:pPr algn="ctr"/>
                      <a:r>
                        <a:rPr lang="en-US" dirty="0" smtClean="0"/>
                        <a:t>57</a:t>
                      </a:r>
                      <a:endParaRPr lang="en-US" dirty="0"/>
                    </a:p>
                  </a:txBody>
                  <a:tcPr/>
                </a:tc>
                <a:tc>
                  <a:txBody>
                    <a:bodyPr/>
                    <a:lstStyle/>
                    <a:p>
                      <a:pPr algn="ctr"/>
                      <a:r>
                        <a:rPr lang="en-US" dirty="0" smtClean="0"/>
                        <a:t>68</a:t>
                      </a:r>
                      <a:endParaRPr lang="en-US" dirty="0"/>
                    </a:p>
                  </a:txBody>
                  <a:tcPr/>
                </a:tc>
                <a:tc>
                  <a:txBody>
                    <a:bodyPr/>
                    <a:lstStyle/>
                    <a:p>
                      <a:pPr algn="ctr"/>
                      <a:r>
                        <a:rPr lang="en-US" dirty="0" smtClean="0"/>
                        <a:t>94</a:t>
                      </a:r>
                      <a:endParaRPr lang="en-US" dirty="0"/>
                    </a:p>
                  </a:txBody>
                  <a:tcPr/>
                </a:tc>
                <a:tc>
                  <a:txBody>
                    <a:bodyPr/>
                    <a:lstStyle/>
                    <a:p>
                      <a:pPr algn="ctr"/>
                      <a:r>
                        <a:rPr lang="en-US" dirty="0" smtClean="0"/>
                        <a:t>103</a:t>
                      </a:r>
                      <a:endParaRPr lang="en-US" dirty="0"/>
                    </a:p>
                  </a:txBody>
                  <a:tcPr/>
                </a:tc>
                <a:tc>
                  <a:txBody>
                    <a:bodyPr/>
                    <a:lstStyle/>
                    <a:p>
                      <a:pPr algn="ctr"/>
                      <a:r>
                        <a:rPr lang="en-US" dirty="0" smtClean="0"/>
                        <a:t>104</a:t>
                      </a:r>
                      <a:endParaRPr lang="en-US" dirty="0"/>
                    </a:p>
                  </a:txBody>
                  <a:tcPr/>
                </a:tc>
              </a:tr>
            </a:tbl>
          </a:graphicData>
        </a:graphic>
      </p:graphicFrame>
      <p:cxnSp>
        <p:nvCxnSpPr>
          <p:cNvPr id="24" name="Straight Arrow Connector 23"/>
          <p:cNvCxnSpPr/>
          <p:nvPr/>
        </p:nvCxnSpPr>
        <p:spPr>
          <a:xfrm rot="5400000" flipH="1" flipV="1">
            <a:off x="1715294" y="3467100"/>
            <a:ext cx="380206" cy="794"/>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flipH="1" flipV="1">
            <a:off x="7201694" y="3466306"/>
            <a:ext cx="381000" cy="1588"/>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47800" y="3657600"/>
            <a:ext cx="1219200" cy="369332"/>
          </a:xfrm>
          <a:prstGeom prst="rect">
            <a:avLst/>
          </a:prstGeom>
          <a:noFill/>
        </p:spPr>
        <p:txBody>
          <a:bodyPr wrap="square" rtlCol="0">
            <a:spAutoFit/>
          </a:bodyPr>
          <a:lstStyle/>
          <a:p>
            <a:r>
              <a:rPr lang="en-US" dirty="0" smtClean="0"/>
              <a:t>low = 0</a:t>
            </a:r>
            <a:endParaRPr lang="en-US" dirty="0"/>
          </a:p>
        </p:txBody>
      </p:sp>
      <p:sp>
        <p:nvSpPr>
          <p:cNvPr id="29" name="TextBox 28"/>
          <p:cNvSpPr txBox="1"/>
          <p:nvPr/>
        </p:nvSpPr>
        <p:spPr>
          <a:xfrm>
            <a:off x="6858000" y="3657600"/>
            <a:ext cx="1219200" cy="369332"/>
          </a:xfrm>
          <a:prstGeom prst="rect">
            <a:avLst/>
          </a:prstGeom>
          <a:noFill/>
        </p:spPr>
        <p:txBody>
          <a:bodyPr wrap="square" rtlCol="0">
            <a:spAutoFit/>
          </a:bodyPr>
          <a:lstStyle/>
          <a:p>
            <a:r>
              <a:rPr lang="en-US" dirty="0" smtClean="0"/>
              <a:t>high = 9 </a:t>
            </a:r>
            <a:endParaRPr lang="en-US" dirty="0"/>
          </a:p>
        </p:txBody>
      </p:sp>
      <p:grpSp>
        <p:nvGrpSpPr>
          <p:cNvPr id="5" name="Group 29"/>
          <p:cNvGrpSpPr/>
          <p:nvPr/>
        </p:nvGrpSpPr>
        <p:grpSpPr>
          <a:xfrm>
            <a:off x="1066800" y="1447800"/>
            <a:ext cx="1066800" cy="382588"/>
            <a:chOff x="304800" y="1446212"/>
            <a:chExt cx="457200" cy="382588"/>
          </a:xfrm>
        </p:grpSpPr>
        <p:grpSp>
          <p:nvGrpSpPr>
            <p:cNvPr id="6" name="Group 37"/>
            <p:cNvGrpSpPr/>
            <p:nvPr/>
          </p:nvGrpSpPr>
          <p:grpSpPr>
            <a:xfrm>
              <a:off x="304800" y="1447006"/>
              <a:ext cx="76200" cy="381794"/>
              <a:chOff x="1600200" y="1372394"/>
              <a:chExt cx="76200" cy="381794"/>
            </a:xfrm>
          </p:grpSpPr>
          <p:cxnSp>
            <p:nvCxnSpPr>
              <p:cNvPr id="35" name="Straight Connector 34"/>
              <p:cNvCxnSpPr/>
              <p:nvPr/>
            </p:nvCxnSpPr>
            <p:spPr>
              <a:xfrm rot="5400000">
                <a:off x="1410494" y="1562100"/>
                <a:ext cx="380206"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600200" y="1752600"/>
                <a:ext cx="76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 name="Group 36"/>
            <p:cNvGrpSpPr/>
            <p:nvPr/>
          </p:nvGrpSpPr>
          <p:grpSpPr>
            <a:xfrm>
              <a:off x="685800" y="1446212"/>
              <a:ext cx="76200" cy="382588"/>
              <a:chOff x="2057400" y="1371600"/>
              <a:chExt cx="76200" cy="382588"/>
            </a:xfrm>
          </p:grpSpPr>
          <p:cxnSp>
            <p:nvCxnSpPr>
              <p:cNvPr id="33" name="Straight Connector 32"/>
              <p:cNvCxnSpPr/>
              <p:nvPr/>
            </p:nvCxnSpPr>
            <p:spPr>
              <a:xfrm rot="5400000">
                <a:off x="1943099" y="1561306"/>
                <a:ext cx="380206"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057400" y="1752600"/>
                <a:ext cx="76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37" name="Straight Arrow Connector 36"/>
          <p:cNvCxnSpPr/>
          <p:nvPr/>
        </p:nvCxnSpPr>
        <p:spPr>
          <a:xfrm rot="5400000" flipH="1" flipV="1">
            <a:off x="4153694" y="3466306"/>
            <a:ext cx="380206" cy="794"/>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886200" y="3657600"/>
            <a:ext cx="1219200" cy="369332"/>
          </a:xfrm>
          <a:prstGeom prst="rect">
            <a:avLst/>
          </a:prstGeom>
          <a:noFill/>
        </p:spPr>
        <p:txBody>
          <a:bodyPr wrap="square" rtlCol="0">
            <a:spAutoFit/>
          </a:bodyPr>
          <a:lstStyle/>
          <a:p>
            <a:r>
              <a:rPr lang="en-US" dirty="0" smtClean="0"/>
              <a:t>mid = 4</a:t>
            </a:r>
            <a:endParaRPr lang="en-US" dirty="0"/>
          </a:p>
        </p:txBody>
      </p:sp>
      <p:sp>
        <p:nvSpPr>
          <p:cNvPr id="39" name="Oval 38"/>
          <p:cNvSpPr/>
          <p:nvPr/>
        </p:nvSpPr>
        <p:spPr>
          <a:xfrm>
            <a:off x="4114800" y="2895600"/>
            <a:ext cx="4572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linds(horizontal)">
                                      <p:cBhvr>
                                        <p:cTn id="10" dur="500"/>
                                        <p:tgtEl>
                                          <p:spTgt spid="3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blinds(horizontal)">
                                      <p:cBhvr>
                                        <p:cTn id="13" dur="500"/>
                                        <p:tgtEl>
                                          <p:spTgt spid="3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8">
                                            <p:txEl>
                                              <p:pRg st="13" end="13"/>
                                            </p:txEl>
                                          </p:spTgt>
                                        </p:tgtEl>
                                        <p:attrNameLst>
                                          <p:attrName>style.visibility</p:attrName>
                                        </p:attrNameLst>
                                      </p:cBhvr>
                                      <p:to>
                                        <p:strVal val="visible"/>
                                      </p:to>
                                    </p:set>
                                    <p:anim calcmode="lin" valueType="num">
                                      <p:cBhvr additive="base">
                                        <p:cTn id="18" dur="500" fill="hold"/>
                                        <p:tgtEl>
                                          <p:spTgt spid="18">
                                            <p:txEl>
                                              <p:pRg st="13" end="1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8">
                                            <p:txEl>
                                              <p:pRg st="13" end="13"/>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8">
                                            <p:txEl>
                                              <p:pRg st="14" end="14"/>
                                            </p:txEl>
                                          </p:spTgt>
                                        </p:tgtEl>
                                        <p:attrNameLst>
                                          <p:attrName>style.visibility</p:attrName>
                                        </p:attrNameLst>
                                      </p:cBhvr>
                                      <p:to>
                                        <p:strVal val="visible"/>
                                      </p:to>
                                    </p:set>
                                    <p:anim calcmode="lin" valueType="num">
                                      <p:cBhvr additive="base">
                                        <p:cTn id="22" dur="500" fill="hold"/>
                                        <p:tgtEl>
                                          <p:spTgt spid="18">
                                            <p:txEl>
                                              <p:pRg st="14" end="1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8">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Binary Search Illustration</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5262979"/>
          </a:xfrm>
          <a:prstGeom prst="rect">
            <a:avLst/>
          </a:prstGeom>
          <a:noFill/>
        </p:spPr>
        <p:txBody>
          <a:bodyPr wrap="square" rtlCol="0">
            <a:spAutoFit/>
          </a:bodyPr>
          <a:lstStyle/>
          <a:p>
            <a:r>
              <a:rPr lang="en-US" dirty="0" smtClean="0"/>
              <a:t>mid  =     (</a:t>
            </a:r>
            <a:r>
              <a:rPr lang="en-US" dirty="0" err="1" smtClean="0"/>
              <a:t>low+high</a:t>
            </a:r>
            <a:r>
              <a:rPr lang="en-US" dirty="0" smtClean="0"/>
              <a:t>)/2</a:t>
            </a:r>
          </a:p>
          <a:p>
            <a:endParaRPr lang="en-US" dirty="0" smtClean="0"/>
          </a:p>
          <a:p>
            <a:r>
              <a:rPr lang="en-US" dirty="0" smtClean="0"/>
              <a:t>         = 	(5 + 9) /2        = 7</a:t>
            </a:r>
          </a:p>
          <a:p>
            <a:endParaRPr lang="en-US" dirty="0" smtClean="0"/>
          </a:p>
          <a:p>
            <a:r>
              <a:rPr lang="en-US" dirty="0" smtClean="0"/>
              <a:t>item to be searched, Item = 94</a:t>
            </a:r>
          </a:p>
          <a:p>
            <a:r>
              <a:rPr lang="en-US" dirty="0" smtClean="0"/>
              <a:t> 		</a:t>
            </a:r>
          </a:p>
          <a:p>
            <a:r>
              <a:rPr lang="en-US" dirty="0" smtClean="0"/>
              <a:t> 	             0	      1         2          3         4          5          6          7         8        9</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2400" dirty="0" smtClean="0">
                <a:solidFill>
                  <a:srgbClr val="FF0000"/>
                </a:solidFill>
              </a:rPr>
              <a:t>If a[mid]==Item</a:t>
            </a:r>
          </a:p>
          <a:p>
            <a:r>
              <a:rPr lang="en-US" sz="2400" dirty="0" smtClean="0">
                <a:solidFill>
                  <a:srgbClr val="FF0000"/>
                </a:solidFill>
              </a:rPr>
              <a:t>	Pos = mid</a:t>
            </a:r>
          </a:p>
          <a:p>
            <a:endParaRPr lang="en-US" dirty="0" smtClean="0"/>
          </a:p>
          <a:p>
            <a:endParaRPr lang="en-US" dirty="0" smtClean="0"/>
          </a:p>
          <a:p>
            <a:endParaRPr lang="en-US" dirty="0" smtClean="0"/>
          </a:p>
        </p:txBody>
      </p:sp>
      <p:grpSp>
        <p:nvGrpSpPr>
          <p:cNvPr id="2" name="Group 6"/>
          <p:cNvGrpSpPr/>
          <p:nvPr/>
        </p:nvGrpSpPr>
        <p:grpSpPr>
          <a:xfrm>
            <a:off x="990600" y="914400"/>
            <a:ext cx="1447800" cy="382588"/>
            <a:chOff x="304800" y="1446212"/>
            <a:chExt cx="457200" cy="382588"/>
          </a:xfrm>
        </p:grpSpPr>
        <p:grpSp>
          <p:nvGrpSpPr>
            <p:cNvPr id="3" name="Group 37"/>
            <p:cNvGrpSpPr/>
            <p:nvPr/>
          </p:nvGrpSpPr>
          <p:grpSpPr>
            <a:xfrm>
              <a:off x="304800" y="1447006"/>
              <a:ext cx="76200" cy="381794"/>
              <a:chOff x="1600200" y="1372394"/>
              <a:chExt cx="76200" cy="381794"/>
            </a:xfrm>
          </p:grpSpPr>
          <p:cxnSp>
            <p:nvCxnSpPr>
              <p:cNvPr id="13" name="Straight Connector 12"/>
              <p:cNvCxnSpPr/>
              <p:nvPr/>
            </p:nvCxnSpPr>
            <p:spPr>
              <a:xfrm rot="5400000">
                <a:off x="1410494" y="1562100"/>
                <a:ext cx="380206"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600200" y="1752600"/>
                <a:ext cx="76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 name="Group 36"/>
            <p:cNvGrpSpPr/>
            <p:nvPr/>
          </p:nvGrpSpPr>
          <p:grpSpPr>
            <a:xfrm>
              <a:off x="685800" y="1446212"/>
              <a:ext cx="76200" cy="382588"/>
              <a:chOff x="2057400" y="1371600"/>
              <a:chExt cx="76200" cy="382588"/>
            </a:xfrm>
          </p:grpSpPr>
          <p:cxnSp>
            <p:nvCxnSpPr>
              <p:cNvPr id="10" name="Straight Connector 9"/>
              <p:cNvCxnSpPr/>
              <p:nvPr/>
            </p:nvCxnSpPr>
            <p:spPr>
              <a:xfrm rot="5400000">
                <a:off x="1943099" y="1561306"/>
                <a:ext cx="380206"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057400" y="1752600"/>
                <a:ext cx="76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aphicFrame>
        <p:nvGraphicFramePr>
          <p:cNvPr id="21" name="Table 20"/>
          <p:cNvGraphicFramePr>
            <a:graphicFrameLocks noGrp="1"/>
          </p:cNvGraphicFramePr>
          <p:nvPr/>
        </p:nvGraphicFramePr>
        <p:xfrm>
          <a:off x="1600200" y="2895600"/>
          <a:ext cx="6096000" cy="370840"/>
        </p:xfrm>
        <a:graphic>
          <a:graphicData uri="http://schemas.openxmlformats.org/drawingml/2006/table">
            <a:tbl>
              <a:tblPr firstRow="1" bandRow="1">
                <a:tableStyleId>{5940675A-B579-460E-94D1-54222C63F5DA}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15</a:t>
                      </a:r>
                      <a:endParaRPr lang="en-US" dirty="0"/>
                    </a:p>
                  </a:txBody>
                  <a:tcPr/>
                </a:tc>
                <a:tc>
                  <a:txBody>
                    <a:bodyPr/>
                    <a:lstStyle/>
                    <a:p>
                      <a:pPr algn="ctr"/>
                      <a:r>
                        <a:rPr lang="en-US" dirty="0" smtClean="0"/>
                        <a:t>27</a:t>
                      </a:r>
                      <a:endParaRPr lang="en-US" dirty="0"/>
                    </a:p>
                  </a:txBody>
                  <a:tcPr/>
                </a:tc>
                <a:tc>
                  <a:txBody>
                    <a:bodyPr/>
                    <a:lstStyle/>
                    <a:p>
                      <a:pPr algn="ctr"/>
                      <a:r>
                        <a:rPr lang="en-US" dirty="0" smtClean="0"/>
                        <a:t>31</a:t>
                      </a:r>
                      <a:endParaRPr lang="en-US" dirty="0"/>
                    </a:p>
                  </a:txBody>
                  <a:tcPr/>
                </a:tc>
                <a:tc>
                  <a:txBody>
                    <a:bodyPr/>
                    <a:lstStyle/>
                    <a:p>
                      <a:pPr algn="ctr"/>
                      <a:r>
                        <a:rPr lang="en-US" dirty="0" smtClean="0"/>
                        <a:t>57</a:t>
                      </a:r>
                      <a:endParaRPr lang="en-US" dirty="0"/>
                    </a:p>
                  </a:txBody>
                  <a:tcPr/>
                </a:tc>
                <a:tc>
                  <a:txBody>
                    <a:bodyPr/>
                    <a:lstStyle/>
                    <a:p>
                      <a:pPr algn="ctr"/>
                      <a:r>
                        <a:rPr lang="en-US" dirty="0" smtClean="0"/>
                        <a:t>68</a:t>
                      </a:r>
                      <a:endParaRPr lang="en-US" dirty="0"/>
                    </a:p>
                  </a:txBody>
                  <a:tcPr/>
                </a:tc>
                <a:tc>
                  <a:txBody>
                    <a:bodyPr/>
                    <a:lstStyle/>
                    <a:p>
                      <a:pPr algn="ctr"/>
                      <a:r>
                        <a:rPr lang="en-US" dirty="0" smtClean="0"/>
                        <a:t>94</a:t>
                      </a:r>
                      <a:endParaRPr lang="en-US" dirty="0"/>
                    </a:p>
                  </a:txBody>
                  <a:tcPr/>
                </a:tc>
                <a:tc>
                  <a:txBody>
                    <a:bodyPr/>
                    <a:lstStyle/>
                    <a:p>
                      <a:pPr algn="ctr"/>
                      <a:r>
                        <a:rPr lang="en-US" dirty="0" smtClean="0"/>
                        <a:t>103</a:t>
                      </a:r>
                      <a:endParaRPr lang="en-US" dirty="0"/>
                    </a:p>
                  </a:txBody>
                  <a:tcPr/>
                </a:tc>
                <a:tc>
                  <a:txBody>
                    <a:bodyPr/>
                    <a:lstStyle/>
                    <a:p>
                      <a:pPr algn="ctr"/>
                      <a:r>
                        <a:rPr lang="en-US" dirty="0" smtClean="0"/>
                        <a:t>104</a:t>
                      </a:r>
                      <a:endParaRPr lang="en-US" dirty="0"/>
                    </a:p>
                  </a:txBody>
                  <a:tcPr/>
                </a:tc>
              </a:tr>
            </a:tbl>
          </a:graphicData>
        </a:graphic>
      </p:graphicFrame>
      <p:cxnSp>
        <p:nvCxnSpPr>
          <p:cNvPr id="24" name="Straight Arrow Connector 23"/>
          <p:cNvCxnSpPr/>
          <p:nvPr/>
        </p:nvCxnSpPr>
        <p:spPr>
          <a:xfrm rot="5400000" flipH="1" flipV="1">
            <a:off x="4762500" y="3466306"/>
            <a:ext cx="380206" cy="794"/>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flipH="1" flipV="1">
            <a:off x="7201694" y="3466306"/>
            <a:ext cx="381000" cy="1588"/>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495800" y="3657600"/>
            <a:ext cx="1219200" cy="369332"/>
          </a:xfrm>
          <a:prstGeom prst="rect">
            <a:avLst/>
          </a:prstGeom>
          <a:noFill/>
        </p:spPr>
        <p:txBody>
          <a:bodyPr wrap="square" rtlCol="0">
            <a:spAutoFit/>
          </a:bodyPr>
          <a:lstStyle/>
          <a:p>
            <a:r>
              <a:rPr lang="en-US" dirty="0" smtClean="0"/>
              <a:t>low = 5</a:t>
            </a:r>
            <a:endParaRPr lang="en-US" dirty="0"/>
          </a:p>
        </p:txBody>
      </p:sp>
      <p:sp>
        <p:nvSpPr>
          <p:cNvPr id="29" name="TextBox 28"/>
          <p:cNvSpPr txBox="1"/>
          <p:nvPr/>
        </p:nvSpPr>
        <p:spPr>
          <a:xfrm>
            <a:off x="6858000" y="3657600"/>
            <a:ext cx="1219200" cy="369332"/>
          </a:xfrm>
          <a:prstGeom prst="rect">
            <a:avLst/>
          </a:prstGeom>
          <a:noFill/>
        </p:spPr>
        <p:txBody>
          <a:bodyPr wrap="square" rtlCol="0">
            <a:spAutoFit/>
          </a:bodyPr>
          <a:lstStyle/>
          <a:p>
            <a:r>
              <a:rPr lang="en-US" dirty="0" smtClean="0"/>
              <a:t>high = 9 </a:t>
            </a:r>
            <a:endParaRPr lang="en-US" dirty="0"/>
          </a:p>
        </p:txBody>
      </p:sp>
      <p:grpSp>
        <p:nvGrpSpPr>
          <p:cNvPr id="5" name="Group 29"/>
          <p:cNvGrpSpPr/>
          <p:nvPr/>
        </p:nvGrpSpPr>
        <p:grpSpPr>
          <a:xfrm>
            <a:off x="1066800" y="1447800"/>
            <a:ext cx="1066800" cy="382588"/>
            <a:chOff x="304800" y="1446212"/>
            <a:chExt cx="457200" cy="382588"/>
          </a:xfrm>
        </p:grpSpPr>
        <p:grpSp>
          <p:nvGrpSpPr>
            <p:cNvPr id="6" name="Group 37"/>
            <p:cNvGrpSpPr/>
            <p:nvPr/>
          </p:nvGrpSpPr>
          <p:grpSpPr>
            <a:xfrm>
              <a:off x="304800" y="1447006"/>
              <a:ext cx="76200" cy="381794"/>
              <a:chOff x="1600200" y="1372394"/>
              <a:chExt cx="76200" cy="381794"/>
            </a:xfrm>
          </p:grpSpPr>
          <p:cxnSp>
            <p:nvCxnSpPr>
              <p:cNvPr id="35" name="Straight Connector 34"/>
              <p:cNvCxnSpPr/>
              <p:nvPr/>
            </p:nvCxnSpPr>
            <p:spPr>
              <a:xfrm rot="5400000">
                <a:off x="1410494" y="1562100"/>
                <a:ext cx="380206"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600200" y="1752600"/>
                <a:ext cx="76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 name="Group 36"/>
            <p:cNvGrpSpPr/>
            <p:nvPr/>
          </p:nvGrpSpPr>
          <p:grpSpPr>
            <a:xfrm>
              <a:off x="685800" y="1446212"/>
              <a:ext cx="76200" cy="382588"/>
              <a:chOff x="2057400" y="1371600"/>
              <a:chExt cx="76200" cy="382588"/>
            </a:xfrm>
          </p:grpSpPr>
          <p:cxnSp>
            <p:nvCxnSpPr>
              <p:cNvPr id="33" name="Straight Connector 32"/>
              <p:cNvCxnSpPr/>
              <p:nvPr/>
            </p:nvCxnSpPr>
            <p:spPr>
              <a:xfrm rot="5400000">
                <a:off x="1943099" y="1561306"/>
                <a:ext cx="380206"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057400" y="1752600"/>
                <a:ext cx="76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37" name="Straight Arrow Connector 36"/>
          <p:cNvCxnSpPr/>
          <p:nvPr/>
        </p:nvCxnSpPr>
        <p:spPr>
          <a:xfrm rot="5400000" flipH="1" flipV="1">
            <a:off x="5981700" y="3466306"/>
            <a:ext cx="380206" cy="794"/>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715000" y="3657600"/>
            <a:ext cx="1219200" cy="369332"/>
          </a:xfrm>
          <a:prstGeom prst="rect">
            <a:avLst/>
          </a:prstGeom>
          <a:noFill/>
        </p:spPr>
        <p:txBody>
          <a:bodyPr wrap="square" rtlCol="0">
            <a:spAutoFit/>
          </a:bodyPr>
          <a:lstStyle/>
          <a:p>
            <a:r>
              <a:rPr lang="en-US" dirty="0" smtClean="0"/>
              <a:t>mid = 7</a:t>
            </a:r>
            <a:endParaRPr lang="en-US" dirty="0"/>
          </a:p>
        </p:txBody>
      </p:sp>
      <p:sp>
        <p:nvSpPr>
          <p:cNvPr id="39" name="Oval 38"/>
          <p:cNvSpPr/>
          <p:nvPr/>
        </p:nvSpPr>
        <p:spPr>
          <a:xfrm>
            <a:off x="5943600" y="2895600"/>
            <a:ext cx="4572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par>
                                <p:cTn id="8" presetID="3" presetClass="entr" presetSubtype="1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blinds(horizontal)">
                                      <p:cBhvr>
                                        <p:cTn id="10" dur="500"/>
                                        <p:tgtEl>
                                          <p:spTgt spid="3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blinds(horizontal)">
                                      <p:cBhvr>
                                        <p:cTn id="1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228600" y="914400"/>
            <a:ext cx="7848600" cy="5355312"/>
          </a:xfrm>
          <a:prstGeom prst="rect">
            <a:avLst/>
          </a:prstGeom>
          <a:solidFill>
            <a:schemeClr val="bg1">
              <a:lumMod val="85000"/>
            </a:schemeClr>
          </a:solidFill>
        </p:spPr>
        <p:txBody>
          <a:bodyPr wrap="square" rtlCol="0">
            <a:spAutoFit/>
          </a:bodyPr>
          <a:lstStyle/>
          <a:p>
            <a:pPr marL="342900" indent="-342900">
              <a:lnSpc>
                <a:spcPct val="150000"/>
              </a:lnSpc>
              <a:buAutoNum type="arabicPeriod"/>
            </a:pPr>
            <a:r>
              <a:rPr lang="en-US" dirty="0" smtClean="0"/>
              <a:t>Initialize low =0, high = n-1</a:t>
            </a:r>
          </a:p>
          <a:p>
            <a:pPr marL="342900" indent="-342900">
              <a:lnSpc>
                <a:spcPct val="150000"/>
              </a:lnSpc>
              <a:buAutoNum type="arabicPeriod"/>
            </a:pPr>
            <a:r>
              <a:rPr lang="en-US" dirty="0" smtClean="0"/>
              <a:t>While low &lt;= high</a:t>
            </a:r>
          </a:p>
          <a:p>
            <a:pPr marL="342900" indent="-342900">
              <a:lnSpc>
                <a:spcPct val="150000"/>
              </a:lnSpc>
              <a:buAutoNum type="arabicPeriod"/>
            </a:pPr>
            <a:r>
              <a:rPr lang="en-US" dirty="0" smtClean="0"/>
              <a:t> 	mid =    (</a:t>
            </a:r>
            <a:r>
              <a:rPr lang="en-US" dirty="0" err="1" smtClean="0"/>
              <a:t>low+high</a:t>
            </a:r>
            <a:r>
              <a:rPr lang="en-US" dirty="0" smtClean="0"/>
              <a:t>)/2</a:t>
            </a:r>
          </a:p>
          <a:p>
            <a:pPr marL="342900" indent="-342900">
              <a:lnSpc>
                <a:spcPct val="150000"/>
              </a:lnSpc>
              <a:buAutoNum type="arabicPeriod"/>
            </a:pPr>
            <a:r>
              <a:rPr lang="en-US" dirty="0" smtClean="0"/>
              <a:t> 	If a[mid] == </a:t>
            </a:r>
            <a:r>
              <a:rPr lang="en-US" i="1" dirty="0" smtClean="0"/>
              <a:t>Item</a:t>
            </a:r>
          </a:p>
          <a:p>
            <a:pPr marL="342900" indent="-342900">
              <a:lnSpc>
                <a:spcPct val="150000"/>
              </a:lnSpc>
              <a:buAutoNum type="arabicPeriod"/>
            </a:pPr>
            <a:r>
              <a:rPr lang="en-US" dirty="0" smtClean="0"/>
              <a:t> 		Set Pos = mid</a:t>
            </a:r>
          </a:p>
          <a:p>
            <a:pPr marL="342900" indent="-342900">
              <a:lnSpc>
                <a:spcPct val="150000"/>
              </a:lnSpc>
              <a:buAutoNum type="arabicPeriod"/>
            </a:pPr>
            <a:r>
              <a:rPr lang="en-US" dirty="0" smtClean="0"/>
              <a:t> 		Break and Jump to step 10</a:t>
            </a:r>
          </a:p>
          <a:p>
            <a:pPr marL="342900" indent="-342900">
              <a:lnSpc>
                <a:spcPct val="150000"/>
              </a:lnSpc>
              <a:buAutoNum type="arabicPeriod"/>
            </a:pPr>
            <a:r>
              <a:rPr lang="en-US" dirty="0" smtClean="0"/>
              <a:t> 	Else if Item &lt; a[mid]</a:t>
            </a:r>
          </a:p>
          <a:p>
            <a:pPr marL="342900" indent="-342900">
              <a:lnSpc>
                <a:spcPct val="150000"/>
              </a:lnSpc>
              <a:buAutoNum type="arabicPeriod"/>
            </a:pPr>
            <a:r>
              <a:rPr lang="en-US" dirty="0" smtClean="0"/>
              <a:t> 		high = mid -1</a:t>
            </a:r>
          </a:p>
          <a:p>
            <a:pPr marL="342900" indent="-342900">
              <a:lnSpc>
                <a:spcPct val="150000"/>
              </a:lnSpc>
              <a:buAutoNum type="arabicPeriod"/>
            </a:pPr>
            <a:r>
              <a:rPr lang="en-US" dirty="0" smtClean="0"/>
              <a:t> 	Else 	low =mid +1</a:t>
            </a:r>
          </a:p>
          <a:p>
            <a:pPr marL="342900" indent="-342900">
              <a:lnSpc>
                <a:spcPct val="150000"/>
              </a:lnSpc>
              <a:buAutoNum type="arabicPeriod"/>
            </a:pPr>
            <a:r>
              <a:rPr lang="en-US" dirty="0" smtClean="0"/>
              <a:t>If Pos &lt; 0</a:t>
            </a:r>
          </a:p>
          <a:p>
            <a:pPr marL="342900" indent="-342900">
              <a:lnSpc>
                <a:spcPct val="150000"/>
              </a:lnSpc>
              <a:buAutoNum type="arabicPeriod"/>
            </a:pPr>
            <a:r>
              <a:rPr lang="en-US" dirty="0" smtClean="0"/>
              <a:t> 	Print “Element is not found”</a:t>
            </a:r>
          </a:p>
          <a:p>
            <a:pPr marL="342900" indent="-342900">
              <a:lnSpc>
                <a:spcPct val="150000"/>
              </a:lnSpc>
              <a:buAutoNum type="arabicPeriod"/>
            </a:pPr>
            <a:r>
              <a:rPr lang="en-US" dirty="0" smtClean="0"/>
              <a:t>Else	Print Pos</a:t>
            </a:r>
          </a:p>
          <a:p>
            <a:endParaRPr lang="en-US" dirty="0"/>
          </a:p>
        </p:txBody>
      </p:sp>
      <p:sp>
        <p:nvSpPr>
          <p:cNvPr id="11" name="Rectangle 13"/>
          <p:cNvSpPr>
            <a:spLocks noChangeArrowheads="1"/>
          </p:cNvSpPr>
          <p:nvPr/>
        </p:nvSpPr>
        <p:spPr bwMode="auto">
          <a:xfrm>
            <a:off x="-45720" y="0"/>
            <a:ext cx="45719" cy="6858000"/>
          </a:xfrm>
          <a:prstGeom prst="rect">
            <a:avLst/>
          </a:prstGeom>
          <a:gradFill rotWithShape="0">
            <a:gsLst>
              <a:gs pos="0">
                <a:schemeClr val="tx1"/>
              </a:gs>
              <a:gs pos="100000">
                <a:schemeClr val="bg1"/>
              </a:gs>
            </a:gsLst>
            <a:lin ang="0" scaled="1"/>
          </a:gradFill>
          <a:ln w="9525">
            <a:noFill/>
            <a:miter lim="800000"/>
            <a:headEnd/>
            <a:tailEnd/>
          </a:ln>
        </p:spPr>
        <p:txBody>
          <a:bodyPr wrap="none" anchor="ctr"/>
          <a:lstStyle/>
          <a:p>
            <a:endParaRPr lang="en-US">
              <a:latin typeface="Calibri" pitchFamily="34" charset="0"/>
            </a:endParaRPr>
          </a:p>
        </p:txBody>
      </p:sp>
      <p:sp>
        <p:nvSpPr>
          <p:cNvPr id="15" name="Rounded Rectangle 14"/>
          <p:cNvSpPr/>
          <p:nvPr/>
        </p:nvSpPr>
        <p:spPr>
          <a:xfrm>
            <a:off x="0" y="685800"/>
            <a:ext cx="9144000" cy="5867400"/>
          </a:xfrm>
          <a:prstGeom prst="roundRect">
            <a:avLst>
              <a:gd name="adj" fmla="val 4394"/>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0" y="76200"/>
            <a:ext cx="9144000" cy="533400"/>
          </a:xfrm>
          <a:prstGeom prst="roundRect">
            <a:avLst>
              <a:gd name="adj" fmla="val 40909"/>
            </a:avLst>
          </a:prstGeom>
          <a:solidFill>
            <a:schemeClr val="bg1"/>
          </a:solidFill>
          <a:ln w="31750" cmpd="sng">
            <a:solidFill>
              <a:schemeClr val="bg1">
                <a:lumMod val="50000"/>
              </a:schemeClr>
            </a:solidFill>
            <a:prstDash val="solid"/>
          </a:ln>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bIns="0" rtlCol="0" anchor="ctr"/>
          <a:lstStyle/>
          <a:p>
            <a:r>
              <a:rPr lang="en-US" sz="2800" dirty="0" smtClean="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rPr>
              <a:t>Binary Search (Iterative)</a:t>
            </a:r>
            <a:endParaRPr lang="en-US" sz="2800" dirty="0">
              <a:solidFill>
                <a:schemeClr val="tx2">
                  <a:lumMod val="60000"/>
                  <a:lumOff val="40000"/>
                </a:schemeClr>
              </a:solidFill>
              <a:effectLst>
                <a:innerShdw blurRad="114300">
                  <a:prstClr val="black"/>
                </a:innerShdw>
              </a:effectLst>
              <a:latin typeface="Arial Unicode MS" pitchFamily="34" charset="-128"/>
              <a:ea typeface="Arial Unicode MS" pitchFamily="34" charset="-128"/>
              <a:cs typeface="Arial Unicode MS" pitchFamily="34" charset="-128"/>
            </a:endParaRPr>
          </a:p>
        </p:txBody>
      </p:sp>
      <p:sp>
        <p:nvSpPr>
          <p:cNvPr id="18" name="TextBox 17"/>
          <p:cNvSpPr txBox="1"/>
          <p:nvPr/>
        </p:nvSpPr>
        <p:spPr>
          <a:xfrm>
            <a:off x="152400" y="914400"/>
            <a:ext cx="8839200" cy="1200329"/>
          </a:xfrm>
          <a:prstGeom prst="rect">
            <a:avLst/>
          </a:prstGeom>
          <a:noFill/>
        </p:spPr>
        <p:txBody>
          <a:bodyPr wrap="square" rtlCol="0">
            <a:spAutoFit/>
          </a:bodyPr>
          <a:lstStyle/>
          <a:p>
            <a:endParaRPr lang="en-US" dirty="0" smtClean="0"/>
          </a:p>
          <a:p>
            <a:endParaRPr lang="en-US" dirty="0" smtClean="0"/>
          </a:p>
          <a:p>
            <a:pPr marL="342900" indent="-342900"/>
            <a:endParaRPr lang="en-US" dirty="0" smtClean="0"/>
          </a:p>
          <a:p>
            <a:endParaRPr lang="en-US" dirty="0"/>
          </a:p>
        </p:txBody>
      </p:sp>
      <p:grpSp>
        <p:nvGrpSpPr>
          <p:cNvPr id="2" name="Group 6"/>
          <p:cNvGrpSpPr/>
          <p:nvPr/>
        </p:nvGrpSpPr>
        <p:grpSpPr>
          <a:xfrm>
            <a:off x="1828800" y="1828800"/>
            <a:ext cx="1447800" cy="382588"/>
            <a:chOff x="304800" y="1446212"/>
            <a:chExt cx="457200" cy="382588"/>
          </a:xfrm>
        </p:grpSpPr>
        <p:grpSp>
          <p:nvGrpSpPr>
            <p:cNvPr id="3" name="Group 37"/>
            <p:cNvGrpSpPr/>
            <p:nvPr/>
          </p:nvGrpSpPr>
          <p:grpSpPr>
            <a:xfrm>
              <a:off x="304800" y="1447006"/>
              <a:ext cx="76200" cy="381794"/>
              <a:chOff x="1600200" y="1372394"/>
              <a:chExt cx="76200" cy="381794"/>
            </a:xfrm>
          </p:grpSpPr>
          <p:cxnSp>
            <p:nvCxnSpPr>
              <p:cNvPr id="13" name="Straight Connector 12"/>
              <p:cNvCxnSpPr/>
              <p:nvPr/>
            </p:nvCxnSpPr>
            <p:spPr>
              <a:xfrm rot="5400000">
                <a:off x="1410494" y="1562100"/>
                <a:ext cx="380206"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600200" y="1752600"/>
                <a:ext cx="76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 name="Group 36"/>
            <p:cNvGrpSpPr/>
            <p:nvPr/>
          </p:nvGrpSpPr>
          <p:grpSpPr>
            <a:xfrm>
              <a:off x="685800" y="1446212"/>
              <a:ext cx="76200" cy="382588"/>
              <a:chOff x="2057400" y="1371600"/>
              <a:chExt cx="76200" cy="382588"/>
            </a:xfrm>
          </p:grpSpPr>
          <p:cxnSp>
            <p:nvCxnSpPr>
              <p:cNvPr id="10" name="Straight Connector 9"/>
              <p:cNvCxnSpPr/>
              <p:nvPr/>
            </p:nvCxnSpPr>
            <p:spPr>
              <a:xfrm rot="5400000">
                <a:off x="1943099" y="1561306"/>
                <a:ext cx="380206"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057400" y="1752600"/>
                <a:ext cx="76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9" name="TextBox 18"/>
          <p:cNvSpPr txBox="1"/>
          <p:nvPr/>
        </p:nvSpPr>
        <p:spPr>
          <a:xfrm>
            <a:off x="8077200" y="838200"/>
            <a:ext cx="838200" cy="5035353"/>
          </a:xfrm>
          <a:prstGeom prst="rect">
            <a:avLst/>
          </a:prstGeom>
          <a:noFill/>
        </p:spPr>
        <p:txBody>
          <a:bodyPr wrap="square" rtlCol="0">
            <a:spAutoFit/>
          </a:bodyPr>
          <a:lstStyle/>
          <a:p>
            <a:pPr>
              <a:lnSpc>
                <a:spcPct val="150000"/>
              </a:lnSpc>
            </a:pPr>
            <a:r>
              <a:rPr lang="en-US" b="1" dirty="0" smtClean="0">
                <a:solidFill>
                  <a:srgbClr val="FF0000"/>
                </a:solidFill>
              </a:rPr>
              <a:t>C1</a:t>
            </a:r>
          </a:p>
          <a:p>
            <a:pPr>
              <a:lnSpc>
                <a:spcPct val="150000"/>
              </a:lnSpc>
            </a:pPr>
            <a:r>
              <a:rPr lang="en-US" b="1" dirty="0" smtClean="0">
                <a:solidFill>
                  <a:srgbClr val="FF0000"/>
                </a:solidFill>
              </a:rPr>
              <a:t>C2</a:t>
            </a:r>
          </a:p>
          <a:p>
            <a:pPr>
              <a:lnSpc>
                <a:spcPct val="150000"/>
              </a:lnSpc>
            </a:pPr>
            <a:r>
              <a:rPr lang="en-US" b="1" dirty="0" smtClean="0">
                <a:solidFill>
                  <a:srgbClr val="FF0000"/>
                </a:solidFill>
              </a:rPr>
              <a:t>C3</a:t>
            </a:r>
          </a:p>
          <a:p>
            <a:pPr>
              <a:lnSpc>
                <a:spcPct val="150000"/>
              </a:lnSpc>
            </a:pPr>
            <a:r>
              <a:rPr lang="en-US" b="1" dirty="0" smtClean="0">
                <a:solidFill>
                  <a:srgbClr val="FF0000"/>
                </a:solidFill>
              </a:rPr>
              <a:t>C4</a:t>
            </a:r>
          </a:p>
          <a:p>
            <a:pPr>
              <a:lnSpc>
                <a:spcPct val="150000"/>
              </a:lnSpc>
            </a:pPr>
            <a:r>
              <a:rPr lang="en-US" b="1" dirty="0" smtClean="0">
                <a:solidFill>
                  <a:srgbClr val="FF0000"/>
                </a:solidFill>
              </a:rPr>
              <a:t>C5</a:t>
            </a:r>
          </a:p>
          <a:p>
            <a:pPr>
              <a:lnSpc>
                <a:spcPct val="150000"/>
              </a:lnSpc>
            </a:pPr>
            <a:r>
              <a:rPr lang="en-US" b="1" dirty="0" smtClean="0">
                <a:solidFill>
                  <a:srgbClr val="FF0000"/>
                </a:solidFill>
              </a:rPr>
              <a:t>C6</a:t>
            </a:r>
          </a:p>
          <a:p>
            <a:pPr>
              <a:lnSpc>
                <a:spcPct val="150000"/>
              </a:lnSpc>
            </a:pPr>
            <a:r>
              <a:rPr lang="en-US" b="1" dirty="0" smtClean="0">
                <a:solidFill>
                  <a:srgbClr val="FF0000"/>
                </a:solidFill>
              </a:rPr>
              <a:t>C7</a:t>
            </a:r>
          </a:p>
          <a:p>
            <a:pPr>
              <a:lnSpc>
                <a:spcPct val="150000"/>
              </a:lnSpc>
            </a:pPr>
            <a:r>
              <a:rPr lang="en-US" b="1" dirty="0" smtClean="0">
                <a:solidFill>
                  <a:srgbClr val="FF0000"/>
                </a:solidFill>
              </a:rPr>
              <a:t>C8</a:t>
            </a:r>
          </a:p>
          <a:p>
            <a:pPr>
              <a:lnSpc>
                <a:spcPct val="150000"/>
              </a:lnSpc>
            </a:pPr>
            <a:r>
              <a:rPr lang="en-US" b="1" dirty="0" smtClean="0">
                <a:solidFill>
                  <a:srgbClr val="FF0000"/>
                </a:solidFill>
              </a:rPr>
              <a:t>C9</a:t>
            </a:r>
          </a:p>
          <a:p>
            <a:pPr>
              <a:lnSpc>
                <a:spcPct val="150000"/>
              </a:lnSpc>
            </a:pPr>
            <a:r>
              <a:rPr lang="en-US" b="1" dirty="0" smtClean="0">
                <a:solidFill>
                  <a:srgbClr val="FF0000"/>
                </a:solidFill>
              </a:rPr>
              <a:t>C10</a:t>
            </a:r>
          </a:p>
          <a:p>
            <a:pPr>
              <a:lnSpc>
                <a:spcPct val="150000"/>
              </a:lnSpc>
            </a:pPr>
            <a:r>
              <a:rPr lang="en-US" b="1" dirty="0" smtClean="0">
                <a:solidFill>
                  <a:srgbClr val="FF0000"/>
                </a:solidFill>
              </a:rPr>
              <a:t>C11</a:t>
            </a:r>
          </a:p>
          <a:p>
            <a:pPr>
              <a:lnSpc>
                <a:spcPct val="150000"/>
              </a:lnSpc>
            </a:pPr>
            <a:r>
              <a:rPr lang="en-US" b="1" dirty="0" smtClean="0">
                <a:solidFill>
                  <a:srgbClr val="FF0000"/>
                </a:solidFill>
              </a:rPr>
              <a:t>C12</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8636</TotalTime>
  <Words>955</Words>
  <Application>Microsoft Office PowerPoint</Application>
  <PresentationFormat>On-screen Show (4:3)</PresentationFormat>
  <Paragraphs>389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ashish.gupta</dc:creator>
  <cp:lastModifiedBy>kunjbihari.meena</cp:lastModifiedBy>
  <cp:revision>378</cp:revision>
  <dcterms:created xsi:type="dcterms:W3CDTF">2013-01-01T04:30:55Z</dcterms:created>
  <dcterms:modified xsi:type="dcterms:W3CDTF">2022-09-02T04:06:34Z</dcterms:modified>
</cp:coreProperties>
</file>