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90"/>
  </p:notesMasterIdLst>
  <p:sldIdLst>
    <p:sldId id="351" r:id="rId2"/>
    <p:sldId id="256" r:id="rId3"/>
    <p:sldId id="496" r:id="rId4"/>
    <p:sldId id="352" r:id="rId5"/>
    <p:sldId id="485" r:id="rId6"/>
    <p:sldId id="497" r:id="rId7"/>
    <p:sldId id="498" r:id="rId8"/>
    <p:sldId id="258" r:id="rId9"/>
    <p:sldId id="259" r:id="rId10"/>
    <p:sldId id="260" r:id="rId11"/>
    <p:sldId id="266" r:id="rId12"/>
    <p:sldId id="267" r:id="rId13"/>
    <p:sldId id="261" r:id="rId14"/>
    <p:sldId id="262" r:id="rId15"/>
    <p:sldId id="268" r:id="rId16"/>
    <p:sldId id="396" r:id="rId17"/>
    <p:sldId id="397" r:id="rId18"/>
    <p:sldId id="263" r:id="rId19"/>
    <p:sldId id="487" r:id="rId20"/>
    <p:sldId id="478" r:id="rId21"/>
    <p:sldId id="417" r:id="rId22"/>
    <p:sldId id="479" r:id="rId23"/>
    <p:sldId id="418" r:id="rId24"/>
    <p:sldId id="488" r:id="rId25"/>
    <p:sldId id="490" r:id="rId26"/>
    <p:sldId id="489" r:id="rId27"/>
    <p:sldId id="493" r:id="rId28"/>
    <p:sldId id="419" r:id="rId29"/>
    <p:sldId id="420" r:id="rId30"/>
    <p:sldId id="421" r:id="rId31"/>
    <p:sldId id="422" r:id="rId32"/>
    <p:sldId id="423" r:id="rId33"/>
    <p:sldId id="424" r:id="rId34"/>
    <p:sldId id="425" r:id="rId35"/>
    <p:sldId id="480" r:id="rId36"/>
    <p:sldId id="427" r:id="rId37"/>
    <p:sldId id="481" r:id="rId38"/>
    <p:sldId id="428" r:id="rId39"/>
    <p:sldId id="429" r:id="rId40"/>
    <p:sldId id="430" r:id="rId41"/>
    <p:sldId id="431" r:id="rId42"/>
    <p:sldId id="432" r:id="rId43"/>
    <p:sldId id="433" r:id="rId44"/>
    <p:sldId id="434" r:id="rId45"/>
    <p:sldId id="435" r:id="rId46"/>
    <p:sldId id="436" r:id="rId47"/>
    <p:sldId id="437" r:id="rId48"/>
    <p:sldId id="438" r:id="rId49"/>
    <p:sldId id="439" r:id="rId50"/>
    <p:sldId id="440" r:id="rId51"/>
    <p:sldId id="441" r:id="rId52"/>
    <p:sldId id="442" r:id="rId53"/>
    <p:sldId id="443" r:id="rId54"/>
    <p:sldId id="444" r:id="rId55"/>
    <p:sldId id="445" r:id="rId56"/>
    <p:sldId id="446" r:id="rId57"/>
    <p:sldId id="483" r:id="rId58"/>
    <p:sldId id="447"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7" r:id="rId76"/>
    <p:sldId id="468" r:id="rId77"/>
    <p:sldId id="469" r:id="rId78"/>
    <p:sldId id="470" r:id="rId79"/>
    <p:sldId id="499" r:id="rId80"/>
    <p:sldId id="500" r:id="rId81"/>
    <p:sldId id="501" r:id="rId82"/>
    <p:sldId id="471" r:id="rId83"/>
    <p:sldId id="472" r:id="rId84"/>
    <p:sldId id="484" r:id="rId85"/>
    <p:sldId id="473" r:id="rId86"/>
    <p:sldId id="474" r:id="rId87"/>
    <p:sldId id="475" r:id="rId88"/>
    <p:sldId id="491" r:id="rId8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AE"/>
    <a:srgbClr val="E9E8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92D665A-A7C4-49FA-BB6B-826F1D4E7F76}" type="datetimeFigureOut">
              <a:rPr lang="en-US" smtClean="0"/>
              <a:pPr/>
              <a:t>9/20/2022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8B33FC-B199-41BE-995C-DE4EB29CBD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708BF-166B-4B3B-9694-1BBE1834A5DE}" type="slidenum">
              <a:rPr lang="en-US"/>
              <a:pPr/>
              <a:t>24</a:t>
            </a:fld>
            <a:endParaRPr lang="en-US"/>
          </a:p>
        </p:txBody>
      </p:sp>
      <p:sp>
        <p:nvSpPr>
          <p:cNvPr id="311298" name="Rectangle 2"/>
          <p:cNvSpPr>
            <a:spLocks noGrp="1" noRot="1" noChangeAspect="1" noChangeArrowheads="1" noTextEdit="1"/>
          </p:cNvSpPr>
          <p:nvPr>
            <p:ph type="sldImg"/>
          </p:nvPr>
        </p:nvSpPr>
        <p:spPr>
          <a:xfrm>
            <a:off x="1266825" y="727075"/>
            <a:ext cx="4783138" cy="3587750"/>
          </a:xfrm>
          <a:ln/>
        </p:spPr>
      </p:sp>
      <p:sp>
        <p:nvSpPr>
          <p:cNvPr id="311299"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52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53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D8B33FC-B199-41BE-995C-DE4EB29CBD3E}" type="slidenum">
              <a:rPr lang="en-US" smtClean="0"/>
              <a:pPr/>
              <a:t>62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79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80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7322E-9342-49A3-A3CB-1A27B8E15240}" type="slidenum">
              <a:rPr lang="en-US"/>
              <a:pPr/>
              <a:t>25</a:t>
            </a:fld>
            <a:endParaRPr lang="en-US"/>
          </a:p>
        </p:txBody>
      </p:sp>
      <p:sp>
        <p:nvSpPr>
          <p:cNvPr id="313346" name="Rectangle 2"/>
          <p:cNvSpPr>
            <a:spLocks noGrp="1" noRot="1" noChangeAspect="1" noChangeArrowheads="1" noTextEdit="1"/>
          </p:cNvSpPr>
          <p:nvPr>
            <p:ph type="sldImg"/>
          </p:nvPr>
        </p:nvSpPr>
        <p:spPr>
          <a:xfrm>
            <a:off x="1266825" y="727075"/>
            <a:ext cx="4783138" cy="3587750"/>
          </a:xfrm>
          <a:ln/>
        </p:spPr>
      </p:sp>
      <p:sp>
        <p:nvSpPr>
          <p:cNvPr id="313347"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CFDE0-2D72-42A3-9A79-414617ED7A98}" type="slidenum">
              <a:rPr lang="en-US"/>
              <a:pPr/>
              <a:t>26</a:t>
            </a:fld>
            <a:endParaRPr lang="en-US"/>
          </a:p>
        </p:txBody>
      </p:sp>
      <p:sp>
        <p:nvSpPr>
          <p:cNvPr id="315394" name="Rectangle 2"/>
          <p:cNvSpPr>
            <a:spLocks noGrp="1" noRot="1" noChangeAspect="1" noChangeArrowheads="1" noTextEdit="1"/>
          </p:cNvSpPr>
          <p:nvPr>
            <p:ph type="sldImg"/>
          </p:nvPr>
        </p:nvSpPr>
        <p:spPr>
          <a:xfrm>
            <a:off x="1266825" y="727075"/>
            <a:ext cx="4783138" cy="3587750"/>
          </a:xfrm>
          <a:ln/>
        </p:spPr>
      </p:sp>
      <p:sp>
        <p:nvSpPr>
          <p:cNvPr id="315395"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CFDE0-2D72-42A3-9A79-414617ED7A98}" type="slidenum">
              <a:rPr lang="en-US"/>
              <a:pPr/>
              <a:t>27</a:t>
            </a:fld>
            <a:endParaRPr lang="en-US"/>
          </a:p>
        </p:txBody>
      </p:sp>
      <p:sp>
        <p:nvSpPr>
          <p:cNvPr id="315394" name="Rectangle 2"/>
          <p:cNvSpPr>
            <a:spLocks noGrp="1" noRot="1" noChangeAspect="1" noChangeArrowheads="1" noTextEdit="1"/>
          </p:cNvSpPr>
          <p:nvPr>
            <p:ph type="sldImg"/>
          </p:nvPr>
        </p:nvSpPr>
        <p:spPr>
          <a:xfrm>
            <a:off x="1266825" y="727075"/>
            <a:ext cx="4783138" cy="3587750"/>
          </a:xfrm>
          <a:ln/>
        </p:spPr>
      </p:sp>
      <p:sp>
        <p:nvSpPr>
          <p:cNvPr id="315395"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sz="1300" dirty="0" smtClean="0"/>
              <a:t>&lt;Pivot</a:t>
            </a:r>
          </a:p>
          <a:p>
            <a:pPr rtl="0" eaLnBrk="1" fontAlgn="base" latinLnBrk="0" hangingPunct="1"/>
            <a:r>
              <a:rPr lang="en-US" sz="1300" dirty="0" smtClean="0"/>
              <a:t> Pivot</a:t>
            </a:r>
          </a:p>
          <a:p>
            <a:pPr rtl="0" eaLnBrk="1" fontAlgn="base" latinLnBrk="0" hangingPunct="1"/>
            <a:r>
              <a:rPr lang="en-US" sz="1300" dirty="0" smtClean="0"/>
              <a:t>&gt;Pivot</a:t>
            </a:r>
          </a:p>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sz="1300" dirty="0" smtClean="0"/>
              <a:t>&lt;Pivot</a:t>
            </a:r>
          </a:p>
          <a:p>
            <a:pPr rtl="0" eaLnBrk="1" fontAlgn="base" latinLnBrk="0" hangingPunct="1"/>
            <a:r>
              <a:rPr lang="en-US" sz="1300" dirty="0" smtClean="0"/>
              <a:t> Pivot</a:t>
            </a:r>
          </a:p>
          <a:p>
            <a:pPr rtl="0" eaLnBrk="1" fontAlgn="base" latinLnBrk="0" hangingPunct="1"/>
            <a:r>
              <a:rPr lang="en-US" sz="1300" dirty="0" smtClean="0"/>
              <a:t>&gt;Pivot</a:t>
            </a:r>
          </a:p>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E546C3-F135-49C2-ABF5-782D19287C10}"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E546C3-F135-49C2-ABF5-782D19287C10}"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546C3-F135-49C2-ABF5-782D19287C10}"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E546C3-F135-49C2-ABF5-782D19287C10}"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546C3-F135-49C2-ABF5-782D19287C10}"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546C3-F135-49C2-ABF5-782D19287C10}" type="datetimeFigureOut">
              <a:rPr lang="en-US" smtClean="0"/>
              <a:pPr/>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A988F-F144-4AE8-99D0-292E3CCAA2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hyperlink" Target="https://en.wikipedia.org/wiki/Timsort" TargetMode="External"/><Relationship Id="rId2" Type="http://schemas.openxmlformats.org/officeDocument/2006/relationships/hyperlink" Target="https://en.wikipedia.org/wiki/Introsor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7" name="Rounded Rectangle 6"/>
          <p:cNvSpPr/>
          <p:nvPr/>
        </p:nvSpPr>
        <p:spPr>
          <a:xfrm>
            <a:off x="152400" y="152400"/>
            <a:ext cx="8839200" cy="6553200"/>
          </a:xfrm>
          <a:prstGeom prst="roundRect">
            <a:avLst>
              <a:gd name="adj" fmla="val 3984"/>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52400" y="2209800"/>
            <a:ext cx="883920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5400" dirty="0" smtClean="0">
                <a:ln w="18415" cmpd="sng">
                  <a:solidFill>
                    <a:srgbClr val="FFFFFF"/>
                  </a:solidFill>
                  <a:prstDash val="solid"/>
                </a:ln>
                <a:solidFill>
                  <a:srgbClr val="FF0000"/>
                </a:solidFill>
                <a:effectLst>
                  <a:outerShdw blurRad="63500" dir="3600000" algn="tl" rotWithShape="0">
                    <a:srgbClr val="000000">
                      <a:alpha val="70000"/>
                    </a:srgbClr>
                  </a:outerShdw>
                </a:effectLst>
              </a:rPr>
              <a:t>Sorting </a:t>
            </a:r>
          </a:p>
          <a:p>
            <a:pPr algn="ctr"/>
            <a:r>
              <a:rPr lang="en-US" sz="5400" dirty="0" smtClean="0">
                <a:ln w="18415" cmpd="sng">
                  <a:solidFill>
                    <a:srgbClr val="FFFFFF"/>
                  </a:solidFill>
                  <a:prstDash val="solid"/>
                </a:ln>
                <a:solidFill>
                  <a:srgbClr val="FF0000"/>
                </a:solidFill>
                <a:effectLst>
                  <a:outerShdw blurRad="63500" dir="3600000" algn="tl" rotWithShape="0">
                    <a:srgbClr val="000000">
                      <a:alpha val="70000"/>
                    </a:srgbClr>
                  </a:outerShdw>
                </a:effectLst>
              </a:rPr>
              <a:t>Algorithms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7" name="Table 6"/>
          <p:cNvGraphicFramePr>
            <a:graphicFrameLocks noGrp="1"/>
          </p:cNvGraphicFramePr>
          <p:nvPr/>
        </p:nvGraphicFramePr>
        <p:xfrm>
          <a:off x="11430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8" name="Oval 7"/>
          <p:cNvSpPr/>
          <p:nvPr/>
        </p:nvSpPr>
        <p:spPr>
          <a:xfrm>
            <a:off x="5486400" y="609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96000" y="609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1143000" y="1381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13</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2" name="Table 11"/>
          <p:cNvGraphicFramePr>
            <a:graphicFrameLocks noGrp="1"/>
          </p:cNvGraphicFramePr>
          <p:nvPr/>
        </p:nvGraphicFramePr>
        <p:xfrm>
          <a:off x="1143000" y="2143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sp>
        <p:nvSpPr>
          <p:cNvPr id="13" name="Oval 12"/>
          <p:cNvSpPr/>
          <p:nvPr/>
        </p:nvSpPr>
        <p:spPr>
          <a:xfrm>
            <a:off x="60960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5638800" y="2514600"/>
            <a:ext cx="2438400" cy="2117705"/>
            <a:chOff x="5638800" y="2514600"/>
            <a:chExt cx="2438400" cy="2117705"/>
          </a:xfrm>
        </p:grpSpPr>
        <p:sp>
          <p:nvSpPr>
            <p:cNvPr id="16" name="TextBox 15"/>
            <p:cNvSpPr txBox="1"/>
            <p:nvPr/>
          </p:nvSpPr>
          <p:spPr>
            <a:xfrm>
              <a:off x="5638800" y="3124200"/>
              <a:ext cx="2438400" cy="1508105"/>
            </a:xfrm>
            <a:prstGeom prst="rect">
              <a:avLst/>
            </a:prstGeom>
            <a:noFill/>
          </p:spPr>
          <p:txBody>
            <a:bodyPr wrap="square" rtlCol="0">
              <a:spAutoFit/>
            </a:bodyPr>
            <a:lstStyle/>
            <a:p>
              <a:r>
                <a:rPr lang="en-US" sz="2000" b="1" dirty="0" smtClean="0"/>
                <a:t>Final Position</a:t>
              </a:r>
            </a:p>
            <a:p>
              <a:r>
                <a:rPr lang="en-US" b="1" dirty="0" smtClean="0">
                  <a:solidFill>
                    <a:srgbClr val="3333FF"/>
                  </a:solidFill>
                </a:rPr>
                <a:t>(Largest value correctly placed)</a:t>
              </a:r>
            </a:p>
            <a:p>
              <a:r>
                <a:rPr lang="en-US" dirty="0" smtClean="0"/>
                <a:t/>
              </a:r>
              <a:br>
                <a:rPr lang="en-US" dirty="0" smtClean="0"/>
              </a:br>
              <a:endParaRPr lang="en-US" dirty="0"/>
            </a:p>
          </p:txBody>
        </p:sp>
        <p:cxnSp>
          <p:nvCxnSpPr>
            <p:cNvPr id="21" name="Straight Arrow Connector 20"/>
            <p:cNvCxnSpPr/>
            <p:nvPr/>
          </p:nvCxnSpPr>
          <p:spPr>
            <a:xfrm flipV="1">
              <a:off x="6934200" y="2514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04800" y="4953000"/>
            <a:ext cx="2057400" cy="461665"/>
          </a:xfrm>
          <a:prstGeom prst="rect">
            <a:avLst/>
          </a:prstGeom>
          <a:noFill/>
        </p:spPr>
        <p:txBody>
          <a:bodyPr wrap="square" rtlCol="0">
            <a:spAutoFit/>
          </a:bodyPr>
          <a:lstStyle/>
          <a:p>
            <a:r>
              <a:rPr lang="en-US" sz="2400" b="1" u="sng" dirty="0" smtClean="0"/>
              <a:t>Iteration 2:</a:t>
            </a:r>
            <a:endParaRPr lang="en-US" b="1" u="sng" dirty="0"/>
          </a:p>
        </p:txBody>
      </p:sp>
      <p:graphicFrame>
        <p:nvGraphicFramePr>
          <p:cNvPr id="28" name="Table 27"/>
          <p:cNvGraphicFramePr>
            <a:graphicFrameLocks noGrp="1"/>
          </p:cNvGraphicFramePr>
          <p:nvPr/>
        </p:nvGraphicFramePr>
        <p:xfrm>
          <a:off x="1066800" y="5562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7</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pSp>
        <p:nvGrpSpPr>
          <p:cNvPr id="29" name="Group 28"/>
          <p:cNvGrpSpPr/>
          <p:nvPr/>
        </p:nvGrpSpPr>
        <p:grpSpPr>
          <a:xfrm>
            <a:off x="5486400" y="5876092"/>
            <a:ext cx="1676400" cy="1058108"/>
            <a:chOff x="6172200" y="2514600"/>
            <a:chExt cx="1676400" cy="1058108"/>
          </a:xfrm>
        </p:grpSpPr>
        <p:sp>
          <p:nvSpPr>
            <p:cNvPr id="30" name="TextBox 29"/>
            <p:cNvSpPr txBox="1"/>
            <p:nvPr/>
          </p:nvSpPr>
          <p:spPr>
            <a:xfrm>
              <a:off x="6172200" y="2895600"/>
              <a:ext cx="1676400" cy="677108"/>
            </a:xfrm>
            <a:prstGeom prst="rect">
              <a:avLst/>
            </a:prstGeom>
            <a:noFill/>
          </p:spPr>
          <p:txBody>
            <a:bodyPr wrap="square" rtlCol="0">
              <a:spAutoFit/>
            </a:bodyPr>
            <a:lstStyle/>
            <a:p>
              <a:r>
                <a:rPr lang="en-US" sz="2000" b="1" dirty="0" smtClean="0"/>
                <a:t>Final Position</a:t>
              </a:r>
              <a:r>
                <a:rPr lang="en-US" dirty="0" smtClean="0"/>
                <a:t/>
              </a:r>
              <a:br>
                <a:rPr lang="en-US" dirty="0" smtClean="0"/>
              </a:br>
              <a:endParaRPr lang="en-US" dirty="0"/>
            </a:p>
          </p:txBody>
        </p:sp>
        <p:cxnSp>
          <p:nvCxnSpPr>
            <p:cNvPr id="31" name="Straight Arrow Connector 30"/>
            <p:cNvCxnSpPr/>
            <p:nvPr/>
          </p:nvCxnSpPr>
          <p:spPr>
            <a:xfrm flipV="1">
              <a:off x="6934200" y="2514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1143000" y="152400"/>
            <a:ext cx="6096000" cy="369332"/>
          </a:xfrm>
          <a:prstGeom prst="rect">
            <a:avLst/>
          </a:prstGeom>
          <a:noFill/>
        </p:spPr>
        <p:txBody>
          <a:bodyPr wrap="square" rtlCol="0">
            <a:spAutoFit/>
          </a:bodyPr>
          <a:lstStyle/>
          <a:p>
            <a:r>
              <a:rPr lang="en-US" b="1" dirty="0" smtClean="0">
                <a:solidFill>
                  <a:srgbClr val="FF0000"/>
                </a:solidFill>
              </a:rPr>
              <a:t>a[0]     a[1]    a[2]     a[3]     a[4]    a[5]    a[6]     a[7]    a[8]    a[9] </a:t>
            </a:r>
            <a:endParaRPr lang="en-US" b="1" dirty="0">
              <a:solidFill>
                <a:srgbClr val="FF0000"/>
              </a:solidFill>
            </a:endParaRPr>
          </a:p>
        </p:txBody>
      </p:sp>
      <p:sp>
        <p:nvSpPr>
          <p:cNvPr id="23" name="TextBox 22"/>
          <p:cNvSpPr txBox="1"/>
          <p:nvPr/>
        </p:nvSpPr>
        <p:spPr>
          <a:xfrm>
            <a:off x="7467600" y="609600"/>
            <a:ext cx="1219200" cy="369332"/>
          </a:xfrm>
          <a:prstGeom prst="rect">
            <a:avLst/>
          </a:prstGeom>
          <a:noFill/>
        </p:spPr>
        <p:txBody>
          <a:bodyPr wrap="square" rtlCol="0">
            <a:spAutoFit/>
          </a:bodyPr>
          <a:lstStyle/>
          <a:p>
            <a:r>
              <a:rPr lang="en-US" b="1" dirty="0" smtClean="0"/>
              <a:t>Swapping</a:t>
            </a:r>
            <a:endParaRPr lang="en-US" b="1" dirty="0"/>
          </a:p>
        </p:txBody>
      </p:sp>
      <p:sp>
        <p:nvSpPr>
          <p:cNvPr id="24" name="TextBox 23"/>
          <p:cNvSpPr txBox="1"/>
          <p:nvPr/>
        </p:nvSpPr>
        <p:spPr>
          <a:xfrm>
            <a:off x="7467600" y="1383268"/>
            <a:ext cx="1219200" cy="369332"/>
          </a:xfrm>
          <a:prstGeom prst="rect">
            <a:avLst/>
          </a:prstGeom>
          <a:noFill/>
        </p:spPr>
        <p:txBody>
          <a:bodyPr wrap="square" rtlCol="0">
            <a:spAutoFit/>
          </a:bodyPr>
          <a:lstStyle/>
          <a:p>
            <a:r>
              <a:rPr lang="en-US" b="1" dirty="0" smtClean="0"/>
              <a:t>Swapping</a:t>
            </a:r>
            <a:endParaRPr lang="en-US" b="1" dirty="0"/>
          </a:p>
        </p:txBody>
      </p:sp>
      <p:sp>
        <p:nvSpPr>
          <p:cNvPr id="25" name="Rectangle 24"/>
          <p:cNvSpPr/>
          <p:nvPr/>
        </p:nvSpPr>
        <p:spPr>
          <a:xfrm>
            <a:off x="304800" y="3581400"/>
            <a:ext cx="8153400" cy="923330"/>
          </a:xfrm>
          <a:prstGeom prst="rect">
            <a:avLst/>
          </a:prstGeom>
        </p:spPr>
        <p:txBody>
          <a:bodyPr wrap="square">
            <a:spAutoFit/>
          </a:bodyPr>
          <a:lstStyle/>
          <a:p>
            <a:pPr>
              <a:buFont typeface="Wingdings" pitchFamily="2" charset="2"/>
              <a:buChar char="Ø"/>
            </a:pPr>
            <a:r>
              <a:rPr lang="en-US" b="1" dirty="0" smtClean="0"/>
              <a:t>Notice that only the largest value is correctly placed</a:t>
            </a:r>
          </a:p>
          <a:p>
            <a:pPr>
              <a:buFont typeface="Wingdings" pitchFamily="2" charset="2"/>
              <a:buChar char="Ø"/>
            </a:pPr>
            <a:r>
              <a:rPr lang="en-US" b="1" dirty="0" smtClean="0">
                <a:solidFill>
                  <a:srgbClr val="3333FF"/>
                </a:solidFill>
              </a:rPr>
              <a:t>All other values are still out of order</a:t>
            </a:r>
          </a:p>
          <a:p>
            <a:pPr>
              <a:buFont typeface="Wingdings" pitchFamily="2" charset="2"/>
              <a:buChar char="Ø"/>
            </a:pPr>
            <a:r>
              <a:rPr lang="en-US" b="1" dirty="0" smtClean="0"/>
              <a:t>So we need to </a:t>
            </a:r>
            <a:r>
              <a:rPr lang="en-US" b="1" dirty="0" smtClean="0">
                <a:solidFill>
                  <a:srgbClr val="FF0033"/>
                </a:solidFill>
              </a:rPr>
              <a:t>repeat this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4800" y="3962400"/>
            <a:ext cx="2057400" cy="461665"/>
          </a:xfrm>
          <a:prstGeom prst="rect">
            <a:avLst/>
          </a:prstGeom>
          <a:noFill/>
        </p:spPr>
        <p:txBody>
          <a:bodyPr wrap="square" rtlCol="0">
            <a:spAutoFit/>
          </a:bodyPr>
          <a:lstStyle/>
          <a:p>
            <a:r>
              <a:rPr lang="en-US" sz="2400" b="1" u="sng" dirty="0" smtClean="0"/>
              <a:t>Iteration 6:</a:t>
            </a:r>
            <a:endParaRPr lang="en-US" b="1" u="sng" dirty="0"/>
          </a:p>
        </p:txBody>
      </p:sp>
      <p:graphicFrame>
        <p:nvGraphicFramePr>
          <p:cNvPr id="28" name="Table 27"/>
          <p:cNvGraphicFramePr>
            <a:graphicFrameLocks noGrp="1"/>
          </p:cNvGraphicFramePr>
          <p:nvPr/>
        </p:nvGraphicFramePr>
        <p:xfrm>
          <a:off x="1143000" y="46482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cxnSp>
        <p:nvCxnSpPr>
          <p:cNvPr id="31" name="Straight Arrow Connector 30"/>
          <p:cNvCxnSpPr/>
          <p:nvPr/>
        </p:nvCxnSpPr>
        <p:spPr>
          <a:xfrm flipV="1">
            <a:off x="3886200" y="50292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4800" y="76200"/>
            <a:ext cx="2057400" cy="461665"/>
          </a:xfrm>
          <a:prstGeom prst="rect">
            <a:avLst/>
          </a:prstGeom>
          <a:noFill/>
        </p:spPr>
        <p:txBody>
          <a:bodyPr wrap="square" rtlCol="0">
            <a:spAutoFit/>
          </a:bodyPr>
          <a:lstStyle/>
          <a:p>
            <a:r>
              <a:rPr lang="en-US" sz="2400" b="1" u="sng" dirty="0" smtClean="0"/>
              <a:t>Iteration 3:</a:t>
            </a:r>
            <a:endParaRPr lang="en-US" b="1" u="sng" dirty="0"/>
          </a:p>
        </p:txBody>
      </p:sp>
      <p:sp>
        <p:nvSpPr>
          <p:cNvPr id="23" name="TextBox 22"/>
          <p:cNvSpPr txBox="1"/>
          <p:nvPr/>
        </p:nvSpPr>
        <p:spPr>
          <a:xfrm>
            <a:off x="304800" y="1290935"/>
            <a:ext cx="2057400" cy="461665"/>
          </a:xfrm>
          <a:prstGeom prst="rect">
            <a:avLst/>
          </a:prstGeom>
          <a:noFill/>
        </p:spPr>
        <p:txBody>
          <a:bodyPr wrap="square" rtlCol="0">
            <a:spAutoFit/>
          </a:bodyPr>
          <a:lstStyle/>
          <a:p>
            <a:r>
              <a:rPr lang="en-US" sz="2400" b="1" u="sng" dirty="0" smtClean="0"/>
              <a:t>Iteration 4:</a:t>
            </a:r>
            <a:endParaRPr lang="en-US" b="1" u="sng" dirty="0"/>
          </a:p>
        </p:txBody>
      </p:sp>
      <p:sp>
        <p:nvSpPr>
          <p:cNvPr id="24" name="TextBox 23"/>
          <p:cNvSpPr txBox="1"/>
          <p:nvPr/>
        </p:nvSpPr>
        <p:spPr>
          <a:xfrm>
            <a:off x="304800" y="2590800"/>
            <a:ext cx="2057400" cy="461665"/>
          </a:xfrm>
          <a:prstGeom prst="rect">
            <a:avLst/>
          </a:prstGeom>
          <a:noFill/>
        </p:spPr>
        <p:txBody>
          <a:bodyPr wrap="square" rtlCol="0">
            <a:spAutoFit/>
          </a:bodyPr>
          <a:lstStyle/>
          <a:p>
            <a:r>
              <a:rPr lang="en-US" sz="2400" b="1" u="sng" dirty="0" smtClean="0"/>
              <a:t>Iteration 5:</a:t>
            </a:r>
            <a:endParaRPr lang="en-US" b="1" u="sng" dirty="0"/>
          </a:p>
        </p:txBody>
      </p:sp>
      <p:graphicFrame>
        <p:nvGraphicFramePr>
          <p:cNvPr id="25" name="Table 24"/>
          <p:cNvGraphicFramePr>
            <a:graphicFrameLocks noGrp="1"/>
          </p:cNvGraphicFramePr>
          <p:nvPr/>
        </p:nvGraphicFramePr>
        <p:xfrm>
          <a:off x="1143000" y="3200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7" name="Table 26"/>
          <p:cNvGraphicFramePr>
            <a:graphicFrameLocks noGrp="1"/>
          </p:cNvGraphicFramePr>
          <p:nvPr/>
        </p:nvGraphicFramePr>
        <p:xfrm>
          <a:off x="1143000" y="1828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9" name="Table 28"/>
          <p:cNvGraphicFramePr>
            <a:graphicFrameLocks noGrp="1"/>
          </p:cNvGraphicFramePr>
          <p:nvPr/>
        </p:nvGraphicFramePr>
        <p:xfrm>
          <a:off x="11430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7</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cxnSp>
        <p:nvCxnSpPr>
          <p:cNvPr id="32" name="Straight Arrow Connector 31"/>
          <p:cNvCxnSpPr/>
          <p:nvPr/>
        </p:nvCxnSpPr>
        <p:spPr>
          <a:xfrm flipV="1">
            <a:off x="5715000" y="990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105400" y="22098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495800" y="3581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04800" y="76200"/>
            <a:ext cx="2057400" cy="461665"/>
          </a:xfrm>
          <a:prstGeom prst="rect">
            <a:avLst/>
          </a:prstGeom>
          <a:noFill/>
        </p:spPr>
        <p:txBody>
          <a:bodyPr wrap="square" rtlCol="0">
            <a:spAutoFit/>
          </a:bodyPr>
          <a:lstStyle/>
          <a:p>
            <a:r>
              <a:rPr lang="en-US" sz="2400" b="1" u="sng" dirty="0" smtClean="0"/>
              <a:t>Iteration 7:</a:t>
            </a:r>
            <a:endParaRPr lang="en-US" b="1" u="sng" dirty="0"/>
          </a:p>
        </p:txBody>
      </p:sp>
      <p:sp>
        <p:nvSpPr>
          <p:cNvPr id="23" name="TextBox 22"/>
          <p:cNvSpPr txBox="1"/>
          <p:nvPr/>
        </p:nvSpPr>
        <p:spPr>
          <a:xfrm>
            <a:off x="304800" y="1290935"/>
            <a:ext cx="2057400" cy="461665"/>
          </a:xfrm>
          <a:prstGeom prst="rect">
            <a:avLst/>
          </a:prstGeom>
          <a:noFill/>
        </p:spPr>
        <p:txBody>
          <a:bodyPr wrap="square" rtlCol="0">
            <a:spAutoFit/>
          </a:bodyPr>
          <a:lstStyle/>
          <a:p>
            <a:r>
              <a:rPr lang="en-US" sz="2400" b="1" u="sng" dirty="0" smtClean="0"/>
              <a:t>Iteration 8:</a:t>
            </a:r>
            <a:endParaRPr lang="en-US" b="1" u="sng" dirty="0"/>
          </a:p>
        </p:txBody>
      </p:sp>
      <p:sp>
        <p:nvSpPr>
          <p:cNvPr id="24" name="TextBox 23"/>
          <p:cNvSpPr txBox="1"/>
          <p:nvPr/>
        </p:nvSpPr>
        <p:spPr>
          <a:xfrm>
            <a:off x="304800" y="2590800"/>
            <a:ext cx="2057400" cy="461665"/>
          </a:xfrm>
          <a:prstGeom prst="rect">
            <a:avLst/>
          </a:prstGeom>
          <a:noFill/>
        </p:spPr>
        <p:txBody>
          <a:bodyPr wrap="square" rtlCol="0">
            <a:spAutoFit/>
          </a:bodyPr>
          <a:lstStyle/>
          <a:p>
            <a:r>
              <a:rPr lang="en-US" sz="2400" b="1" u="sng" dirty="0" smtClean="0"/>
              <a:t>Iteration 9:</a:t>
            </a:r>
            <a:endParaRPr lang="en-US" b="1" u="sng" dirty="0"/>
          </a:p>
        </p:txBody>
      </p:sp>
      <p:graphicFrame>
        <p:nvGraphicFramePr>
          <p:cNvPr id="25" name="Table 24"/>
          <p:cNvGraphicFramePr>
            <a:graphicFrameLocks noGrp="1"/>
          </p:cNvGraphicFramePr>
          <p:nvPr/>
        </p:nvGraphicFramePr>
        <p:xfrm>
          <a:off x="1143000" y="3200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7" name="Table 26"/>
          <p:cNvGraphicFramePr>
            <a:graphicFrameLocks noGrp="1"/>
          </p:cNvGraphicFramePr>
          <p:nvPr/>
        </p:nvGraphicFramePr>
        <p:xfrm>
          <a:off x="1143000" y="1828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9" name="Table 28"/>
          <p:cNvGraphicFramePr>
            <a:graphicFrameLocks noGrp="1"/>
          </p:cNvGraphicFramePr>
          <p:nvPr/>
        </p:nvGraphicFramePr>
        <p:xfrm>
          <a:off x="11430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cxnSp>
        <p:nvCxnSpPr>
          <p:cNvPr id="32" name="Straight Arrow Connector 31"/>
          <p:cNvCxnSpPr/>
          <p:nvPr/>
        </p:nvCxnSpPr>
        <p:spPr>
          <a:xfrm flipV="1">
            <a:off x="3276600" y="990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667000" y="22098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057400" y="3581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447800" y="3581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Bubble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339102"/>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Bubble_sort</a:t>
            </a:r>
            <a:r>
              <a:rPr lang="en-US" sz="2000" b="1" i="1" dirty="0" smtClean="0"/>
              <a:t>(</a:t>
            </a:r>
            <a:r>
              <a:rPr lang="en-US" sz="2000" b="1" i="1" dirty="0" err="1" smtClean="0"/>
              <a:t>a,n</a:t>
            </a:r>
            <a:r>
              <a:rPr lang="en-US" sz="2000" b="1" i="1" dirty="0" smtClean="0"/>
              <a:t>): </a:t>
            </a:r>
            <a:r>
              <a:rPr lang="en-US" sz="2000" dirty="0" smtClean="0"/>
              <a:t>This algorithm sorts the elements in ascending order.</a:t>
            </a:r>
            <a:r>
              <a:rPr lang="en-US" sz="2000" b="1" i="1" dirty="0" smtClean="0"/>
              <a:t> </a:t>
            </a:r>
            <a:r>
              <a:rPr lang="en-US" sz="2000" dirty="0" smtClean="0"/>
              <a:t>a is an array which contains n elements. Variable temp is used to facilitate the swapping of two values. I and J are used as loop control variables.</a:t>
            </a:r>
            <a:endParaRPr lang="en-US" sz="2400" dirty="0" smtClean="0"/>
          </a:p>
          <a:p>
            <a:pPr algn="just"/>
            <a:endParaRPr lang="en-US" sz="2000" dirty="0" smtClean="0"/>
          </a:p>
          <a:p>
            <a:endParaRPr lang="en-US" dirty="0" smtClean="0"/>
          </a:p>
          <a:p>
            <a:endParaRPr lang="en-US" dirty="0"/>
          </a:p>
        </p:txBody>
      </p:sp>
      <p:sp>
        <p:nvSpPr>
          <p:cNvPr id="7" name="TextBox 6"/>
          <p:cNvSpPr txBox="1"/>
          <p:nvPr/>
        </p:nvSpPr>
        <p:spPr>
          <a:xfrm>
            <a:off x="304800" y="2544901"/>
            <a:ext cx="7848600" cy="3170099"/>
          </a:xfrm>
          <a:prstGeom prst="rect">
            <a:avLst/>
          </a:prstGeom>
          <a:solidFill>
            <a:schemeClr val="bg1">
              <a:lumMod val="85000"/>
            </a:schemeClr>
          </a:solidFill>
        </p:spPr>
        <p:txBody>
          <a:bodyPr wrap="square" rtlCol="0">
            <a:spAutoFit/>
          </a:bodyPr>
          <a:lstStyle/>
          <a:p>
            <a:pPr marL="342900" indent="-342900">
              <a:lnSpc>
                <a:spcPct val="150000"/>
              </a:lnSpc>
              <a:buFont typeface="+mj-lt"/>
              <a:buAutoNum type="arabicPeriod"/>
            </a:pPr>
            <a:r>
              <a:rPr lang="en-US" sz="2000" dirty="0" smtClean="0"/>
              <a:t>For I = 1 to n-1						</a:t>
            </a:r>
          </a:p>
          <a:p>
            <a:pPr marL="342900" indent="-342900">
              <a:lnSpc>
                <a:spcPct val="150000"/>
              </a:lnSpc>
              <a:buFont typeface="+mj-lt"/>
              <a:buAutoNum type="arabicPeriod"/>
            </a:pPr>
            <a:r>
              <a:rPr lang="en-US" sz="2000" dirty="0" smtClean="0"/>
              <a:t> 	For J = 0 to (n-I-1)</a:t>
            </a:r>
          </a:p>
          <a:p>
            <a:pPr marL="342900" indent="-342900">
              <a:lnSpc>
                <a:spcPct val="150000"/>
              </a:lnSpc>
              <a:buFont typeface="+mj-lt"/>
              <a:buAutoNum type="arabicPeriod"/>
            </a:pPr>
            <a:r>
              <a:rPr lang="en-US" sz="2000" dirty="0" smtClean="0"/>
              <a:t> 		If a[J] &gt; a[J+1] then,</a:t>
            </a:r>
          </a:p>
          <a:p>
            <a:pPr marL="342900" indent="-342900">
              <a:lnSpc>
                <a:spcPct val="150000"/>
              </a:lnSpc>
              <a:buFont typeface="+mj-lt"/>
              <a:buAutoNum type="arabicPeriod"/>
            </a:pPr>
            <a:r>
              <a:rPr lang="en-US" sz="2000" dirty="0" smtClean="0"/>
              <a:t> 			Set temp = a[J]</a:t>
            </a:r>
          </a:p>
          <a:p>
            <a:pPr marL="342900" indent="-342900">
              <a:lnSpc>
                <a:spcPct val="150000"/>
              </a:lnSpc>
              <a:buFont typeface="+mj-lt"/>
              <a:buAutoNum type="arabicPeriod"/>
            </a:pPr>
            <a:r>
              <a:rPr lang="en-US" sz="2000" dirty="0" smtClean="0"/>
              <a:t> 			Set a[J] = a[J+1]</a:t>
            </a:r>
          </a:p>
          <a:p>
            <a:pPr marL="342900" indent="-342900">
              <a:lnSpc>
                <a:spcPct val="150000"/>
              </a:lnSpc>
              <a:buFont typeface="+mj-lt"/>
              <a:buAutoNum type="arabicPeriod"/>
            </a:pPr>
            <a:r>
              <a:rPr lang="en-US" sz="2000" dirty="0" smtClean="0"/>
              <a:t> 			Set a[J+1] = temp </a:t>
            </a:r>
          </a:p>
          <a:p>
            <a:endParaRPr lang="en-US" sz="2000" dirty="0"/>
          </a:p>
        </p:txBody>
      </p:sp>
      <p:sp>
        <p:nvSpPr>
          <p:cNvPr id="8" name="TextBox 7"/>
          <p:cNvSpPr txBox="1"/>
          <p:nvPr/>
        </p:nvSpPr>
        <p:spPr>
          <a:xfrm>
            <a:off x="8305800" y="2514600"/>
            <a:ext cx="609600" cy="2814617"/>
          </a:xfrm>
          <a:prstGeom prst="rect">
            <a:avLst/>
          </a:prstGeom>
          <a:noFill/>
        </p:spPr>
        <p:txBody>
          <a:bodyPr wrap="square" rtlCol="0">
            <a:spAutoFit/>
          </a:bodyPr>
          <a:lstStyle/>
          <a:p>
            <a:pPr>
              <a:lnSpc>
                <a:spcPct val="150000"/>
              </a:lnSpc>
            </a:pPr>
            <a:r>
              <a:rPr lang="en-US" sz="2000" dirty="0" smtClean="0">
                <a:solidFill>
                  <a:srgbClr val="FF0000"/>
                </a:solidFill>
              </a:rPr>
              <a:t>C1</a:t>
            </a:r>
          </a:p>
          <a:p>
            <a:pPr>
              <a:lnSpc>
                <a:spcPct val="150000"/>
              </a:lnSpc>
            </a:pPr>
            <a:r>
              <a:rPr lang="en-US" sz="2000" dirty="0" smtClean="0">
                <a:solidFill>
                  <a:srgbClr val="FF0000"/>
                </a:solidFill>
              </a:rPr>
              <a:t>C2</a:t>
            </a:r>
          </a:p>
          <a:p>
            <a:pPr>
              <a:lnSpc>
                <a:spcPct val="150000"/>
              </a:lnSpc>
            </a:pPr>
            <a:r>
              <a:rPr lang="en-US" sz="2000" dirty="0" smtClean="0">
                <a:solidFill>
                  <a:srgbClr val="FF0000"/>
                </a:solidFill>
              </a:rPr>
              <a:t>C3</a:t>
            </a:r>
          </a:p>
          <a:p>
            <a:pPr>
              <a:lnSpc>
                <a:spcPct val="150000"/>
              </a:lnSpc>
            </a:pPr>
            <a:r>
              <a:rPr lang="en-US" sz="2000" dirty="0" smtClean="0">
                <a:solidFill>
                  <a:srgbClr val="FF0000"/>
                </a:solidFill>
              </a:rPr>
              <a:t>C4</a:t>
            </a:r>
          </a:p>
          <a:p>
            <a:pPr>
              <a:lnSpc>
                <a:spcPct val="150000"/>
              </a:lnSpc>
            </a:pPr>
            <a:r>
              <a:rPr lang="en-US" sz="2000" dirty="0" smtClean="0">
                <a:solidFill>
                  <a:srgbClr val="FF0000"/>
                </a:solidFill>
              </a:rPr>
              <a:t>C5</a:t>
            </a:r>
          </a:p>
          <a:p>
            <a:pPr>
              <a:lnSpc>
                <a:spcPct val="150000"/>
              </a:lnSpc>
            </a:pPr>
            <a:r>
              <a:rPr lang="en-US" sz="2000" dirty="0" smtClean="0">
                <a:solidFill>
                  <a:srgbClr val="FF0000"/>
                </a:solidFill>
              </a:rPr>
              <a:t>C6</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Bubble Sort </a:t>
            </a:r>
            <a:r>
              <a:rPr lang="en-US"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(version 1)</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647152"/>
          </a:xfrm>
          <a:prstGeom prst="rect">
            <a:avLst/>
          </a:prstGeom>
          <a:noFill/>
        </p:spPr>
        <p:txBody>
          <a:bodyPr wrap="square" rtlCol="0">
            <a:spAutoFit/>
          </a:bodyPr>
          <a:lstStyle/>
          <a:p>
            <a:pPr>
              <a:lnSpc>
                <a:spcPct val="150000"/>
              </a:lnSpc>
            </a:pPr>
            <a:r>
              <a:rPr lang="en-US" b="1" dirty="0" smtClean="0"/>
              <a:t>Worst Case analysis:</a:t>
            </a:r>
          </a:p>
          <a:p>
            <a:pPr>
              <a:lnSpc>
                <a:spcPct val="150000"/>
              </a:lnSpc>
            </a:pPr>
            <a:r>
              <a:rPr lang="en-US" dirty="0" smtClean="0"/>
              <a:t>I =1	J= 0 to (n-2) i.e. total (n-1) </a:t>
            </a:r>
          </a:p>
          <a:p>
            <a:pPr>
              <a:lnSpc>
                <a:spcPct val="150000"/>
              </a:lnSpc>
            </a:pPr>
            <a:r>
              <a:rPr lang="en-US" dirty="0" smtClean="0"/>
              <a:t>I =2 	J =0 to (n-3) i.e. total (n-2)</a:t>
            </a:r>
          </a:p>
          <a:p>
            <a:pPr>
              <a:lnSpc>
                <a:spcPct val="150000"/>
              </a:lnSpc>
            </a:pPr>
            <a:r>
              <a:rPr lang="en-US" dirty="0" smtClean="0"/>
              <a:t>…….</a:t>
            </a:r>
          </a:p>
          <a:p>
            <a:pPr>
              <a:lnSpc>
                <a:spcPct val="150000"/>
              </a:lnSpc>
            </a:pPr>
            <a:r>
              <a:rPr lang="en-US" dirty="0" smtClean="0"/>
              <a:t>I=n-1	J=0 to (n-1-n+1) i.e. total 1</a:t>
            </a:r>
          </a:p>
          <a:p>
            <a:r>
              <a:rPr lang="en-US" dirty="0" smtClean="0"/>
              <a:t> </a:t>
            </a:r>
          </a:p>
          <a:p>
            <a:endParaRPr lang="en-US" sz="2000" dirty="0" smtClean="0"/>
          </a:p>
          <a:p>
            <a:r>
              <a:rPr lang="en-US" sz="2000" dirty="0" smtClean="0"/>
              <a:t>Time Complexity 	= n(n-1)/2	</a:t>
            </a:r>
          </a:p>
          <a:p>
            <a:r>
              <a:rPr lang="en-US" sz="2000" dirty="0" smtClean="0"/>
              <a:t>		= O(n</a:t>
            </a:r>
            <a:r>
              <a:rPr lang="en-US" sz="2000" baseline="30000" dirty="0" smtClean="0"/>
              <a:t>2</a:t>
            </a:r>
            <a:r>
              <a:rPr lang="en-US" sz="2000"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Bubble Sort </a:t>
            </a:r>
            <a:r>
              <a:rPr lang="en-US"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(version 2)</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601533"/>
          </a:xfrm>
          <a:prstGeom prst="rect">
            <a:avLst/>
          </a:prstGeom>
          <a:noFill/>
        </p:spPr>
        <p:txBody>
          <a:bodyPr wrap="square" rtlCol="0">
            <a:spAutoFit/>
          </a:bodyPr>
          <a:lstStyle/>
          <a:p>
            <a:pPr>
              <a:lnSpc>
                <a:spcPct val="150000"/>
              </a:lnSpc>
            </a:pPr>
            <a:r>
              <a:rPr lang="en-US" b="1" dirty="0" smtClean="0"/>
              <a:t>Worst Case analysis:</a:t>
            </a:r>
          </a:p>
          <a:p>
            <a:pPr>
              <a:lnSpc>
                <a:spcPct val="150000"/>
              </a:lnSpc>
            </a:pPr>
            <a:r>
              <a:rPr lang="en-US" dirty="0" smtClean="0"/>
              <a:t>From the above illustration, we observe following points –</a:t>
            </a:r>
          </a:p>
          <a:p>
            <a:pPr>
              <a:lnSpc>
                <a:spcPct val="150000"/>
              </a:lnSpc>
            </a:pPr>
            <a:r>
              <a:rPr lang="en-US" dirty="0" smtClean="0"/>
              <a:t>In (n-1) iterations or passes array will become sorted.</a:t>
            </a:r>
          </a:p>
          <a:p>
            <a:pPr>
              <a:lnSpc>
                <a:spcPct val="150000"/>
              </a:lnSpc>
            </a:pPr>
            <a:r>
              <a:rPr lang="en-US" dirty="0" smtClean="0"/>
              <a:t>Iteration 1: 	no. of comparisons (n-1)</a:t>
            </a:r>
          </a:p>
          <a:p>
            <a:r>
              <a:rPr lang="en-US" dirty="0" smtClean="0"/>
              <a:t>Iteration 2: 	no. of comparisons (n-2)</a:t>
            </a:r>
          </a:p>
          <a:p>
            <a:r>
              <a:rPr lang="en-US" dirty="0" smtClean="0"/>
              <a:t>Iteration 3: 	no. of comparisons (n-3)</a:t>
            </a:r>
          </a:p>
          <a:p>
            <a:r>
              <a:rPr lang="en-US" dirty="0" smtClean="0"/>
              <a:t>………………..</a:t>
            </a:r>
          </a:p>
          <a:p>
            <a:r>
              <a:rPr lang="en-US" dirty="0" smtClean="0"/>
              <a:t>Iteration k: 	no. of comparisons (n-k)</a:t>
            </a:r>
          </a:p>
          <a:p>
            <a:r>
              <a:rPr lang="en-US" sz="2000" dirty="0" smtClean="0"/>
              <a:t>……………...</a:t>
            </a:r>
          </a:p>
          <a:p>
            <a:r>
              <a:rPr lang="en-US" dirty="0" smtClean="0"/>
              <a:t>Iteration last: 	no. of comparisons 1</a:t>
            </a:r>
          </a:p>
          <a:p>
            <a:endParaRPr lang="en-US" sz="2000" dirty="0" smtClean="0"/>
          </a:p>
          <a:p>
            <a:r>
              <a:rPr lang="en-US" sz="2000" dirty="0" smtClean="0"/>
              <a:t>Time Complexity 	= Total Comparisons</a:t>
            </a:r>
          </a:p>
          <a:p>
            <a:r>
              <a:rPr lang="en-US" sz="2000" dirty="0" smtClean="0"/>
              <a:t>		= (n-1) + (n-2) + (n-3) + ….+ (n-k) + …. + 3 + 2 + 1</a:t>
            </a:r>
          </a:p>
          <a:p>
            <a:r>
              <a:rPr lang="en-US" sz="2000" dirty="0" smtClean="0"/>
              <a:t>		= n(n-1)/2</a:t>
            </a:r>
          </a:p>
          <a:p>
            <a:r>
              <a:rPr lang="en-US" sz="2000" dirty="0" smtClean="0"/>
              <a:t>		= O(n</a:t>
            </a:r>
            <a:r>
              <a:rPr lang="en-US" sz="2000" baseline="30000" dirty="0" smtClean="0"/>
              <a:t>2</a:t>
            </a:r>
            <a:r>
              <a:rPr lang="en-US" sz="2000" dirty="0" smtClean="0"/>
              <a:t>)</a:t>
            </a:r>
          </a:p>
          <a:p>
            <a:r>
              <a:rPr lang="en-US" sz="2000" b="1" dirty="0" smtClean="0"/>
              <a:t>What is the best case time complexity of bubble sort?</a:t>
            </a:r>
            <a:endParaRPr lang="en-US" sz="2000" b="1" dirty="0"/>
          </a:p>
          <a:p>
            <a:pPr algn="ctr"/>
            <a:endParaRPr lang="en-US" sz="2000" dirty="0" smtClean="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Optimized Version of Bubble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762000"/>
            <a:ext cx="8839200" cy="1231106"/>
          </a:xfrm>
          <a:prstGeom prst="rect">
            <a:avLst/>
          </a:prstGeom>
          <a:noFill/>
        </p:spPr>
        <p:txBody>
          <a:bodyPr wrap="square" rtlCol="0">
            <a:spAutoFit/>
          </a:bodyPr>
          <a:lstStyle/>
          <a:p>
            <a:pPr>
              <a:lnSpc>
                <a:spcPct val="150000"/>
              </a:lnSpc>
            </a:pPr>
            <a:r>
              <a:rPr lang="en-US" dirty="0" smtClean="0"/>
              <a:t>The previous algorithm of Bubble Sort always runs O(n</a:t>
            </a:r>
            <a:r>
              <a:rPr lang="en-US" baseline="30000" dirty="0" smtClean="0"/>
              <a:t>2</a:t>
            </a:r>
            <a:r>
              <a:rPr lang="en-US" dirty="0" smtClean="0"/>
              <a:t>)time even if the array is sorted. </a:t>
            </a:r>
          </a:p>
          <a:p>
            <a:pPr>
              <a:lnSpc>
                <a:spcPct val="150000"/>
              </a:lnSpc>
            </a:pPr>
            <a:r>
              <a:rPr lang="en-US" dirty="0" smtClean="0"/>
              <a:t>It can be optimized by stopping the algorithm if there is no swapping in particular pass. </a:t>
            </a:r>
            <a:endParaRPr lang="en-US" b="1" dirty="0" smtClean="0"/>
          </a:p>
          <a:p>
            <a:pPr algn="ctr"/>
            <a:endParaRPr lang="en-US" sz="2000" dirty="0" smtClean="0">
              <a:solidFill>
                <a:srgbClr val="FF0000"/>
              </a:solidFill>
            </a:endParaRPr>
          </a:p>
        </p:txBody>
      </p:sp>
      <p:sp>
        <p:nvSpPr>
          <p:cNvPr id="6" name="Rectangle 5"/>
          <p:cNvSpPr/>
          <p:nvPr/>
        </p:nvSpPr>
        <p:spPr>
          <a:xfrm>
            <a:off x="228600" y="1828801"/>
            <a:ext cx="8305800" cy="464871"/>
          </a:xfrm>
          <a:prstGeom prst="rect">
            <a:avLst/>
          </a:prstGeom>
        </p:spPr>
        <p:txBody>
          <a:bodyPr wrap="square">
            <a:spAutoFit/>
          </a:bodyPr>
          <a:lstStyle/>
          <a:p>
            <a:pPr>
              <a:lnSpc>
                <a:spcPct val="150000"/>
              </a:lnSpc>
            </a:pPr>
            <a:r>
              <a:rPr lang="en-US" b="1" dirty="0" smtClean="0"/>
              <a:t>If there is no swapping in a particular</a:t>
            </a:r>
            <a:r>
              <a:rPr lang="en-US" dirty="0" smtClean="0"/>
              <a:t> </a:t>
            </a:r>
            <a:r>
              <a:rPr lang="en-US" b="1" dirty="0" smtClean="0"/>
              <a:t>pass, this indicates that array is already sorted </a:t>
            </a:r>
            <a:endParaRPr lang="en-US" b="1" dirty="0"/>
          </a:p>
        </p:txBody>
      </p:sp>
      <p:sp>
        <p:nvSpPr>
          <p:cNvPr id="7" name="TextBox 6"/>
          <p:cNvSpPr txBox="1"/>
          <p:nvPr/>
        </p:nvSpPr>
        <p:spPr>
          <a:xfrm>
            <a:off x="304800" y="2438400"/>
            <a:ext cx="8001000" cy="4093428"/>
          </a:xfrm>
          <a:prstGeom prst="rect">
            <a:avLst/>
          </a:prstGeom>
          <a:solidFill>
            <a:schemeClr val="bg1">
              <a:lumMod val="85000"/>
            </a:schemeClr>
          </a:solidFill>
        </p:spPr>
        <p:txBody>
          <a:bodyPr wrap="square" rtlCol="0">
            <a:spAutoFit/>
          </a:bodyPr>
          <a:lstStyle/>
          <a:p>
            <a:pPr marL="342900" indent="-342900">
              <a:lnSpc>
                <a:spcPct val="150000"/>
              </a:lnSpc>
              <a:buFont typeface="+mj-lt"/>
              <a:buAutoNum type="arabicPeriod"/>
            </a:pPr>
            <a:r>
              <a:rPr lang="en-US" sz="2000" dirty="0" smtClean="0"/>
              <a:t>For I = 1 to n-1</a:t>
            </a:r>
          </a:p>
          <a:p>
            <a:pPr marL="342900" indent="-342900">
              <a:lnSpc>
                <a:spcPct val="150000"/>
              </a:lnSpc>
              <a:buFont typeface="+mj-lt"/>
              <a:buAutoNum type="arabicPeriod"/>
            </a:pPr>
            <a:r>
              <a:rPr lang="en-US" sz="2000" dirty="0" smtClean="0"/>
              <a:t>       Flag=false</a:t>
            </a:r>
          </a:p>
          <a:p>
            <a:pPr marL="342900" indent="-342900">
              <a:lnSpc>
                <a:spcPct val="150000"/>
              </a:lnSpc>
              <a:buFont typeface="+mj-lt"/>
              <a:buAutoNum type="arabicPeriod"/>
            </a:pPr>
            <a:r>
              <a:rPr lang="en-US" sz="2000" dirty="0" smtClean="0"/>
              <a:t>       For J = 0 to (n-I-1)</a:t>
            </a:r>
          </a:p>
          <a:p>
            <a:pPr marL="342900" indent="-342900">
              <a:lnSpc>
                <a:spcPct val="150000"/>
              </a:lnSpc>
              <a:buFont typeface="+mj-lt"/>
              <a:buAutoNum type="arabicPeriod"/>
            </a:pPr>
            <a:r>
              <a:rPr lang="en-US" sz="2000" dirty="0" smtClean="0"/>
              <a:t> 		If a[J] &gt; a[J+1] then,   // comparison</a:t>
            </a:r>
          </a:p>
          <a:p>
            <a:pPr marL="342900" indent="-342900">
              <a:lnSpc>
                <a:spcPct val="150000"/>
              </a:lnSpc>
              <a:buFont typeface="+mj-lt"/>
              <a:buAutoNum type="arabicPeriod"/>
            </a:pPr>
            <a:r>
              <a:rPr lang="en-US" sz="2000" dirty="0" smtClean="0"/>
              <a:t> 			Swap(a[j],a[j+1])     // Swap or exchange</a:t>
            </a:r>
          </a:p>
          <a:p>
            <a:pPr marL="342900" indent="-342900">
              <a:lnSpc>
                <a:spcPct val="150000"/>
              </a:lnSpc>
              <a:buFont typeface="+mj-lt"/>
              <a:buAutoNum type="arabicPeriod"/>
            </a:pPr>
            <a:r>
              <a:rPr lang="en-US" sz="2000" dirty="0" smtClean="0"/>
              <a:t>                                           Flag=true</a:t>
            </a:r>
          </a:p>
          <a:p>
            <a:pPr marL="342900" indent="-342900">
              <a:lnSpc>
                <a:spcPct val="150000"/>
              </a:lnSpc>
              <a:buFont typeface="+mj-lt"/>
              <a:buAutoNum type="arabicPeriod"/>
            </a:pPr>
            <a:r>
              <a:rPr lang="en-US" sz="2000" dirty="0" smtClean="0"/>
              <a:t>       If Flag==false   </a:t>
            </a:r>
          </a:p>
          <a:p>
            <a:pPr marL="342900" indent="-342900">
              <a:lnSpc>
                <a:spcPct val="150000"/>
              </a:lnSpc>
              <a:buFont typeface="+mj-lt"/>
              <a:buAutoNum type="arabicPeriod"/>
            </a:pPr>
            <a:r>
              <a:rPr lang="en-US" sz="2000" dirty="0" smtClean="0"/>
              <a:t>                  Break</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Important facts about Bubble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838200"/>
            <a:ext cx="8839200" cy="2554545"/>
          </a:xfrm>
          <a:prstGeom prst="rect">
            <a:avLst/>
          </a:prstGeom>
          <a:noFill/>
        </p:spPr>
        <p:txBody>
          <a:bodyPr wrap="square" rtlCol="0">
            <a:spAutoFit/>
          </a:bodyPr>
          <a:lstStyle/>
          <a:p>
            <a:pPr fontAlgn="base"/>
            <a:endParaRPr lang="en-US" sz="2000" b="1" dirty="0" smtClean="0"/>
          </a:p>
          <a:p>
            <a:pPr fontAlgn="base"/>
            <a:r>
              <a:rPr lang="en-US" sz="2000" b="1" dirty="0" smtClean="0"/>
              <a:t>Worst and Average Case Time Complexity: </a:t>
            </a:r>
            <a:r>
              <a:rPr lang="en-US" sz="2000" dirty="0" smtClean="0"/>
              <a:t>O(n</a:t>
            </a:r>
            <a:r>
              <a:rPr lang="en-US" sz="2000" baseline="30000" dirty="0" smtClean="0"/>
              <a:t>2</a:t>
            </a:r>
            <a:r>
              <a:rPr lang="en-US" sz="2000" dirty="0" smtClean="0"/>
              <a:t>). Worst case occurs when array is reverse sorted.</a:t>
            </a:r>
          </a:p>
          <a:p>
            <a:pPr fontAlgn="base"/>
            <a:r>
              <a:rPr lang="en-US" sz="2000" b="1" dirty="0" smtClean="0"/>
              <a:t>Best Case Time Complexity:</a:t>
            </a:r>
            <a:r>
              <a:rPr lang="en-US" sz="2000" dirty="0" smtClean="0"/>
              <a:t> O(n). Best case occurs when array is already sorted.</a:t>
            </a:r>
          </a:p>
          <a:p>
            <a:pPr fontAlgn="base"/>
            <a:r>
              <a:rPr lang="en-US" sz="2000" b="1" dirty="0" smtClean="0"/>
              <a:t>Auxiliary Space:</a:t>
            </a:r>
            <a:r>
              <a:rPr lang="en-US" sz="2000" dirty="0" smtClean="0"/>
              <a:t> </a:t>
            </a:r>
          </a:p>
          <a:p>
            <a:pPr fontAlgn="base"/>
            <a:r>
              <a:rPr lang="en-US" sz="2000" b="1" smtClean="0"/>
              <a:t>Sorting In-Place</a:t>
            </a:r>
            <a:r>
              <a:rPr lang="en-US" sz="2000" b="1" dirty="0" smtClean="0"/>
              <a:t>: </a:t>
            </a:r>
            <a:endParaRPr lang="en-US" sz="2000" dirty="0" smtClean="0"/>
          </a:p>
          <a:p>
            <a:pPr fontAlgn="base"/>
            <a:r>
              <a:rPr lang="en-US" sz="2000" b="1" dirty="0" smtClean="0"/>
              <a:t>Stable:</a:t>
            </a:r>
            <a:r>
              <a:rPr lang="en-US" sz="2000" dirty="0" smtClean="0"/>
              <a:t> </a:t>
            </a:r>
          </a:p>
          <a:p>
            <a:pPr algn="ctr"/>
            <a:endParaRPr lang="en-US" sz="2000" dirty="0" smtClean="0">
              <a:solidFill>
                <a:srgbClr val="FF0000"/>
              </a:solidFill>
            </a:endParaRPr>
          </a:p>
        </p:txBody>
      </p:sp>
      <p:sp>
        <p:nvSpPr>
          <p:cNvPr id="8" name="Rectangle 7"/>
          <p:cNvSpPr/>
          <p:nvPr/>
        </p:nvSpPr>
        <p:spPr>
          <a:xfrm>
            <a:off x="2057400" y="2057400"/>
            <a:ext cx="595035" cy="369332"/>
          </a:xfrm>
          <a:prstGeom prst="rect">
            <a:avLst/>
          </a:prstGeom>
        </p:spPr>
        <p:txBody>
          <a:bodyPr wrap="none">
            <a:spAutoFit/>
          </a:bodyPr>
          <a:lstStyle/>
          <a:p>
            <a:r>
              <a:rPr lang="en-US" dirty="0" smtClean="0"/>
              <a:t>O(1)</a:t>
            </a:r>
            <a:endParaRPr lang="en-US" dirty="0"/>
          </a:p>
        </p:txBody>
      </p:sp>
      <p:sp>
        <p:nvSpPr>
          <p:cNvPr id="9" name="Rectangle 8"/>
          <p:cNvSpPr/>
          <p:nvPr/>
        </p:nvSpPr>
        <p:spPr>
          <a:xfrm>
            <a:off x="2057400" y="2438400"/>
            <a:ext cx="485518" cy="369332"/>
          </a:xfrm>
          <a:prstGeom prst="rect">
            <a:avLst/>
          </a:prstGeom>
        </p:spPr>
        <p:txBody>
          <a:bodyPr wrap="none">
            <a:spAutoFit/>
          </a:bodyPr>
          <a:lstStyle/>
          <a:p>
            <a:r>
              <a:rPr lang="en-US" dirty="0" smtClean="0"/>
              <a:t>Yes</a:t>
            </a:r>
            <a:endParaRPr lang="en-US" dirty="0"/>
          </a:p>
        </p:txBody>
      </p:sp>
      <p:sp>
        <p:nvSpPr>
          <p:cNvPr id="10" name="Rectangle 9"/>
          <p:cNvSpPr/>
          <p:nvPr/>
        </p:nvSpPr>
        <p:spPr>
          <a:xfrm>
            <a:off x="1219200" y="2743200"/>
            <a:ext cx="485518" cy="369332"/>
          </a:xfrm>
          <a:prstGeom prst="rect">
            <a:avLst/>
          </a:prstGeom>
        </p:spPr>
        <p:txBody>
          <a:bodyPr wrap="none">
            <a:spAutoFit/>
          </a:bodyPr>
          <a:lstStyle/>
          <a:p>
            <a:r>
              <a:rPr lang="en-US" dirty="0" smtClean="0"/>
              <a:t>Yes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Selection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046988"/>
          </a:xfrm>
          <a:prstGeom prst="rect">
            <a:avLst/>
          </a:prstGeom>
          <a:noFill/>
        </p:spPr>
        <p:txBody>
          <a:bodyPr wrap="square" rtlCol="0">
            <a:spAutoFit/>
          </a:bodyPr>
          <a:lstStyle/>
          <a:p>
            <a:pPr>
              <a:lnSpc>
                <a:spcPct val="150000"/>
              </a:lnSpc>
              <a:buFont typeface="Wingdings" pitchFamily="2" charset="2"/>
              <a:buChar char="Ø"/>
            </a:pPr>
            <a:r>
              <a:rPr lang="en-US" dirty="0" smtClean="0"/>
              <a:t>The selection sort algorithm sorts an array by repeatedly finding the minimum element (considering ascending order) from unsorted part and putting it at the beginning.    </a:t>
            </a:r>
          </a:p>
          <a:p>
            <a:pPr>
              <a:lnSpc>
                <a:spcPct val="150000"/>
              </a:lnSpc>
              <a:buFont typeface="Wingdings" pitchFamily="2" charset="2"/>
              <a:buChar char="Ø"/>
            </a:pPr>
            <a:r>
              <a:rPr lang="en-US" sz="2000" b="1" dirty="0" smtClean="0"/>
              <a:t>Basic Steps: </a:t>
            </a:r>
          </a:p>
          <a:p>
            <a:pPr>
              <a:lnSpc>
                <a:spcPct val="150000"/>
              </a:lnSpc>
            </a:pPr>
            <a:r>
              <a:rPr lang="en-US" sz="2000" dirty="0" smtClean="0"/>
              <a:t>1. Move from left to right end</a:t>
            </a:r>
          </a:p>
          <a:p>
            <a:pPr>
              <a:lnSpc>
                <a:spcPct val="150000"/>
              </a:lnSpc>
            </a:pPr>
            <a:r>
              <a:rPr lang="en-US" sz="2000" dirty="0" smtClean="0"/>
              <a:t>2. Each time smallest element gets its final position i.e. we select least element and  </a:t>
            </a:r>
          </a:p>
          <a:p>
            <a:pPr>
              <a:lnSpc>
                <a:spcPct val="150000"/>
              </a:lnSpc>
            </a:pPr>
            <a:r>
              <a:rPr lang="en-US" sz="2000" dirty="0" smtClean="0"/>
              <a:t>        put it at it’s final position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Selection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1027" name="Picture 3"/>
          <p:cNvPicPr>
            <a:picLocks noChangeAspect="1" noChangeArrowheads="1"/>
          </p:cNvPicPr>
          <p:nvPr/>
        </p:nvPicPr>
        <p:blipFill>
          <a:blip r:embed="rId2" cstate="print"/>
          <a:srcRect/>
          <a:stretch>
            <a:fillRect/>
          </a:stretch>
        </p:blipFill>
        <p:spPr bwMode="auto">
          <a:xfrm>
            <a:off x="0" y="838199"/>
            <a:ext cx="8820150" cy="5667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355312"/>
          </a:xfrm>
          <a:prstGeom prst="rect">
            <a:avLst/>
          </a:prstGeom>
          <a:noFill/>
        </p:spPr>
        <p:txBody>
          <a:bodyPr wrap="square" rtlCol="0">
            <a:spAutoFit/>
          </a:bodyPr>
          <a:lstStyle/>
          <a:p>
            <a:pPr>
              <a:buFont typeface="Wingdings" pitchFamily="2" charset="2"/>
              <a:buChar char="Ø"/>
            </a:pPr>
            <a:r>
              <a:rPr lang="en-US" dirty="0" smtClean="0"/>
              <a:t>   It’s a way to arrange the unordered records in some order like ascending or descending</a:t>
            </a:r>
          </a:p>
          <a:p>
            <a:pPr>
              <a:buFont typeface="Wingdings" pitchFamily="2" charset="2"/>
              <a:buChar char="Ø"/>
            </a:pPr>
            <a:endParaRPr lang="en-US" dirty="0" smtClean="0"/>
          </a:p>
          <a:p>
            <a:pPr>
              <a:lnSpc>
                <a:spcPct val="150000"/>
              </a:lnSpc>
            </a:pPr>
            <a:r>
              <a:rPr lang="en-US" dirty="0" smtClean="0"/>
              <a:t>Examples of sorting algorithms –</a:t>
            </a:r>
          </a:p>
          <a:p>
            <a:pPr marL="342900" indent="-342900">
              <a:lnSpc>
                <a:spcPct val="150000"/>
              </a:lnSpc>
              <a:buAutoNum type="arabicPeriod"/>
            </a:pPr>
            <a:r>
              <a:rPr lang="en-US" dirty="0" smtClean="0"/>
              <a:t>Bubble Sort</a:t>
            </a:r>
          </a:p>
          <a:p>
            <a:pPr marL="342900" indent="-342900">
              <a:lnSpc>
                <a:spcPct val="150000"/>
              </a:lnSpc>
              <a:buAutoNum type="arabicPeriod"/>
            </a:pPr>
            <a:r>
              <a:rPr lang="en-US" dirty="0" smtClean="0"/>
              <a:t>Selection Sort</a:t>
            </a:r>
          </a:p>
          <a:p>
            <a:pPr marL="342900" indent="-342900">
              <a:lnSpc>
                <a:spcPct val="150000"/>
              </a:lnSpc>
              <a:buAutoNum type="arabicPeriod"/>
            </a:pPr>
            <a:r>
              <a:rPr lang="en-US" dirty="0" smtClean="0"/>
              <a:t>Insertion Sort</a:t>
            </a:r>
          </a:p>
          <a:p>
            <a:pPr marL="342900" indent="-342900">
              <a:lnSpc>
                <a:spcPct val="150000"/>
              </a:lnSpc>
              <a:buAutoNum type="arabicPeriod"/>
            </a:pPr>
            <a:r>
              <a:rPr lang="en-US" dirty="0" smtClean="0"/>
              <a:t>Quick Sort</a:t>
            </a:r>
          </a:p>
          <a:p>
            <a:pPr marL="342900" indent="-342900">
              <a:lnSpc>
                <a:spcPct val="150000"/>
              </a:lnSpc>
              <a:buAutoNum type="arabicPeriod"/>
            </a:pPr>
            <a:r>
              <a:rPr lang="en-US" dirty="0" smtClean="0"/>
              <a:t>Merge Sort</a:t>
            </a:r>
          </a:p>
          <a:p>
            <a:pPr marL="342900" indent="-342900">
              <a:lnSpc>
                <a:spcPct val="150000"/>
              </a:lnSpc>
              <a:buAutoNum type="arabicPeriod"/>
            </a:pPr>
            <a:r>
              <a:rPr lang="en-US" dirty="0" smtClean="0">
                <a:solidFill>
                  <a:srgbClr val="FF0000"/>
                </a:solidFill>
              </a:rPr>
              <a:t>Heap Sort</a:t>
            </a:r>
          </a:p>
          <a:p>
            <a:pPr marL="342900" indent="-342900">
              <a:lnSpc>
                <a:spcPct val="150000"/>
              </a:lnSpc>
              <a:buAutoNum type="arabicPeriod"/>
            </a:pPr>
            <a:r>
              <a:rPr lang="en-US" dirty="0" smtClean="0">
                <a:solidFill>
                  <a:srgbClr val="FF0000"/>
                </a:solidFill>
              </a:rPr>
              <a:t>Radix Sort</a:t>
            </a:r>
          </a:p>
          <a:p>
            <a:pPr marL="342900" indent="-342900">
              <a:lnSpc>
                <a:spcPct val="150000"/>
              </a:lnSpc>
              <a:buAutoNum type="arabicPeriod"/>
            </a:pPr>
            <a:r>
              <a:rPr lang="en-US" dirty="0" smtClean="0">
                <a:solidFill>
                  <a:srgbClr val="FF0000"/>
                </a:solidFill>
              </a:rPr>
              <a:t>Counting sort</a:t>
            </a:r>
          </a:p>
          <a:p>
            <a:pPr marL="342900" indent="-342900">
              <a:lnSpc>
                <a:spcPct val="150000"/>
              </a:lnSpc>
              <a:buAutoNum type="arabicPeriod"/>
            </a:pPr>
            <a:r>
              <a:rPr lang="en-US" dirty="0" smtClean="0">
                <a:solidFill>
                  <a:srgbClr val="FF0000"/>
                </a:solidFill>
              </a:rPr>
              <a:t>Shell Sort etc.</a:t>
            </a:r>
          </a:p>
          <a:p>
            <a:pPr marL="342900" indent="-342900">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Selection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762000"/>
            <a:ext cx="8839200" cy="2339102"/>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Select_sort</a:t>
            </a:r>
            <a:r>
              <a:rPr lang="en-US" sz="2000" b="1" i="1" dirty="0" smtClean="0"/>
              <a:t>(</a:t>
            </a:r>
            <a:r>
              <a:rPr lang="en-US" sz="2000" b="1" i="1" dirty="0" err="1" smtClean="0"/>
              <a:t>a,n</a:t>
            </a:r>
            <a:r>
              <a:rPr lang="en-US" sz="2000" b="1" i="1" dirty="0" smtClean="0"/>
              <a:t>): </a:t>
            </a:r>
            <a:r>
              <a:rPr lang="en-US" sz="2000" dirty="0" smtClean="0"/>
              <a:t>This algorithm sorts the elements in ascending order.</a:t>
            </a:r>
            <a:r>
              <a:rPr lang="en-US" sz="2000" b="1" i="1" dirty="0" smtClean="0"/>
              <a:t> </a:t>
            </a:r>
            <a:r>
              <a:rPr lang="en-US" sz="2000" dirty="0" smtClean="0"/>
              <a:t>a is linear array which contains n elements. Variable temp is used to facilitate the swapping of two values. I and J are used as loop control variables.</a:t>
            </a:r>
            <a:endParaRPr lang="en-US" sz="2400" dirty="0" smtClean="0"/>
          </a:p>
          <a:p>
            <a:pPr algn="just"/>
            <a:endParaRPr lang="en-US" sz="2000" dirty="0" smtClean="0"/>
          </a:p>
          <a:p>
            <a:endParaRPr lang="en-US" dirty="0" smtClean="0"/>
          </a:p>
          <a:p>
            <a:endParaRPr lang="en-US" dirty="0"/>
          </a:p>
        </p:txBody>
      </p:sp>
      <p:sp>
        <p:nvSpPr>
          <p:cNvPr id="7" name="TextBox 6"/>
          <p:cNvSpPr txBox="1"/>
          <p:nvPr/>
        </p:nvSpPr>
        <p:spPr>
          <a:xfrm>
            <a:off x="304800" y="2667000"/>
            <a:ext cx="8229600" cy="3170099"/>
          </a:xfrm>
          <a:prstGeom prst="rect">
            <a:avLst/>
          </a:prstGeom>
          <a:solidFill>
            <a:schemeClr val="bg1">
              <a:lumMod val="85000"/>
            </a:schemeClr>
          </a:solidFill>
        </p:spPr>
        <p:txBody>
          <a:bodyPr wrap="square" rtlCol="0">
            <a:spAutoFit/>
          </a:bodyPr>
          <a:lstStyle/>
          <a:p>
            <a:pPr marL="342900" indent="-342900">
              <a:buFont typeface="+mj-lt"/>
              <a:buAutoNum type="arabicPeriod"/>
            </a:pPr>
            <a:r>
              <a:rPr lang="en-US" sz="2000" dirty="0" smtClean="0"/>
              <a:t>For I = 0 to n-2</a:t>
            </a:r>
          </a:p>
          <a:p>
            <a:pPr marL="342900" indent="-342900">
              <a:buFont typeface="+mj-lt"/>
              <a:buAutoNum type="arabicPeriod"/>
            </a:pPr>
            <a:r>
              <a:rPr lang="en-US" sz="2000" dirty="0" smtClean="0"/>
              <a:t>          min=I						</a:t>
            </a:r>
          </a:p>
          <a:p>
            <a:pPr marL="342900" indent="-342900">
              <a:buFont typeface="+mj-lt"/>
              <a:buAutoNum type="arabicPeriod"/>
            </a:pPr>
            <a:r>
              <a:rPr lang="en-US" sz="2000" dirty="0" smtClean="0"/>
              <a:t> 	For J = I+1 to (n-1)</a:t>
            </a:r>
          </a:p>
          <a:p>
            <a:pPr marL="342900" indent="-342900">
              <a:buFont typeface="+mj-lt"/>
              <a:buAutoNum type="arabicPeriod"/>
            </a:pPr>
            <a:r>
              <a:rPr lang="en-US" sz="2000" dirty="0" smtClean="0"/>
              <a:t> 		If a[min] &gt; a[J] then, //comparison</a:t>
            </a:r>
          </a:p>
          <a:p>
            <a:pPr marL="342900" indent="-342900">
              <a:buFont typeface="+mj-lt"/>
              <a:buAutoNum type="arabicPeriod"/>
            </a:pPr>
            <a:r>
              <a:rPr lang="en-US" sz="2000" dirty="0" smtClean="0"/>
              <a:t> 			min=J</a:t>
            </a:r>
          </a:p>
          <a:p>
            <a:pPr marL="342900" indent="-342900">
              <a:buFont typeface="+mj-lt"/>
              <a:buAutoNum type="arabicPeriod"/>
            </a:pPr>
            <a:r>
              <a:rPr lang="en-US" sz="2000" dirty="0" smtClean="0"/>
              <a:t>          if (min!=I) // this condition to avoid swapping with </a:t>
            </a:r>
            <a:r>
              <a:rPr lang="en-US" sz="2000" smtClean="0"/>
              <a:t>the element </a:t>
            </a:r>
            <a:r>
              <a:rPr lang="en-US" sz="2000" dirty="0" smtClean="0"/>
              <a:t>itself</a:t>
            </a:r>
          </a:p>
          <a:p>
            <a:pPr marL="342900" indent="-342900">
              <a:buFont typeface="+mj-lt"/>
              <a:buAutoNum type="arabicPeriod"/>
            </a:pPr>
            <a:r>
              <a:rPr lang="en-US" sz="2000" dirty="0" smtClean="0"/>
              <a:t>                           Set temp = a[min]</a:t>
            </a:r>
          </a:p>
          <a:p>
            <a:pPr marL="342900" indent="-342900">
              <a:buFont typeface="+mj-lt"/>
              <a:buAutoNum type="arabicPeriod"/>
            </a:pPr>
            <a:r>
              <a:rPr lang="en-US" sz="2000" dirty="0" smtClean="0"/>
              <a:t> 	                 Set a[min] = a[I]</a:t>
            </a:r>
          </a:p>
          <a:p>
            <a:pPr marL="342900" indent="-342900">
              <a:buFont typeface="+mj-lt"/>
              <a:buAutoNum type="arabicPeriod"/>
            </a:pPr>
            <a:r>
              <a:rPr lang="en-US" sz="2000" dirty="0" smtClean="0"/>
              <a:t> 	                 Set a[I] = temp </a:t>
            </a:r>
          </a:p>
          <a:p>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Selection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878259"/>
          </a:xfrm>
          <a:prstGeom prst="rect">
            <a:avLst/>
          </a:prstGeom>
          <a:noFill/>
        </p:spPr>
        <p:txBody>
          <a:bodyPr wrap="square" rtlCol="0">
            <a:spAutoFit/>
          </a:bodyPr>
          <a:lstStyle/>
          <a:p>
            <a:pPr>
              <a:lnSpc>
                <a:spcPct val="150000"/>
              </a:lnSpc>
            </a:pPr>
            <a:r>
              <a:rPr lang="en-US" dirty="0" smtClean="0"/>
              <a:t>From the above illustration, we observe following points –</a:t>
            </a:r>
          </a:p>
          <a:p>
            <a:pPr>
              <a:lnSpc>
                <a:spcPct val="150000"/>
              </a:lnSpc>
            </a:pPr>
            <a:r>
              <a:rPr lang="en-US" dirty="0" smtClean="0"/>
              <a:t>In (n-1) iterations or passes array will become sorted.</a:t>
            </a:r>
          </a:p>
          <a:p>
            <a:pPr>
              <a:lnSpc>
                <a:spcPct val="150000"/>
              </a:lnSpc>
            </a:pPr>
            <a:r>
              <a:rPr lang="en-US" dirty="0" smtClean="0"/>
              <a:t>Iteration 1: 	no. of comparisons (n-1)</a:t>
            </a:r>
          </a:p>
          <a:p>
            <a:r>
              <a:rPr lang="en-US" dirty="0" smtClean="0"/>
              <a:t>Iteration 2: 	no. of comparisons (n-2)</a:t>
            </a:r>
          </a:p>
          <a:p>
            <a:r>
              <a:rPr lang="en-US" dirty="0" smtClean="0"/>
              <a:t>Iteration 3: 	no. of comparisons (n-3)</a:t>
            </a:r>
          </a:p>
          <a:p>
            <a:r>
              <a:rPr lang="en-US" dirty="0" smtClean="0"/>
              <a:t>………………..</a:t>
            </a:r>
          </a:p>
          <a:p>
            <a:r>
              <a:rPr lang="en-US" dirty="0" smtClean="0"/>
              <a:t>Iteration k: 	no. of comparisons (n-k)</a:t>
            </a:r>
          </a:p>
          <a:p>
            <a:r>
              <a:rPr lang="en-US" sz="2000" dirty="0" smtClean="0"/>
              <a:t>……………...</a:t>
            </a:r>
          </a:p>
          <a:p>
            <a:r>
              <a:rPr lang="en-US" dirty="0" smtClean="0"/>
              <a:t>Iteration last: 	no. of comparisons 1</a:t>
            </a:r>
          </a:p>
          <a:p>
            <a:endParaRPr lang="en-US" sz="2000" dirty="0" smtClean="0"/>
          </a:p>
          <a:p>
            <a:r>
              <a:rPr lang="en-US" sz="2000" dirty="0" smtClean="0"/>
              <a:t>Time Complexity 	= Total Comparisons</a:t>
            </a:r>
          </a:p>
          <a:p>
            <a:r>
              <a:rPr lang="en-US" sz="2000" dirty="0" smtClean="0"/>
              <a:t>		= (n-1) + (n-2) + (n-3) + ….+ (n-k) + …. + 3 + 2 + 1</a:t>
            </a:r>
          </a:p>
          <a:p>
            <a:r>
              <a:rPr lang="en-US" sz="2000" dirty="0" smtClean="0"/>
              <a:t>		= n(n-1)/2</a:t>
            </a:r>
          </a:p>
          <a:p>
            <a:r>
              <a:rPr lang="en-US" sz="2000" dirty="0" smtClean="0"/>
              <a:t>		= O(n</a:t>
            </a:r>
            <a:r>
              <a:rPr lang="en-US" sz="2000" baseline="30000" dirty="0" smtClean="0"/>
              <a:t>2</a:t>
            </a:r>
            <a:r>
              <a:rPr lang="en-US" sz="2000" dirty="0" smtClean="0"/>
              <a:t>)</a:t>
            </a:r>
            <a:endParaRPr lang="en-US" sz="2000" dirty="0"/>
          </a:p>
          <a:p>
            <a:pPr algn="ctr"/>
            <a:endParaRPr lang="en-US" sz="2000"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Important facts about Selection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838200"/>
            <a:ext cx="8839200" cy="3477875"/>
          </a:xfrm>
          <a:prstGeom prst="rect">
            <a:avLst/>
          </a:prstGeom>
          <a:noFill/>
        </p:spPr>
        <p:txBody>
          <a:bodyPr wrap="square" rtlCol="0">
            <a:spAutoFit/>
          </a:bodyPr>
          <a:lstStyle/>
          <a:p>
            <a:pPr fontAlgn="base"/>
            <a:endParaRPr lang="en-US" sz="2000" b="1" dirty="0" smtClean="0"/>
          </a:p>
          <a:p>
            <a:pPr fontAlgn="base"/>
            <a:r>
              <a:rPr lang="en-US" sz="2000" b="1" dirty="0" smtClean="0"/>
              <a:t>Worst and Average Case Time Complexity: </a:t>
            </a:r>
            <a:r>
              <a:rPr lang="en-US" sz="2000" dirty="0" smtClean="0"/>
              <a:t>O(n</a:t>
            </a:r>
            <a:r>
              <a:rPr lang="en-US" sz="2000" baseline="30000" dirty="0" smtClean="0"/>
              <a:t>2</a:t>
            </a:r>
            <a:r>
              <a:rPr lang="en-US" sz="2000" dirty="0" smtClean="0"/>
              <a:t>). </a:t>
            </a:r>
          </a:p>
          <a:p>
            <a:pPr fontAlgn="base"/>
            <a:r>
              <a:rPr lang="en-US" sz="2000" b="1" dirty="0" smtClean="0"/>
              <a:t>Best Case Time Complexity:</a:t>
            </a:r>
            <a:r>
              <a:rPr lang="en-US" sz="2000" dirty="0" smtClean="0"/>
              <a:t> O(n</a:t>
            </a:r>
            <a:r>
              <a:rPr lang="en-US" sz="2000" baseline="30000" dirty="0" smtClean="0"/>
              <a:t>2</a:t>
            </a:r>
            <a:r>
              <a:rPr lang="en-US" sz="2000" dirty="0" smtClean="0"/>
              <a:t>).</a:t>
            </a:r>
          </a:p>
          <a:p>
            <a:pPr fontAlgn="base"/>
            <a:r>
              <a:rPr lang="en-US" sz="2000" b="1" dirty="0" smtClean="0"/>
              <a:t>Auxiliary Space:</a:t>
            </a:r>
            <a:r>
              <a:rPr lang="en-US" sz="2000" dirty="0" smtClean="0"/>
              <a:t> </a:t>
            </a:r>
          </a:p>
          <a:p>
            <a:pPr fontAlgn="base"/>
            <a:r>
              <a:rPr lang="en-US" sz="2000" b="1" dirty="0" smtClean="0"/>
              <a:t>Sorting In Place: </a:t>
            </a:r>
            <a:endParaRPr lang="en-US" sz="2000" dirty="0" smtClean="0"/>
          </a:p>
          <a:p>
            <a:pPr fontAlgn="base"/>
            <a:r>
              <a:rPr lang="en-US" sz="2000" b="1" dirty="0" smtClean="0"/>
              <a:t>Stable:</a:t>
            </a:r>
            <a:r>
              <a:rPr lang="en-US" sz="2000" dirty="0" smtClean="0"/>
              <a:t> </a:t>
            </a:r>
          </a:p>
          <a:p>
            <a:pPr fontAlgn="base"/>
            <a:endParaRPr lang="en-US" sz="2000" dirty="0" smtClean="0"/>
          </a:p>
          <a:p>
            <a:pPr fontAlgn="base"/>
            <a:r>
              <a:rPr lang="en-US" sz="2000" dirty="0" smtClean="0"/>
              <a:t>Note : The good thing about selection sort is that it never makes more than O(n) swaps and can be useful when memory write is a costly operation.</a:t>
            </a:r>
          </a:p>
          <a:p>
            <a:pPr fontAlgn="base"/>
            <a:endParaRPr lang="en-US" sz="2000" dirty="0" smtClean="0"/>
          </a:p>
          <a:p>
            <a:pPr algn="ctr"/>
            <a:endParaRPr lang="en-US" sz="2000" dirty="0" smtClean="0">
              <a:solidFill>
                <a:srgbClr val="FF0000"/>
              </a:solidFill>
            </a:endParaRPr>
          </a:p>
        </p:txBody>
      </p:sp>
      <p:sp>
        <p:nvSpPr>
          <p:cNvPr id="8" name="Rectangle 7"/>
          <p:cNvSpPr/>
          <p:nvPr/>
        </p:nvSpPr>
        <p:spPr>
          <a:xfrm>
            <a:off x="2133600" y="1828800"/>
            <a:ext cx="595035" cy="369332"/>
          </a:xfrm>
          <a:prstGeom prst="rect">
            <a:avLst/>
          </a:prstGeom>
        </p:spPr>
        <p:txBody>
          <a:bodyPr wrap="none">
            <a:spAutoFit/>
          </a:bodyPr>
          <a:lstStyle/>
          <a:p>
            <a:r>
              <a:rPr lang="en-US" dirty="0" smtClean="0"/>
              <a:t>O(1)</a:t>
            </a:r>
            <a:endParaRPr lang="en-US" dirty="0"/>
          </a:p>
        </p:txBody>
      </p:sp>
      <p:sp>
        <p:nvSpPr>
          <p:cNvPr id="9" name="Rectangle 8"/>
          <p:cNvSpPr/>
          <p:nvPr/>
        </p:nvSpPr>
        <p:spPr>
          <a:xfrm>
            <a:off x="2133600" y="2133600"/>
            <a:ext cx="485518" cy="369332"/>
          </a:xfrm>
          <a:prstGeom prst="rect">
            <a:avLst/>
          </a:prstGeom>
        </p:spPr>
        <p:txBody>
          <a:bodyPr wrap="none">
            <a:spAutoFit/>
          </a:bodyPr>
          <a:lstStyle/>
          <a:p>
            <a:r>
              <a:rPr lang="en-US" dirty="0" smtClean="0"/>
              <a:t>Yes</a:t>
            </a:r>
            <a:endParaRPr lang="en-US" dirty="0"/>
          </a:p>
        </p:txBody>
      </p:sp>
      <p:sp>
        <p:nvSpPr>
          <p:cNvPr id="10" name="Rectangle 9"/>
          <p:cNvSpPr/>
          <p:nvPr/>
        </p:nvSpPr>
        <p:spPr>
          <a:xfrm>
            <a:off x="1219200" y="2438400"/>
            <a:ext cx="3057760" cy="369332"/>
          </a:xfrm>
          <a:prstGeom prst="rect">
            <a:avLst/>
          </a:prstGeom>
        </p:spPr>
        <p:txBody>
          <a:bodyPr wrap="none">
            <a:spAutoFit/>
          </a:bodyPr>
          <a:lstStyle/>
          <a:p>
            <a:r>
              <a:rPr lang="en-US" dirty="0" smtClean="0"/>
              <a:t>No ; check for array [</a:t>
            </a:r>
            <a:r>
              <a:rPr lang="en-US" dirty="0" smtClean="0">
                <a:solidFill>
                  <a:srgbClr val="FF0000"/>
                </a:solidFill>
              </a:rPr>
              <a:t>4</a:t>
            </a:r>
            <a:r>
              <a:rPr lang="en-US" dirty="0" smtClean="0"/>
              <a:t>, 3, </a:t>
            </a:r>
            <a:r>
              <a:rPr lang="en-US" dirty="0" smtClean="0">
                <a:solidFill>
                  <a:srgbClr val="00B050"/>
                </a:solidFill>
              </a:rPr>
              <a:t>4</a:t>
            </a:r>
            <a:r>
              <a:rPr lang="en-US" dirty="0" smtClean="0"/>
              <a:t>, 1]</a:t>
            </a:r>
            <a:endParaRPr lang="en-US" dirty="0"/>
          </a:p>
        </p:txBody>
      </p:sp>
      <p:sp>
        <p:nvSpPr>
          <p:cNvPr id="12" name="Rectangle 11"/>
          <p:cNvSpPr/>
          <p:nvPr/>
        </p:nvSpPr>
        <p:spPr>
          <a:xfrm>
            <a:off x="4343400" y="2438400"/>
            <a:ext cx="1970411" cy="369332"/>
          </a:xfrm>
          <a:prstGeom prst="rect">
            <a:avLst/>
          </a:prstGeom>
        </p:spPr>
        <p:txBody>
          <a:bodyPr wrap="none">
            <a:spAutoFit/>
          </a:bodyPr>
          <a:lstStyle/>
          <a:p>
            <a:r>
              <a:rPr lang="en-US" dirty="0" smtClean="0"/>
              <a:t>Output: [1, 3, </a:t>
            </a:r>
            <a:r>
              <a:rPr lang="en-US" dirty="0" smtClean="0">
                <a:solidFill>
                  <a:srgbClr val="00B050"/>
                </a:solidFill>
              </a:rPr>
              <a:t>4</a:t>
            </a:r>
            <a:r>
              <a:rPr lang="en-US" dirty="0" smtClean="0"/>
              <a:t>, </a:t>
            </a:r>
            <a:r>
              <a:rPr lang="en-US" dirty="0" smtClean="0">
                <a:solidFill>
                  <a:srgbClr val="FF0000"/>
                </a:solidFill>
              </a:rPr>
              <a:t>4</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801314"/>
          </a:xfrm>
          <a:prstGeom prst="rect">
            <a:avLst/>
          </a:prstGeom>
          <a:noFill/>
        </p:spPr>
        <p:txBody>
          <a:bodyPr wrap="square" rtlCol="0">
            <a:spAutoFit/>
          </a:bodyPr>
          <a:lstStyle/>
          <a:p>
            <a:pPr>
              <a:lnSpc>
                <a:spcPct val="150000"/>
              </a:lnSpc>
              <a:buFont typeface="Wingdings" pitchFamily="2" charset="2"/>
              <a:buChar char="Ø"/>
            </a:pPr>
            <a:r>
              <a:rPr lang="en-US" sz="2400" dirty="0" smtClean="0"/>
              <a:t>Insertion sort is a simple sorting algorithm that works the way we sort playing cards in our hands.  </a:t>
            </a:r>
          </a:p>
          <a:p>
            <a:pPr>
              <a:lnSpc>
                <a:spcPct val="150000"/>
              </a:lnSpc>
              <a:buFont typeface="Wingdings" pitchFamily="2" charset="2"/>
              <a:buChar char="Ø"/>
            </a:pPr>
            <a:r>
              <a:rPr lang="en-US" sz="2400" dirty="0" smtClean="0"/>
              <a:t>   Pick one element from the unsorted part.</a:t>
            </a:r>
          </a:p>
          <a:p>
            <a:pPr marL="0" lvl="1">
              <a:lnSpc>
                <a:spcPct val="150000"/>
              </a:lnSpc>
              <a:buFont typeface="Wingdings" pitchFamily="2" charset="2"/>
              <a:buChar char="Ø"/>
            </a:pPr>
            <a:r>
              <a:rPr lang="en-US" sz="2400" dirty="0" smtClean="0"/>
              <a:t>   compare it with each of the elements in the sorted part, from right to left</a:t>
            </a:r>
          </a:p>
          <a:p>
            <a:pPr>
              <a:lnSpc>
                <a:spcPct val="150000"/>
              </a:lnSpc>
              <a:buFont typeface="Wingdings" pitchFamily="2" charset="2"/>
              <a:buChar char="Ø"/>
            </a:pPr>
            <a:r>
              <a:rPr lang="en-US" sz="2400" dirty="0" smtClean="0"/>
              <a:t> Create a space by shifting or moving the</a:t>
            </a:r>
          </a:p>
          <a:p>
            <a:pPr>
              <a:lnSpc>
                <a:spcPct val="150000"/>
              </a:lnSpc>
            </a:pPr>
            <a:r>
              <a:rPr lang="en-US" sz="2400" dirty="0" smtClean="0"/>
              <a:t> elements to next position</a:t>
            </a:r>
          </a:p>
          <a:p>
            <a:pPr>
              <a:lnSpc>
                <a:spcPct val="150000"/>
              </a:lnSpc>
              <a:buFont typeface="Wingdings" pitchFamily="2" charset="2"/>
              <a:buChar char="Ø"/>
            </a:pPr>
            <a:r>
              <a:rPr lang="en-US" sz="2400" dirty="0" smtClean="0"/>
              <a:t> Insert the element at empty space</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19800" y="3581400"/>
            <a:ext cx="2805112" cy="260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title"/>
          </p:nvPr>
        </p:nvSpPr>
        <p:spPr>
          <a:xfrm>
            <a:off x="508000" y="617538"/>
            <a:ext cx="6327775" cy="258762"/>
          </a:xfrm>
          <a:noFill/>
          <a:ln/>
        </p:spPr>
        <p:txBody>
          <a:bodyPr lIns="92075" tIns="46038" rIns="92075" bIns="46038" anchor="b">
            <a:normAutofit fontScale="90000"/>
          </a:bodyPr>
          <a:lstStyle/>
          <a:p>
            <a:r>
              <a:rPr lang="en-US" altLang="en-US"/>
              <a:t>Insertion Sort</a:t>
            </a:r>
          </a:p>
        </p:txBody>
      </p:sp>
      <p:sp>
        <p:nvSpPr>
          <p:cNvPr id="15" name="Slide Number Placeholder 3"/>
          <p:cNvSpPr>
            <a:spLocks noGrp="1"/>
          </p:cNvSpPr>
          <p:nvPr>
            <p:ph type="sldNum" sz="quarter" idx="12"/>
          </p:nvPr>
        </p:nvSpPr>
        <p:spPr/>
        <p:txBody>
          <a:bodyPr/>
          <a:lstStyle/>
          <a:p>
            <a:fld id="{E2672CC3-4F76-4FF8-9BEE-0602BAE76105}" type="slidenum">
              <a:rPr lang="en-US"/>
              <a:pPr/>
              <a:t>24</a:t>
            </a:fld>
            <a:endParaRPr lang="en-US"/>
          </a:p>
        </p:txBody>
      </p:sp>
      <p:sp>
        <p:nvSpPr>
          <p:cNvPr id="310274" name="Rectangle 2"/>
          <p:cNvSpPr>
            <a:spLocks noChangeArrowheads="1"/>
          </p:cNvSpPr>
          <p:nvPr/>
        </p:nvSpPr>
        <p:spPr bwMode="auto">
          <a:xfrm>
            <a:off x="4398963" y="1989138"/>
            <a:ext cx="4259262" cy="1187450"/>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solidFill>
                  <a:srgbClr val="990033"/>
                </a:solidFill>
              </a:rPr>
              <a:t>To insert 12, we need to make room for it by moving first 36 and then 24.</a:t>
            </a:r>
          </a:p>
        </p:txBody>
      </p:sp>
      <p:grpSp>
        <p:nvGrpSpPr>
          <p:cNvPr id="2" name="Group 4"/>
          <p:cNvGrpSpPr>
            <a:grpSpLocks/>
          </p:cNvGrpSpPr>
          <p:nvPr/>
        </p:nvGrpSpPr>
        <p:grpSpPr bwMode="auto">
          <a:xfrm>
            <a:off x="779463" y="2933700"/>
            <a:ext cx="2087562" cy="1235075"/>
            <a:chOff x="491" y="1848"/>
            <a:chExt cx="1315" cy="778"/>
          </a:xfrm>
        </p:grpSpPr>
        <p:sp>
          <p:nvSpPr>
            <p:cNvPr id="310277" name="AutoShape 5"/>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78" name="AutoShape 6"/>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79" name="AutoShape 7"/>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0" name="Rectangle 8"/>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0281" name="Rectangle 9"/>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310282" name="Rectangle 10"/>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310283" name="AutoShape 11"/>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4" name="Rectangle 12"/>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
        <p:nvSpPr>
          <p:cNvPr id="310285" name="AutoShape 13"/>
          <p:cNvSpPr>
            <a:spLocks noChangeArrowheads="1"/>
          </p:cNvSpPr>
          <p:nvPr/>
        </p:nvSpPr>
        <p:spPr bwMode="auto">
          <a:xfrm rot="1740000" flipH="1">
            <a:off x="2784475" y="314960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6" name="Rectangle 14"/>
          <p:cNvSpPr>
            <a:spLocks noChangeArrowheads="1"/>
          </p:cNvSpPr>
          <p:nvPr/>
        </p:nvSpPr>
        <p:spPr bwMode="auto">
          <a:xfrm rot="1500000">
            <a:off x="2913063" y="3317875"/>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30" name="Rectangle 10"/>
          <p:cNvSpPr>
            <a:spLocks noGrp="1" noChangeArrowheads="1"/>
          </p:cNvSpPr>
          <p:nvPr>
            <p:ph type="title"/>
          </p:nvPr>
        </p:nvSpPr>
        <p:spPr>
          <a:xfrm>
            <a:off x="423863" y="358775"/>
            <a:ext cx="6424612" cy="388938"/>
          </a:xfrm>
          <a:noFill/>
          <a:ln/>
        </p:spPr>
        <p:txBody>
          <a:bodyPr lIns="92075" tIns="46038" rIns="92075" bIns="46038" anchor="b">
            <a:normAutofit fontScale="90000"/>
          </a:bodyPr>
          <a:lstStyle/>
          <a:p>
            <a:r>
              <a:rPr lang="en-US" altLang="en-US"/>
              <a:t>Insertion Sort</a:t>
            </a:r>
          </a:p>
        </p:txBody>
      </p:sp>
      <p:sp>
        <p:nvSpPr>
          <p:cNvPr id="14" name="Slide Number Placeholder 3"/>
          <p:cNvSpPr>
            <a:spLocks noGrp="1"/>
          </p:cNvSpPr>
          <p:nvPr>
            <p:ph type="sldNum" sz="quarter" idx="12"/>
          </p:nvPr>
        </p:nvSpPr>
        <p:spPr/>
        <p:txBody>
          <a:bodyPr/>
          <a:lstStyle/>
          <a:p>
            <a:fld id="{B41B4B2E-CD6F-48C6-921E-9371CA477C2B}" type="slidenum">
              <a:rPr lang="en-US"/>
              <a:pPr/>
              <a:t>25</a:t>
            </a:fld>
            <a:endParaRPr lang="en-US"/>
          </a:p>
        </p:txBody>
      </p:sp>
      <p:grpSp>
        <p:nvGrpSpPr>
          <p:cNvPr id="2" name="Group 2"/>
          <p:cNvGrpSpPr>
            <a:grpSpLocks/>
          </p:cNvGrpSpPr>
          <p:nvPr/>
        </p:nvGrpSpPr>
        <p:grpSpPr bwMode="auto">
          <a:xfrm>
            <a:off x="779463" y="2933700"/>
            <a:ext cx="2087562" cy="1235075"/>
            <a:chOff x="491" y="1848"/>
            <a:chExt cx="1315" cy="778"/>
          </a:xfrm>
        </p:grpSpPr>
        <p:sp>
          <p:nvSpPr>
            <p:cNvPr id="312323" name="AutoShape 3"/>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4" name="AutoShape 4"/>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5" name="AutoShape 5"/>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6" name="Rectangle 6"/>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2327" name="Rectangle 7"/>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312328" name="Rectangle 8"/>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312331" name="AutoShape 11"/>
          <p:cNvSpPr>
            <a:spLocks noChangeArrowheads="1"/>
          </p:cNvSpPr>
          <p:nvPr/>
        </p:nvSpPr>
        <p:spPr bwMode="auto">
          <a:xfrm rot="1740000" flipH="1">
            <a:off x="3506788" y="314960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32" name="Rectangle 12"/>
          <p:cNvSpPr>
            <a:spLocks noChangeArrowheads="1"/>
          </p:cNvSpPr>
          <p:nvPr/>
        </p:nvSpPr>
        <p:spPr bwMode="auto">
          <a:xfrm rot="1500000">
            <a:off x="3635375" y="331787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
        <p:nvSpPr>
          <p:cNvPr id="312333"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34" name="Rectangle 14"/>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title"/>
          </p:nvPr>
        </p:nvSpPr>
        <p:spPr>
          <a:xfrm>
            <a:off x="341313" y="230188"/>
            <a:ext cx="6494462" cy="517525"/>
          </a:xfrm>
          <a:noFill/>
          <a:ln/>
        </p:spPr>
        <p:txBody>
          <a:bodyPr lIns="92075" tIns="46038" rIns="92075" bIns="46038" anchor="b">
            <a:normAutofit fontScale="90000"/>
          </a:bodyPr>
          <a:lstStyle/>
          <a:p>
            <a:r>
              <a:rPr lang="en-US" altLang="en-US"/>
              <a:t>Insertion Sort</a:t>
            </a:r>
          </a:p>
        </p:txBody>
      </p:sp>
      <p:sp>
        <p:nvSpPr>
          <p:cNvPr id="14" name="Slide Number Placeholder 3"/>
          <p:cNvSpPr>
            <a:spLocks noGrp="1"/>
          </p:cNvSpPr>
          <p:nvPr>
            <p:ph type="sldNum" sz="quarter" idx="12"/>
          </p:nvPr>
        </p:nvSpPr>
        <p:spPr/>
        <p:txBody>
          <a:bodyPr/>
          <a:lstStyle/>
          <a:p>
            <a:fld id="{FD60961E-8DD4-4FEB-A6A7-9DE3BF1E88C3}" type="slidenum">
              <a:rPr lang="en-US"/>
              <a:pPr/>
              <a:t>26</a:t>
            </a:fld>
            <a:endParaRPr lang="en-US"/>
          </a:p>
        </p:txBody>
      </p:sp>
      <p:sp>
        <p:nvSpPr>
          <p:cNvPr id="314372"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3" name="AutoShape 5"/>
          <p:cNvSpPr>
            <a:spLocks noChangeArrowheads="1"/>
          </p:cNvSpPr>
          <p:nvPr/>
        </p:nvSpPr>
        <p:spPr bwMode="auto">
          <a:xfrm rot="21180000">
            <a:off x="1477963" y="2933700"/>
            <a:ext cx="727075"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4" name="Rectangle 6"/>
          <p:cNvSpPr>
            <a:spLocks noChangeArrowheads="1"/>
          </p:cNvSpPr>
          <p:nvPr/>
        </p:nvSpPr>
        <p:spPr bwMode="auto">
          <a:xfrm rot="20460000">
            <a:off x="882650" y="31448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4375" name="Rectangle 7"/>
          <p:cNvSpPr>
            <a:spLocks noChangeArrowheads="1"/>
          </p:cNvSpPr>
          <p:nvPr/>
        </p:nvSpPr>
        <p:spPr bwMode="auto">
          <a:xfrm rot="21180000">
            <a:off x="1489075" y="307022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grpSp>
        <p:nvGrpSpPr>
          <p:cNvPr id="2" name="Group 8"/>
          <p:cNvGrpSpPr>
            <a:grpSpLocks/>
          </p:cNvGrpSpPr>
          <p:nvPr/>
        </p:nvGrpSpPr>
        <p:grpSpPr bwMode="auto">
          <a:xfrm>
            <a:off x="2851150" y="2935288"/>
            <a:ext cx="1420813" cy="1300162"/>
            <a:chOff x="1796" y="1849"/>
            <a:chExt cx="895" cy="819"/>
          </a:xfrm>
        </p:grpSpPr>
        <p:sp>
          <p:nvSpPr>
            <p:cNvPr id="314377" name="AutoShape 9"/>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8" name="AutoShape 10"/>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9" name="Rectangle 11"/>
            <p:cNvSpPr>
              <a:spLocks noChangeArrowheads="1"/>
            </p:cNvSpPr>
            <p:nvPr/>
          </p:nvSpPr>
          <p:spPr bwMode="auto">
            <a:xfrm rot="480000">
              <a:off x="1860"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sp>
          <p:nvSpPr>
            <p:cNvPr id="314380" name="Rectangle 12"/>
            <p:cNvSpPr>
              <a:spLocks noChangeArrowheads="1"/>
            </p:cNvSpPr>
            <p:nvPr/>
          </p:nvSpPr>
          <p:spPr bwMode="auto">
            <a:xfrm rot="1500000">
              <a:off x="2290" y="2090"/>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grpSp>
      <p:sp>
        <p:nvSpPr>
          <p:cNvPr id="314381"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82" name="Rectangle 14"/>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title"/>
          </p:nvPr>
        </p:nvSpPr>
        <p:spPr>
          <a:xfrm>
            <a:off x="341313" y="230188"/>
            <a:ext cx="6494462" cy="517525"/>
          </a:xfrm>
          <a:noFill/>
          <a:ln/>
        </p:spPr>
        <p:txBody>
          <a:bodyPr lIns="92075" tIns="46038" rIns="92075" bIns="46038" anchor="b">
            <a:normAutofit fontScale="90000"/>
          </a:bodyPr>
          <a:lstStyle/>
          <a:p>
            <a:r>
              <a:rPr lang="en-US" altLang="en-US"/>
              <a:t>Insertion Sort</a:t>
            </a:r>
          </a:p>
        </p:txBody>
      </p:sp>
      <p:sp>
        <p:nvSpPr>
          <p:cNvPr id="14" name="Slide Number Placeholder 3"/>
          <p:cNvSpPr>
            <a:spLocks noGrp="1"/>
          </p:cNvSpPr>
          <p:nvPr>
            <p:ph type="sldNum" sz="quarter" idx="12"/>
          </p:nvPr>
        </p:nvSpPr>
        <p:spPr/>
        <p:txBody>
          <a:bodyPr/>
          <a:lstStyle/>
          <a:p>
            <a:fld id="{FD60961E-8DD4-4FEB-A6A7-9DE3BF1E88C3}" type="slidenum">
              <a:rPr lang="en-US"/>
              <a:pPr/>
              <a:t>27</a:t>
            </a:fld>
            <a:endParaRPr lang="en-US"/>
          </a:p>
        </p:txBody>
      </p:sp>
      <p:sp>
        <p:nvSpPr>
          <p:cNvPr id="314372"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3" name="AutoShape 5"/>
          <p:cNvSpPr>
            <a:spLocks noChangeArrowheads="1"/>
          </p:cNvSpPr>
          <p:nvPr/>
        </p:nvSpPr>
        <p:spPr bwMode="auto">
          <a:xfrm rot="21180000">
            <a:off x="1477963" y="2933700"/>
            <a:ext cx="727075"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4" name="Rectangle 6"/>
          <p:cNvSpPr>
            <a:spLocks noChangeArrowheads="1"/>
          </p:cNvSpPr>
          <p:nvPr/>
        </p:nvSpPr>
        <p:spPr bwMode="auto">
          <a:xfrm rot="20460000">
            <a:off x="882650" y="31448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4375" name="Rectangle 7"/>
          <p:cNvSpPr>
            <a:spLocks noChangeArrowheads="1"/>
          </p:cNvSpPr>
          <p:nvPr/>
        </p:nvSpPr>
        <p:spPr bwMode="auto">
          <a:xfrm rot="21180000">
            <a:off x="1489075" y="307022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grpSp>
        <p:nvGrpSpPr>
          <p:cNvPr id="2" name="Group 8"/>
          <p:cNvGrpSpPr>
            <a:grpSpLocks/>
          </p:cNvGrpSpPr>
          <p:nvPr/>
        </p:nvGrpSpPr>
        <p:grpSpPr bwMode="auto">
          <a:xfrm>
            <a:off x="2851150" y="2935288"/>
            <a:ext cx="1420813" cy="1300162"/>
            <a:chOff x="1796" y="1849"/>
            <a:chExt cx="895" cy="819"/>
          </a:xfrm>
        </p:grpSpPr>
        <p:sp>
          <p:nvSpPr>
            <p:cNvPr id="314377" name="AutoShape 9"/>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8" name="AutoShape 10"/>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9" name="Rectangle 11"/>
            <p:cNvSpPr>
              <a:spLocks noChangeArrowheads="1"/>
            </p:cNvSpPr>
            <p:nvPr/>
          </p:nvSpPr>
          <p:spPr bwMode="auto">
            <a:xfrm rot="480000">
              <a:off x="1860"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sp>
          <p:nvSpPr>
            <p:cNvPr id="314380" name="Rectangle 12"/>
            <p:cNvSpPr>
              <a:spLocks noChangeArrowheads="1"/>
            </p:cNvSpPr>
            <p:nvPr/>
          </p:nvSpPr>
          <p:spPr bwMode="auto">
            <a:xfrm rot="1500000">
              <a:off x="2290" y="2090"/>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grpSp>
      <p:sp>
        <p:nvSpPr>
          <p:cNvPr id="314381" name="AutoShape 13"/>
          <p:cNvSpPr>
            <a:spLocks noChangeArrowheads="1"/>
          </p:cNvSpPr>
          <p:nvPr/>
        </p:nvSpPr>
        <p:spPr bwMode="auto">
          <a:xfrm flipH="1">
            <a:off x="2196420" y="2836474"/>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82" name="Rectangle 14"/>
          <p:cNvSpPr>
            <a:spLocks noChangeArrowheads="1"/>
          </p:cNvSpPr>
          <p:nvPr/>
        </p:nvSpPr>
        <p:spPr bwMode="auto">
          <a:xfrm rot="170499">
            <a:off x="2223772" y="2987224"/>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dirty="0"/>
              <a:t>12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7" name="Table 6"/>
          <p:cNvGraphicFramePr>
            <a:graphicFrameLocks noGrp="1"/>
          </p:cNvGraphicFramePr>
          <p:nvPr/>
        </p:nvGraphicFramePr>
        <p:xfrm>
          <a:off x="1143000" y="1381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8" name="TextBox 7"/>
          <p:cNvSpPr txBox="1"/>
          <p:nvPr/>
        </p:nvSpPr>
        <p:spPr>
          <a:xfrm>
            <a:off x="76200" y="685800"/>
            <a:ext cx="1600200" cy="461665"/>
          </a:xfrm>
          <a:prstGeom prst="rect">
            <a:avLst/>
          </a:prstGeom>
          <a:noFill/>
        </p:spPr>
        <p:txBody>
          <a:bodyPr wrap="square" rtlCol="0">
            <a:spAutoFit/>
          </a:bodyPr>
          <a:lstStyle/>
          <a:p>
            <a:r>
              <a:rPr lang="en-US" sz="2400" b="1" u="sng" dirty="0" smtClean="0"/>
              <a:t>Pass 1:</a:t>
            </a:r>
            <a:endParaRPr lang="en-US" b="1" u="sng" dirty="0"/>
          </a:p>
        </p:txBody>
      </p:sp>
      <p:sp>
        <p:nvSpPr>
          <p:cNvPr id="9" name="TextBox 8"/>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10" name="TextBox 9"/>
          <p:cNvSpPr txBox="1"/>
          <p:nvPr/>
        </p:nvSpPr>
        <p:spPr>
          <a:xfrm>
            <a:off x="304800" y="1066800"/>
            <a:ext cx="8839200" cy="646331"/>
          </a:xfrm>
          <a:prstGeom prst="rect">
            <a:avLst/>
          </a:prstGeom>
          <a:noFill/>
        </p:spPr>
        <p:txBody>
          <a:bodyPr wrap="square" rtlCol="0">
            <a:spAutoFit/>
          </a:bodyPr>
          <a:lstStyle/>
          <a:p>
            <a:endParaRPr lang="en-US" dirty="0" smtClean="0"/>
          </a:p>
          <a:p>
            <a:endParaRPr lang="en-US" dirty="0"/>
          </a:p>
        </p:txBody>
      </p:sp>
      <p:sp>
        <p:nvSpPr>
          <p:cNvPr id="12" name="TextBox 11"/>
          <p:cNvSpPr txBox="1"/>
          <p:nvPr/>
        </p:nvSpPr>
        <p:spPr>
          <a:xfrm>
            <a:off x="1143000" y="1002268"/>
            <a:ext cx="6096000" cy="369332"/>
          </a:xfrm>
          <a:prstGeom prst="rect">
            <a:avLst/>
          </a:prstGeom>
          <a:noFill/>
        </p:spPr>
        <p:txBody>
          <a:bodyPr wrap="square" rtlCol="0">
            <a:spAutoFit/>
          </a:bodyPr>
          <a:lstStyle/>
          <a:p>
            <a:r>
              <a:rPr lang="en-US" b="1" dirty="0" smtClean="0">
                <a:solidFill>
                  <a:srgbClr val="FF0000"/>
                </a:solidFill>
              </a:rPr>
              <a:t>a[0]     a[1]    a[2]     a[3]     a[4]    a[5]    a[6]     a[7]    a[8]    a[9] </a:t>
            </a:r>
            <a:endParaRPr lang="en-US" b="1" dirty="0">
              <a:solidFill>
                <a:srgbClr val="FF0000"/>
              </a:solidFill>
            </a:endParaRPr>
          </a:p>
        </p:txBody>
      </p:sp>
      <p:sp>
        <p:nvSpPr>
          <p:cNvPr id="16" name="Oval 15"/>
          <p:cNvSpPr/>
          <p:nvPr/>
        </p:nvSpPr>
        <p:spPr>
          <a:xfrm>
            <a:off x="1828800" y="13716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2400" y="2129135"/>
            <a:ext cx="1600200" cy="461665"/>
          </a:xfrm>
          <a:prstGeom prst="rect">
            <a:avLst/>
          </a:prstGeom>
          <a:noFill/>
        </p:spPr>
        <p:txBody>
          <a:bodyPr wrap="square" rtlCol="0">
            <a:spAutoFit/>
          </a:bodyPr>
          <a:lstStyle/>
          <a:p>
            <a:r>
              <a:rPr lang="en-US" sz="2400" b="1" u="sng" dirty="0" smtClean="0"/>
              <a:t>Pass 2:</a:t>
            </a:r>
            <a:endParaRPr lang="en-US" b="1" u="sng" dirty="0"/>
          </a:p>
        </p:txBody>
      </p:sp>
      <p:graphicFrame>
        <p:nvGraphicFramePr>
          <p:cNvPr id="21" name="Table 20"/>
          <p:cNvGraphicFramePr>
            <a:graphicFrameLocks noGrp="1"/>
          </p:cNvGraphicFramePr>
          <p:nvPr/>
        </p:nvGraphicFramePr>
        <p:xfrm>
          <a:off x="1143000" y="27432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3" name="Oval 22"/>
          <p:cNvSpPr/>
          <p:nvPr/>
        </p:nvSpPr>
        <p:spPr>
          <a:xfrm>
            <a:off x="2438400" y="27432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nvGraphicFramePr>
        <p:xfrm>
          <a:off x="1143000" y="3352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7" name="TextBox 26"/>
          <p:cNvSpPr txBox="1"/>
          <p:nvPr/>
        </p:nvSpPr>
        <p:spPr>
          <a:xfrm>
            <a:off x="152400" y="3805535"/>
            <a:ext cx="1600200" cy="461665"/>
          </a:xfrm>
          <a:prstGeom prst="rect">
            <a:avLst/>
          </a:prstGeom>
          <a:noFill/>
        </p:spPr>
        <p:txBody>
          <a:bodyPr wrap="square" rtlCol="0">
            <a:spAutoFit/>
          </a:bodyPr>
          <a:lstStyle/>
          <a:p>
            <a:r>
              <a:rPr lang="en-US" sz="2400" b="1" u="sng" dirty="0" smtClean="0"/>
              <a:t>Pass 3:</a:t>
            </a:r>
            <a:endParaRPr lang="en-US" b="1" u="sng" dirty="0"/>
          </a:p>
        </p:txBody>
      </p:sp>
      <p:graphicFrame>
        <p:nvGraphicFramePr>
          <p:cNvPr id="28" name="Table 27"/>
          <p:cNvGraphicFramePr>
            <a:graphicFrameLocks noGrp="1"/>
          </p:cNvGraphicFramePr>
          <p:nvPr/>
        </p:nvGraphicFramePr>
        <p:xfrm>
          <a:off x="1143000" y="43535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32" name="Oval 31"/>
          <p:cNvSpPr/>
          <p:nvPr/>
        </p:nvSpPr>
        <p:spPr>
          <a:xfrm>
            <a:off x="3048000" y="43434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able 43"/>
          <p:cNvGraphicFramePr>
            <a:graphicFrameLocks noGrp="1"/>
          </p:cNvGraphicFramePr>
          <p:nvPr/>
        </p:nvGraphicFramePr>
        <p:xfrm>
          <a:off x="1143000" y="2727960"/>
          <a:ext cx="1219200" cy="396240"/>
        </p:xfrm>
        <a:graphic>
          <a:graphicData uri="http://schemas.openxmlformats.org/drawingml/2006/table">
            <a:tbl>
              <a:tblPr firstRow="1" bandRow="1">
                <a:tableStyleId>{5940675A-B579-460E-94D1-54222C63F5DA}</a:tableStyleId>
              </a:tblPr>
              <a:tblGrid>
                <a:gridCol w="609600"/>
                <a:gridCol w="609600"/>
              </a:tblGrid>
              <a:tr h="0">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r>
            </a:tbl>
          </a:graphicData>
        </a:graphic>
      </p:graphicFrame>
      <p:graphicFrame>
        <p:nvGraphicFramePr>
          <p:cNvPr id="45" name="Table 44"/>
          <p:cNvGraphicFramePr>
            <a:graphicFrameLocks noGrp="1"/>
          </p:cNvGraphicFramePr>
          <p:nvPr/>
        </p:nvGraphicFramePr>
        <p:xfrm>
          <a:off x="1752600" y="3352800"/>
          <a:ext cx="1219200" cy="396240"/>
        </p:xfrm>
        <a:graphic>
          <a:graphicData uri="http://schemas.openxmlformats.org/drawingml/2006/table">
            <a:tbl>
              <a:tblPr firstRow="1" bandRow="1">
                <a:tableStyleId>{5940675A-B579-460E-94D1-54222C63F5DA}</a:tableStyleId>
              </a:tblPr>
              <a:tblGrid>
                <a:gridCol w="609600"/>
                <a:gridCol w="609600"/>
              </a:tblGrid>
              <a:tr h="0">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nvGraphicFramePr>
        <p:xfrm>
          <a:off x="1828800" y="128016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76200"/>
            <a:ext cx="1600200" cy="461665"/>
          </a:xfrm>
          <a:prstGeom prst="rect">
            <a:avLst/>
          </a:prstGeom>
          <a:noFill/>
        </p:spPr>
        <p:txBody>
          <a:bodyPr wrap="square" rtlCol="0">
            <a:spAutoFit/>
          </a:bodyPr>
          <a:lstStyle/>
          <a:p>
            <a:r>
              <a:rPr lang="en-US" sz="2400" b="1" u="sng" dirty="0" smtClean="0"/>
              <a:t>Pass 4:</a:t>
            </a:r>
            <a:endParaRPr lang="en-US" b="1" u="sng" dirty="0"/>
          </a:p>
        </p:txBody>
      </p:sp>
      <p:graphicFrame>
        <p:nvGraphicFramePr>
          <p:cNvPr id="8" name="Table 7"/>
          <p:cNvGraphicFramePr>
            <a:graphicFrameLocks noGrp="1"/>
          </p:cNvGraphicFramePr>
          <p:nvPr/>
        </p:nvGraphicFramePr>
        <p:xfrm>
          <a:off x="12192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9" name="Table 8"/>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13" name="Oval 12"/>
          <p:cNvSpPr/>
          <p:nvPr/>
        </p:nvSpPr>
        <p:spPr>
          <a:xfrm>
            <a:off x="3733800" y="6096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124200" y="609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nvGraphicFramePr>
        <p:xfrm>
          <a:off x="1219200" y="60960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sp>
        <p:nvSpPr>
          <p:cNvPr id="25" name="TextBox 24"/>
          <p:cNvSpPr txBox="1"/>
          <p:nvPr/>
        </p:nvSpPr>
        <p:spPr>
          <a:xfrm>
            <a:off x="152400" y="1828800"/>
            <a:ext cx="1600200" cy="461665"/>
          </a:xfrm>
          <a:prstGeom prst="rect">
            <a:avLst/>
          </a:prstGeom>
          <a:noFill/>
        </p:spPr>
        <p:txBody>
          <a:bodyPr wrap="square" rtlCol="0">
            <a:spAutoFit/>
          </a:bodyPr>
          <a:lstStyle/>
          <a:p>
            <a:r>
              <a:rPr lang="en-US" sz="2400" b="1" u="sng" dirty="0" smtClean="0"/>
              <a:t>Pass 5:</a:t>
            </a:r>
            <a:endParaRPr lang="en-US" b="1" u="sng" dirty="0"/>
          </a:p>
        </p:txBody>
      </p:sp>
      <p:graphicFrame>
        <p:nvGraphicFramePr>
          <p:cNvPr id="26" name="Table 25"/>
          <p:cNvGraphicFramePr>
            <a:graphicFrameLocks noGrp="1"/>
          </p:cNvGraphicFramePr>
          <p:nvPr/>
        </p:nvGraphicFramePr>
        <p:xfrm>
          <a:off x="2590800" y="364744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graphicFrame>
        <p:nvGraphicFramePr>
          <p:cNvPr id="30" name="Table 29"/>
          <p:cNvGraphicFramePr>
            <a:graphicFrameLocks noGrp="1"/>
          </p:cNvGraphicFramePr>
          <p:nvPr/>
        </p:nvGraphicFramePr>
        <p:xfrm>
          <a:off x="1371600" y="2971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31" name="Oval 30"/>
          <p:cNvSpPr/>
          <p:nvPr/>
        </p:nvSpPr>
        <p:spPr>
          <a:xfrm>
            <a:off x="4495800" y="296164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1371600" y="3657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35" name="Table 34"/>
          <p:cNvGraphicFramePr>
            <a:graphicFrameLocks noGrp="1"/>
          </p:cNvGraphicFramePr>
          <p:nvPr/>
        </p:nvGraphicFramePr>
        <p:xfrm>
          <a:off x="1981200" y="297180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Classifications of Sorting Algorithms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708981"/>
          </a:xfrm>
          <a:prstGeom prst="rect">
            <a:avLst/>
          </a:prstGeom>
          <a:noFill/>
        </p:spPr>
        <p:txBody>
          <a:bodyPr wrap="square" rtlCol="0">
            <a:spAutoFit/>
          </a:bodyPr>
          <a:lstStyle/>
          <a:p>
            <a:pPr>
              <a:buFont typeface="Wingdings" pitchFamily="2" charset="2"/>
              <a:buChar char="Ø"/>
            </a:pPr>
            <a:r>
              <a:rPr lang="en-US" sz="2400" dirty="0" smtClean="0"/>
              <a:t>  Internal Vs. External Sorting</a:t>
            </a:r>
          </a:p>
          <a:p>
            <a:pPr>
              <a:buFont typeface="Wingdings" pitchFamily="2" charset="2"/>
              <a:buChar char="Ø"/>
            </a:pPr>
            <a:endParaRPr lang="en-US" sz="2400" dirty="0" smtClean="0"/>
          </a:p>
          <a:p>
            <a:pPr>
              <a:buFont typeface="Wingdings" pitchFamily="2" charset="2"/>
              <a:buChar char="Ø"/>
            </a:pPr>
            <a:r>
              <a:rPr lang="en-US" sz="2400" dirty="0" smtClean="0"/>
              <a:t>  Stable Vs. Unstable Sorting</a:t>
            </a:r>
          </a:p>
          <a:p>
            <a:pPr>
              <a:buFont typeface="Wingdings" pitchFamily="2" charset="2"/>
              <a:buChar char="Ø"/>
            </a:pPr>
            <a:endParaRPr lang="en-US" sz="2400" dirty="0" smtClean="0"/>
          </a:p>
          <a:p>
            <a:pPr>
              <a:buFont typeface="Wingdings" pitchFamily="2" charset="2"/>
              <a:buChar char="Ø"/>
            </a:pPr>
            <a:r>
              <a:rPr lang="en-US" sz="2400" dirty="0" smtClean="0"/>
              <a:t>  In-Place and Vs. Not-In-Place Sorting</a:t>
            </a:r>
          </a:p>
          <a:p>
            <a:pPr>
              <a:buFont typeface="Wingdings" pitchFamily="2" charset="2"/>
              <a:buChar char="Ø"/>
            </a:pPr>
            <a:endParaRPr lang="en-US" sz="2400" dirty="0" smtClean="0"/>
          </a:p>
          <a:p>
            <a:pPr>
              <a:buFont typeface="Wingdings" pitchFamily="2" charset="2"/>
              <a:buChar char="Ø"/>
            </a:pPr>
            <a:r>
              <a:rPr lang="en-US" sz="2400" dirty="0" smtClean="0"/>
              <a:t>  Comparison-based Sorting  Vs. Non-comparison-based sorting (counting based sorting)</a:t>
            </a:r>
          </a:p>
          <a:p>
            <a:endParaRPr lang="en-US" sz="2400" dirty="0" smtClean="0"/>
          </a:p>
          <a:p>
            <a:endParaRPr lang="en-US" sz="2400" dirty="0" smtClean="0"/>
          </a:p>
          <a:p>
            <a:pPr>
              <a:buFont typeface="Wingdings" pitchFamily="2" charset="2"/>
              <a:buChar char="Ø"/>
            </a:pPr>
            <a:endParaRPr lang="en-US" sz="2400" dirty="0" smtClean="0"/>
          </a:p>
          <a:p>
            <a:pPr>
              <a:buFont typeface="Wingdings"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457200"/>
            <a:ext cx="1600200" cy="461665"/>
          </a:xfrm>
          <a:prstGeom prst="rect">
            <a:avLst/>
          </a:prstGeom>
          <a:noFill/>
        </p:spPr>
        <p:txBody>
          <a:bodyPr wrap="square" rtlCol="0">
            <a:spAutoFit/>
          </a:bodyPr>
          <a:lstStyle/>
          <a:p>
            <a:r>
              <a:rPr lang="en-US" sz="2400" b="1" u="sng" dirty="0" smtClean="0"/>
              <a:t>Pass 6:</a:t>
            </a:r>
            <a:endParaRPr lang="en-US" b="1" u="sng" dirty="0"/>
          </a:p>
        </p:txBody>
      </p:sp>
      <p:graphicFrame>
        <p:nvGraphicFramePr>
          <p:cNvPr id="46" name="Table 45"/>
          <p:cNvGraphicFramePr>
            <a:graphicFrameLocks noGrp="1"/>
          </p:cNvGraphicFramePr>
          <p:nvPr/>
        </p:nvGraphicFramePr>
        <p:xfrm>
          <a:off x="1219200" y="1066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solidFill>
                      <a:schemeClr val="accent1"/>
                    </a:solidFill>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47" name="Oval 46"/>
          <p:cNvSpPr/>
          <p:nvPr/>
        </p:nvSpPr>
        <p:spPr>
          <a:xfrm>
            <a:off x="4953000" y="10668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p:cNvGraphicFramePr>
            <a:graphicFrameLocks noGrp="1"/>
          </p:cNvGraphicFramePr>
          <p:nvPr/>
        </p:nvGraphicFramePr>
        <p:xfrm>
          <a:off x="1219200" y="1676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solidFill>
                      <a:schemeClr val="accent1"/>
                    </a:solidFill>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7" name="TextBox 26"/>
          <p:cNvSpPr txBox="1"/>
          <p:nvPr/>
        </p:nvSpPr>
        <p:spPr>
          <a:xfrm>
            <a:off x="228600" y="2362200"/>
            <a:ext cx="1600200" cy="461665"/>
          </a:xfrm>
          <a:prstGeom prst="rect">
            <a:avLst/>
          </a:prstGeom>
          <a:noFill/>
        </p:spPr>
        <p:txBody>
          <a:bodyPr wrap="square" rtlCol="0">
            <a:spAutoFit/>
          </a:bodyPr>
          <a:lstStyle/>
          <a:p>
            <a:r>
              <a:rPr lang="en-US" sz="2400" b="1" u="sng" dirty="0" smtClean="0"/>
              <a:t>Pass 7:</a:t>
            </a:r>
            <a:endParaRPr lang="en-US" b="1" u="sng" dirty="0"/>
          </a:p>
        </p:txBody>
      </p:sp>
      <p:graphicFrame>
        <p:nvGraphicFramePr>
          <p:cNvPr id="28" name="Table 27"/>
          <p:cNvGraphicFramePr>
            <a:graphicFrameLocks noGrp="1"/>
          </p:cNvGraphicFramePr>
          <p:nvPr/>
        </p:nvGraphicFramePr>
        <p:xfrm>
          <a:off x="3048000" y="3642360"/>
          <a:ext cx="30480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tblGrid>
              <a:tr h="370840">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graphicFrame>
        <p:nvGraphicFramePr>
          <p:cNvPr id="29" name="Table 28"/>
          <p:cNvGraphicFramePr>
            <a:graphicFrameLocks noGrp="1"/>
          </p:cNvGraphicFramePr>
          <p:nvPr/>
        </p:nvGraphicFramePr>
        <p:xfrm>
          <a:off x="1219200" y="3657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30" name="Table 29"/>
          <p:cNvGraphicFramePr>
            <a:graphicFrameLocks noGrp="1"/>
          </p:cNvGraphicFramePr>
          <p:nvPr/>
        </p:nvGraphicFramePr>
        <p:xfrm>
          <a:off x="1219200" y="30480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40" name="Oval 39"/>
          <p:cNvSpPr/>
          <p:nvPr/>
        </p:nvSpPr>
        <p:spPr>
          <a:xfrm>
            <a:off x="5562600" y="30480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 name="Table 48"/>
          <p:cNvGraphicFramePr>
            <a:graphicFrameLocks noGrp="1"/>
          </p:cNvGraphicFramePr>
          <p:nvPr/>
        </p:nvGraphicFramePr>
        <p:xfrm>
          <a:off x="2438400" y="3048000"/>
          <a:ext cx="30480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tblGrid>
              <a:tr h="370840">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graphicFrame>
        <p:nvGraphicFramePr>
          <p:cNvPr id="18" name="Table 17"/>
          <p:cNvGraphicFramePr>
            <a:graphicFrameLocks noGrp="1"/>
          </p:cNvGraphicFramePr>
          <p:nvPr/>
        </p:nvGraphicFramePr>
        <p:xfrm>
          <a:off x="4267200" y="1066800"/>
          <a:ext cx="609600" cy="396240"/>
        </p:xfrm>
        <a:graphic>
          <a:graphicData uri="http://schemas.openxmlformats.org/drawingml/2006/table">
            <a:tbl>
              <a:tblPr firstRow="1" bandRow="1">
                <a:tableStyleId>{5940675A-B579-460E-94D1-54222C63F5DA}</a:tableStyleId>
              </a:tblPr>
              <a:tblGrid>
                <a:gridCol w="609600"/>
              </a:tblGrid>
              <a:tr h="0">
                <a:tc>
                  <a:txBody>
                    <a:bodyPr/>
                    <a:lstStyle/>
                    <a:p>
                      <a:pPr algn="ctr"/>
                      <a:r>
                        <a:rPr lang="en-US" sz="2000" dirty="0" smtClean="0"/>
                        <a:t>13</a:t>
                      </a:r>
                      <a:endParaRPr lang="en-US" sz="2000" dirty="0"/>
                    </a:p>
                  </a:txBody>
                  <a:tcPr>
                    <a:solidFill>
                      <a:srgbClr val="FF0000"/>
                    </a:solidFill>
                  </a:tcPr>
                </a:tc>
              </a:tr>
            </a:tbl>
          </a:graphicData>
        </a:graphic>
      </p:graphicFrame>
      <p:graphicFrame>
        <p:nvGraphicFramePr>
          <p:cNvPr id="19" name="Table 18"/>
          <p:cNvGraphicFramePr>
            <a:graphicFrameLocks noGrp="1"/>
          </p:cNvGraphicFramePr>
          <p:nvPr/>
        </p:nvGraphicFramePr>
        <p:xfrm>
          <a:off x="4876800" y="1676400"/>
          <a:ext cx="609600" cy="396240"/>
        </p:xfrm>
        <a:graphic>
          <a:graphicData uri="http://schemas.openxmlformats.org/drawingml/2006/table">
            <a:tbl>
              <a:tblPr firstRow="1" bandRow="1">
                <a:tableStyleId>{5940675A-B579-460E-94D1-54222C63F5DA}</a:tableStyleId>
              </a:tblPr>
              <a:tblGrid>
                <a:gridCol w="609600"/>
              </a:tblGrid>
              <a:tr h="0">
                <a:tc>
                  <a:txBody>
                    <a:bodyPr/>
                    <a:lstStyle/>
                    <a:p>
                      <a:pPr algn="ctr"/>
                      <a:r>
                        <a:rPr lang="en-US" sz="2000" dirty="0" smtClean="0"/>
                        <a:t>13</a:t>
                      </a:r>
                      <a:endParaRPr lang="en-US" sz="2000" dirty="0"/>
                    </a:p>
                  </a:txBody>
                  <a:tcPr>
                    <a:solidFill>
                      <a:srgbClr val="FF0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Table 56"/>
          <p:cNvGraphicFramePr>
            <a:graphicFrameLocks noGrp="1"/>
          </p:cNvGraphicFramePr>
          <p:nvPr/>
        </p:nvGraphicFramePr>
        <p:xfrm>
          <a:off x="1828800" y="2118360"/>
          <a:ext cx="48768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tblGrid>
              <a:tr h="370840">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909935"/>
            <a:ext cx="1600200" cy="461665"/>
          </a:xfrm>
          <a:prstGeom prst="rect">
            <a:avLst/>
          </a:prstGeom>
          <a:noFill/>
        </p:spPr>
        <p:txBody>
          <a:bodyPr wrap="square" rtlCol="0">
            <a:spAutoFit/>
          </a:bodyPr>
          <a:lstStyle/>
          <a:p>
            <a:r>
              <a:rPr lang="en-US" sz="2400" b="1" u="sng" dirty="0" smtClean="0"/>
              <a:t>Pass 8:</a:t>
            </a:r>
            <a:endParaRPr lang="en-US" b="1" u="sng" dirty="0"/>
          </a:p>
        </p:txBody>
      </p:sp>
      <p:graphicFrame>
        <p:nvGraphicFramePr>
          <p:cNvPr id="22" name="Table 21"/>
          <p:cNvGraphicFramePr>
            <a:graphicFrameLocks noGrp="1"/>
          </p:cNvGraphicFramePr>
          <p:nvPr/>
        </p:nvGraphicFramePr>
        <p:xfrm>
          <a:off x="1219200" y="1457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4" name="Oval 23"/>
          <p:cNvSpPr/>
          <p:nvPr/>
        </p:nvSpPr>
        <p:spPr>
          <a:xfrm>
            <a:off x="6172200" y="14478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Table 38"/>
          <p:cNvGraphicFramePr>
            <a:graphicFrameLocks noGrp="1"/>
          </p:cNvGraphicFramePr>
          <p:nvPr/>
        </p:nvGraphicFramePr>
        <p:xfrm>
          <a:off x="1219200" y="2133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0</a:t>
                      </a:r>
                      <a:endParaRPr lang="en-US" dirty="0"/>
                    </a:p>
                  </a:txBody>
                  <a:tcPr/>
                </a:tc>
              </a:tr>
            </a:tbl>
          </a:graphicData>
        </a:graphic>
      </p:graphicFrame>
      <p:graphicFrame>
        <p:nvGraphicFramePr>
          <p:cNvPr id="58" name="Table 57"/>
          <p:cNvGraphicFramePr>
            <a:graphicFrameLocks noGrp="1"/>
          </p:cNvGraphicFramePr>
          <p:nvPr/>
        </p:nvGraphicFramePr>
        <p:xfrm>
          <a:off x="1219200" y="1447800"/>
          <a:ext cx="48768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tblGrid>
              <a:tr h="0">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35" name="TextBox 34"/>
          <p:cNvSpPr txBox="1"/>
          <p:nvPr/>
        </p:nvSpPr>
        <p:spPr>
          <a:xfrm>
            <a:off x="228600" y="2743200"/>
            <a:ext cx="1600200" cy="461665"/>
          </a:xfrm>
          <a:prstGeom prst="rect">
            <a:avLst/>
          </a:prstGeom>
          <a:noFill/>
        </p:spPr>
        <p:txBody>
          <a:bodyPr wrap="square" rtlCol="0">
            <a:spAutoFit/>
          </a:bodyPr>
          <a:lstStyle/>
          <a:p>
            <a:r>
              <a:rPr lang="en-US" sz="2400" b="1" u="sng" dirty="0" smtClean="0"/>
              <a:t>Pass 9:</a:t>
            </a:r>
            <a:endParaRPr lang="en-US" b="1" u="sng" dirty="0"/>
          </a:p>
        </p:txBody>
      </p:sp>
      <p:graphicFrame>
        <p:nvGraphicFramePr>
          <p:cNvPr id="41" name="Table 40"/>
          <p:cNvGraphicFramePr>
            <a:graphicFrameLocks noGrp="1"/>
          </p:cNvGraphicFramePr>
          <p:nvPr/>
        </p:nvGraphicFramePr>
        <p:xfrm>
          <a:off x="1371600" y="4343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46" name="Table 45"/>
          <p:cNvGraphicFramePr>
            <a:graphicFrameLocks noGrp="1"/>
          </p:cNvGraphicFramePr>
          <p:nvPr/>
        </p:nvGraphicFramePr>
        <p:xfrm>
          <a:off x="1981200" y="4328160"/>
          <a:ext cx="54864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tblGrid>
              <a:tr h="370840">
                <a:tc>
                  <a:txBody>
                    <a:bodyPr/>
                    <a:lstStyle/>
                    <a:p>
                      <a:pPr algn="ctr"/>
                      <a:r>
                        <a:rPr lang="en-US" sz="2000" dirty="0" smtClean="0"/>
                        <a:t>1 </a:t>
                      </a:r>
                      <a:endParaRPr lang="en-US" sz="2000" dirty="0"/>
                    </a:p>
                  </a:txBody>
                  <a:tcPr>
                    <a:solidFill>
                      <a:srgbClr val="FF0000"/>
                    </a:solidFill>
                  </a:tcPr>
                </a:tc>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56" name="Oval 55"/>
          <p:cNvSpPr/>
          <p:nvPr/>
        </p:nvSpPr>
        <p:spPr>
          <a:xfrm>
            <a:off x="6934200" y="3657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p:cNvGraphicFramePr>
            <a:graphicFrameLocks noGrp="1"/>
          </p:cNvGraphicFramePr>
          <p:nvPr/>
        </p:nvGraphicFramePr>
        <p:xfrm>
          <a:off x="1371600" y="3657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0</a:t>
                      </a:r>
                      <a:endParaRPr lang="en-US" dirty="0"/>
                    </a:p>
                  </a:txBody>
                  <a:tcPr/>
                </a:tc>
              </a:tr>
            </a:tbl>
          </a:graphicData>
        </a:graphic>
      </p:graphicFrame>
      <p:graphicFrame>
        <p:nvGraphicFramePr>
          <p:cNvPr id="60" name="Table 59"/>
          <p:cNvGraphicFramePr>
            <a:graphicFrameLocks noGrp="1"/>
          </p:cNvGraphicFramePr>
          <p:nvPr/>
        </p:nvGraphicFramePr>
        <p:xfrm>
          <a:off x="1371600" y="3642360"/>
          <a:ext cx="54864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tblGrid>
              <a:tr h="370840">
                <a:tc>
                  <a:txBody>
                    <a:bodyPr/>
                    <a:lstStyle/>
                    <a:p>
                      <a:pPr algn="ctr"/>
                      <a:r>
                        <a:rPr lang="en-US" sz="2000" dirty="0" smtClean="0"/>
                        <a:t>1 </a:t>
                      </a:r>
                      <a:endParaRPr lang="en-US" sz="2000" dirty="0"/>
                    </a:p>
                  </a:txBody>
                  <a:tcPr>
                    <a:solidFill>
                      <a:srgbClr val="FF0000"/>
                    </a:solidFill>
                  </a:tcPr>
                </a:tc>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17" name="Oval 16"/>
          <p:cNvSpPr/>
          <p:nvPr/>
        </p:nvSpPr>
        <p:spPr>
          <a:xfrm>
            <a:off x="6934200" y="36576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457200"/>
            <a:ext cx="8839200" cy="1877437"/>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Insert_sort</a:t>
            </a:r>
            <a:r>
              <a:rPr lang="en-US" sz="2000" b="1" i="1" dirty="0" smtClean="0"/>
              <a:t>(</a:t>
            </a:r>
            <a:r>
              <a:rPr lang="en-US" sz="2000" b="1" i="1" dirty="0" err="1" smtClean="0"/>
              <a:t>a,n</a:t>
            </a:r>
            <a:r>
              <a:rPr lang="en-US" sz="2000" b="1" i="1" dirty="0" smtClean="0"/>
              <a:t>): </a:t>
            </a:r>
            <a:r>
              <a:rPr lang="en-US" sz="2000" dirty="0" smtClean="0"/>
              <a:t>This algorithm sort the elements in ascending order.</a:t>
            </a:r>
            <a:r>
              <a:rPr lang="en-US" sz="2000" b="1" i="1" dirty="0" smtClean="0"/>
              <a:t> </a:t>
            </a:r>
            <a:r>
              <a:rPr lang="en-US" sz="2000" dirty="0" smtClean="0"/>
              <a:t>a is linear array which contains n elements. I  and J are used as loop control variables.</a:t>
            </a:r>
            <a:endParaRPr lang="en-US" sz="2400" dirty="0" smtClean="0"/>
          </a:p>
          <a:p>
            <a:pPr algn="just"/>
            <a:endParaRPr lang="en-US" sz="2000" dirty="0" smtClean="0"/>
          </a:p>
          <a:p>
            <a:endParaRPr lang="en-US" dirty="0" smtClean="0"/>
          </a:p>
          <a:p>
            <a:endParaRPr lang="en-US" dirty="0"/>
          </a:p>
        </p:txBody>
      </p:sp>
      <p:sp>
        <p:nvSpPr>
          <p:cNvPr id="7" name="TextBox 6"/>
          <p:cNvSpPr txBox="1"/>
          <p:nvPr/>
        </p:nvSpPr>
        <p:spPr>
          <a:xfrm>
            <a:off x="304800" y="1828800"/>
            <a:ext cx="7848600" cy="3323987"/>
          </a:xfrm>
          <a:prstGeom prst="rect">
            <a:avLst/>
          </a:prstGeom>
          <a:solidFill>
            <a:schemeClr val="bg1">
              <a:lumMod val="85000"/>
            </a:schemeClr>
          </a:solidFill>
        </p:spPr>
        <p:txBody>
          <a:bodyPr wrap="square" rtlCol="0">
            <a:spAutoFit/>
          </a:bodyPr>
          <a:lstStyle/>
          <a:p>
            <a:pPr marL="342900" indent="-342900">
              <a:lnSpc>
                <a:spcPct val="150000"/>
              </a:lnSpc>
              <a:buFont typeface="+mj-lt"/>
              <a:buAutoNum type="arabicPeriod"/>
            </a:pPr>
            <a:r>
              <a:rPr lang="en-US" sz="2000" dirty="0" smtClean="0"/>
              <a:t>For I = 1 to n-1</a:t>
            </a:r>
          </a:p>
          <a:p>
            <a:pPr marL="342900" indent="-342900">
              <a:lnSpc>
                <a:spcPct val="150000"/>
              </a:lnSpc>
              <a:buFont typeface="+mj-lt"/>
              <a:buAutoNum type="arabicPeriod"/>
            </a:pPr>
            <a:r>
              <a:rPr lang="en-US" sz="2000" dirty="0" smtClean="0"/>
              <a:t> 	Key = a[I]</a:t>
            </a:r>
          </a:p>
          <a:p>
            <a:pPr marL="342900" indent="-342900">
              <a:lnSpc>
                <a:spcPct val="150000"/>
              </a:lnSpc>
              <a:buFont typeface="+mj-lt"/>
              <a:buAutoNum type="arabicPeriod"/>
            </a:pPr>
            <a:r>
              <a:rPr lang="en-US" sz="2000" dirty="0" smtClean="0"/>
              <a:t>           J = I - 1						</a:t>
            </a:r>
          </a:p>
          <a:p>
            <a:pPr marL="342900" indent="-342900">
              <a:lnSpc>
                <a:spcPct val="150000"/>
              </a:lnSpc>
              <a:buFont typeface="+mj-lt"/>
              <a:buAutoNum type="arabicPeriod"/>
            </a:pPr>
            <a:r>
              <a:rPr lang="en-US" sz="2000" dirty="0" smtClean="0"/>
              <a:t> 	While J&gt;=0 and a[J] &gt; Key</a:t>
            </a:r>
          </a:p>
          <a:p>
            <a:pPr marL="342900" indent="-342900">
              <a:lnSpc>
                <a:spcPct val="150000"/>
              </a:lnSpc>
              <a:buFont typeface="+mj-lt"/>
              <a:buAutoNum type="arabicPeriod"/>
            </a:pPr>
            <a:r>
              <a:rPr lang="en-US" sz="2000" dirty="0" smtClean="0"/>
              <a:t>                        Set a[J+1] = a[J]</a:t>
            </a:r>
          </a:p>
          <a:p>
            <a:pPr marL="342900" indent="-342900">
              <a:lnSpc>
                <a:spcPct val="150000"/>
              </a:lnSpc>
              <a:buFont typeface="+mj-lt"/>
              <a:buAutoNum type="arabicPeriod"/>
            </a:pPr>
            <a:r>
              <a:rPr lang="en-US" sz="2000" dirty="0" smtClean="0"/>
              <a:t>                        J = J - 1 </a:t>
            </a:r>
          </a:p>
          <a:p>
            <a:pPr marL="342900" indent="-342900">
              <a:lnSpc>
                <a:spcPct val="150000"/>
              </a:lnSpc>
              <a:buFont typeface="+mj-lt"/>
              <a:buAutoNum type="arabicPeriod"/>
            </a:pPr>
            <a:r>
              <a:rPr lang="en-US" sz="2000" dirty="0" smtClean="0"/>
              <a:t>  	a[J+1] = Key</a:t>
            </a: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909036"/>
          </a:xfrm>
          <a:prstGeom prst="rect">
            <a:avLst/>
          </a:prstGeom>
          <a:noFill/>
        </p:spPr>
        <p:txBody>
          <a:bodyPr wrap="square" rtlCol="0">
            <a:spAutoFit/>
          </a:bodyPr>
          <a:lstStyle/>
          <a:p>
            <a:pPr>
              <a:lnSpc>
                <a:spcPct val="150000"/>
              </a:lnSpc>
            </a:pPr>
            <a:r>
              <a:rPr lang="en-US" dirty="0" smtClean="0"/>
              <a:t>From the above illustration, we observe following points –</a:t>
            </a:r>
          </a:p>
          <a:p>
            <a:pPr>
              <a:lnSpc>
                <a:spcPct val="150000"/>
              </a:lnSpc>
            </a:pPr>
            <a:r>
              <a:rPr lang="en-US" dirty="0" smtClean="0"/>
              <a:t>In (n-1) iterations or passes array will become sorted.</a:t>
            </a:r>
          </a:p>
          <a:p>
            <a:pPr>
              <a:lnSpc>
                <a:spcPct val="150000"/>
              </a:lnSpc>
            </a:pPr>
            <a:r>
              <a:rPr lang="en-US" dirty="0" smtClean="0"/>
              <a:t>Iteration 1: 	no. of comparisons 1 and 1 movement</a:t>
            </a:r>
          </a:p>
          <a:p>
            <a:r>
              <a:rPr lang="en-US" dirty="0" smtClean="0"/>
              <a:t>Iteration 2: 	no. of comparisons 2 and 2 movements</a:t>
            </a:r>
          </a:p>
          <a:p>
            <a:r>
              <a:rPr lang="en-US" dirty="0" smtClean="0"/>
              <a:t>Iteration 3: 	no. of comparisons 3  and 3 movements</a:t>
            </a:r>
          </a:p>
          <a:p>
            <a:r>
              <a:rPr lang="en-US" dirty="0" smtClean="0"/>
              <a:t>…………….</a:t>
            </a:r>
          </a:p>
          <a:p>
            <a:r>
              <a:rPr lang="en-US" dirty="0" smtClean="0"/>
              <a:t>Iteration last: 	no. of comparisons n-1 and N-1 movements.</a:t>
            </a:r>
          </a:p>
          <a:p>
            <a:endParaRPr lang="en-US" sz="2000" dirty="0" smtClean="0"/>
          </a:p>
          <a:p>
            <a:r>
              <a:rPr lang="en-US" sz="2000" dirty="0" smtClean="0"/>
              <a:t>Time Complexity 	= Total Comparisons</a:t>
            </a:r>
          </a:p>
          <a:p>
            <a:r>
              <a:rPr lang="en-US" sz="2000" dirty="0" smtClean="0"/>
              <a:t>		= 1 + 2 + 3 + …….. + (n-2) + (n-1)</a:t>
            </a:r>
          </a:p>
          <a:p>
            <a:r>
              <a:rPr lang="en-US" sz="2000" dirty="0" smtClean="0"/>
              <a:t>		= n(n-1)/2</a:t>
            </a:r>
          </a:p>
          <a:p>
            <a:r>
              <a:rPr lang="en-US" sz="2000" dirty="0" smtClean="0"/>
              <a:t>		= O(n</a:t>
            </a:r>
            <a:r>
              <a:rPr lang="en-US" sz="2000" baseline="30000" dirty="0" smtClean="0"/>
              <a:t>2</a:t>
            </a:r>
            <a:r>
              <a:rPr lang="en-US" sz="2000" dirty="0" smtClean="0"/>
              <a:t>)</a:t>
            </a:r>
          </a:p>
          <a:p>
            <a:r>
              <a:rPr lang="en-US" sz="2000" b="1" dirty="0" smtClean="0"/>
              <a:t>What will be the Worst Case for insertion sort?</a:t>
            </a:r>
          </a:p>
          <a:p>
            <a:endParaRPr lang="en-US" sz="2000" dirty="0" smtClean="0"/>
          </a:p>
          <a:p>
            <a:endParaRPr lang="en-US" sz="2000" dirty="0" smtClean="0"/>
          </a:p>
        </p:txBody>
      </p:sp>
      <p:sp>
        <p:nvSpPr>
          <p:cNvPr id="7" name="Rectangle 6"/>
          <p:cNvSpPr/>
          <p:nvPr/>
        </p:nvSpPr>
        <p:spPr>
          <a:xfrm>
            <a:off x="228600" y="5181600"/>
            <a:ext cx="8077200" cy="646331"/>
          </a:xfrm>
          <a:prstGeom prst="rect">
            <a:avLst/>
          </a:prstGeom>
        </p:spPr>
        <p:txBody>
          <a:bodyPr wrap="square">
            <a:spAutoFit/>
          </a:bodyPr>
          <a:lstStyle/>
          <a:p>
            <a:r>
              <a:rPr lang="en-US" b="1" dirty="0" smtClean="0"/>
              <a:t>The worst-case will be when Array consists of distinct items in reverse sorted order: i.e. a[0] &gt; a[1] &gt; . . . &gt; a[n − 1].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693593"/>
          </a:xfrm>
          <a:prstGeom prst="rect">
            <a:avLst/>
          </a:prstGeom>
          <a:noFill/>
        </p:spPr>
        <p:txBody>
          <a:bodyPr wrap="square" rtlCol="0">
            <a:spAutoFit/>
          </a:bodyPr>
          <a:lstStyle/>
          <a:p>
            <a:pPr>
              <a:lnSpc>
                <a:spcPct val="150000"/>
              </a:lnSpc>
            </a:pPr>
            <a:r>
              <a:rPr lang="en-US" sz="2000" b="1" dirty="0" smtClean="0"/>
              <a:t>Best Case :</a:t>
            </a:r>
          </a:p>
          <a:p>
            <a:pPr>
              <a:lnSpc>
                <a:spcPct val="150000"/>
              </a:lnSpc>
            </a:pPr>
            <a:r>
              <a:rPr lang="en-US" sz="2000" b="1" dirty="0" smtClean="0"/>
              <a:t>Let Array is already Sorted.</a:t>
            </a:r>
          </a:p>
          <a:p>
            <a:pPr>
              <a:lnSpc>
                <a:spcPct val="150000"/>
              </a:lnSpc>
            </a:pPr>
            <a:r>
              <a:rPr lang="en-US" dirty="0" smtClean="0"/>
              <a:t>Iteration 1: 	no. of comparisons 1</a:t>
            </a:r>
          </a:p>
          <a:p>
            <a:r>
              <a:rPr lang="en-US" dirty="0" smtClean="0"/>
              <a:t>Iteration 2: 	no. of comparisons 1</a:t>
            </a:r>
          </a:p>
          <a:p>
            <a:r>
              <a:rPr lang="en-US" dirty="0" smtClean="0"/>
              <a:t>Iteration 3: 	no. of comparisons 1</a:t>
            </a:r>
          </a:p>
          <a:p>
            <a:r>
              <a:rPr lang="en-US" dirty="0" smtClean="0"/>
              <a:t>…………….</a:t>
            </a:r>
          </a:p>
          <a:p>
            <a:r>
              <a:rPr lang="en-US" dirty="0" smtClean="0"/>
              <a:t>Iteration last: 	no. of comparisons 1</a:t>
            </a:r>
          </a:p>
          <a:p>
            <a:endParaRPr lang="en-US" sz="2000" dirty="0" smtClean="0"/>
          </a:p>
          <a:p>
            <a:r>
              <a:rPr lang="en-US" sz="2000" dirty="0" smtClean="0"/>
              <a:t>Time Complexity 	= Total Comparisons</a:t>
            </a:r>
          </a:p>
          <a:p>
            <a:r>
              <a:rPr lang="en-US" sz="2000" dirty="0" smtClean="0"/>
              <a:t>		= 1 + 1+1+1+…….+1  </a:t>
            </a:r>
            <a:r>
              <a:rPr lang="en-US" sz="2000" dirty="0" err="1" smtClean="0"/>
              <a:t>upto</a:t>
            </a:r>
            <a:r>
              <a:rPr lang="en-US" sz="2000" dirty="0" smtClean="0"/>
              <a:t> n)</a:t>
            </a:r>
          </a:p>
          <a:p>
            <a:r>
              <a:rPr lang="en-US" sz="2000" dirty="0" smtClean="0"/>
              <a:t>		= n</a:t>
            </a:r>
          </a:p>
          <a:p>
            <a:r>
              <a:rPr lang="en-US" sz="2000" dirty="0" smtClean="0"/>
              <a:t>		= O(n)</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1"/>
            <a:ext cx="8839200" cy="1938992"/>
          </a:xfrm>
          <a:prstGeom prst="rect">
            <a:avLst/>
          </a:prstGeom>
          <a:noFill/>
        </p:spPr>
        <p:txBody>
          <a:bodyPr wrap="square" rtlCol="0">
            <a:spAutoFit/>
          </a:bodyPr>
          <a:lstStyle/>
          <a:p>
            <a:pPr fontAlgn="base">
              <a:buFont typeface="Wingdings" pitchFamily="2" charset="2"/>
              <a:buChar char="ü"/>
            </a:pPr>
            <a:r>
              <a:rPr lang="en-US" sz="2000" b="1" dirty="0" smtClean="0"/>
              <a:t>Worst case Time Complexity:</a:t>
            </a:r>
            <a:r>
              <a:rPr lang="en-US" sz="2000" dirty="0" smtClean="0"/>
              <a:t> O(n</a:t>
            </a:r>
            <a:r>
              <a:rPr lang="en-US" sz="2000" baseline="30000" dirty="0" smtClean="0"/>
              <a:t>2</a:t>
            </a:r>
            <a:r>
              <a:rPr lang="en-US" sz="2000" dirty="0" smtClean="0"/>
              <a:t>) (when array is sorted in reverse order)</a:t>
            </a:r>
          </a:p>
          <a:p>
            <a:pPr fontAlgn="base">
              <a:buFont typeface="Wingdings" pitchFamily="2" charset="2"/>
              <a:buChar char="ü"/>
            </a:pPr>
            <a:r>
              <a:rPr lang="en-US" sz="2000" b="1" dirty="0" smtClean="0"/>
              <a:t>Average case time complexity </a:t>
            </a:r>
            <a:r>
              <a:rPr lang="en-US" sz="2000" dirty="0" smtClean="0"/>
              <a:t>: O(n</a:t>
            </a:r>
            <a:r>
              <a:rPr lang="en-US" sz="2000" baseline="30000" dirty="0" smtClean="0"/>
              <a:t>2</a:t>
            </a:r>
            <a:r>
              <a:rPr lang="en-US" sz="2000" dirty="0" smtClean="0"/>
              <a:t>)</a:t>
            </a:r>
          </a:p>
          <a:p>
            <a:pPr fontAlgn="base">
              <a:buFont typeface="Wingdings" pitchFamily="2" charset="2"/>
              <a:buChar char="ü"/>
            </a:pPr>
            <a:r>
              <a:rPr lang="en-US" sz="2000" b="1" dirty="0" smtClean="0"/>
              <a:t>Best case time complexity :</a:t>
            </a:r>
            <a:r>
              <a:rPr lang="en-US" sz="2000" dirty="0" smtClean="0"/>
              <a:t> O(n) (when array is already sorted)</a:t>
            </a:r>
          </a:p>
          <a:p>
            <a:pPr fontAlgn="base">
              <a:buFont typeface="Wingdings" pitchFamily="2" charset="2"/>
              <a:buChar char="ü"/>
            </a:pPr>
            <a:r>
              <a:rPr lang="en-US" sz="2000" b="1" dirty="0" smtClean="0"/>
              <a:t>Auxiliary Space: </a:t>
            </a:r>
            <a:r>
              <a:rPr lang="en-US" sz="2000" dirty="0" smtClean="0"/>
              <a:t>O(1)</a:t>
            </a:r>
          </a:p>
          <a:p>
            <a:pPr fontAlgn="base">
              <a:buFont typeface="Wingdings" pitchFamily="2" charset="2"/>
              <a:buChar char="ü"/>
            </a:pPr>
            <a:r>
              <a:rPr lang="en-US" sz="2000" b="1" dirty="0" smtClean="0"/>
              <a:t>Sorting In Place:</a:t>
            </a:r>
            <a:r>
              <a:rPr lang="en-US" sz="2000" dirty="0" smtClean="0"/>
              <a:t> Yes</a:t>
            </a:r>
          </a:p>
          <a:p>
            <a:pPr fontAlgn="base">
              <a:buFont typeface="Wingdings" pitchFamily="2" charset="2"/>
              <a:buChar char="ü"/>
            </a:pPr>
            <a:r>
              <a:rPr lang="en-US" sz="2000" b="1" dirty="0" smtClean="0"/>
              <a:t>Stable:</a:t>
            </a:r>
            <a:r>
              <a:rPr lang="en-US" sz="2000" dirty="0" smtClean="0"/>
              <a:t> Yes</a:t>
            </a:r>
          </a:p>
        </p:txBody>
      </p:sp>
      <p:sp>
        <p:nvSpPr>
          <p:cNvPr id="6" name="Rectangle 5"/>
          <p:cNvSpPr/>
          <p:nvPr/>
        </p:nvSpPr>
        <p:spPr>
          <a:xfrm>
            <a:off x="76200" y="2819400"/>
            <a:ext cx="9201237" cy="1384995"/>
          </a:xfrm>
          <a:prstGeom prst="rect">
            <a:avLst/>
          </a:prstGeom>
        </p:spPr>
        <p:txBody>
          <a:bodyPr wrap="square">
            <a:spAutoFit/>
          </a:bodyPr>
          <a:lstStyle/>
          <a:p>
            <a:pPr>
              <a:buFont typeface="Wingdings" pitchFamily="2" charset="2"/>
              <a:buChar char="Ø"/>
            </a:pPr>
            <a:r>
              <a:rPr lang="en-US" sz="2400" dirty="0" smtClean="0"/>
              <a:t>Insertion is an </a:t>
            </a:r>
            <a:r>
              <a:rPr lang="en-US" sz="2400" u="sng" dirty="0" smtClean="0">
                <a:solidFill>
                  <a:srgbClr val="FF0000"/>
                </a:solidFill>
              </a:rPr>
              <a:t>online sorting.</a:t>
            </a:r>
          </a:p>
          <a:p>
            <a:pPr>
              <a:buFont typeface="Wingdings" pitchFamily="2" charset="2"/>
              <a:buChar char="Ø"/>
            </a:pPr>
            <a:r>
              <a:rPr lang="en-US" sz="2000" dirty="0" smtClean="0"/>
              <a:t>An online algorithm is one that can process its input piece-by-piece in a serial fashion, i.e., in the order that the input is fed to the algorithm, without having the entire input available from the beginning.</a:t>
            </a:r>
            <a:endParaRPr lang="en-US" sz="2000" dirty="0"/>
          </a:p>
        </p:txBody>
      </p:sp>
      <p:sp>
        <p:nvSpPr>
          <p:cNvPr id="7" name="Rectangle 6"/>
          <p:cNvSpPr/>
          <p:nvPr/>
        </p:nvSpPr>
        <p:spPr>
          <a:xfrm>
            <a:off x="228600" y="4267200"/>
            <a:ext cx="8534400" cy="1938992"/>
          </a:xfrm>
          <a:prstGeom prst="rect">
            <a:avLst/>
          </a:prstGeom>
        </p:spPr>
        <p:txBody>
          <a:bodyPr wrap="square">
            <a:spAutoFit/>
          </a:bodyPr>
          <a:lstStyle/>
          <a:p>
            <a:pPr>
              <a:buFont typeface="Wingdings" pitchFamily="2" charset="2"/>
              <a:buChar char="Ø"/>
            </a:pPr>
            <a:r>
              <a:rPr lang="en-US" sz="2000" dirty="0" smtClean="0">
                <a:solidFill>
                  <a:srgbClr val="FF0000"/>
                </a:solidFill>
                <a:latin typeface="+mj-lt"/>
                <a:cs typeface="Arial" pitchFamily="34" charset="0"/>
              </a:rPr>
              <a:t>Online sorting Vs External sorting</a:t>
            </a:r>
            <a:r>
              <a:rPr lang="en-US" sz="2000" dirty="0" smtClean="0">
                <a:latin typeface="+mj-lt"/>
                <a:cs typeface="Arial" pitchFamily="34" charset="0"/>
              </a:rPr>
              <a:t>: </a:t>
            </a:r>
          </a:p>
          <a:p>
            <a:pPr>
              <a:buFont typeface="Wingdings" pitchFamily="2" charset="2"/>
              <a:buChar char="Ø"/>
            </a:pPr>
            <a:r>
              <a:rPr lang="en-US" sz="2000" dirty="0" smtClean="0">
                <a:latin typeface="+mj-lt"/>
                <a:cs typeface="Arial" pitchFamily="34" charset="0"/>
              </a:rPr>
              <a:t>In an online sorting algorithm, you should assume that you're trying to sort a sequence that is being generated dynamically - not all the data exists prior to the sort starting. </a:t>
            </a:r>
          </a:p>
          <a:p>
            <a:pPr>
              <a:buFont typeface="Wingdings" pitchFamily="2" charset="2"/>
              <a:buChar char="Ø"/>
            </a:pPr>
            <a:r>
              <a:rPr lang="en-US" sz="2000" dirty="0" smtClean="0">
                <a:latin typeface="+mj-lt"/>
                <a:cs typeface="Arial" pitchFamily="34" charset="0"/>
              </a:rPr>
              <a:t>In an external sorting algorithm, all the data already exists, but there's so much of it that you can't load everything into memory at once.</a:t>
            </a:r>
            <a:endParaRPr lang="en-US" sz="2000" dirty="0">
              <a:latin typeface="+mj-lt"/>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216813"/>
          </a:xfrm>
          <a:prstGeom prst="rect">
            <a:avLst/>
          </a:prstGeom>
          <a:noFill/>
        </p:spPr>
        <p:txBody>
          <a:bodyPr wrap="square" rtlCol="0">
            <a:spAutoFit/>
          </a:bodyPr>
          <a:lstStyle/>
          <a:p>
            <a:pPr>
              <a:lnSpc>
                <a:spcPct val="150000"/>
              </a:lnSpc>
              <a:buFont typeface="Wingdings" pitchFamily="2" charset="2"/>
              <a:buChar char="Ø"/>
            </a:pPr>
            <a:r>
              <a:rPr lang="en-US" sz="2000" dirty="0" smtClean="0"/>
              <a:t>     This algorithm follows divide and conquer strategy</a:t>
            </a:r>
          </a:p>
          <a:p>
            <a:pPr>
              <a:lnSpc>
                <a:spcPct val="150000"/>
              </a:lnSpc>
              <a:buFont typeface="Wingdings" pitchFamily="2" charset="2"/>
              <a:buChar char="Ø"/>
            </a:pPr>
            <a:r>
              <a:rPr lang="en-US" sz="2000" dirty="0" smtClean="0"/>
              <a:t>     One of the fastest sorting algorithm</a:t>
            </a:r>
          </a:p>
          <a:p>
            <a:pPr>
              <a:lnSpc>
                <a:spcPct val="150000"/>
              </a:lnSpc>
              <a:buFont typeface="Wingdings" pitchFamily="2" charset="2"/>
              <a:buChar char="Ø"/>
            </a:pPr>
            <a:r>
              <a:rPr lang="en-US" sz="2000" dirty="0" smtClean="0"/>
              <a:t>     Divide the list of numbers into sub-list until no more division possible.</a:t>
            </a:r>
          </a:p>
          <a:p>
            <a:pPr fontAlgn="base">
              <a:buFont typeface="Wingdings" pitchFamily="2" charset="2"/>
              <a:buChar char="Ø"/>
            </a:pPr>
            <a:r>
              <a:rPr lang="en-US" dirty="0" smtClean="0"/>
              <a:t>      </a:t>
            </a:r>
            <a:r>
              <a:rPr lang="en-US" sz="2000" dirty="0" smtClean="0"/>
              <a:t>It picks an element as pivot and partitions the given array around the pivot. </a:t>
            </a:r>
          </a:p>
          <a:p>
            <a:pPr fontAlgn="base">
              <a:buFont typeface="Wingdings" pitchFamily="2" charset="2"/>
              <a:buChar char="Ø"/>
            </a:pPr>
            <a:r>
              <a:rPr lang="en-US" sz="2000" dirty="0" smtClean="0"/>
              <a:t>    There are many different versions of quick sort that pick pivot in different ways:</a:t>
            </a:r>
          </a:p>
          <a:p>
            <a:pPr fontAlgn="base"/>
            <a:endParaRPr lang="en-US" sz="2000" dirty="0" smtClean="0"/>
          </a:p>
          <a:p>
            <a:pPr marL="342900" indent="-342900" fontAlgn="base">
              <a:buFont typeface="+mj-lt"/>
              <a:buAutoNum type="arabicPeriod"/>
            </a:pPr>
            <a:r>
              <a:rPr lang="en-US" sz="2000" b="1" dirty="0" smtClean="0"/>
              <a:t>Always pick first element as pivot.</a:t>
            </a:r>
          </a:p>
          <a:p>
            <a:pPr marL="342900" indent="-342900" fontAlgn="base">
              <a:buFont typeface="+mj-lt"/>
              <a:buAutoNum type="arabicPeriod"/>
            </a:pPr>
            <a:r>
              <a:rPr lang="en-US" sz="2000" dirty="0" smtClean="0"/>
              <a:t>Always pick last element as pivot</a:t>
            </a:r>
          </a:p>
          <a:p>
            <a:pPr marL="342900" indent="-342900" fontAlgn="base">
              <a:buFont typeface="+mj-lt"/>
              <a:buAutoNum type="arabicPeriod"/>
            </a:pPr>
            <a:r>
              <a:rPr lang="en-US" sz="2000" dirty="0" smtClean="0"/>
              <a:t>Pick a random element as pivot.</a:t>
            </a:r>
          </a:p>
          <a:p>
            <a:pPr marL="342900" indent="-342900" fontAlgn="base">
              <a:buFont typeface="+mj-lt"/>
              <a:buAutoNum type="arabicPeriod"/>
            </a:pPr>
            <a:r>
              <a:rPr lang="en-US" sz="2000" dirty="0" smtClean="0"/>
              <a:t>Pick median as pivot.</a:t>
            </a:r>
          </a:p>
          <a:p>
            <a:pPr marL="342900" indent="-342900" fontAlgn="base">
              <a:buFont typeface="+mj-lt"/>
              <a:buAutoNum type="arabicPeriod"/>
            </a:pPr>
            <a:endParaRPr lang="en-US" sz="2000" dirty="0" smtClean="0"/>
          </a:p>
          <a:p>
            <a:pPr marL="342900" indent="-342900" fontAlgn="base"/>
            <a:r>
              <a:rPr lang="en-US" sz="20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is also known as </a:t>
            </a:r>
            <a:r>
              <a:rPr lang="en-US" sz="2000" dirty="0" smtClean="0">
                <a:solidFill>
                  <a:srgbClr val="FF0000"/>
                </a:solidFill>
                <a:effectLst>
                  <a:innerShdw blurRad="114300">
                    <a:prstClr val="black"/>
                  </a:innerShdw>
                </a:effectLst>
                <a:latin typeface="Arial Unicode MS" pitchFamily="34" charset="-128"/>
                <a:ea typeface="Arial Unicode MS" pitchFamily="34" charset="-128"/>
                <a:cs typeface="Arial Unicode MS" pitchFamily="34" charset="-128"/>
              </a:rPr>
              <a:t>partition-exchange sort</a:t>
            </a:r>
            <a:endParaRPr lang="en-US" sz="2000" dirty="0" smtClean="0">
              <a:solidFill>
                <a:srgbClr val="FF0000"/>
              </a:solidFill>
            </a:endParaRPr>
          </a:p>
          <a:p>
            <a:pPr fontAlgn="base"/>
            <a:endParaRPr lang="en-US" dirty="0" smtClean="0"/>
          </a:p>
          <a:p>
            <a:pPr>
              <a:lnSpc>
                <a:spcPct val="15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754874"/>
          </a:xfrm>
          <a:prstGeom prst="rect">
            <a:avLst/>
          </a:prstGeom>
          <a:noFill/>
        </p:spPr>
        <p:txBody>
          <a:bodyPr wrap="square" rtlCol="0">
            <a:spAutoFit/>
          </a:bodyPr>
          <a:lstStyle/>
          <a:p>
            <a:pPr fontAlgn="base">
              <a:buFont typeface="Wingdings" pitchFamily="2" charset="2"/>
              <a:buChar char="Ø"/>
            </a:pPr>
            <a:r>
              <a:rPr lang="en-US" sz="2000" dirty="0" smtClean="0"/>
              <a:t>The key process in Quick sort is partition algorithm. </a:t>
            </a:r>
          </a:p>
          <a:p>
            <a:pPr fontAlgn="base">
              <a:buFont typeface="Wingdings" pitchFamily="2" charset="2"/>
              <a:buChar char="Ø"/>
            </a:pPr>
            <a:r>
              <a:rPr lang="en-US" sz="2000" dirty="0" smtClean="0"/>
              <a:t>Purpose of partition algorithm is, given an array and an element x of array as pivot, put x at its correct position in sorted array and put all smaller elements (smaller than x) before x, and put all greater elements (greater than x) after x. All this should be done in linear time.</a:t>
            </a:r>
          </a:p>
          <a:p>
            <a:pPr>
              <a:lnSpc>
                <a:spcPct val="150000"/>
              </a:lnSpc>
              <a:buFont typeface="Wingdings" pitchFamily="2" charset="2"/>
              <a:buChar char="Ø"/>
            </a:pPr>
            <a:r>
              <a:rPr lang="en-US" sz="2000" dirty="0" smtClean="0"/>
              <a:t>But choosing a right pivot is very important and it can affect the complexity of quick sort algorithm.</a:t>
            </a:r>
          </a:p>
          <a:p>
            <a:pPr>
              <a:lnSpc>
                <a:spcPct val="150000"/>
              </a:lnSpc>
              <a:buFont typeface="Wingdings" pitchFamily="2" charset="2"/>
              <a:buChar char="Ø"/>
            </a:pPr>
            <a:r>
              <a:rPr lang="en-US" sz="2000" dirty="0" smtClean="0"/>
              <a:t>  Choose pivot – lets say 0</a:t>
            </a:r>
            <a:r>
              <a:rPr lang="en-US" sz="2000" baseline="30000" dirty="0" smtClean="0"/>
              <a:t>th</a:t>
            </a:r>
            <a:r>
              <a:rPr lang="en-US" sz="2000" dirty="0" smtClean="0"/>
              <a:t> index element</a:t>
            </a:r>
          </a:p>
          <a:p>
            <a:pPr marL="342900" indent="-342900">
              <a:lnSpc>
                <a:spcPct val="150000"/>
              </a:lnSpc>
              <a:buFont typeface="Wingdings" pitchFamily="2" charset="2"/>
              <a:buChar char="Ø"/>
            </a:pPr>
            <a:r>
              <a:rPr lang="en-US" sz="2000" dirty="0" smtClean="0"/>
              <a:t>Once pivot gets final position then</a:t>
            </a:r>
          </a:p>
          <a:p>
            <a:endParaRPr lang="en-US" dirty="0"/>
          </a:p>
        </p:txBody>
      </p:sp>
      <p:graphicFrame>
        <p:nvGraphicFramePr>
          <p:cNvPr id="7" name="Group 15"/>
          <p:cNvGraphicFramePr>
            <a:graphicFrameLocks noGrp="1"/>
          </p:cNvGraphicFramePr>
          <p:nvPr/>
        </p:nvGraphicFramePr>
        <p:xfrm>
          <a:off x="1219200" y="5257800"/>
          <a:ext cx="6096000" cy="584200"/>
        </p:xfrm>
        <a:graphic>
          <a:graphicData uri="http://schemas.openxmlformats.org/drawingml/2006/table">
            <a:tbl>
              <a:tblPr/>
              <a:tblGrid>
                <a:gridCol w="2032000"/>
                <a:gridCol w="2032000"/>
                <a:gridCol w="2032000"/>
              </a:tblGrid>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&lt;=Pivot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 Pivot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&gt;Pivot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anim calcmode="lin" valueType="num">
                                      <p:cBhvr additive="base">
                                        <p:cTn id="7"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anim calcmode="lin" valueType="num">
                                      <p:cBhvr additive="base">
                                        <p:cTn id="11"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8288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9050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905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7818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2161309" y="1620982"/>
            <a:ext cx="4876800" cy="741218"/>
          </a:xfrm>
          <a:custGeom>
            <a:avLst/>
            <a:gdLst>
              <a:gd name="connsiteX0" fmla="*/ 0 w 4876800"/>
              <a:gd name="connsiteY0" fmla="*/ 1122218 h 1122218"/>
              <a:gd name="connsiteX1" fmla="*/ 2216727 w 4876800"/>
              <a:gd name="connsiteY1" fmla="*/ 0 h 1122218"/>
              <a:gd name="connsiteX2" fmla="*/ 4849091 w 4876800"/>
              <a:gd name="connsiteY2" fmla="*/ 1122218 h 1122218"/>
              <a:gd name="connsiteX3" fmla="*/ 4849091 w 4876800"/>
              <a:gd name="connsiteY3" fmla="*/ 1122218 h 1122218"/>
              <a:gd name="connsiteX4" fmla="*/ 4876800 w 4876800"/>
              <a:gd name="connsiteY4" fmla="*/ 1094509 h 112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0" h="1122218">
                <a:moveTo>
                  <a:pt x="0" y="1122218"/>
                </a:moveTo>
                <a:cubicBezTo>
                  <a:pt x="704272" y="561109"/>
                  <a:pt x="1408545" y="0"/>
                  <a:pt x="2216727" y="0"/>
                </a:cubicBezTo>
                <a:cubicBezTo>
                  <a:pt x="3024909" y="0"/>
                  <a:pt x="4849091" y="1122218"/>
                  <a:pt x="4849091" y="1122218"/>
                </a:cubicBezTo>
                <a:lnTo>
                  <a:pt x="4849091" y="1122218"/>
                </a:lnTo>
                <a:lnTo>
                  <a:pt x="4876800" y="1094509"/>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4038600" y="1676400"/>
            <a:ext cx="914400" cy="381000"/>
          </a:xfrm>
          <a:prstGeom prst="rect">
            <a:avLst/>
          </a:prstGeom>
          <a:noFill/>
        </p:spPr>
        <p:txBody>
          <a:bodyPr wrap="square" rtlCol="0">
            <a:spAutoFit/>
          </a:bodyPr>
          <a:lstStyle/>
          <a:p>
            <a:r>
              <a:rPr lang="en-US" dirty="0" smtClean="0"/>
              <a:t>Swap</a:t>
            </a:r>
            <a:endParaRPr lang="en-US" dirty="0"/>
          </a:p>
        </p:txBody>
      </p:sp>
      <p:sp>
        <p:nvSpPr>
          <p:cNvPr id="38" name="TextBox 37"/>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0" name="TextBox 39"/>
          <p:cNvSpPr txBox="1"/>
          <p:nvPr/>
        </p:nvSpPr>
        <p:spPr>
          <a:xfrm>
            <a:off x="3733800" y="1066800"/>
            <a:ext cx="1981200" cy="461665"/>
          </a:xfrm>
          <a:prstGeom prst="rect">
            <a:avLst/>
          </a:prstGeom>
          <a:noFill/>
        </p:spPr>
        <p:txBody>
          <a:bodyPr wrap="square" rtlCol="0">
            <a:spAutoFit/>
          </a:bodyPr>
          <a:lstStyle/>
          <a:p>
            <a:r>
              <a:rPr lang="en-US" sz="2400" b="1" dirty="0" smtClean="0">
                <a:solidFill>
                  <a:srgbClr val="1D12AE"/>
                </a:solidFill>
              </a:rPr>
              <a:t>left &lt; right </a:t>
            </a:r>
            <a:endParaRPr lang="en-US" sz="2400" b="1" dirty="0">
              <a:solidFill>
                <a:srgbClr val="1D12AE"/>
              </a:solidFill>
            </a:endParaRPr>
          </a:p>
        </p:txBody>
      </p:sp>
      <p:sp>
        <p:nvSpPr>
          <p:cNvPr id="41" name="Oval 40"/>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Internal Vs. External 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324808"/>
          </a:xfrm>
          <a:prstGeom prst="rect">
            <a:avLst/>
          </a:prstGeom>
          <a:noFill/>
        </p:spPr>
        <p:txBody>
          <a:bodyPr wrap="square" rtlCol="0">
            <a:spAutoFit/>
          </a:bodyPr>
          <a:lstStyle/>
          <a:p>
            <a:pPr>
              <a:buFont typeface="Wingdings" pitchFamily="2" charset="2"/>
              <a:buChar char="Ø"/>
            </a:pPr>
            <a:r>
              <a:rPr lang="en-US" sz="2000" b="1" dirty="0" smtClean="0">
                <a:solidFill>
                  <a:srgbClr val="FF0000"/>
                </a:solidFill>
              </a:rPr>
              <a:t>Internal sorting: </a:t>
            </a:r>
            <a:r>
              <a:rPr lang="en-US" sz="2000" dirty="0" smtClean="0"/>
              <a:t>It is a type of sorting where the entire data to be sorted can fit  in the main memory (RAM).  </a:t>
            </a:r>
          </a:p>
          <a:p>
            <a:pPr>
              <a:buFont typeface="Arial" pitchFamily="34" charset="0"/>
              <a:buChar char="•"/>
            </a:pPr>
            <a:r>
              <a:rPr lang="en-US" sz="2000" dirty="0" smtClean="0"/>
              <a:t> That means internal sorting is only possible when the data to be sorted is small enough to all be stored in the main memory.</a:t>
            </a:r>
          </a:p>
          <a:p>
            <a:pPr>
              <a:buFont typeface="Arial" pitchFamily="34" charset="0"/>
              <a:buChar char="•"/>
            </a:pPr>
            <a:r>
              <a:rPr lang="en-US" sz="2000" b="1" dirty="0" smtClean="0"/>
              <a:t>Examples:</a:t>
            </a:r>
            <a:r>
              <a:rPr lang="en-US" sz="2000" dirty="0" smtClean="0"/>
              <a:t> bubble sort, selection sort, insertion sort, quick sort, etc. </a:t>
            </a:r>
          </a:p>
          <a:p>
            <a:pPr>
              <a:buFont typeface="Arial" pitchFamily="34" charset="0"/>
              <a:buChar char="•"/>
            </a:pPr>
            <a:endParaRPr lang="en-US" sz="2000" dirty="0" smtClean="0"/>
          </a:p>
          <a:p>
            <a:pPr>
              <a:lnSpc>
                <a:spcPct val="150000"/>
              </a:lnSpc>
              <a:buFont typeface="Wingdings" pitchFamily="2" charset="2"/>
              <a:buChar char="Ø"/>
            </a:pPr>
            <a:r>
              <a:rPr lang="en-US" sz="2000" b="1" dirty="0" smtClean="0">
                <a:solidFill>
                  <a:srgbClr val="FF0000"/>
                </a:solidFill>
              </a:rPr>
              <a:t>External sorting:</a:t>
            </a:r>
            <a:r>
              <a:rPr lang="en-US" sz="2000" dirty="0" smtClean="0"/>
              <a:t> External sorting is required when the data being sorted do not fit into the main memory (RAM) and instead the data must reside in the external memory (hard disk, etc). </a:t>
            </a:r>
          </a:p>
          <a:p>
            <a:pPr>
              <a:lnSpc>
                <a:spcPct val="150000"/>
              </a:lnSpc>
              <a:buFont typeface="Wingdings" pitchFamily="2" charset="2"/>
              <a:buChar char="Ø"/>
            </a:pPr>
            <a:r>
              <a:rPr lang="en-US" sz="2000" dirty="0" smtClean="0"/>
              <a:t> External sorting algorithms can handle a large amount of data. </a:t>
            </a:r>
          </a:p>
          <a:p>
            <a:pPr>
              <a:lnSpc>
                <a:spcPct val="150000"/>
              </a:lnSpc>
              <a:buFont typeface="Wingdings" pitchFamily="2" charset="2"/>
              <a:buChar char="Ø"/>
            </a:pPr>
            <a:r>
              <a:rPr lang="en-US" sz="2000" dirty="0" smtClean="0"/>
              <a:t> One example of external sorting is the </a:t>
            </a:r>
            <a:r>
              <a:rPr lang="en-US" sz="2000" b="1" dirty="0" smtClean="0"/>
              <a:t>external merge sort</a:t>
            </a:r>
            <a:r>
              <a:rPr lang="en-US" sz="2000" dirty="0" smtClean="0"/>
              <a:t> algorithm, which sorts chunks that each fit in RAM, then merges the sorted chunks together.</a:t>
            </a:r>
          </a:p>
          <a:p>
            <a:pPr>
              <a:lnSpc>
                <a:spcPct val="150000"/>
              </a:lnSpc>
              <a:buFont typeface="Wingdings" pitchFamily="2" charset="2"/>
              <a:buChar char="Ø"/>
            </a:pPr>
            <a:r>
              <a:rPr lang="en-US" sz="2000" b="1" dirty="0" smtClean="0"/>
              <a:t>For example, </a:t>
            </a:r>
            <a:r>
              <a:rPr lang="en-US" sz="2000" dirty="0" smtClean="0"/>
              <a:t>for sorting 900 megabytes of data using only 100 megabytes of RAM an external sorting algorithm is required. </a:t>
            </a:r>
          </a:p>
          <a:p>
            <a:pPr>
              <a:lnSpc>
                <a:spcPct val="15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60960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25146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8288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14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172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2743199" y="1620982"/>
            <a:ext cx="3657601" cy="741218"/>
          </a:xfrm>
          <a:custGeom>
            <a:avLst/>
            <a:gdLst>
              <a:gd name="connsiteX0" fmla="*/ 0 w 4876800"/>
              <a:gd name="connsiteY0" fmla="*/ 1122218 h 1122218"/>
              <a:gd name="connsiteX1" fmla="*/ 2216727 w 4876800"/>
              <a:gd name="connsiteY1" fmla="*/ 0 h 1122218"/>
              <a:gd name="connsiteX2" fmla="*/ 4849091 w 4876800"/>
              <a:gd name="connsiteY2" fmla="*/ 1122218 h 1122218"/>
              <a:gd name="connsiteX3" fmla="*/ 4849091 w 4876800"/>
              <a:gd name="connsiteY3" fmla="*/ 1122218 h 1122218"/>
              <a:gd name="connsiteX4" fmla="*/ 4876800 w 4876800"/>
              <a:gd name="connsiteY4" fmla="*/ 1094509 h 112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0" h="1122218">
                <a:moveTo>
                  <a:pt x="0" y="1122218"/>
                </a:moveTo>
                <a:cubicBezTo>
                  <a:pt x="704272" y="561109"/>
                  <a:pt x="1408545" y="0"/>
                  <a:pt x="2216727" y="0"/>
                </a:cubicBezTo>
                <a:cubicBezTo>
                  <a:pt x="3024909" y="0"/>
                  <a:pt x="4849091" y="1122218"/>
                  <a:pt x="4849091" y="1122218"/>
                </a:cubicBezTo>
                <a:lnTo>
                  <a:pt x="4849091" y="1122218"/>
                </a:lnTo>
                <a:lnTo>
                  <a:pt x="4876800" y="1094509"/>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4038600" y="1600200"/>
            <a:ext cx="914400" cy="381000"/>
          </a:xfrm>
          <a:prstGeom prst="rect">
            <a:avLst/>
          </a:prstGeom>
          <a:noFill/>
        </p:spPr>
        <p:txBody>
          <a:bodyPr wrap="square" rtlCol="0">
            <a:spAutoFit/>
          </a:bodyPr>
          <a:lstStyle/>
          <a:p>
            <a:r>
              <a:rPr lang="en-US" dirty="0" smtClean="0"/>
              <a:t>Swap</a:t>
            </a:r>
            <a:endParaRPr lang="en-US" dirty="0"/>
          </a:p>
        </p:txBody>
      </p:sp>
      <p:sp>
        <p:nvSpPr>
          <p:cNvPr id="35" name="TextBox 34"/>
          <p:cNvSpPr txBox="1"/>
          <p:nvPr/>
        </p:nvSpPr>
        <p:spPr>
          <a:xfrm>
            <a:off x="3733800" y="1066800"/>
            <a:ext cx="1981200" cy="461665"/>
          </a:xfrm>
          <a:prstGeom prst="rect">
            <a:avLst/>
          </a:prstGeom>
          <a:noFill/>
        </p:spPr>
        <p:txBody>
          <a:bodyPr wrap="square" rtlCol="0">
            <a:spAutoFit/>
          </a:bodyPr>
          <a:lstStyle/>
          <a:p>
            <a:r>
              <a:rPr lang="en-US" sz="2400" b="1" dirty="0" smtClean="0">
                <a:solidFill>
                  <a:srgbClr val="1D12AE"/>
                </a:solidFill>
              </a:rPr>
              <a:t>left &lt; right </a:t>
            </a:r>
            <a:endParaRPr lang="en-US" sz="2400" b="1" dirty="0">
              <a:solidFill>
                <a:srgbClr val="1D12AE"/>
              </a:solidFill>
            </a:endParaRPr>
          </a:p>
        </p:txBody>
      </p:sp>
      <p:sp>
        <p:nvSpPr>
          <p:cNvPr id="38" name="TextBox 37"/>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0" name="Oval 39"/>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60960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25146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14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172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54864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0574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62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5" name="Oval 34"/>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48768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7526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53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42672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286000" cy="646331"/>
          </a:xfrm>
          <a:prstGeom prst="rect">
            <a:avLst/>
          </a:prstGeom>
          <a:noFill/>
        </p:spPr>
        <p:txBody>
          <a:bodyPr wrap="square" rtlCol="0">
            <a:spAutoFit/>
          </a:bodyPr>
          <a:lstStyle/>
          <a:p>
            <a:r>
              <a:rPr lang="en-US" dirty="0" smtClean="0"/>
              <a:t>Smaller or equal </a:t>
            </a:r>
          </a:p>
          <a:p>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3434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36576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646331"/>
          </a:xfrm>
          <a:prstGeom prst="rect">
            <a:avLst/>
          </a:prstGeom>
          <a:noFill/>
        </p:spPr>
        <p:txBody>
          <a:bodyPr wrap="square" rtlCol="0">
            <a:spAutoFit/>
          </a:bodyPr>
          <a:lstStyle/>
          <a:p>
            <a:r>
              <a:rPr lang="en-US" dirty="0" smtClean="0"/>
              <a:t>Smaller or equal </a:t>
            </a:r>
          </a:p>
          <a:p>
            <a:r>
              <a:rPr lang="en-US" dirty="0" smtClean="0"/>
              <a:t>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7338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32766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28956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24384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369332"/>
          </a:xfrm>
          <a:prstGeom prst="rect">
            <a:avLst/>
          </a:prstGeom>
          <a:noFill/>
        </p:spPr>
        <p:txBody>
          <a:bodyPr wrap="square" rtlCol="0">
            <a:spAutoFit/>
          </a:bodyPr>
          <a:lstStyle/>
          <a:p>
            <a:r>
              <a:rPr lang="en-US" dirty="0" smtClean="0"/>
              <a:t>Smaller or equal</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14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TextBox 33"/>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5" name="Freeform 34"/>
          <p:cNvSpPr/>
          <p:nvPr/>
        </p:nvSpPr>
        <p:spPr>
          <a:xfrm>
            <a:off x="1523999" y="1828800"/>
            <a:ext cx="1219201" cy="533400"/>
          </a:xfrm>
          <a:custGeom>
            <a:avLst/>
            <a:gdLst>
              <a:gd name="connsiteX0" fmla="*/ 0 w 4876800"/>
              <a:gd name="connsiteY0" fmla="*/ 1122218 h 1122218"/>
              <a:gd name="connsiteX1" fmla="*/ 2216727 w 4876800"/>
              <a:gd name="connsiteY1" fmla="*/ 0 h 1122218"/>
              <a:gd name="connsiteX2" fmla="*/ 4849091 w 4876800"/>
              <a:gd name="connsiteY2" fmla="*/ 1122218 h 1122218"/>
              <a:gd name="connsiteX3" fmla="*/ 4849091 w 4876800"/>
              <a:gd name="connsiteY3" fmla="*/ 1122218 h 1122218"/>
              <a:gd name="connsiteX4" fmla="*/ 4876800 w 4876800"/>
              <a:gd name="connsiteY4" fmla="*/ 1094509 h 112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0" h="1122218">
                <a:moveTo>
                  <a:pt x="0" y="1122218"/>
                </a:moveTo>
                <a:cubicBezTo>
                  <a:pt x="704272" y="561109"/>
                  <a:pt x="1408545" y="0"/>
                  <a:pt x="2216727" y="0"/>
                </a:cubicBezTo>
                <a:cubicBezTo>
                  <a:pt x="3024909" y="0"/>
                  <a:pt x="4849091" y="1122218"/>
                  <a:pt x="4849091" y="1122218"/>
                </a:cubicBezTo>
                <a:lnTo>
                  <a:pt x="4849091" y="1122218"/>
                </a:lnTo>
                <a:lnTo>
                  <a:pt x="4876800" y="1094509"/>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Oval 36"/>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09600" y="1371600"/>
            <a:ext cx="1981200" cy="461665"/>
          </a:xfrm>
          <a:prstGeom prst="rect">
            <a:avLst/>
          </a:prstGeom>
          <a:noFill/>
        </p:spPr>
        <p:txBody>
          <a:bodyPr wrap="square" rtlCol="0">
            <a:spAutoFit/>
          </a:bodyPr>
          <a:lstStyle/>
          <a:p>
            <a:r>
              <a:rPr lang="en-US" sz="2400" b="1" dirty="0" smtClean="0">
                <a:solidFill>
                  <a:srgbClr val="1D12AE"/>
                </a:solidFill>
              </a:rPr>
              <a:t>left &gt; right </a:t>
            </a:r>
            <a:endParaRPr lang="en-US" sz="2400" b="1" dirty="0">
              <a:solidFill>
                <a:srgbClr val="1D12AE"/>
              </a:solidFill>
            </a:endParaRPr>
          </a:p>
        </p:txBody>
      </p:sp>
      <p:sp>
        <p:nvSpPr>
          <p:cNvPr id="39" name="TextBox 38"/>
          <p:cNvSpPr txBox="1"/>
          <p:nvPr/>
        </p:nvSpPr>
        <p:spPr>
          <a:xfrm>
            <a:off x="1752600" y="1905000"/>
            <a:ext cx="685800" cy="369332"/>
          </a:xfrm>
          <a:prstGeom prst="rect">
            <a:avLst/>
          </a:prstGeom>
          <a:noFill/>
        </p:spPr>
        <p:txBody>
          <a:bodyPr wrap="square" rtlCol="0">
            <a:spAutoFit/>
          </a:bodyPr>
          <a:lstStyle/>
          <a:p>
            <a:r>
              <a:rPr lang="en-US" dirty="0" smtClean="0"/>
              <a:t>Swap</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sp>
        <p:nvSpPr>
          <p:cNvPr id="37" name="Oval 36"/>
          <p:cNvSpPr/>
          <p:nvPr/>
        </p:nvSpPr>
        <p:spPr>
          <a:xfrm>
            <a:off x="25146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rot="5400000">
            <a:off x="2171700" y="2476500"/>
            <a:ext cx="17526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562894" y="2475706"/>
            <a:ext cx="17526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057400" y="3283803"/>
            <a:ext cx="1371600" cy="830997"/>
          </a:xfrm>
          <a:prstGeom prst="rect">
            <a:avLst/>
          </a:prstGeom>
          <a:noFill/>
        </p:spPr>
        <p:txBody>
          <a:bodyPr wrap="square" rtlCol="0">
            <a:spAutoFit/>
          </a:bodyPr>
          <a:lstStyle/>
          <a:p>
            <a:pPr algn="ctr"/>
            <a:r>
              <a:rPr lang="en-US" sz="2400" dirty="0" smtClean="0"/>
              <a:t>Final Position</a:t>
            </a:r>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43" name="Table 42"/>
          <p:cNvGraphicFramePr>
            <a:graphicFrameLocks noGrp="1"/>
          </p:cNvGraphicFramePr>
          <p:nvPr/>
        </p:nvGraphicFramePr>
        <p:xfrm>
          <a:off x="1066800" y="2743200"/>
          <a:ext cx="1295400" cy="370840"/>
        </p:xfrm>
        <a:graphic>
          <a:graphicData uri="http://schemas.openxmlformats.org/drawingml/2006/table">
            <a:tbl>
              <a:tblPr firstRow="1" bandRow="1">
                <a:tableStyleId>{5940675A-B579-460E-94D1-54222C63F5DA}</a:tableStyleId>
              </a:tblPr>
              <a:tblGrid>
                <a:gridCol w="647700"/>
                <a:gridCol w="6477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44" name="Table 43"/>
          <p:cNvGraphicFramePr>
            <a:graphicFrameLocks noGrp="1"/>
          </p:cNvGraphicFramePr>
          <p:nvPr/>
        </p:nvGraphicFramePr>
        <p:xfrm>
          <a:off x="25908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45" name="Table 44"/>
          <p:cNvGraphicFramePr>
            <a:graphicFrameLocks noGrp="1"/>
          </p:cNvGraphicFramePr>
          <p:nvPr/>
        </p:nvGraphicFramePr>
        <p:xfrm>
          <a:off x="3352802" y="2753360"/>
          <a:ext cx="4724398" cy="370840"/>
        </p:xfrm>
        <a:graphic>
          <a:graphicData uri="http://schemas.openxmlformats.org/drawingml/2006/table">
            <a:tbl>
              <a:tblPr firstRow="1" bandRow="1">
                <a:tableStyleId>{5940675A-B579-460E-94D1-54222C63F5DA}</a:tableStyleId>
              </a:tblPr>
              <a:tblGrid>
                <a:gridCol w="674914"/>
                <a:gridCol w="674914"/>
                <a:gridCol w="674914"/>
                <a:gridCol w="674914"/>
                <a:gridCol w="674914"/>
                <a:gridCol w="674914"/>
                <a:gridCol w="674914"/>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46" name="Straight Arrow Connector 45"/>
          <p:cNvCxnSpPr/>
          <p:nvPr/>
        </p:nvCxnSpPr>
        <p:spPr>
          <a:xfrm flipV="1">
            <a:off x="13716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0574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 name="Group 33"/>
          <p:cNvGrpSpPr/>
          <p:nvPr/>
        </p:nvGrpSpPr>
        <p:grpSpPr>
          <a:xfrm>
            <a:off x="1905000" y="1916668"/>
            <a:ext cx="685800" cy="826532"/>
            <a:chOff x="6705600" y="1535668"/>
            <a:chExt cx="685800" cy="826532"/>
          </a:xfrm>
        </p:grpSpPr>
        <p:cxnSp>
          <p:nvCxnSpPr>
            <p:cNvPr id="51" name="Straight Arrow Connector 50"/>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3"/>
          <p:cNvGrpSpPr/>
          <p:nvPr/>
        </p:nvGrpSpPr>
        <p:grpSpPr>
          <a:xfrm>
            <a:off x="7467600" y="1916668"/>
            <a:ext cx="685800" cy="826532"/>
            <a:chOff x="6705600" y="1535668"/>
            <a:chExt cx="685800" cy="826532"/>
          </a:xfrm>
        </p:grpSpPr>
        <p:cxnSp>
          <p:nvCxnSpPr>
            <p:cNvPr id="54" name="Straight Arrow Connector 53"/>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sp>
        <p:nvSpPr>
          <p:cNvPr id="56" name="TextBox 55"/>
          <p:cNvSpPr txBox="1"/>
          <p:nvPr/>
        </p:nvSpPr>
        <p:spPr>
          <a:xfrm>
            <a:off x="1066800" y="3516868"/>
            <a:ext cx="685800" cy="369332"/>
          </a:xfrm>
          <a:prstGeom prst="rect">
            <a:avLst/>
          </a:prstGeom>
          <a:noFill/>
        </p:spPr>
        <p:txBody>
          <a:bodyPr wrap="square" rtlCol="0">
            <a:spAutoFit/>
          </a:bodyPr>
          <a:lstStyle/>
          <a:p>
            <a:r>
              <a:rPr lang="en-US" dirty="0" smtClean="0"/>
              <a:t>low</a:t>
            </a:r>
            <a:endParaRPr lang="en-US" dirty="0"/>
          </a:p>
        </p:txBody>
      </p:sp>
      <p:grpSp>
        <p:nvGrpSpPr>
          <p:cNvPr id="4" name="Group 69"/>
          <p:cNvGrpSpPr/>
          <p:nvPr/>
        </p:nvGrpSpPr>
        <p:grpSpPr>
          <a:xfrm>
            <a:off x="3352800" y="3124200"/>
            <a:ext cx="685800" cy="762000"/>
            <a:chOff x="3352800" y="3124200"/>
            <a:chExt cx="685800" cy="762000"/>
          </a:xfrm>
        </p:grpSpPr>
        <p:cxnSp>
          <p:nvCxnSpPr>
            <p:cNvPr id="48" name="Straight Arrow Connector 47"/>
            <p:cNvCxnSpPr/>
            <p:nvPr/>
          </p:nvCxnSpPr>
          <p:spPr>
            <a:xfrm flipV="1">
              <a:off x="36576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352800" y="3516868"/>
              <a:ext cx="685800" cy="369332"/>
            </a:xfrm>
            <a:prstGeom prst="rect">
              <a:avLst/>
            </a:prstGeom>
            <a:noFill/>
          </p:spPr>
          <p:txBody>
            <a:bodyPr wrap="square" rtlCol="0">
              <a:spAutoFit/>
            </a:bodyPr>
            <a:lstStyle/>
            <a:p>
              <a:r>
                <a:rPr lang="en-US" dirty="0" smtClean="0"/>
                <a:t>low</a:t>
              </a:r>
              <a:endParaRPr lang="en-US" dirty="0"/>
            </a:p>
          </p:txBody>
        </p:sp>
      </p:grpSp>
      <p:grpSp>
        <p:nvGrpSpPr>
          <p:cNvPr id="5" name="Group 70"/>
          <p:cNvGrpSpPr/>
          <p:nvPr/>
        </p:nvGrpSpPr>
        <p:grpSpPr>
          <a:xfrm>
            <a:off x="7467600" y="3124200"/>
            <a:ext cx="685800" cy="762000"/>
            <a:chOff x="7467600" y="3124200"/>
            <a:chExt cx="685800" cy="762000"/>
          </a:xfrm>
        </p:grpSpPr>
        <p:cxnSp>
          <p:nvCxnSpPr>
            <p:cNvPr id="49" name="Straight Arrow Connector 48"/>
            <p:cNvCxnSpPr/>
            <p:nvPr/>
          </p:nvCxnSpPr>
          <p:spPr>
            <a:xfrm flipV="1">
              <a:off x="77724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67600" y="3516868"/>
              <a:ext cx="685800" cy="369332"/>
            </a:xfrm>
            <a:prstGeom prst="rect">
              <a:avLst/>
            </a:prstGeom>
            <a:noFill/>
          </p:spPr>
          <p:txBody>
            <a:bodyPr wrap="square" rtlCol="0">
              <a:spAutoFit/>
            </a:bodyPr>
            <a:lstStyle/>
            <a:p>
              <a:r>
                <a:rPr lang="en-US" dirty="0" smtClean="0"/>
                <a:t>high</a:t>
              </a:r>
              <a:endParaRPr lang="en-US" dirty="0"/>
            </a:p>
          </p:txBody>
        </p:sp>
      </p:grpSp>
      <p:sp>
        <p:nvSpPr>
          <p:cNvPr id="59" name="TextBox 58"/>
          <p:cNvSpPr txBox="1"/>
          <p:nvPr/>
        </p:nvSpPr>
        <p:spPr>
          <a:xfrm>
            <a:off x="1752600" y="3516868"/>
            <a:ext cx="685800" cy="369332"/>
          </a:xfrm>
          <a:prstGeom prst="rect">
            <a:avLst/>
          </a:prstGeom>
          <a:noFill/>
        </p:spPr>
        <p:txBody>
          <a:bodyPr wrap="square" rtlCol="0">
            <a:spAutoFit/>
          </a:bodyPr>
          <a:lstStyle/>
          <a:p>
            <a:r>
              <a:rPr lang="en-US" dirty="0" smtClean="0"/>
              <a:t>high</a:t>
            </a:r>
            <a:endParaRPr lang="en-US" dirty="0"/>
          </a:p>
        </p:txBody>
      </p:sp>
      <p:grpSp>
        <p:nvGrpSpPr>
          <p:cNvPr id="6" name="Group 59"/>
          <p:cNvGrpSpPr/>
          <p:nvPr/>
        </p:nvGrpSpPr>
        <p:grpSpPr>
          <a:xfrm>
            <a:off x="1524000" y="1905000"/>
            <a:ext cx="685800" cy="838200"/>
            <a:chOff x="1905000" y="1524000"/>
            <a:chExt cx="685800" cy="838200"/>
          </a:xfrm>
        </p:grpSpPr>
        <p:cxnSp>
          <p:nvCxnSpPr>
            <p:cNvPr id="61" name="Straight Arrow Connector 60"/>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grpSp>
        <p:nvGrpSpPr>
          <p:cNvPr id="7" name="Group 62"/>
          <p:cNvGrpSpPr/>
          <p:nvPr/>
        </p:nvGrpSpPr>
        <p:grpSpPr>
          <a:xfrm>
            <a:off x="4114800" y="1905000"/>
            <a:ext cx="685800" cy="838200"/>
            <a:chOff x="1905000" y="1524000"/>
            <a:chExt cx="685800" cy="838200"/>
          </a:xfrm>
        </p:grpSpPr>
        <p:cxnSp>
          <p:nvCxnSpPr>
            <p:cNvPr id="64" name="Straight Arrow Connector 63"/>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66" name="TextBox 65"/>
          <p:cNvSpPr txBox="1"/>
          <p:nvPr/>
        </p:nvSpPr>
        <p:spPr>
          <a:xfrm>
            <a:off x="609600" y="4343400"/>
            <a:ext cx="2438400" cy="461665"/>
          </a:xfrm>
          <a:prstGeom prst="rect">
            <a:avLst/>
          </a:prstGeom>
          <a:noFill/>
        </p:spPr>
        <p:txBody>
          <a:bodyPr wrap="square" rtlCol="0">
            <a:spAutoFit/>
          </a:bodyPr>
          <a:lstStyle/>
          <a:p>
            <a:r>
              <a:rPr lang="en-US" sz="2400" dirty="0" smtClean="0">
                <a:solidFill>
                  <a:srgbClr val="FF0000"/>
                </a:solidFill>
              </a:rPr>
              <a:t>pivot = A[low]</a:t>
            </a:r>
            <a:endParaRPr lang="en-US" sz="2400" dirty="0">
              <a:solidFill>
                <a:srgbClr val="FF0000"/>
              </a:solidFill>
            </a:endParaRPr>
          </a:p>
        </p:txBody>
      </p:sp>
      <p:sp>
        <p:nvSpPr>
          <p:cNvPr id="68" name="Oval 67"/>
          <p:cNvSpPr/>
          <p:nvPr/>
        </p:nvSpPr>
        <p:spPr>
          <a:xfrm>
            <a:off x="1143000" y="2667000"/>
            <a:ext cx="4572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429000" y="2667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6096000"/>
          </a:xfrm>
        </p:spPr>
        <p:txBody>
          <a:bodyPr>
            <a:normAutofit/>
          </a:bodyPr>
          <a:lstStyle/>
          <a:p>
            <a:pPr fontAlgn="base">
              <a:buFont typeface="Wingdings" pitchFamily="2" charset="2"/>
              <a:buChar char="Ø"/>
            </a:pPr>
            <a:r>
              <a:rPr lang="en-US" sz="2000" b="1" dirty="0" smtClean="0">
                <a:solidFill>
                  <a:srgbClr val="FF0000"/>
                </a:solidFill>
              </a:rPr>
              <a:t>Stable Sorting</a:t>
            </a:r>
            <a:r>
              <a:rPr lang="en-US" sz="2000" dirty="0" smtClean="0">
                <a:solidFill>
                  <a:srgbClr val="FF0000"/>
                </a:solidFill>
              </a:rPr>
              <a:t>:</a:t>
            </a:r>
            <a:r>
              <a:rPr lang="en-US" sz="2000" dirty="0" smtClean="0"/>
              <a:t> A stable sort is one which preserves the original order of the identical elements in the input set. </a:t>
            </a:r>
            <a:endParaRPr lang="en-US" sz="2000" b="1" dirty="0" smtClean="0"/>
          </a:p>
          <a:p>
            <a:pPr fontAlgn="base"/>
            <a:r>
              <a:rPr lang="en-US" sz="2000" b="1" dirty="0" smtClean="0"/>
              <a:t>Examples:</a:t>
            </a:r>
            <a:r>
              <a:rPr lang="en-US" sz="2000" dirty="0" smtClean="0"/>
              <a:t> Bubble sort, Insertion sort, Merge Sort, Counting sort</a:t>
            </a:r>
          </a:p>
          <a:p>
            <a:pPr fontAlgn="base">
              <a:buFont typeface="Wingdings" pitchFamily="2" charset="2"/>
              <a:buChar char="Ø"/>
            </a:pPr>
            <a:r>
              <a:rPr lang="en-US" sz="2000" b="1" dirty="0" smtClean="0">
                <a:solidFill>
                  <a:srgbClr val="FF0000"/>
                </a:solidFill>
              </a:rPr>
              <a:t> Unstable Sorting:</a:t>
            </a:r>
            <a:r>
              <a:rPr lang="en-US" sz="2000" dirty="0" smtClean="0"/>
              <a:t> Order of identical elements is not guaranteed to stay in the same order as they appeared in the input.</a:t>
            </a:r>
          </a:p>
          <a:p>
            <a:pPr fontAlgn="base">
              <a:buFont typeface="Wingdings" pitchFamily="2" charset="2"/>
              <a:buChar char="Ø"/>
            </a:pPr>
            <a:r>
              <a:rPr lang="en-US" sz="2000" b="1" dirty="0" smtClean="0"/>
              <a:t>Examples: </a:t>
            </a:r>
            <a:r>
              <a:rPr lang="en-US" sz="2000" dirty="0" smtClean="0"/>
              <a:t>Quick Sort, Heap Sort, Selection sort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Stability is not an issue when equal elements are indistinguishable, such as with array of integers.</a:t>
            </a:r>
          </a:p>
          <a:p>
            <a:r>
              <a:rPr lang="en-US" sz="2000" dirty="0" smtClean="0"/>
              <a:t>Any unstable sorting algorithm can be modified to stable by adding some addition conditions or statements .</a:t>
            </a:r>
          </a:p>
          <a:p>
            <a:pPr fontAlgn="base">
              <a:buFont typeface="Wingdings" pitchFamily="2" charset="2"/>
              <a:buChar char="Ø"/>
            </a:pPr>
            <a:endParaRPr lang="en-US" sz="2000" dirty="0" smtClean="0"/>
          </a:p>
          <a:p>
            <a:pPr fontAlgn="base">
              <a:buFont typeface="Wingdings" pitchFamily="2" charset="2"/>
              <a:buChar char="Ø"/>
            </a:pPr>
            <a:endParaRPr lang="en-US" sz="2000" b="1" dirty="0" smtClean="0"/>
          </a:p>
          <a:p>
            <a:endParaRPr lang="en-US" dirty="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Stable Vs. Unstable 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00354" name="AutoShape 2" descr="File:Sorting stability playing cards.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0356" name="AutoShape 4" descr="File:Sorting stability playing cards.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0357" name="Picture 5"/>
          <p:cNvPicPr>
            <a:picLocks noChangeAspect="1" noChangeArrowheads="1"/>
          </p:cNvPicPr>
          <p:nvPr/>
        </p:nvPicPr>
        <p:blipFill>
          <a:blip r:embed="rId2" cstate="print"/>
          <a:srcRect/>
          <a:stretch>
            <a:fillRect/>
          </a:stretch>
        </p:blipFill>
        <p:spPr bwMode="auto">
          <a:xfrm>
            <a:off x="1371600" y="2939731"/>
            <a:ext cx="5850147" cy="23942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44" name="Table 43"/>
          <p:cNvGraphicFramePr>
            <a:graphicFrameLocks noGrp="1"/>
          </p:cNvGraphicFramePr>
          <p:nvPr/>
        </p:nvGraphicFramePr>
        <p:xfrm>
          <a:off x="25908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33" name="Table 32"/>
          <p:cNvGraphicFramePr>
            <a:graphicFrameLocks noGrp="1"/>
          </p:cNvGraphicFramePr>
          <p:nvPr/>
        </p:nvGraphicFramePr>
        <p:xfrm>
          <a:off x="19050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4" name="Table 33"/>
          <p:cNvGraphicFramePr>
            <a:graphicFrameLocks noGrp="1"/>
          </p:cNvGraphicFramePr>
          <p:nvPr/>
        </p:nvGraphicFramePr>
        <p:xfrm>
          <a:off x="1219200" y="27533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5" name="Table 34"/>
          <p:cNvGraphicFramePr>
            <a:graphicFrameLocks noGrp="1"/>
          </p:cNvGraphicFramePr>
          <p:nvPr/>
        </p:nvGraphicFramePr>
        <p:xfrm>
          <a:off x="3352800" y="2743200"/>
          <a:ext cx="4191000" cy="370840"/>
        </p:xfrm>
        <a:graphic>
          <a:graphicData uri="http://schemas.openxmlformats.org/drawingml/2006/table">
            <a:tbl>
              <a:tblPr firstRow="1" bandRow="1">
                <a:tableStyleId>{5940675A-B579-460E-94D1-54222C63F5DA}</a:tableStyleId>
              </a:tblPr>
              <a:tblGrid>
                <a:gridCol w="698500"/>
                <a:gridCol w="698500"/>
                <a:gridCol w="698500"/>
                <a:gridCol w="698500"/>
                <a:gridCol w="698500"/>
                <a:gridCol w="698500"/>
              </a:tblGrid>
              <a:tr h="370840">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r>
            </a:tbl>
          </a:graphicData>
        </a:graphic>
      </p:graphicFrame>
      <p:graphicFrame>
        <p:nvGraphicFramePr>
          <p:cNvPr id="36" name="Table 35"/>
          <p:cNvGraphicFramePr>
            <a:graphicFrameLocks noGrp="1"/>
          </p:cNvGraphicFramePr>
          <p:nvPr/>
        </p:nvGraphicFramePr>
        <p:xfrm>
          <a:off x="76962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pSp>
        <p:nvGrpSpPr>
          <p:cNvPr id="2" name="Group 36"/>
          <p:cNvGrpSpPr/>
          <p:nvPr/>
        </p:nvGrpSpPr>
        <p:grpSpPr>
          <a:xfrm>
            <a:off x="4114800" y="1905000"/>
            <a:ext cx="685800" cy="838200"/>
            <a:chOff x="1905000" y="1524000"/>
            <a:chExt cx="685800" cy="838200"/>
          </a:xfrm>
        </p:grpSpPr>
        <p:cxnSp>
          <p:nvCxnSpPr>
            <p:cNvPr id="38" name="Straight Arrow Connector 37"/>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grpSp>
        <p:nvGrpSpPr>
          <p:cNvPr id="3" name="Group 33"/>
          <p:cNvGrpSpPr/>
          <p:nvPr/>
        </p:nvGrpSpPr>
        <p:grpSpPr>
          <a:xfrm>
            <a:off x="6858000" y="1916668"/>
            <a:ext cx="685800" cy="826532"/>
            <a:chOff x="6705600" y="1535668"/>
            <a:chExt cx="685800" cy="826532"/>
          </a:xfrm>
        </p:grpSpPr>
        <p:cxnSp>
          <p:nvCxnSpPr>
            <p:cNvPr id="41" name="Straight Arrow Connector 40"/>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sp>
        <p:nvSpPr>
          <p:cNvPr id="50" name="Oval 49"/>
          <p:cNvSpPr/>
          <p:nvPr/>
        </p:nvSpPr>
        <p:spPr>
          <a:xfrm>
            <a:off x="3429000" y="2667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52"/>
          <p:cNvGrpSpPr/>
          <p:nvPr/>
        </p:nvGrpSpPr>
        <p:grpSpPr>
          <a:xfrm>
            <a:off x="3352800" y="3124200"/>
            <a:ext cx="685800" cy="762000"/>
            <a:chOff x="3352800" y="3124200"/>
            <a:chExt cx="685800" cy="762000"/>
          </a:xfrm>
        </p:grpSpPr>
        <p:cxnSp>
          <p:nvCxnSpPr>
            <p:cNvPr id="60" name="Straight Arrow Connector 59"/>
            <p:cNvCxnSpPr/>
            <p:nvPr/>
          </p:nvCxnSpPr>
          <p:spPr>
            <a:xfrm flipV="1">
              <a:off x="36576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352800" y="3516868"/>
              <a:ext cx="685800" cy="369332"/>
            </a:xfrm>
            <a:prstGeom prst="rect">
              <a:avLst/>
            </a:prstGeom>
            <a:noFill/>
          </p:spPr>
          <p:txBody>
            <a:bodyPr wrap="square" rtlCol="0">
              <a:spAutoFit/>
            </a:bodyPr>
            <a:lstStyle/>
            <a:p>
              <a:r>
                <a:rPr lang="en-US" dirty="0" smtClean="0"/>
                <a:t>low</a:t>
              </a:r>
              <a:endParaRPr lang="en-US" dirty="0"/>
            </a:p>
          </p:txBody>
        </p:sp>
      </p:grpSp>
      <p:grpSp>
        <p:nvGrpSpPr>
          <p:cNvPr id="5" name="Group 66"/>
          <p:cNvGrpSpPr/>
          <p:nvPr/>
        </p:nvGrpSpPr>
        <p:grpSpPr>
          <a:xfrm>
            <a:off x="6858000" y="3124200"/>
            <a:ext cx="685800" cy="762000"/>
            <a:chOff x="7467600" y="3124200"/>
            <a:chExt cx="685800" cy="762000"/>
          </a:xfrm>
        </p:grpSpPr>
        <p:cxnSp>
          <p:nvCxnSpPr>
            <p:cNvPr id="70" name="Straight Arrow Connector 69"/>
            <p:cNvCxnSpPr/>
            <p:nvPr/>
          </p:nvCxnSpPr>
          <p:spPr>
            <a:xfrm flipV="1">
              <a:off x="77724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467600" y="3516868"/>
              <a:ext cx="685800" cy="369332"/>
            </a:xfrm>
            <a:prstGeom prst="rect">
              <a:avLst/>
            </a:prstGeom>
            <a:noFill/>
          </p:spPr>
          <p:txBody>
            <a:bodyPr wrap="square" rtlCol="0">
              <a:spAutoFit/>
            </a:bodyPr>
            <a:lstStyle/>
            <a:p>
              <a:r>
                <a:rPr lang="en-US" dirty="0" smtClean="0"/>
                <a:t>high</a:t>
              </a:r>
              <a:endParaRPr lang="en-US" dirty="0"/>
            </a:p>
          </p:txBody>
        </p:sp>
      </p:grpSp>
      <p:graphicFrame>
        <p:nvGraphicFramePr>
          <p:cNvPr id="72" name="Table 71"/>
          <p:cNvGraphicFramePr>
            <a:graphicFrameLocks noGrp="1"/>
          </p:cNvGraphicFramePr>
          <p:nvPr/>
        </p:nvGraphicFramePr>
        <p:xfrm>
          <a:off x="3352800" y="4505960"/>
          <a:ext cx="2057400" cy="370840"/>
        </p:xfrm>
        <a:graphic>
          <a:graphicData uri="http://schemas.openxmlformats.org/drawingml/2006/table">
            <a:tbl>
              <a:tblPr firstRow="1" bandRow="1">
                <a:tableStyleId>{5940675A-B579-460E-94D1-54222C63F5DA}</a:tableStyleId>
              </a:tblPr>
              <a:tblGrid>
                <a:gridCol w="685800"/>
                <a:gridCol w="685800"/>
                <a:gridCol w="685800"/>
              </a:tblGrid>
              <a:tr h="370840">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bl>
          </a:graphicData>
        </a:graphic>
      </p:graphicFrame>
      <p:graphicFrame>
        <p:nvGraphicFramePr>
          <p:cNvPr id="73" name="Table 72"/>
          <p:cNvGraphicFramePr>
            <a:graphicFrameLocks noGrp="1"/>
          </p:cNvGraphicFramePr>
          <p:nvPr/>
        </p:nvGraphicFramePr>
        <p:xfrm>
          <a:off x="6553200" y="4495800"/>
          <a:ext cx="1219200" cy="370840"/>
        </p:xfrm>
        <a:graphic>
          <a:graphicData uri="http://schemas.openxmlformats.org/drawingml/2006/table">
            <a:tbl>
              <a:tblPr firstRow="1" bandRow="1">
                <a:tableStyleId>{5940675A-B579-460E-94D1-54222C63F5DA}</a:tableStyleId>
              </a:tblPr>
              <a:tblGrid>
                <a:gridCol w="609600"/>
                <a:gridCol w="6096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r>
            </a:tbl>
          </a:graphicData>
        </a:graphic>
      </p:graphicFrame>
      <p:graphicFrame>
        <p:nvGraphicFramePr>
          <p:cNvPr id="74" name="Table 73"/>
          <p:cNvGraphicFramePr>
            <a:graphicFrameLocks noGrp="1"/>
          </p:cNvGraphicFramePr>
          <p:nvPr/>
        </p:nvGraphicFramePr>
        <p:xfrm>
          <a:off x="5715000" y="45059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sp>
        <p:nvSpPr>
          <p:cNvPr id="75" name="Down Arrow 74"/>
          <p:cNvSpPr/>
          <p:nvPr/>
        </p:nvSpPr>
        <p:spPr>
          <a:xfrm>
            <a:off x="5257800" y="34290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own Arrow 75"/>
          <p:cNvSpPr/>
          <p:nvPr/>
        </p:nvSpPr>
        <p:spPr>
          <a:xfrm>
            <a:off x="7010400" y="49530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7" name="Table 76"/>
          <p:cNvGraphicFramePr>
            <a:graphicFrameLocks noGrp="1"/>
          </p:cNvGraphicFramePr>
          <p:nvPr/>
        </p:nvGraphicFramePr>
        <p:xfrm>
          <a:off x="6629400" y="5791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graphicFrame>
        <p:nvGraphicFramePr>
          <p:cNvPr id="78" name="Table 77"/>
          <p:cNvGraphicFramePr>
            <a:graphicFrameLocks noGrp="1"/>
          </p:cNvGraphicFramePr>
          <p:nvPr/>
        </p:nvGraphicFramePr>
        <p:xfrm>
          <a:off x="7391400" y="5791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79" name="Table 78"/>
          <p:cNvGraphicFramePr>
            <a:graphicFrameLocks noGrp="1"/>
          </p:cNvGraphicFramePr>
          <p:nvPr/>
        </p:nvGraphicFramePr>
        <p:xfrm>
          <a:off x="3352800" y="5791200"/>
          <a:ext cx="1219200" cy="370840"/>
        </p:xfrm>
        <a:graphic>
          <a:graphicData uri="http://schemas.openxmlformats.org/drawingml/2006/table">
            <a:tbl>
              <a:tblPr firstRow="1" bandRow="1">
                <a:tableStyleId>{5940675A-B579-460E-94D1-54222C63F5DA}</a:tableStyleId>
              </a:tblPr>
              <a:tblGrid>
                <a:gridCol w="609600"/>
                <a:gridCol w="609600"/>
              </a:tblGrid>
              <a:tr h="370840">
                <a:tc>
                  <a:txBody>
                    <a:bodyPr/>
                    <a:lstStyle/>
                    <a:p>
                      <a:pPr algn="ctr"/>
                      <a:r>
                        <a:rPr lang="en-US" dirty="0" smtClean="0"/>
                        <a:t>10</a:t>
                      </a:r>
                      <a:endParaRPr lang="en-US" dirty="0"/>
                    </a:p>
                  </a:txBody>
                  <a:tcPr/>
                </a:tc>
                <a:tc>
                  <a:txBody>
                    <a:bodyPr/>
                    <a:lstStyle/>
                    <a:p>
                      <a:pPr algn="ctr"/>
                      <a:r>
                        <a:rPr lang="en-US" dirty="0" smtClean="0"/>
                        <a:t>9</a:t>
                      </a:r>
                      <a:endParaRPr lang="en-US" dirty="0"/>
                    </a:p>
                  </a:txBody>
                  <a:tcPr/>
                </a:tc>
              </a:tr>
            </a:tbl>
          </a:graphicData>
        </a:graphic>
      </p:graphicFrame>
      <p:graphicFrame>
        <p:nvGraphicFramePr>
          <p:cNvPr id="80" name="Table 79"/>
          <p:cNvGraphicFramePr>
            <a:graphicFrameLocks noGrp="1"/>
          </p:cNvGraphicFramePr>
          <p:nvPr/>
        </p:nvGraphicFramePr>
        <p:xfrm>
          <a:off x="4800600" y="5791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sp>
        <p:nvSpPr>
          <p:cNvPr id="81" name="Down Arrow 80"/>
          <p:cNvSpPr/>
          <p:nvPr/>
        </p:nvSpPr>
        <p:spPr>
          <a:xfrm>
            <a:off x="4191000" y="49530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2" name="Table 81"/>
          <p:cNvGraphicFramePr>
            <a:graphicFrameLocks noGrp="1"/>
          </p:cNvGraphicFramePr>
          <p:nvPr/>
        </p:nvGraphicFramePr>
        <p:xfrm>
          <a:off x="1066800" y="4495800"/>
          <a:ext cx="2057400" cy="370840"/>
        </p:xfrm>
        <a:graphic>
          <a:graphicData uri="http://schemas.openxmlformats.org/drawingml/2006/table">
            <a:tbl>
              <a:tblPr firstRow="1" bandRow="1">
                <a:tableStyleId>{5940675A-B579-460E-94D1-54222C63F5DA}</a:tableStyleId>
              </a:tblPr>
              <a:tblGrid>
                <a:gridCol w="685800"/>
                <a:gridCol w="685800"/>
                <a:gridCol w="6858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r>
            </a:tbl>
          </a:graphicData>
        </a:graphic>
      </p:graphicFrame>
      <p:graphicFrame>
        <p:nvGraphicFramePr>
          <p:cNvPr id="83" name="Table 82"/>
          <p:cNvGraphicFramePr>
            <a:graphicFrameLocks noGrp="1"/>
          </p:cNvGraphicFramePr>
          <p:nvPr/>
        </p:nvGraphicFramePr>
        <p:xfrm>
          <a:off x="5715000" y="58013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84" name="Table 83"/>
          <p:cNvGraphicFramePr>
            <a:graphicFrameLocks noGrp="1"/>
          </p:cNvGraphicFramePr>
          <p:nvPr/>
        </p:nvGraphicFramePr>
        <p:xfrm>
          <a:off x="1066800" y="5801360"/>
          <a:ext cx="2057400" cy="370840"/>
        </p:xfrm>
        <a:graphic>
          <a:graphicData uri="http://schemas.openxmlformats.org/drawingml/2006/table">
            <a:tbl>
              <a:tblPr firstRow="1" bandRow="1">
                <a:tableStyleId>{5940675A-B579-460E-94D1-54222C63F5DA}</a:tableStyleId>
              </a:tblPr>
              <a:tblGrid>
                <a:gridCol w="685800"/>
                <a:gridCol w="685800"/>
                <a:gridCol w="6858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r>
            </a:tbl>
          </a:graphicData>
        </a:graphic>
      </p:graphicFrame>
      <p:graphicFrame>
        <p:nvGraphicFramePr>
          <p:cNvPr id="85" name="Table 84"/>
          <p:cNvGraphicFramePr>
            <a:graphicFrameLocks noGrp="1"/>
          </p:cNvGraphicFramePr>
          <p:nvPr/>
        </p:nvGraphicFramePr>
        <p:xfrm>
          <a:off x="7924800" y="45059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86" name="Table 85"/>
          <p:cNvGraphicFramePr>
            <a:graphicFrameLocks noGrp="1"/>
          </p:cNvGraphicFramePr>
          <p:nvPr/>
        </p:nvGraphicFramePr>
        <p:xfrm>
          <a:off x="8153400" y="58013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12" name="TextBox 11"/>
          <p:cNvSpPr txBox="1"/>
          <p:nvPr/>
        </p:nvSpPr>
        <p:spPr>
          <a:xfrm>
            <a:off x="381000" y="1219200"/>
            <a:ext cx="2438400" cy="461665"/>
          </a:xfrm>
          <a:prstGeom prst="rect">
            <a:avLst/>
          </a:prstGeom>
          <a:noFill/>
        </p:spPr>
        <p:txBody>
          <a:bodyPr wrap="square" rtlCol="0">
            <a:spAutoFit/>
          </a:bodyPr>
          <a:lstStyle/>
          <a:p>
            <a:r>
              <a:rPr lang="en-US" sz="2400" dirty="0" smtClean="0">
                <a:solidFill>
                  <a:srgbClr val="FF0000"/>
                </a:solidFill>
              </a:rPr>
              <a:t>Final Output:</a:t>
            </a:r>
            <a:endParaRPr lang="en-US" sz="2400" dirty="0">
              <a:solidFill>
                <a:srgbClr val="FF0000"/>
              </a:solidFill>
            </a:endParaRPr>
          </a:p>
        </p:txBody>
      </p:sp>
      <p:graphicFrame>
        <p:nvGraphicFramePr>
          <p:cNvPr id="13" name="Table 12"/>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2492990"/>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Quick_sort</a:t>
            </a:r>
            <a:r>
              <a:rPr lang="en-US" sz="2000" b="1" i="1" dirty="0" smtClean="0"/>
              <a:t>(</a:t>
            </a:r>
            <a:r>
              <a:rPr lang="en-US" sz="2000" b="1" i="1" dirty="0" err="1" smtClean="0"/>
              <a:t>A,low,high</a:t>
            </a:r>
            <a:r>
              <a:rPr lang="en-US" sz="2000" b="1" i="1" dirty="0" smtClean="0"/>
              <a:t>): </a:t>
            </a:r>
            <a:r>
              <a:rPr lang="en-US" sz="2000" dirty="0" smtClean="0"/>
              <a:t>This algorithm sorts the elements in ascending order.</a:t>
            </a:r>
            <a:r>
              <a:rPr lang="en-US" sz="2000" b="1" i="1" dirty="0" smtClean="0"/>
              <a:t> </a:t>
            </a:r>
            <a:r>
              <a:rPr lang="en-US" sz="2000" dirty="0" smtClean="0"/>
              <a:t>A is linear array where low is equal to 0 and high is highest index i.e. n-1. A sub algorithm partition is used to split a array into two parts and it returns final position of pivot element. </a:t>
            </a:r>
          </a:p>
          <a:p>
            <a:endParaRPr lang="en-US" dirty="0" smtClean="0"/>
          </a:p>
          <a:p>
            <a:endParaRPr lang="en-US" dirty="0"/>
          </a:p>
        </p:txBody>
      </p:sp>
      <p:sp>
        <p:nvSpPr>
          <p:cNvPr id="7" name="TextBox 6"/>
          <p:cNvSpPr txBox="1"/>
          <p:nvPr/>
        </p:nvSpPr>
        <p:spPr>
          <a:xfrm>
            <a:off x="304800" y="2895600"/>
            <a:ext cx="8077200" cy="2400657"/>
          </a:xfrm>
          <a:prstGeom prst="rect">
            <a:avLst/>
          </a:prstGeom>
          <a:solidFill>
            <a:schemeClr val="bg1">
              <a:lumMod val="85000"/>
            </a:schemeClr>
          </a:solidFill>
        </p:spPr>
        <p:txBody>
          <a:bodyPr wrap="square" rtlCol="0">
            <a:spAutoFit/>
          </a:bodyPr>
          <a:lstStyle/>
          <a:p>
            <a:pPr marL="457200" indent="-457200">
              <a:lnSpc>
                <a:spcPct val="150000"/>
              </a:lnSpc>
            </a:pPr>
            <a:r>
              <a:rPr lang="en-US" sz="2000" b="1" i="1" dirty="0" smtClean="0"/>
              <a:t>Algorithm </a:t>
            </a:r>
            <a:r>
              <a:rPr lang="en-US" sz="2000" b="1" i="1" dirty="0" err="1" smtClean="0"/>
              <a:t>Quick_sort</a:t>
            </a:r>
            <a:r>
              <a:rPr lang="en-US" sz="2000" b="1" i="1" dirty="0" smtClean="0"/>
              <a:t>(</a:t>
            </a:r>
            <a:r>
              <a:rPr lang="en-US" sz="2000" b="1" i="1" dirty="0" err="1" smtClean="0"/>
              <a:t>A,low,high</a:t>
            </a:r>
            <a:r>
              <a:rPr lang="en-US" sz="2000" b="1" i="1" dirty="0" smtClean="0"/>
              <a:t>)</a:t>
            </a:r>
            <a:endParaRPr lang="en-US" sz="2000" dirty="0" smtClean="0"/>
          </a:p>
          <a:p>
            <a:pPr marL="457200" indent="-457200">
              <a:lnSpc>
                <a:spcPct val="150000"/>
              </a:lnSpc>
              <a:buFont typeface="+mj-lt"/>
              <a:buAutoNum type="arabicPeriod"/>
            </a:pPr>
            <a:r>
              <a:rPr lang="en-US" sz="2000" dirty="0" smtClean="0"/>
              <a:t>If  low &lt; high  </a:t>
            </a:r>
            <a:r>
              <a:rPr lang="en-US" sz="2000" dirty="0" smtClean="0">
                <a:solidFill>
                  <a:srgbClr val="FF0000"/>
                </a:solidFill>
              </a:rPr>
              <a:t>// Stop recursion when problem size is 1 or zero</a:t>
            </a:r>
          </a:p>
          <a:p>
            <a:pPr>
              <a:lnSpc>
                <a:spcPct val="150000"/>
              </a:lnSpc>
            </a:pPr>
            <a:r>
              <a:rPr lang="en-US" sz="2000" dirty="0" smtClean="0"/>
              <a:t>2. 	</a:t>
            </a:r>
            <a:r>
              <a:rPr lang="en-US" sz="2000" dirty="0" err="1" smtClean="0"/>
              <a:t>Loc_pivot</a:t>
            </a:r>
            <a:r>
              <a:rPr lang="en-US" sz="2000" dirty="0" smtClean="0"/>
              <a:t> = Partition(A, low, high)</a:t>
            </a:r>
          </a:p>
          <a:p>
            <a:pPr>
              <a:lnSpc>
                <a:spcPct val="150000"/>
              </a:lnSpc>
            </a:pPr>
            <a:r>
              <a:rPr lang="en-US" sz="2000" dirty="0" smtClean="0"/>
              <a:t>3. 	</a:t>
            </a:r>
            <a:r>
              <a:rPr lang="en-US" sz="2000" dirty="0" err="1" smtClean="0"/>
              <a:t>Quick_sort</a:t>
            </a:r>
            <a:r>
              <a:rPr lang="en-US" sz="2000" dirty="0" smtClean="0"/>
              <a:t>(A, low, Loc_pivot-1)</a:t>
            </a:r>
          </a:p>
          <a:p>
            <a:pPr>
              <a:lnSpc>
                <a:spcPct val="150000"/>
              </a:lnSpc>
            </a:pPr>
            <a:r>
              <a:rPr lang="en-US" sz="2000" dirty="0" smtClean="0"/>
              <a:t>4. 	</a:t>
            </a:r>
            <a:r>
              <a:rPr lang="en-US" sz="2000" dirty="0" err="1" smtClean="0"/>
              <a:t>Quick_sort</a:t>
            </a:r>
            <a:r>
              <a:rPr lang="en-US" sz="2000" dirty="0" smtClean="0"/>
              <a:t>(A, Loc_pivot+1, high)</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Partition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954107"/>
          </a:xfrm>
          <a:prstGeom prst="rect">
            <a:avLst/>
          </a:prstGeom>
          <a:noFill/>
        </p:spPr>
        <p:txBody>
          <a:bodyPr wrap="square" rtlCol="0">
            <a:spAutoFit/>
          </a:bodyPr>
          <a:lstStyle/>
          <a:p>
            <a:pPr algn="just"/>
            <a:endParaRPr lang="en-US" sz="2000" dirty="0" smtClean="0"/>
          </a:p>
          <a:p>
            <a:endParaRPr lang="en-US" dirty="0" smtClean="0"/>
          </a:p>
          <a:p>
            <a:endParaRPr lang="en-US" dirty="0"/>
          </a:p>
        </p:txBody>
      </p:sp>
      <p:sp>
        <p:nvSpPr>
          <p:cNvPr id="7" name="TextBox 6"/>
          <p:cNvSpPr txBox="1"/>
          <p:nvPr/>
        </p:nvSpPr>
        <p:spPr>
          <a:xfrm>
            <a:off x="304800" y="1828800"/>
            <a:ext cx="8382000" cy="3785652"/>
          </a:xfrm>
          <a:prstGeom prst="rect">
            <a:avLst/>
          </a:prstGeom>
          <a:solidFill>
            <a:schemeClr val="bg1">
              <a:lumMod val="85000"/>
            </a:schemeClr>
          </a:solidFill>
        </p:spPr>
        <p:txBody>
          <a:bodyPr wrap="square" rtlCol="0">
            <a:spAutoFit/>
          </a:bodyPr>
          <a:lstStyle/>
          <a:p>
            <a:pPr marL="457200" indent="-457200">
              <a:buFont typeface="+mj-lt"/>
              <a:buAutoNum type="arabicPeriod"/>
            </a:pPr>
            <a:r>
              <a:rPr lang="en-US" sz="2000" dirty="0" smtClean="0"/>
              <a:t>pivot = A[low]</a:t>
            </a:r>
          </a:p>
          <a:p>
            <a:pPr marL="457200" indent="-457200">
              <a:buFont typeface="+mj-lt"/>
              <a:buAutoNum type="arabicPeriod"/>
            </a:pPr>
            <a:r>
              <a:rPr lang="en-US" sz="2000" dirty="0" smtClean="0"/>
              <a:t>left = low+1</a:t>
            </a:r>
          </a:p>
          <a:p>
            <a:pPr marL="457200" indent="-457200">
              <a:buFont typeface="+mj-lt"/>
              <a:buAutoNum type="arabicPeriod"/>
            </a:pPr>
            <a:r>
              <a:rPr lang="en-US" sz="2000" dirty="0" smtClean="0"/>
              <a:t>right = high</a:t>
            </a:r>
          </a:p>
          <a:p>
            <a:pPr marL="457200" indent="-457200">
              <a:buFont typeface="+mj-lt"/>
              <a:buAutoNum type="arabicPeriod"/>
            </a:pPr>
            <a:r>
              <a:rPr lang="en-US" sz="2000" dirty="0" smtClean="0"/>
              <a:t>While ( left &lt;= right ) </a:t>
            </a:r>
          </a:p>
          <a:p>
            <a:pPr marL="457200" indent="-457200">
              <a:buFont typeface="+mj-lt"/>
              <a:buAutoNum type="arabicPeriod"/>
            </a:pPr>
            <a:r>
              <a:rPr lang="en-US" sz="2000" dirty="0" smtClean="0"/>
              <a:t> 	While(left&lt;=high &amp;&amp; A[left] &lt;= pivot ) </a:t>
            </a:r>
            <a:r>
              <a:rPr lang="en-US" sz="2000" dirty="0" smtClean="0">
                <a:solidFill>
                  <a:srgbClr val="FF0000"/>
                </a:solidFill>
              </a:rPr>
              <a:t>//move left while A[left]&lt;=pivot </a:t>
            </a:r>
            <a:r>
              <a:rPr lang="en-US" sz="2000" dirty="0" smtClean="0"/>
              <a:t>		left=left+1</a:t>
            </a:r>
          </a:p>
          <a:p>
            <a:pPr marL="457200" indent="-457200">
              <a:buFont typeface="+mj-lt"/>
              <a:buAutoNum type="arabicPeriod"/>
            </a:pPr>
            <a:r>
              <a:rPr lang="en-US" sz="2000" dirty="0" smtClean="0"/>
              <a:t> 	While( A[right] &gt; pivot )   </a:t>
            </a:r>
            <a:r>
              <a:rPr lang="en-US" sz="2000" dirty="0" smtClean="0">
                <a:solidFill>
                  <a:srgbClr val="FF0000"/>
                </a:solidFill>
              </a:rPr>
              <a:t>//move right while A[right]&gt;pivot </a:t>
            </a:r>
          </a:p>
          <a:p>
            <a:pPr marL="457200" indent="-457200">
              <a:buFont typeface="+mj-lt"/>
              <a:buAutoNum type="arabicPeriod"/>
            </a:pPr>
            <a:r>
              <a:rPr lang="en-US" sz="2000" dirty="0" smtClean="0"/>
              <a:t> 		right=right-1</a:t>
            </a:r>
          </a:p>
          <a:p>
            <a:pPr marL="457200" indent="-457200">
              <a:buFont typeface="+mj-lt"/>
              <a:buAutoNum type="arabicPeriod"/>
            </a:pPr>
            <a:r>
              <a:rPr lang="en-US" sz="2000" dirty="0" smtClean="0"/>
              <a:t> 	If ( left &lt; right )</a:t>
            </a:r>
          </a:p>
          <a:p>
            <a:pPr marL="457200" indent="-457200">
              <a:buFont typeface="+mj-lt"/>
              <a:buAutoNum type="arabicPeriod"/>
            </a:pPr>
            <a:r>
              <a:rPr lang="en-US" sz="2000" dirty="0" smtClean="0"/>
              <a:t> 		swap(&amp;A[left],&amp;A[right])  </a:t>
            </a:r>
          </a:p>
          <a:p>
            <a:pPr marL="457200" indent="-457200"/>
            <a:r>
              <a:rPr lang="en-US" sz="2000" dirty="0" smtClean="0"/>
              <a:t>11.  swap(&amp;A[right], &amp;A[low])  </a:t>
            </a:r>
            <a:r>
              <a:rPr lang="en-US" sz="2000" dirty="0" smtClean="0">
                <a:solidFill>
                  <a:srgbClr val="FF0000"/>
                </a:solidFill>
              </a:rPr>
              <a:t>//Swap pivot with A[right]</a:t>
            </a:r>
          </a:p>
          <a:p>
            <a:pPr marL="457200" indent="-457200"/>
            <a:r>
              <a:rPr lang="en-US" sz="2000" dirty="0" smtClean="0"/>
              <a:t>12.  Return right      </a:t>
            </a:r>
            <a:r>
              <a:rPr lang="en-US" sz="2000" dirty="0" smtClean="0">
                <a:solidFill>
                  <a:srgbClr val="FF0000"/>
                </a:solidFill>
              </a:rPr>
              <a:t>//right is final position of pivot, so return right</a:t>
            </a:r>
            <a:endParaRPr lang="en-US" sz="2400" dirty="0" smtClean="0">
              <a:solidFill>
                <a:srgbClr val="FF0000"/>
              </a:solidFill>
            </a:endParaRPr>
          </a:p>
        </p:txBody>
      </p:sp>
      <p:sp>
        <p:nvSpPr>
          <p:cNvPr id="8" name="TextBox 7"/>
          <p:cNvSpPr txBox="1"/>
          <p:nvPr/>
        </p:nvSpPr>
        <p:spPr>
          <a:xfrm>
            <a:off x="228600" y="762000"/>
            <a:ext cx="8534400" cy="1077218"/>
          </a:xfrm>
          <a:prstGeom prst="rect">
            <a:avLst/>
          </a:prstGeom>
          <a:noFill/>
        </p:spPr>
        <p:txBody>
          <a:bodyPr wrap="square" rtlCol="0">
            <a:spAutoFit/>
          </a:bodyPr>
          <a:lstStyle/>
          <a:p>
            <a:pPr algn="just"/>
            <a:r>
              <a:rPr lang="en-US" sz="2400" b="1" i="1" dirty="0" smtClean="0"/>
              <a:t>Partition(A, low, high) – </a:t>
            </a:r>
            <a:r>
              <a:rPr lang="en-US" sz="2000" dirty="0" smtClean="0"/>
              <a:t>This algorithm splits the array into two parts and fixed the position of pivot element. Function </a:t>
            </a:r>
            <a:r>
              <a:rPr lang="en-US" sz="2000" b="1" dirty="0" smtClean="0">
                <a:solidFill>
                  <a:srgbClr val="FF0000"/>
                </a:solidFill>
              </a:rPr>
              <a:t>swap</a:t>
            </a:r>
            <a:r>
              <a:rPr lang="en-US" sz="2000" dirty="0" smtClean="0"/>
              <a:t> is used to exchange the element in array.</a:t>
            </a:r>
            <a:endParaRPr lang="en-US" sz="16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85800"/>
            <a:ext cx="8839200" cy="1415772"/>
          </a:xfrm>
          <a:prstGeom prst="rect">
            <a:avLst/>
          </a:prstGeom>
          <a:noFill/>
        </p:spPr>
        <p:txBody>
          <a:bodyPr wrap="square" rtlCol="0">
            <a:spAutoFit/>
          </a:bodyPr>
          <a:lstStyle/>
          <a:p>
            <a:r>
              <a:rPr lang="en-US" b="1" i="1" dirty="0" smtClean="0"/>
              <a:t>Worst case: </a:t>
            </a:r>
            <a:r>
              <a:rPr lang="en-US" b="1" dirty="0" smtClean="0"/>
              <a:t>When the list is already sorted.</a:t>
            </a:r>
          </a:p>
          <a:p>
            <a:r>
              <a:rPr lang="en-US" sz="1600" dirty="0" smtClean="0"/>
              <a:t>This happens when the pivot is the smallest (or the largest) element. </a:t>
            </a:r>
            <a:br>
              <a:rPr lang="en-US" sz="1600" dirty="0" smtClean="0"/>
            </a:br>
            <a:r>
              <a:rPr lang="en-US" sz="1600" dirty="0" smtClean="0"/>
              <a:t>Then one of the partitions is empty, and we repeat recursively the procedure for N-1 elements.</a:t>
            </a:r>
          </a:p>
          <a:p>
            <a:r>
              <a:rPr lang="en-US" dirty="0" smtClean="0"/>
              <a:t>Recurrence relation –</a:t>
            </a:r>
          </a:p>
          <a:p>
            <a:endParaRPr lang="en-US" dirty="0" smtClean="0"/>
          </a:p>
        </p:txBody>
      </p:sp>
      <p:grpSp>
        <p:nvGrpSpPr>
          <p:cNvPr id="2" name="Group 6"/>
          <p:cNvGrpSpPr/>
          <p:nvPr/>
        </p:nvGrpSpPr>
        <p:grpSpPr>
          <a:xfrm>
            <a:off x="685800" y="1905000"/>
            <a:ext cx="4191000" cy="1143000"/>
            <a:chOff x="457200" y="2514600"/>
            <a:chExt cx="4191000" cy="1143000"/>
          </a:xfrm>
        </p:grpSpPr>
        <p:sp>
          <p:nvSpPr>
            <p:cNvPr id="8" name="TextBox 7"/>
            <p:cNvSpPr txBox="1"/>
            <p:nvPr/>
          </p:nvSpPr>
          <p:spPr>
            <a:xfrm>
              <a:off x="457200" y="2983468"/>
              <a:ext cx="762000" cy="369332"/>
            </a:xfrm>
            <a:prstGeom prst="rect">
              <a:avLst/>
            </a:prstGeom>
            <a:noFill/>
          </p:spPr>
          <p:txBody>
            <a:bodyPr wrap="square" rtlCol="0">
              <a:spAutoFit/>
            </a:bodyPr>
            <a:lstStyle/>
            <a:p>
              <a:r>
                <a:rPr lang="en-US" dirty="0" smtClean="0"/>
                <a:t>T(n) =</a:t>
              </a:r>
              <a:endParaRPr lang="en-US" dirty="0"/>
            </a:p>
          </p:txBody>
        </p:sp>
        <p:sp>
          <p:nvSpPr>
            <p:cNvPr id="9" name="TextBox 8"/>
            <p:cNvSpPr txBox="1"/>
            <p:nvPr/>
          </p:nvSpPr>
          <p:spPr>
            <a:xfrm>
              <a:off x="1524000" y="2782669"/>
              <a:ext cx="3124200" cy="646331"/>
            </a:xfrm>
            <a:prstGeom prst="rect">
              <a:avLst/>
            </a:prstGeom>
            <a:noFill/>
          </p:spPr>
          <p:txBody>
            <a:bodyPr wrap="square" rtlCol="0">
              <a:spAutoFit/>
            </a:bodyPr>
            <a:lstStyle/>
            <a:p>
              <a:r>
                <a:rPr lang="en-US" dirty="0" smtClean="0"/>
                <a:t>1	        n=1 or 0</a:t>
              </a:r>
            </a:p>
            <a:p>
              <a:r>
                <a:rPr lang="en-US" dirty="0" smtClean="0"/>
                <a:t>T(n-1) + n        n&gt;1</a:t>
              </a:r>
              <a:endParaRPr lang="en-US" dirty="0"/>
            </a:p>
          </p:txBody>
        </p:sp>
        <p:sp>
          <p:nvSpPr>
            <p:cNvPr id="10" name="Left Brace 9"/>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p:cNvSpPr txBox="1"/>
          <p:nvPr/>
        </p:nvSpPr>
        <p:spPr>
          <a:xfrm>
            <a:off x="304800" y="3124200"/>
            <a:ext cx="8458200" cy="3970318"/>
          </a:xfrm>
          <a:prstGeom prst="rect">
            <a:avLst/>
          </a:prstGeom>
          <a:noFill/>
        </p:spPr>
        <p:txBody>
          <a:bodyPr wrap="square" rtlCol="0">
            <a:spAutoFit/>
          </a:bodyPr>
          <a:lstStyle/>
          <a:p>
            <a:r>
              <a:rPr lang="pt-BR" dirty="0" smtClean="0"/>
              <a:t>T(n) = 	T(n-1) + n </a:t>
            </a:r>
          </a:p>
          <a:p>
            <a:r>
              <a:rPr lang="pt-BR" dirty="0" smtClean="0"/>
              <a:t>        = 	T(n-2) + n-1 +n	//T(n-1) = T(n-2) + n-1 </a:t>
            </a:r>
          </a:p>
          <a:p>
            <a:r>
              <a:rPr lang="pt-BR" dirty="0" smtClean="0"/>
              <a:t>        =        T(n-2)+2n-1</a:t>
            </a:r>
          </a:p>
          <a:p>
            <a:r>
              <a:rPr lang="pt-BR" dirty="0" smtClean="0"/>
              <a:t>        = 	T(n-3) + (n-2)+2n-1           //T(n-2) = T(n-3) + (n-2) </a:t>
            </a:r>
          </a:p>
          <a:p>
            <a:r>
              <a:rPr lang="pt-BR" dirty="0" smtClean="0"/>
              <a:t>        =        T(n-3)+3n-1-2</a:t>
            </a:r>
          </a:p>
          <a:p>
            <a:r>
              <a:rPr lang="pt-BR" dirty="0" smtClean="0"/>
              <a:t>        =        T(n-4) + (n-3)+3n-1-2                 //T(n-3) = T(n-4) + (n-3)</a:t>
            </a:r>
          </a:p>
          <a:p>
            <a:r>
              <a:rPr lang="pt-BR" dirty="0" smtClean="0"/>
              <a:t>        =        T(n-4) + 4n-1-2-3</a:t>
            </a:r>
          </a:p>
          <a:p>
            <a:r>
              <a:rPr lang="pt-BR" dirty="0" smtClean="0"/>
              <a:t>........</a:t>
            </a:r>
          </a:p>
          <a:p>
            <a:r>
              <a:rPr lang="pt-BR" dirty="0" smtClean="0"/>
              <a:t>        =         T(n-k)+kn-1-2-3-.............-(k-1)</a:t>
            </a:r>
          </a:p>
          <a:p>
            <a:r>
              <a:rPr lang="pt-BR" dirty="0" smtClean="0"/>
              <a:t>        =         T(n-k) + kn – k(k-1)/2    </a:t>
            </a:r>
          </a:p>
          <a:p>
            <a:r>
              <a:rPr lang="pt-BR" dirty="0" smtClean="0"/>
              <a:t>Let n-k=0 =&gt;k=n  and T(0)=1</a:t>
            </a:r>
          </a:p>
          <a:p>
            <a:r>
              <a:rPr lang="pt-BR" dirty="0" smtClean="0"/>
              <a:t>T(n) = 	T(0) + n</a:t>
            </a:r>
            <a:r>
              <a:rPr lang="pt-BR" baseline="30000" dirty="0" smtClean="0"/>
              <a:t>2 </a:t>
            </a:r>
            <a:r>
              <a:rPr lang="pt-BR" dirty="0" smtClean="0"/>
              <a:t>– n(n-1)/2 </a:t>
            </a:r>
            <a:endParaRPr lang="pt-BR" baseline="30000" dirty="0" smtClean="0"/>
          </a:p>
          <a:p>
            <a:r>
              <a:rPr lang="pt-BR" dirty="0" smtClean="0"/>
              <a:t>T(n) = 	1+ n(n+1)/2= O(n</a:t>
            </a:r>
            <a:r>
              <a:rPr lang="pt-BR" baseline="30000" dirty="0" smtClean="0"/>
              <a:t>2</a:t>
            </a:r>
            <a:r>
              <a:rPr lang="pt-BR" dirty="0" smtClean="0"/>
              <a:t>) </a:t>
            </a:r>
          </a:p>
          <a:p>
            <a:endParaRPr lang="pt-B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(Cont…)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477328"/>
          </a:xfrm>
          <a:prstGeom prst="rect">
            <a:avLst/>
          </a:prstGeom>
          <a:noFill/>
        </p:spPr>
        <p:txBody>
          <a:bodyPr wrap="square" rtlCol="0">
            <a:spAutoFit/>
          </a:bodyPr>
          <a:lstStyle/>
          <a:p>
            <a:r>
              <a:rPr lang="en-US" b="1" i="1" dirty="0" smtClean="0"/>
              <a:t>Best case:</a:t>
            </a:r>
          </a:p>
          <a:p>
            <a:r>
              <a:rPr lang="en-US" dirty="0" smtClean="0"/>
              <a:t>The best case is when the pivot is the middle of the array, and then the left and the right part will have same size.</a:t>
            </a:r>
          </a:p>
          <a:p>
            <a:r>
              <a:rPr lang="en-US" dirty="0" smtClean="0"/>
              <a:t>Recurrence relation –</a:t>
            </a:r>
          </a:p>
          <a:p>
            <a:endParaRPr lang="en-US" dirty="0" smtClean="0"/>
          </a:p>
        </p:txBody>
      </p:sp>
      <p:grpSp>
        <p:nvGrpSpPr>
          <p:cNvPr id="2" name="Group 6"/>
          <p:cNvGrpSpPr/>
          <p:nvPr/>
        </p:nvGrpSpPr>
        <p:grpSpPr>
          <a:xfrm>
            <a:off x="685800" y="2209800"/>
            <a:ext cx="4191000" cy="1143000"/>
            <a:chOff x="457200" y="2514600"/>
            <a:chExt cx="4191000" cy="1143000"/>
          </a:xfrm>
        </p:grpSpPr>
        <p:sp>
          <p:nvSpPr>
            <p:cNvPr id="8" name="TextBox 7"/>
            <p:cNvSpPr txBox="1"/>
            <p:nvPr/>
          </p:nvSpPr>
          <p:spPr>
            <a:xfrm>
              <a:off x="457200" y="2983468"/>
              <a:ext cx="762000" cy="369332"/>
            </a:xfrm>
            <a:prstGeom prst="rect">
              <a:avLst/>
            </a:prstGeom>
            <a:noFill/>
          </p:spPr>
          <p:txBody>
            <a:bodyPr wrap="square" rtlCol="0">
              <a:spAutoFit/>
            </a:bodyPr>
            <a:lstStyle/>
            <a:p>
              <a:r>
                <a:rPr lang="en-US" dirty="0" smtClean="0"/>
                <a:t>T(n) =</a:t>
              </a:r>
              <a:endParaRPr lang="en-US" dirty="0"/>
            </a:p>
          </p:txBody>
        </p:sp>
        <p:sp>
          <p:nvSpPr>
            <p:cNvPr id="9" name="TextBox 8"/>
            <p:cNvSpPr txBox="1"/>
            <p:nvPr/>
          </p:nvSpPr>
          <p:spPr>
            <a:xfrm>
              <a:off x="1524000" y="2782669"/>
              <a:ext cx="3124200" cy="646331"/>
            </a:xfrm>
            <a:prstGeom prst="rect">
              <a:avLst/>
            </a:prstGeom>
            <a:noFill/>
          </p:spPr>
          <p:txBody>
            <a:bodyPr wrap="square" rtlCol="0">
              <a:spAutoFit/>
            </a:bodyPr>
            <a:lstStyle/>
            <a:p>
              <a:r>
                <a:rPr lang="en-US" dirty="0" smtClean="0"/>
                <a:t>1	         n=1 or 0</a:t>
              </a:r>
            </a:p>
            <a:p>
              <a:r>
                <a:rPr lang="en-US" dirty="0" smtClean="0"/>
                <a:t>2T(n/2) + n       n&gt;1</a:t>
              </a:r>
              <a:endParaRPr lang="en-US" dirty="0"/>
            </a:p>
          </p:txBody>
        </p:sp>
        <p:sp>
          <p:nvSpPr>
            <p:cNvPr id="10" name="Left Brace 9"/>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 name="TextBox 12"/>
          <p:cNvSpPr txBox="1"/>
          <p:nvPr/>
        </p:nvSpPr>
        <p:spPr>
          <a:xfrm>
            <a:off x="457200" y="3581400"/>
            <a:ext cx="4114800" cy="369332"/>
          </a:xfrm>
          <a:prstGeom prst="rect">
            <a:avLst/>
          </a:prstGeom>
          <a:noFill/>
        </p:spPr>
        <p:txBody>
          <a:bodyPr wrap="square" rtlCol="0">
            <a:spAutoFit/>
          </a:bodyPr>
          <a:lstStyle/>
          <a:p>
            <a:r>
              <a:rPr lang="en-US" dirty="0" smtClean="0"/>
              <a:t>Time Complexity = O(nlog</a:t>
            </a:r>
            <a:r>
              <a:rPr lang="en-US" baseline="-25000" dirty="0" smtClean="0"/>
              <a:t>2</a:t>
            </a:r>
            <a:r>
              <a:rPr lang="en-US" dirty="0" smtClean="0"/>
              <a:t>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(Cont…)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016758"/>
          </a:xfrm>
          <a:prstGeom prst="rect">
            <a:avLst/>
          </a:prstGeom>
          <a:noFill/>
        </p:spPr>
        <p:txBody>
          <a:bodyPr wrap="square" rtlCol="0">
            <a:spAutoFit/>
          </a:bodyPr>
          <a:lstStyle/>
          <a:p>
            <a:r>
              <a:rPr lang="en-US" sz="2000" dirty="0" smtClean="0"/>
              <a:t>T(n) = 2 T(n/2) + n </a:t>
            </a:r>
          </a:p>
          <a:p>
            <a:r>
              <a:rPr lang="en-US" sz="2000" dirty="0" smtClean="0"/>
              <a:t>= 2 [</a:t>
            </a:r>
            <a:r>
              <a:rPr lang="en-US" sz="2000" b="1" dirty="0" smtClean="0"/>
              <a:t>2 T(n/4) + n/2</a:t>
            </a:r>
            <a:r>
              <a:rPr lang="en-US" sz="2000" dirty="0" smtClean="0"/>
              <a:t>] + n </a:t>
            </a:r>
          </a:p>
          <a:p>
            <a:r>
              <a:rPr lang="en-US" sz="2000" dirty="0" smtClean="0"/>
              <a:t>= 4 T(n/4) + 2n </a:t>
            </a:r>
          </a:p>
          <a:p>
            <a:r>
              <a:rPr lang="en-US" sz="2000" dirty="0" smtClean="0"/>
              <a:t>= 4 [</a:t>
            </a:r>
            <a:r>
              <a:rPr lang="en-US" sz="2000" b="1" dirty="0" smtClean="0"/>
              <a:t>2 T(n/8) + n/4</a:t>
            </a:r>
            <a:r>
              <a:rPr lang="en-US" sz="2000" dirty="0" smtClean="0"/>
              <a:t>] + 2n </a:t>
            </a:r>
          </a:p>
          <a:p>
            <a:r>
              <a:rPr lang="en-US" sz="2000" dirty="0" smtClean="0"/>
              <a:t>= 8 T(n/8) + 3n </a:t>
            </a:r>
          </a:p>
          <a:p>
            <a:r>
              <a:rPr lang="en-US" sz="2000" dirty="0" smtClean="0"/>
              <a:t>= </a:t>
            </a:r>
            <a:r>
              <a:rPr lang="en-US" sz="2000" i="1" dirty="0" smtClean="0"/>
              <a:t>16 T(n/16) + 4n </a:t>
            </a:r>
          </a:p>
          <a:p>
            <a:r>
              <a:rPr lang="en-US" sz="2000" i="1" dirty="0" smtClean="0"/>
              <a:t>……………</a:t>
            </a:r>
          </a:p>
          <a:p>
            <a:r>
              <a:rPr lang="en-US" sz="2000" dirty="0" smtClean="0"/>
              <a:t>= 2</a:t>
            </a:r>
            <a:r>
              <a:rPr lang="en-US" sz="2000" baseline="30000" dirty="0" smtClean="0"/>
              <a:t>k</a:t>
            </a:r>
            <a:r>
              <a:rPr lang="en-US" sz="2000" dirty="0" smtClean="0"/>
              <a:t> T(n/2</a:t>
            </a:r>
            <a:r>
              <a:rPr lang="en-US" sz="2000" baseline="30000" dirty="0" smtClean="0"/>
              <a:t>k</a:t>
            </a:r>
            <a:r>
              <a:rPr lang="en-US" sz="2000" dirty="0" smtClean="0"/>
              <a:t>) + k n</a:t>
            </a:r>
          </a:p>
          <a:p>
            <a:endParaRPr lang="en-US" sz="2000" dirty="0" smtClean="0"/>
          </a:p>
          <a:p>
            <a:r>
              <a:rPr lang="en-US" sz="2000" dirty="0" smtClean="0"/>
              <a:t>2</a:t>
            </a:r>
            <a:r>
              <a:rPr lang="en-US" sz="2000" baseline="30000" dirty="0" smtClean="0"/>
              <a:t>k</a:t>
            </a:r>
            <a:r>
              <a:rPr lang="en-US" sz="2000" dirty="0" smtClean="0"/>
              <a:t>=n</a:t>
            </a:r>
            <a:r>
              <a:rPr lang="en-US" sz="2000" baseline="30000" dirty="0" smtClean="0"/>
              <a:t> </a:t>
            </a:r>
          </a:p>
          <a:p>
            <a:endParaRPr lang="en-US" sz="2000" dirty="0" smtClean="0"/>
          </a:p>
          <a:p>
            <a:r>
              <a:rPr lang="en-US" sz="2000" dirty="0" smtClean="0"/>
              <a:t>=&gt;k=</a:t>
            </a:r>
            <a:r>
              <a:rPr lang="en-US" sz="2000" dirty="0" err="1" smtClean="0"/>
              <a:t>logn</a:t>
            </a:r>
            <a:r>
              <a:rPr lang="en-US" sz="2000" dirty="0" smtClean="0"/>
              <a:t>    </a:t>
            </a:r>
          </a:p>
          <a:p>
            <a:r>
              <a:rPr lang="en-US" sz="2000" dirty="0" smtClean="0"/>
              <a:t>=</a:t>
            </a:r>
            <a:r>
              <a:rPr lang="en-US" sz="2000" dirty="0" err="1" smtClean="0"/>
              <a:t>nT</a:t>
            </a:r>
            <a:r>
              <a:rPr lang="en-US" sz="2000" dirty="0" smtClean="0"/>
              <a:t>(1)+</a:t>
            </a:r>
            <a:r>
              <a:rPr lang="en-US" sz="2000" dirty="0" err="1" smtClean="0"/>
              <a:t>nlogn</a:t>
            </a:r>
            <a:endParaRPr lang="en-US" sz="2000" dirty="0" smtClean="0"/>
          </a:p>
          <a:p>
            <a:r>
              <a:rPr lang="en-US" sz="2000" dirty="0" smtClean="0"/>
              <a:t>=</a:t>
            </a:r>
            <a:r>
              <a:rPr lang="en-US" sz="2000" dirty="0" err="1" smtClean="0"/>
              <a:t>n+nlogn</a:t>
            </a:r>
            <a:endParaRPr lang="en-US" sz="2000" dirty="0" smtClean="0"/>
          </a:p>
          <a:p>
            <a:endParaRPr lang="en-US" sz="2000" dirty="0" smtClean="0"/>
          </a:p>
          <a:p>
            <a:endParaRPr lang="en-US" sz="2000" dirty="0" smtClean="0"/>
          </a:p>
        </p:txBody>
      </p:sp>
      <p:sp>
        <p:nvSpPr>
          <p:cNvPr id="13" name="TextBox 12"/>
          <p:cNvSpPr txBox="1"/>
          <p:nvPr/>
        </p:nvSpPr>
        <p:spPr>
          <a:xfrm>
            <a:off x="228600" y="5257800"/>
            <a:ext cx="4114800" cy="369332"/>
          </a:xfrm>
          <a:prstGeom prst="rect">
            <a:avLst/>
          </a:prstGeom>
          <a:noFill/>
        </p:spPr>
        <p:txBody>
          <a:bodyPr wrap="square" rtlCol="0">
            <a:spAutoFit/>
          </a:bodyPr>
          <a:lstStyle/>
          <a:p>
            <a:r>
              <a:rPr lang="en-US" dirty="0" smtClean="0"/>
              <a:t>Time Complexity = O(nlog</a:t>
            </a:r>
            <a:r>
              <a:rPr lang="en-US" baseline="-25000" dirty="0" smtClean="0"/>
              <a:t>2</a:t>
            </a:r>
            <a:r>
              <a:rPr lang="en-US" dirty="0" smtClean="0"/>
              <a:t>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632311"/>
          </a:xfrm>
          <a:prstGeom prst="rect">
            <a:avLst/>
          </a:prstGeom>
          <a:noFill/>
        </p:spPr>
        <p:txBody>
          <a:bodyPr wrap="square" rtlCol="0">
            <a:spAutoFit/>
          </a:bodyPr>
          <a:lstStyle/>
          <a:p>
            <a:pPr fontAlgn="base"/>
            <a:r>
              <a:rPr lang="en-US" sz="2000" b="1" dirty="0" smtClean="0"/>
              <a:t>Worst case Time Complexity:</a:t>
            </a:r>
            <a:r>
              <a:rPr lang="en-US" sz="2000" dirty="0" smtClean="0"/>
              <a:t> O(n</a:t>
            </a:r>
            <a:r>
              <a:rPr lang="en-US" sz="2000" baseline="30000" dirty="0" smtClean="0"/>
              <a:t>2</a:t>
            </a:r>
            <a:r>
              <a:rPr lang="en-US" sz="2000" dirty="0" smtClean="0"/>
              <a:t>)</a:t>
            </a:r>
          </a:p>
          <a:p>
            <a:pPr fontAlgn="base"/>
            <a:r>
              <a:rPr lang="en-US" sz="2000" b="1" dirty="0" smtClean="0"/>
              <a:t>Average case time complexity </a:t>
            </a:r>
            <a:r>
              <a:rPr lang="en-US" sz="2000" dirty="0" smtClean="0"/>
              <a:t>: O(</a:t>
            </a:r>
            <a:r>
              <a:rPr lang="en-US" sz="2000" dirty="0" err="1" smtClean="0"/>
              <a:t>nlogn</a:t>
            </a:r>
            <a:r>
              <a:rPr lang="en-US" sz="2000" dirty="0" smtClean="0"/>
              <a:t>)</a:t>
            </a:r>
          </a:p>
          <a:p>
            <a:pPr fontAlgn="base"/>
            <a:r>
              <a:rPr lang="en-US" sz="2000" b="1" dirty="0" smtClean="0"/>
              <a:t>Best case time complexity :</a:t>
            </a:r>
            <a:r>
              <a:rPr lang="en-US" sz="2000" dirty="0" smtClean="0"/>
              <a:t> O(</a:t>
            </a:r>
            <a:r>
              <a:rPr lang="en-US" sz="2000" dirty="0" err="1" smtClean="0"/>
              <a:t>nlong</a:t>
            </a:r>
            <a:r>
              <a:rPr lang="en-US" sz="2000" dirty="0" smtClean="0"/>
              <a:t>)</a:t>
            </a:r>
          </a:p>
          <a:p>
            <a:pPr fontAlgn="base"/>
            <a:r>
              <a:rPr lang="en-US" sz="2000" b="1" dirty="0" smtClean="0"/>
              <a:t>Auxiliary Space: </a:t>
            </a:r>
            <a:r>
              <a:rPr lang="en-US" sz="2000" dirty="0" smtClean="0"/>
              <a:t>O(</a:t>
            </a:r>
            <a:r>
              <a:rPr lang="en-US" sz="2000" dirty="0" err="1" smtClean="0"/>
              <a:t>logn</a:t>
            </a:r>
            <a:r>
              <a:rPr lang="en-US" sz="2000" dirty="0" smtClean="0"/>
              <a:t>) to maintain recursive calls </a:t>
            </a:r>
          </a:p>
          <a:p>
            <a:pPr fontAlgn="base"/>
            <a:r>
              <a:rPr lang="en-US" sz="2000" b="1" dirty="0" smtClean="0"/>
              <a:t>Boundary Cases</a:t>
            </a:r>
            <a:r>
              <a:rPr lang="en-US" sz="2000" dirty="0" smtClean="0"/>
              <a:t>: Quick sort takes maximum time to sort if elements are already  sorted or reverse sorted and pivot is first or last element. And it takes minimum time (</a:t>
            </a:r>
            <a:r>
              <a:rPr lang="en-US" sz="2000" dirty="0" err="1" smtClean="0"/>
              <a:t>nlogn</a:t>
            </a:r>
            <a:r>
              <a:rPr lang="en-US" sz="2000" dirty="0" smtClean="0"/>
              <a:t>) when pivot is middle element.</a:t>
            </a:r>
          </a:p>
          <a:p>
            <a:pPr fontAlgn="base"/>
            <a:r>
              <a:rPr lang="en-US" sz="2000" b="1" dirty="0" smtClean="0"/>
              <a:t>Algorithmic Paradigm:</a:t>
            </a:r>
            <a:r>
              <a:rPr lang="en-US" sz="2000" dirty="0" smtClean="0"/>
              <a:t> Divide and Conquer Approach</a:t>
            </a:r>
          </a:p>
          <a:p>
            <a:pPr fontAlgn="base"/>
            <a:r>
              <a:rPr lang="en-US" sz="2000" b="1" dirty="0" smtClean="0"/>
              <a:t>Sorting In Place:</a:t>
            </a:r>
            <a:r>
              <a:rPr lang="en-US" sz="2000" dirty="0" smtClean="0"/>
              <a:t> Yes</a:t>
            </a:r>
          </a:p>
          <a:p>
            <a:pPr fontAlgn="base"/>
            <a:r>
              <a:rPr lang="en-US" sz="2000" b="1" dirty="0" smtClean="0"/>
              <a:t>Stable:</a:t>
            </a:r>
            <a:r>
              <a:rPr lang="en-US" sz="2000" dirty="0" smtClean="0"/>
              <a:t> No</a:t>
            </a:r>
          </a:p>
          <a:p>
            <a:pPr fontAlgn="base"/>
            <a:endParaRPr lang="en-US" sz="2000" dirty="0" smtClean="0"/>
          </a:p>
          <a:p>
            <a:pPr fontAlgn="base"/>
            <a:r>
              <a:rPr lang="en-US" sz="2000" b="1" dirty="0" smtClean="0">
                <a:solidFill>
                  <a:srgbClr val="FF0000"/>
                </a:solidFill>
              </a:rPr>
              <a:t>Note that </a:t>
            </a:r>
            <a:r>
              <a:rPr lang="en-US" sz="2000" dirty="0" smtClean="0"/>
              <a:t>: O(</a:t>
            </a:r>
            <a:r>
              <a:rPr lang="en-US" sz="2000" dirty="0" err="1" smtClean="0"/>
              <a:t>logn</a:t>
            </a:r>
            <a:r>
              <a:rPr lang="en-US" sz="2000" dirty="0" smtClean="0"/>
              <a:t>) space is very small, for example even if you have an array of the maximum size allowed by Java, that is 2^31 elements, which is about 8 GB. Quick sort would require log(2^31)=31 stack frames. Assume one stack frame takes 100 bytes then a total of 31*100 B=3.1 KB of memory is required, which is nothing as </a:t>
            </a:r>
            <a:r>
              <a:rPr lang="en-US" sz="2000" dirty="0" err="1" smtClean="0"/>
              <a:t>ompared</a:t>
            </a:r>
            <a:r>
              <a:rPr lang="en-US" sz="2000" dirty="0" smtClean="0"/>
              <a:t> to the memory for the actual array of 8 GB.</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277820"/>
          </a:xfrm>
          <a:prstGeom prst="rect">
            <a:avLst/>
          </a:prstGeom>
          <a:noFill/>
        </p:spPr>
        <p:txBody>
          <a:bodyPr wrap="square" rtlCol="0">
            <a:spAutoFit/>
          </a:bodyPr>
          <a:lstStyle/>
          <a:p>
            <a:pPr>
              <a:lnSpc>
                <a:spcPct val="150000"/>
              </a:lnSpc>
              <a:buFont typeface="Wingdings" pitchFamily="2" charset="2"/>
              <a:buChar char="Ø"/>
            </a:pPr>
            <a:r>
              <a:rPr lang="en-US" dirty="0" smtClean="0"/>
              <a:t>    It follows the strategy of divide and conquer.</a:t>
            </a:r>
          </a:p>
          <a:p>
            <a:pPr>
              <a:lnSpc>
                <a:spcPct val="150000"/>
              </a:lnSpc>
              <a:buFont typeface="Wingdings" pitchFamily="2" charset="2"/>
              <a:buChar char="Ø"/>
            </a:pPr>
            <a:r>
              <a:rPr lang="en-US" dirty="0" smtClean="0"/>
              <a:t>    Divide the list of numbers into sub-list until no more division possible.</a:t>
            </a:r>
          </a:p>
          <a:p>
            <a:pPr>
              <a:lnSpc>
                <a:spcPct val="150000"/>
              </a:lnSpc>
              <a:buFont typeface="Wingdings" pitchFamily="2" charset="2"/>
              <a:buChar char="Ø"/>
            </a:pPr>
            <a:r>
              <a:rPr lang="en-US" dirty="0" smtClean="0"/>
              <a:t>    Then merge them into one list by comparing them.</a:t>
            </a:r>
          </a:p>
          <a:p>
            <a:pPr>
              <a:lnSpc>
                <a:spcPct val="150000"/>
              </a:lnSpc>
              <a:buFont typeface="Wingdings" pitchFamily="2" charset="2"/>
              <a:buChar char="Ø"/>
            </a:pPr>
            <a:r>
              <a:rPr lang="en-US" dirty="0" smtClean="0"/>
              <a:t>    It is not an </a:t>
            </a:r>
            <a:r>
              <a:rPr lang="en-US" b="1" dirty="0" smtClean="0"/>
              <a:t>in</a:t>
            </a:r>
            <a:r>
              <a:rPr lang="en-US" dirty="0" smtClean="0"/>
              <a:t>-</a:t>
            </a:r>
            <a:r>
              <a:rPr lang="en-US" b="1" dirty="0" smtClean="0"/>
              <a:t>place sort </a:t>
            </a:r>
            <a:r>
              <a:rPr lang="en-US" dirty="0" smtClean="0"/>
              <a:t>i.e. extra memory of n elements is required.</a:t>
            </a:r>
          </a:p>
          <a:p>
            <a:endParaRPr lang="en-US" dirty="0" smtClean="0"/>
          </a:p>
          <a:p>
            <a:pPr>
              <a:lnSpc>
                <a:spcPct val="150000"/>
              </a:lnSpc>
            </a:pPr>
            <a:r>
              <a:rPr lang="en-US" dirty="0" smtClean="0"/>
              <a:t>Now suppose, low and high are the indexes of first and last element respectively then,</a:t>
            </a:r>
          </a:p>
          <a:p>
            <a:pPr>
              <a:lnSpc>
                <a:spcPct val="150000"/>
              </a:lnSpc>
            </a:pPr>
            <a:r>
              <a:rPr lang="en-US" dirty="0" smtClean="0"/>
              <a:t>Logically, </a:t>
            </a:r>
          </a:p>
          <a:p>
            <a:pPr>
              <a:lnSpc>
                <a:spcPct val="150000"/>
              </a:lnSpc>
            </a:pPr>
            <a:endParaRPr lang="en-US" dirty="0"/>
          </a:p>
        </p:txBody>
      </p:sp>
      <p:sp>
        <p:nvSpPr>
          <p:cNvPr id="7" name="TextBox 6"/>
          <p:cNvSpPr txBox="1"/>
          <p:nvPr/>
        </p:nvSpPr>
        <p:spPr>
          <a:xfrm>
            <a:off x="1295400" y="3733800"/>
            <a:ext cx="6629400" cy="2169825"/>
          </a:xfrm>
          <a:prstGeom prst="rect">
            <a:avLst/>
          </a:prstGeom>
          <a:solidFill>
            <a:schemeClr val="bg1">
              <a:lumMod val="85000"/>
            </a:schemeClr>
          </a:solidFill>
        </p:spPr>
        <p:txBody>
          <a:bodyPr wrap="square" rtlCol="0">
            <a:spAutoFit/>
          </a:bodyPr>
          <a:lstStyle/>
          <a:p>
            <a:pPr>
              <a:lnSpc>
                <a:spcPct val="150000"/>
              </a:lnSpc>
            </a:pPr>
            <a:r>
              <a:rPr lang="en-US" dirty="0" smtClean="0"/>
              <a:t>Step 1: Find the middle index of the array.</a:t>
            </a:r>
            <a:br>
              <a:rPr lang="en-US" dirty="0" smtClean="0"/>
            </a:br>
            <a:r>
              <a:rPr lang="en-US" dirty="0" smtClean="0"/>
              <a:t>Step </a:t>
            </a:r>
            <a:r>
              <a:rPr lang="en-US" dirty="0" smtClean="0"/>
              <a:t>2: Divide the array from the middle.</a:t>
            </a:r>
            <a:br>
              <a:rPr lang="en-US" dirty="0" smtClean="0"/>
            </a:br>
            <a:r>
              <a:rPr lang="en-US" dirty="0" smtClean="0"/>
              <a:t>Step 3: Call merge sort for the first half of the array</a:t>
            </a:r>
            <a:br>
              <a:rPr lang="en-US" dirty="0" smtClean="0"/>
            </a:br>
            <a:r>
              <a:rPr lang="en-US" dirty="0" smtClean="0"/>
              <a:t>Step </a:t>
            </a:r>
            <a:r>
              <a:rPr lang="en-US" dirty="0" smtClean="0"/>
              <a:t>4: Call merge sort for the second half of the array.</a:t>
            </a:r>
            <a:br>
              <a:rPr lang="en-US" dirty="0" smtClean="0"/>
            </a:br>
            <a:r>
              <a:rPr lang="en-US" dirty="0" smtClean="0"/>
              <a:t>Step </a:t>
            </a:r>
            <a:r>
              <a:rPr lang="en-US" dirty="0" smtClean="0"/>
              <a:t>5: Merge the two sorted halves into a single sorted array.</a:t>
            </a:r>
            <a:endParaRPr lang="en-US"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34" name="Straight Arrow Connector 33"/>
          <p:cNvCxnSpPr/>
          <p:nvPr/>
        </p:nvCxnSpPr>
        <p:spPr>
          <a:xfrm rot="10800000" flipV="1">
            <a:off x="2209800" y="1676400"/>
            <a:ext cx="2057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267200" y="1676400"/>
            <a:ext cx="2057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flipV="1">
            <a:off x="1066800" y="2895600"/>
            <a:ext cx="1219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2286000" y="28956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flipV="1">
            <a:off x="4876800" y="28956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324600" y="28956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495300" y="40767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H="1">
            <a:off x="952500" y="41529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flipV="1">
            <a:off x="2209800" y="40386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2895600" y="41910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4343400" y="4114800"/>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6200000" flipH="1">
            <a:off x="4762500" y="41529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flipV="1">
            <a:off x="6400800" y="4038600"/>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7315200" y="40386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flipV="1">
            <a:off x="2819400" y="50292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52800" y="50292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7505700" y="50673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6200000" flipH="1">
            <a:off x="7924800" y="49530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5715000"/>
          </a:xfrm>
        </p:spPr>
        <p:txBody>
          <a:bodyPr>
            <a:normAutofit/>
          </a:bodyPr>
          <a:lstStyle/>
          <a:p>
            <a:pPr fontAlgn="base">
              <a:buFont typeface="Wingdings" pitchFamily="2" charset="2"/>
              <a:buChar char="Ø"/>
            </a:pPr>
            <a:r>
              <a:rPr lang="en-US" sz="2000" b="1" dirty="0" smtClean="0">
                <a:solidFill>
                  <a:srgbClr val="FF0000"/>
                </a:solidFill>
              </a:rPr>
              <a:t>In-place Sorting: </a:t>
            </a:r>
            <a:r>
              <a:rPr lang="en-US" sz="2000" dirty="0" smtClean="0"/>
              <a:t>In-place sorting means no additional storage space is used to perform sorting except </a:t>
            </a:r>
            <a:r>
              <a:rPr lang="en-US" sz="2000" b="1" dirty="0" smtClean="0"/>
              <a:t>recursion stack </a:t>
            </a:r>
            <a:r>
              <a:rPr lang="en-US" sz="2000" dirty="0" smtClean="0"/>
              <a:t>in recursive algorithms. </a:t>
            </a:r>
          </a:p>
          <a:p>
            <a:pPr fontAlgn="base"/>
            <a:r>
              <a:rPr lang="en-US" sz="2000" dirty="0" smtClean="0"/>
              <a:t>An in-place sorting algorithm may require a small amount of constant extra memory for its operations. </a:t>
            </a:r>
          </a:p>
          <a:p>
            <a:r>
              <a:rPr lang="en-US" sz="2000" b="1" dirty="0" smtClean="0"/>
              <a:t>Examples:</a:t>
            </a:r>
            <a:r>
              <a:rPr lang="en-US" sz="2000" dirty="0" smtClean="0"/>
              <a:t> Bubble Sort, Selection Sort, Insertion Sort, Heap Sort, Quick Sort</a:t>
            </a:r>
          </a:p>
          <a:p>
            <a:endParaRPr lang="en-US" sz="2000" dirty="0" smtClean="0"/>
          </a:p>
          <a:p>
            <a:pPr fontAlgn="base">
              <a:buFont typeface="Wingdings" pitchFamily="2" charset="2"/>
              <a:buChar char="Ø"/>
            </a:pPr>
            <a:r>
              <a:rPr lang="en-US" sz="2000" b="1" dirty="0" smtClean="0">
                <a:solidFill>
                  <a:srgbClr val="FF0000"/>
                </a:solidFill>
              </a:rPr>
              <a:t>Not In-Place Sorting: </a:t>
            </a:r>
            <a:r>
              <a:rPr lang="en-US" sz="2000" dirty="0" smtClean="0"/>
              <a:t>Not in-place sorting uses extra space to perform sorting and this extra space depends on the input size.</a:t>
            </a:r>
          </a:p>
          <a:p>
            <a:pPr fontAlgn="base">
              <a:buFont typeface="Wingdings" pitchFamily="2" charset="2"/>
              <a:buChar char="Ø"/>
            </a:pPr>
            <a:r>
              <a:rPr lang="en-US" sz="2000" b="1" dirty="0" smtClean="0"/>
              <a:t>For example</a:t>
            </a:r>
            <a:r>
              <a:rPr lang="en-US" sz="2000" dirty="0" smtClean="0"/>
              <a:t>, the standard merge sort algorithm is an example of a not in-place sorting algorithm as it requires O(n) extra space for merging. </a:t>
            </a:r>
            <a:endParaRPr lang="en-US" sz="2000" b="1" dirty="0" smtClean="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In-Place Vs. Not In-Place 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endParaRPr lang="en-US" dirty="0"/>
                    </a:p>
                  </a:txBody>
                  <a:tcPr/>
                </a:tc>
                <a:tc>
                  <a:txBody>
                    <a:bodyPr/>
                    <a:lstStyle/>
                    <a:p>
                      <a:pPr algn="ct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endParaRPr lang="en-US" dirty="0"/>
                    </a:p>
                  </a:txBody>
                  <a:tcPr/>
                </a:tc>
                <a:tc>
                  <a:txBody>
                    <a:bodyPr/>
                    <a:lstStyle/>
                    <a:p>
                      <a:pPr algn="ct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81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8956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rot="10800000">
            <a:off x="2438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81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429000" y="44958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V="1">
            <a:off x="2209800" y="4038600"/>
            <a:ext cx="8382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172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4676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rot="5400000" flipH="1" flipV="1">
            <a:off x="3429000" y="4267200"/>
            <a:ext cx="533400" cy="76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6629400" y="4038600"/>
            <a:ext cx="10668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172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0010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3"/>
          <p:cNvGrpSpPr/>
          <p:nvPr/>
        </p:nvGrpSpPr>
        <p:grpSpPr>
          <a:xfrm>
            <a:off x="2209800" y="4038600"/>
            <a:ext cx="1066800" cy="609600"/>
            <a:chOff x="2209800" y="4038600"/>
            <a:chExt cx="1066800" cy="609600"/>
          </a:xfrm>
        </p:grpSpPr>
        <p:cxnSp>
          <p:nvCxnSpPr>
            <p:cNvPr id="35" name="Straight Arrow Connector 34"/>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p:nvPr/>
        </p:nvCxnSpPr>
        <p:spPr>
          <a:xfrm rot="10800000">
            <a:off x="7315200" y="4038600"/>
            <a:ext cx="8382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96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098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6400800" y="4038600"/>
            <a:ext cx="15240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40"/>
          <p:cNvGrpSpPr/>
          <p:nvPr/>
        </p:nvGrpSpPr>
        <p:grpSpPr>
          <a:xfrm>
            <a:off x="2209800" y="4038600"/>
            <a:ext cx="1066800" cy="609600"/>
            <a:chOff x="2209800" y="4038600"/>
            <a:chExt cx="1066800" cy="609600"/>
          </a:xfrm>
        </p:grpSpPr>
        <p:cxnSp>
          <p:nvCxnSpPr>
            <p:cNvPr id="42" name="Straight Arrow Connector 41"/>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1430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098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9"/>
          <p:cNvGrpSpPr/>
          <p:nvPr/>
        </p:nvGrpSpPr>
        <p:grpSpPr>
          <a:xfrm>
            <a:off x="6400800" y="4038600"/>
            <a:ext cx="13716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2"/>
          <p:cNvGrpSpPr/>
          <p:nvPr/>
        </p:nvGrpSpPr>
        <p:grpSpPr>
          <a:xfrm>
            <a:off x="2362200" y="4038600"/>
            <a:ext cx="1066800" cy="6096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4419600" y="34290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4008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5715000"/>
          </a:xfrm>
        </p:spPr>
        <p:txBody>
          <a:bodyPr>
            <a:normAutofit/>
          </a:bodyPr>
          <a:lstStyle/>
          <a:p>
            <a:pPr fontAlgn="base">
              <a:buFont typeface="Wingdings" pitchFamily="2" charset="2"/>
              <a:buChar char="Ø"/>
            </a:pPr>
            <a:r>
              <a:rPr lang="en-US" sz="2000" b="1" dirty="0" smtClean="0">
                <a:solidFill>
                  <a:srgbClr val="FF0000"/>
                </a:solidFill>
              </a:rPr>
              <a:t>Comparison based Sorting : </a:t>
            </a:r>
            <a:r>
              <a:rPr lang="en-US" sz="2000" dirty="0" smtClean="0"/>
              <a:t>In comparison based sorting, elements of an array are compared with each other to find the sorted array.</a:t>
            </a:r>
          </a:p>
          <a:p>
            <a:pPr fontAlgn="base">
              <a:buFont typeface="Wingdings" pitchFamily="2" charset="2"/>
              <a:buChar char="Ø"/>
            </a:pPr>
            <a:r>
              <a:rPr lang="en-US" sz="2000" b="1" dirty="0" smtClean="0"/>
              <a:t>Examples:</a:t>
            </a:r>
            <a:r>
              <a:rPr lang="en-US" sz="2000" dirty="0" smtClean="0"/>
              <a:t> Bubble sort, Selection sort, Insertion sort, Merge sort, Quick sort, etc. </a:t>
            </a:r>
            <a:endParaRPr lang="en-US" sz="2000" b="1" dirty="0" smtClean="0">
              <a:solidFill>
                <a:srgbClr val="FF0000"/>
              </a:solidFill>
            </a:endParaRPr>
          </a:p>
          <a:p>
            <a:pPr fontAlgn="base">
              <a:buFont typeface="Wingdings" pitchFamily="2" charset="2"/>
              <a:buChar char="Ø"/>
            </a:pPr>
            <a:r>
              <a:rPr lang="en-US" sz="2000" b="1" dirty="0" smtClean="0">
                <a:solidFill>
                  <a:srgbClr val="FF0000"/>
                </a:solidFill>
              </a:rPr>
              <a:t>Non-Comparison based Sorting  or Counting based Sorting </a:t>
            </a:r>
            <a:r>
              <a:rPr lang="en-US" sz="2000" dirty="0" smtClean="0"/>
              <a:t>is the algorithm that perform the sorting without comparing the elements rather by making certain assumption about the data they are going to sort.</a:t>
            </a:r>
          </a:p>
          <a:p>
            <a:pPr fontAlgn="base">
              <a:buFont typeface="Wingdings" pitchFamily="2" charset="2"/>
              <a:buChar char="Ø"/>
            </a:pPr>
            <a:r>
              <a:rPr lang="en-US" sz="2000" b="1" dirty="0" smtClean="0"/>
              <a:t>Examples:</a:t>
            </a:r>
            <a:r>
              <a:rPr lang="en-US" sz="2000" dirty="0" smtClean="0"/>
              <a:t> Counting sort, Radix sort, Bucket sort</a:t>
            </a:r>
          </a:p>
          <a:p>
            <a:pPr fontAlgn="base">
              <a:buFont typeface="Wingdings" pitchFamily="2" charset="2"/>
              <a:buChar char="Ø"/>
            </a:pPr>
            <a:r>
              <a:rPr lang="en-US" sz="2000" dirty="0" smtClean="0"/>
              <a:t>Non-comparison sorting is usually faster than comparison based sorting because of not doing the comparison. </a:t>
            </a:r>
          </a:p>
          <a:p>
            <a:pPr algn="just" fontAlgn="base">
              <a:buFont typeface="Wingdings" pitchFamily="2" charset="2"/>
              <a:buChar char="Ø"/>
            </a:pPr>
            <a:r>
              <a:rPr lang="en-US" sz="2000" dirty="0" smtClean="0"/>
              <a:t>The worst case time complexity of a fastest comparison-based sorting algorithms is O(</a:t>
            </a:r>
            <a:r>
              <a:rPr lang="en-US" sz="2000" dirty="0" err="1" smtClean="0"/>
              <a:t>nlogn</a:t>
            </a:r>
            <a:r>
              <a:rPr lang="en-US" sz="2000" dirty="0" smtClean="0"/>
              <a:t>) while for non-comparison based algorithms its O(n) i.e. linear time.</a:t>
            </a:r>
          </a:p>
          <a:p>
            <a:pPr fontAlgn="base">
              <a:buFont typeface="Wingdings" pitchFamily="2" charset="2"/>
              <a:buChar char="Ø"/>
            </a:pPr>
            <a:endParaRPr lang="en-US" sz="1800" b="1" dirty="0" smtClean="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t>
            </a:r>
            <a:r>
              <a:rPr lang="en-US" sz="23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Comparison based Sorting  Vs. Non-Comparison based Sorting</a:t>
            </a:r>
            <a:endParaRPr lang="en-US" sz="23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4419600" y="34290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0104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4419600" y="34290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6962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914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8768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914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486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914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96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524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96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524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7056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524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391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42"/>
          <p:cNvGrpSpPr/>
          <p:nvPr/>
        </p:nvGrpSpPr>
        <p:grpSpPr>
          <a:xfrm>
            <a:off x="1981200" y="1752600"/>
            <a:ext cx="4114800" cy="762000"/>
            <a:chOff x="2209800" y="4038600"/>
            <a:chExt cx="1066800" cy="609600"/>
          </a:xfrm>
        </p:grpSpPr>
        <p:cxnSp>
          <p:nvCxnSpPr>
            <p:cNvPr id="48" name="Straight Arrow Connector 47"/>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2954655"/>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Merge_sort</a:t>
            </a:r>
            <a:r>
              <a:rPr lang="en-US" sz="2000" b="1" i="1" dirty="0" smtClean="0"/>
              <a:t>(</a:t>
            </a:r>
            <a:r>
              <a:rPr lang="en-US" sz="2000" b="1" i="1" dirty="0" err="1" smtClean="0"/>
              <a:t>A,low,high</a:t>
            </a:r>
            <a:r>
              <a:rPr lang="en-US" sz="2000" b="1" i="1" dirty="0" smtClean="0"/>
              <a:t>): </a:t>
            </a:r>
            <a:r>
              <a:rPr lang="en-US" sz="2000" dirty="0" smtClean="0"/>
              <a:t>This algorithm sorts the elements in ascending order.</a:t>
            </a:r>
            <a:r>
              <a:rPr lang="en-US" sz="2000" b="1" i="1" dirty="0" smtClean="0"/>
              <a:t> </a:t>
            </a:r>
            <a:r>
              <a:rPr lang="en-US" sz="2000" dirty="0" smtClean="0"/>
              <a:t>A is an array where low is equal to 0 and high is highest index i.e. n-1. Its uses a variable mid to represent the index of the element at which array will be divided into two half arrays. A sub algorithm Merge is used to combine two half arrays into final sorted array. </a:t>
            </a:r>
          </a:p>
          <a:p>
            <a:endParaRPr lang="en-US" dirty="0" smtClean="0"/>
          </a:p>
          <a:p>
            <a:endParaRPr lang="en-US" dirty="0"/>
          </a:p>
        </p:txBody>
      </p:sp>
      <p:sp>
        <p:nvSpPr>
          <p:cNvPr id="7" name="TextBox 6"/>
          <p:cNvSpPr txBox="1"/>
          <p:nvPr/>
        </p:nvSpPr>
        <p:spPr>
          <a:xfrm>
            <a:off x="228600" y="3166408"/>
            <a:ext cx="8077200" cy="2400657"/>
          </a:xfrm>
          <a:prstGeom prst="rect">
            <a:avLst/>
          </a:prstGeom>
          <a:solidFill>
            <a:schemeClr val="bg1">
              <a:lumMod val="85000"/>
            </a:schemeClr>
          </a:solidFill>
        </p:spPr>
        <p:txBody>
          <a:bodyPr wrap="square" rtlCol="0">
            <a:spAutoFit/>
          </a:bodyPr>
          <a:lstStyle/>
          <a:p>
            <a:pPr marL="457200" indent="-457200">
              <a:lnSpc>
                <a:spcPct val="150000"/>
              </a:lnSpc>
              <a:buFont typeface="+mj-lt"/>
              <a:buAutoNum type="arabicPeriod"/>
            </a:pPr>
            <a:r>
              <a:rPr lang="en-US" sz="2000" dirty="0" smtClean="0"/>
              <a:t>If  low &lt; high </a:t>
            </a:r>
            <a:r>
              <a:rPr lang="en-US" sz="2000" dirty="0" smtClean="0">
                <a:solidFill>
                  <a:srgbClr val="FF0000"/>
                </a:solidFill>
              </a:rPr>
              <a:t>// Stop dividing array when array size is 1 or zero</a:t>
            </a:r>
            <a:endParaRPr lang="en-US" sz="2000" dirty="0" smtClean="0"/>
          </a:p>
          <a:p>
            <a:pPr>
              <a:lnSpc>
                <a:spcPct val="150000"/>
              </a:lnSpc>
            </a:pPr>
            <a:r>
              <a:rPr lang="en-US" sz="2000" dirty="0" smtClean="0"/>
              <a:t>2. 	mid = Ceiling [(low + high)/2]   </a:t>
            </a:r>
          </a:p>
          <a:p>
            <a:pPr>
              <a:lnSpc>
                <a:spcPct val="150000"/>
              </a:lnSpc>
            </a:pPr>
            <a:r>
              <a:rPr lang="en-US" sz="2000" dirty="0" smtClean="0"/>
              <a:t>3. 	</a:t>
            </a:r>
            <a:r>
              <a:rPr lang="en-US" sz="2000" dirty="0" err="1" smtClean="0"/>
              <a:t>Merge_sort</a:t>
            </a:r>
            <a:r>
              <a:rPr lang="en-US" sz="2000" dirty="0" smtClean="0"/>
              <a:t>(A, low, mid-1) </a:t>
            </a:r>
            <a:r>
              <a:rPr lang="en-US" sz="2000" dirty="0" smtClean="0">
                <a:solidFill>
                  <a:srgbClr val="FF0000"/>
                </a:solidFill>
              </a:rPr>
              <a:t>// apply merge sort on first half</a:t>
            </a:r>
          </a:p>
          <a:p>
            <a:pPr marL="457200" indent="-457200">
              <a:lnSpc>
                <a:spcPct val="150000"/>
              </a:lnSpc>
              <a:buAutoNum type="arabicPeriod" startAt="4"/>
            </a:pPr>
            <a:r>
              <a:rPr lang="en-US" sz="2000" dirty="0" smtClean="0"/>
              <a:t> 	</a:t>
            </a:r>
            <a:r>
              <a:rPr lang="en-US" sz="2000" dirty="0" err="1" smtClean="0"/>
              <a:t>Merge_sort</a:t>
            </a:r>
            <a:r>
              <a:rPr lang="en-US" sz="2000" dirty="0" smtClean="0"/>
              <a:t>(A, mid, high)  </a:t>
            </a:r>
            <a:r>
              <a:rPr lang="en-US" sz="2000" dirty="0" smtClean="0">
                <a:solidFill>
                  <a:srgbClr val="FF0000"/>
                </a:solidFill>
              </a:rPr>
              <a:t>//apply merge sort on second half</a:t>
            </a:r>
          </a:p>
          <a:p>
            <a:pPr marL="457200" indent="-457200">
              <a:lnSpc>
                <a:spcPct val="150000"/>
              </a:lnSpc>
              <a:buAutoNum type="arabicPeriod" startAt="4"/>
            </a:pPr>
            <a:r>
              <a:rPr lang="en-US" sz="2000" dirty="0" smtClean="0"/>
              <a:t> 	Merge(A, low, mid-1, mid ,high)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Bubble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524315"/>
          </a:xfrm>
          <a:prstGeom prst="rect">
            <a:avLst/>
          </a:prstGeom>
          <a:noFill/>
        </p:spPr>
        <p:txBody>
          <a:bodyPr wrap="square" rtlCol="0">
            <a:spAutoFit/>
          </a:bodyPr>
          <a:lstStyle/>
          <a:p>
            <a:pPr>
              <a:lnSpc>
                <a:spcPct val="150000"/>
              </a:lnSpc>
              <a:buFont typeface="Wingdings" pitchFamily="2" charset="2"/>
              <a:buChar char="Ø"/>
            </a:pPr>
            <a:r>
              <a:rPr lang="en-US" sz="2000" dirty="0" smtClean="0"/>
              <a:t>Bubble Sort is a simplest sorting algorithm that works by repeatedly swapping    the adjacent elements if they are in wrong order.    </a:t>
            </a:r>
          </a:p>
          <a:p>
            <a:pPr>
              <a:lnSpc>
                <a:spcPct val="150000"/>
              </a:lnSpc>
            </a:pPr>
            <a:r>
              <a:rPr lang="en-US" sz="2000" b="1" dirty="0" smtClean="0"/>
              <a:t>Basic Steps: </a:t>
            </a:r>
          </a:p>
          <a:p>
            <a:pPr>
              <a:lnSpc>
                <a:spcPct val="150000"/>
              </a:lnSpc>
            </a:pPr>
            <a:r>
              <a:rPr lang="en-US" sz="2000" dirty="0" smtClean="0"/>
              <a:t>1. Move from left to right</a:t>
            </a:r>
          </a:p>
          <a:p>
            <a:pPr>
              <a:lnSpc>
                <a:spcPct val="150000"/>
              </a:lnSpc>
            </a:pPr>
            <a:r>
              <a:rPr lang="en-US" sz="2000" dirty="0" smtClean="0"/>
              <a:t>2. Compare the two adjacent elements and swap them if the elements are out of order. </a:t>
            </a:r>
          </a:p>
          <a:p>
            <a:pPr>
              <a:lnSpc>
                <a:spcPct val="150000"/>
              </a:lnSpc>
            </a:pPr>
            <a:endParaRPr lang="en-US" sz="2400"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Merge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954107"/>
          </a:xfrm>
          <a:prstGeom prst="rect">
            <a:avLst/>
          </a:prstGeom>
          <a:noFill/>
        </p:spPr>
        <p:txBody>
          <a:bodyPr wrap="square" rtlCol="0">
            <a:spAutoFit/>
          </a:bodyPr>
          <a:lstStyle/>
          <a:p>
            <a:pPr algn="just"/>
            <a:endParaRPr lang="en-US" sz="2000" dirty="0" smtClean="0"/>
          </a:p>
          <a:p>
            <a:endParaRPr lang="en-US" dirty="0" smtClean="0"/>
          </a:p>
          <a:p>
            <a:endParaRPr lang="en-US" dirty="0"/>
          </a:p>
        </p:txBody>
      </p:sp>
      <p:sp>
        <p:nvSpPr>
          <p:cNvPr id="8" name="TextBox 7"/>
          <p:cNvSpPr txBox="1"/>
          <p:nvPr/>
        </p:nvSpPr>
        <p:spPr>
          <a:xfrm>
            <a:off x="228600" y="762000"/>
            <a:ext cx="8534400" cy="1692771"/>
          </a:xfrm>
          <a:prstGeom prst="rect">
            <a:avLst/>
          </a:prstGeom>
          <a:noFill/>
        </p:spPr>
        <p:txBody>
          <a:bodyPr wrap="square" rtlCol="0">
            <a:spAutoFit/>
          </a:bodyPr>
          <a:lstStyle/>
          <a:p>
            <a:pPr algn="just"/>
            <a:r>
              <a:rPr lang="en-US" sz="2400" b="1" i="1" dirty="0" smtClean="0"/>
              <a:t>Merge(A, low, mid1, mid2, high) – </a:t>
            </a:r>
            <a:r>
              <a:rPr lang="en-US" sz="2000" dirty="0" smtClean="0"/>
              <a:t>This algorithm merges two half arrays into sorted array. It uses some local variable left, right to keep track of indexes in sub arrays. Temp is a temporary array of size n which is used to keep the sorted elements. </a:t>
            </a:r>
            <a:r>
              <a:rPr lang="en-US" sz="2000" b="1" dirty="0" smtClean="0"/>
              <a:t>C </a:t>
            </a:r>
            <a:r>
              <a:rPr lang="en-US" sz="2000" dirty="0" smtClean="0"/>
              <a:t>represents the counter which is used to keep track of the indexes of Temp array. </a:t>
            </a:r>
            <a:endParaRPr lang="en-US" sz="16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800" y="89892"/>
            <a:ext cx="8610600" cy="6186309"/>
          </a:xfrm>
          <a:prstGeom prst="rect">
            <a:avLst/>
          </a:prstGeom>
          <a:solidFill>
            <a:schemeClr val="bg1">
              <a:lumMod val="85000"/>
            </a:schemeClr>
          </a:solidFill>
        </p:spPr>
        <p:txBody>
          <a:bodyPr wrap="square" rtlCol="0">
            <a:spAutoFit/>
          </a:bodyPr>
          <a:lstStyle/>
          <a:p>
            <a:pPr marL="457200" indent="-457200">
              <a:buFont typeface="+mj-lt"/>
              <a:buAutoNum type="arabicPeriod"/>
            </a:pPr>
            <a:r>
              <a:rPr lang="en-US" dirty="0" smtClean="0"/>
              <a:t>C = low</a:t>
            </a:r>
          </a:p>
          <a:p>
            <a:pPr marL="457200" indent="-457200">
              <a:buFont typeface="+mj-lt"/>
              <a:buAutoNum type="arabicPeriod"/>
            </a:pPr>
            <a:r>
              <a:rPr lang="en-US" dirty="0" smtClean="0"/>
              <a:t>left = low</a:t>
            </a:r>
          </a:p>
          <a:p>
            <a:pPr marL="457200" indent="-457200">
              <a:buFont typeface="+mj-lt"/>
              <a:buAutoNum type="arabicPeriod"/>
            </a:pPr>
            <a:r>
              <a:rPr lang="en-US" dirty="0" smtClean="0"/>
              <a:t>right = mid2</a:t>
            </a:r>
          </a:p>
          <a:p>
            <a:pPr marL="457200" indent="-457200">
              <a:buFont typeface="+mj-lt"/>
              <a:buAutoNum type="arabicPeriod"/>
            </a:pPr>
            <a:r>
              <a:rPr lang="en-US" dirty="0" smtClean="0"/>
              <a:t>Temp[high-low+1] // Temp array of size high-low+1</a:t>
            </a:r>
          </a:p>
          <a:p>
            <a:pPr marL="457200" indent="-457200">
              <a:buFont typeface="+mj-lt"/>
              <a:buAutoNum type="arabicPeriod"/>
            </a:pPr>
            <a:r>
              <a:rPr lang="en-US" dirty="0" smtClean="0"/>
              <a:t>While ( left &lt;= mid1) and (right &lt;= high) </a:t>
            </a:r>
            <a:r>
              <a:rPr lang="en-US" i="1" dirty="0" smtClean="0"/>
              <a:t>//while elements in both sub-arrays </a:t>
            </a:r>
            <a:endParaRPr lang="en-US" dirty="0" smtClean="0"/>
          </a:p>
          <a:p>
            <a:pPr marL="457200" indent="-457200">
              <a:buFont typeface="+mj-lt"/>
              <a:buAutoNum type="arabicPeriod"/>
            </a:pPr>
            <a:r>
              <a:rPr lang="en-US" dirty="0" smtClean="0"/>
              <a:t> 	If( A[left] &lt;= A[right])    		</a:t>
            </a:r>
          </a:p>
          <a:p>
            <a:pPr marL="457200" indent="-457200">
              <a:buFont typeface="+mj-lt"/>
              <a:buAutoNum type="arabicPeriod"/>
            </a:pPr>
            <a:r>
              <a:rPr lang="en-US" dirty="0" smtClean="0"/>
              <a:t> 		Temp[C]= A[left]</a:t>
            </a:r>
          </a:p>
          <a:p>
            <a:pPr marL="457200" indent="-457200">
              <a:buFont typeface="+mj-lt"/>
              <a:buAutoNum type="arabicPeriod"/>
            </a:pPr>
            <a:r>
              <a:rPr lang="en-US" dirty="0" smtClean="0"/>
              <a:t> 		left=left+1</a:t>
            </a:r>
          </a:p>
          <a:p>
            <a:pPr marL="457200" indent="-457200">
              <a:buFont typeface="+mj-lt"/>
              <a:buAutoNum type="arabicPeriod"/>
            </a:pPr>
            <a:r>
              <a:rPr lang="en-US" dirty="0" smtClean="0"/>
              <a:t> 	Else</a:t>
            </a:r>
          </a:p>
          <a:p>
            <a:pPr marL="457200" indent="-457200">
              <a:buFont typeface="+mj-lt"/>
              <a:buAutoNum type="arabicPeriod"/>
            </a:pPr>
            <a:r>
              <a:rPr lang="en-US" dirty="0" smtClean="0"/>
              <a:t> 		 Temp[C]= A[right]</a:t>
            </a:r>
          </a:p>
          <a:p>
            <a:pPr marL="457200" indent="-457200">
              <a:buFont typeface="+mj-lt"/>
              <a:buAutoNum type="arabicPeriod"/>
            </a:pPr>
            <a:r>
              <a:rPr lang="en-US" dirty="0" smtClean="0"/>
              <a:t> 		right=right+1</a:t>
            </a:r>
          </a:p>
          <a:p>
            <a:pPr marL="457200" indent="-457200">
              <a:buFont typeface="+mj-lt"/>
              <a:buAutoNum type="arabicPeriod"/>
            </a:pPr>
            <a:r>
              <a:rPr lang="en-US" dirty="0" smtClean="0"/>
              <a:t> 	C =C+1</a:t>
            </a:r>
          </a:p>
          <a:p>
            <a:pPr marL="457200" indent="-457200">
              <a:buFont typeface="+mj-lt"/>
              <a:buAutoNum type="arabicPeriod"/>
            </a:pPr>
            <a:r>
              <a:rPr lang="en-US" dirty="0" smtClean="0"/>
              <a:t>While(left &lt; = mid1) </a:t>
            </a:r>
            <a:r>
              <a:rPr lang="en-US" dirty="0" smtClean="0">
                <a:solidFill>
                  <a:srgbClr val="FF0000"/>
                </a:solidFill>
              </a:rPr>
              <a:t>//</a:t>
            </a:r>
            <a:r>
              <a:rPr lang="en-US" i="1" dirty="0" smtClean="0">
                <a:solidFill>
                  <a:srgbClr val="FF0000"/>
                </a:solidFill>
              </a:rPr>
              <a:t>copy remaining elements of the left sub-array</a:t>
            </a:r>
            <a:endParaRPr lang="en-US" dirty="0" smtClean="0">
              <a:solidFill>
                <a:srgbClr val="FF0000"/>
              </a:solidFill>
            </a:endParaRPr>
          </a:p>
          <a:p>
            <a:pPr marL="457200" indent="-457200">
              <a:buFont typeface="+mj-lt"/>
              <a:buAutoNum type="arabicPeriod"/>
            </a:pPr>
            <a:r>
              <a:rPr lang="en-US" dirty="0" smtClean="0"/>
              <a:t> 		 Temp[C]= A[left]</a:t>
            </a:r>
          </a:p>
          <a:p>
            <a:pPr marL="457200" indent="-457200">
              <a:buFont typeface="+mj-lt"/>
              <a:buAutoNum type="arabicPeriod"/>
            </a:pPr>
            <a:r>
              <a:rPr lang="en-US" dirty="0" smtClean="0"/>
              <a:t> 		 left=left+1 </a:t>
            </a:r>
          </a:p>
          <a:p>
            <a:pPr marL="457200" indent="-457200">
              <a:buFont typeface="+mj-lt"/>
              <a:buAutoNum type="arabicPeriod"/>
            </a:pPr>
            <a:r>
              <a:rPr lang="en-US" dirty="0" smtClean="0"/>
              <a:t> 		 C = C+1</a:t>
            </a:r>
          </a:p>
          <a:p>
            <a:pPr marL="457200" indent="-457200">
              <a:buFont typeface="+mj-lt"/>
              <a:buAutoNum type="arabicPeriod"/>
            </a:pPr>
            <a:r>
              <a:rPr lang="en-US" dirty="0" smtClean="0"/>
              <a:t>While(right &lt; = high) </a:t>
            </a:r>
            <a:r>
              <a:rPr lang="en-US" dirty="0" smtClean="0">
                <a:solidFill>
                  <a:srgbClr val="FF0000"/>
                </a:solidFill>
              </a:rPr>
              <a:t> //</a:t>
            </a:r>
            <a:r>
              <a:rPr lang="en-US" i="1" dirty="0" smtClean="0">
                <a:solidFill>
                  <a:srgbClr val="FF0000"/>
                </a:solidFill>
              </a:rPr>
              <a:t>copy remaining elements of the right sub-array</a:t>
            </a:r>
            <a:endParaRPr lang="en-US" dirty="0" smtClean="0"/>
          </a:p>
          <a:p>
            <a:pPr marL="457200" indent="-457200">
              <a:buFont typeface="+mj-lt"/>
              <a:buAutoNum type="arabicPeriod"/>
            </a:pPr>
            <a:r>
              <a:rPr lang="en-US" dirty="0" smtClean="0"/>
              <a:t> 		 Temp[C]= A[right]</a:t>
            </a:r>
          </a:p>
          <a:p>
            <a:pPr marL="457200" indent="-457200">
              <a:buFont typeface="+mj-lt"/>
              <a:buAutoNum type="arabicPeriod"/>
            </a:pPr>
            <a:r>
              <a:rPr lang="en-US" dirty="0" smtClean="0"/>
              <a:t> 		 right=right+1</a:t>
            </a:r>
          </a:p>
          <a:p>
            <a:pPr marL="457200" indent="-457200">
              <a:buFont typeface="+mj-lt"/>
              <a:buAutoNum type="arabicPeriod"/>
            </a:pPr>
            <a:r>
              <a:rPr lang="en-US" dirty="0" smtClean="0"/>
              <a:t> 		 C = C+1</a:t>
            </a:r>
          </a:p>
          <a:p>
            <a:pPr marL="457200" indent="-457200">
              <a:buFont typeface="+mj-lt"/>
              <a:buAutoNum type="arabicPeriod"/>
            </a:pPr>
            <a:r>
              <a:rPr lang="en-US" dirty="0" smtClean="0"/>
              <a:t>For (</a:t>
            </a:r>
            <a:r>
              <a:rPr lang="en-US" dirty="0" err="1" smtClean="0"/>
              <a:t>i</a:t>
            </a:r>
            <a:r>
              <a:rPr lang="en-US" dirty="0" smtClean="0"/>
              <a:t>=low, j=0; </a:t>
            </a:r>
            <a:r>
              <a:rPr lang="en-US" dirty="0" err="1" smtClean="0"/>
              <a:t>i</a:t>
            </a:r>
            <a:r>
              <a:rPr lang="en-US" dirty="0" smtClean="0"/>
              <a:t>&lt;=high ; </a:t>
            </a:r>
            <a:r>
              <a:rPr lang="en-US" dirty="0" err="1" smtClean="0"/>
              <a:t>i</a:t>
            </a:r>
            <a:r>
              <a:rPr lang="en-US" dirty="0" smtClean="0"/>
              <a:t>++,j++)</a:t>
            </a:r>
          </a:p>
          <a:p>
            <a:pPr marL="457200" indent="-457200">
              <a:buFont typeface="+mj-lt"/>
              <a:buAutoNum type="arabicPeriod"/>
            </a:pPr>
            <a:r>
              <a:rPr lang="en-US" dirty="0" smtClean="0"/>
              <a:t> 	A[</a:t>
            </a:r>
            <a:r>
              <a:rPr lang="en-US" dirty="0" err="1" smtClean="0"/>
              <a:t>i</a:t>
            </a:r>
            <a:r>
              <a:rPr lang="en-US" dirty="0" smtClean="0"/>
              <a:t>] = Temp [j]</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Merge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923330"/>
          </a:xfrm>
          <a:prstGeom prst="rect">
            <a:avLst/>
          </a:prstGeom>
          <a:noFill/>
        </p:spPr>
        <p:txBody>
          <a:bodyPr wrap="square" rtlCol="0">
            <a:spAutoFit/>
          </a:bodyPr>
          <a:lstStyle/>
          <a:p>
            <a:r>
              <a:rPr lang="en-US" b="1" i="1" dirty="0" smtClean="0"/>
              <a:t>Worst case:</a:t>
            </a:r>
          </a:p>
          <a:p>
            <a:r>
              <a:rPr lang="en-US" dirty="0" smtClean="0"/>
              <a:t>Recurrence relation –</a:t>
            </a:r>
          </a:p>
          <a:p>
            <a:endParaRPr lang="en-US" dirty="0" smtClean="0"/>
          </a:p>
        </p:txBody>
      </p:sp>
      <p:grpSp>
        <p:nvGrpSpPr>
          <p:cNvPr id="2" name="Group 6"/>
          <p:cNvGrpSpPr/>
          <p:nvPr/>
        </p:nvGrpSpPr>
        <p:grpSpPr>
          <a:xfrm>
            <a:off x="685800" y="1905000"/>
            <a:ext cx="5410200" cy="1143000"/>
            <a:chOff x="457200" y="2514600"/>
            <a:chExt cx="4649391" cy="1143000"/>
          </a:xfrm>
        </p:grpSpPr>
        <p:sp>
          <p:nvSpPr>
            <p:cNvPr id="8" name="TextBox 7"/>
            <p:cNvSpPr txBox="1"/>
            <p:nvPr/>
          </p:nvSpPr>
          <p:spPr>
            <a:xfrm>
              <a:off x="457200" y="2983468"/>
              <a:ext cx="762000" cy="369332"/>
            </a:xfrm>
            <a:prstGeom prst="rect">
              <a:avLst/>
            </a:prstGeom>
            <a:noFill/>
          </p:spPr>
          <p:txBody>
            <a:bodyPr wrap="square" rtlCol="0">
              <a:spAutoFit/>
            </a:bodyPr>
            <a:lstStyle/>
            <a:p>
              <a:r>
                <a:rPr lang="en-US" dirty="0" smtClean="0"/>
                <a:t>T(n) =</a:t>
              </a:r>
              <a:endParaRPr lang="en-US" dirty="0"/>
            </a:p>
          </p:txBody>
        </p:sp>
        <p:sp>
          <p:nvSpPr>
            <p:cNvPr id="9" name="TextBox 8"/>
            <p:cNvSpPr txBox="1"/>
            <p:nvPr/>
          </p:nvSpPr>
          <p:spPr>
            <a:xfrm>
              <a:off x="1524000" y="2782669"/>
              <a:ext cx="3582591" cy="646331"/>
            </a:xfrm>
            <a:prstGeom prst="rect">
              <a:avLst/>
            </a:prstGeom>
            <a:noFill/>
          </p:spPr>
          <p:txBody>
            <a:bodyPr wrap="square" rtlCol="0">
              <a:spAutoFit/>
            </a:bodyPr>
            <a:lstStyle/>
            <a:p>
              <a:r>
                <a:rPr lang="en-US" dirty="0" smtClean="0"/>
                <a:t>1	           		n=1 or 0</a:t>
              </a:r>
            </a:p>
            <a:p>
              <a:r>
                <a:rPr lang="en-US" smtClean="0"/>
                <a:t>2T(n/2</a:t>
              </a:r>
              <a:r>
                <a:rPr lang="en-US" dirty="0" smtClean="0"/>
                <a:t>) + n 		</a:t>
              </a:r>
              <a:r>
                <a:rPr lang="en-US" dirty="0" err="1" smtClean="0"/>
                <a:t>n</a:t>
              </a:r>
              <a:r>
                <a:rPr lang="en-US" dirty="0" smtClean="0"/>
                <a:t>&gt;1</a:t>
              </a:r>
              <a:endParaRPr lang="en-US" dirty="0"/>
            </a:p>
          </p:txBody>
        </p:sp>
        <p:sp>
          <p:nvSpPr>
            <p:cNvPr id="10" name="Left Brace 9"/>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p:cNvSpPr txBox="1"/>
          <p:nvPr/>
        </p:nvSpPr>
        <p:spPr>
          <a:xfrm>
            <a:off x="381000" y="3352800"/>
            <a:ext cx="8458200" cy="2031325"/>
          </a:xfrm>
          <a:prstGeom prst="rect">
            <a:avLst/>
          </a:prstGeom>
          <a:noFill/>
        </p:spPr>
        <p:txBody>
          <a:bodyPr wrap="square" rtlCol="0">
            <a:spAutoFit/>
          </a:bodyPr>
          <a:lstStyle/>
          <a:p>
            <a:r>
              <a:rPr lang="pt-BR" dirty="0" smtClean="0"/>
              <a:t>T(n) 	= 2T(n/2) + n </a:t>
            </a:r>
          </a:p>
          <a:p>
            <a:r>
              <a:rPr lang="pt-BR" dirty="0" smtClean="0"/>
              <a:t>	=  2[2T(n/4)+n/2] + n</a:t>
            </a:r>
          </a:p>
          <a:p>
            <a:r>
              <a:rPr lang="pt-BR" dirty="0" smtClean="0"/>
              <a:t>	= 4T(n/4) + 2n</a:t>
            </a:r>
          </a:p>
          <a:p>
            <a:r>
              <a:rPr lang="pt-BR" dirty="0" smtClean="0"/>
              <a:t>	= 4[2T(n/8)+n/4] + 2n</a:t>
            </a:r>
          </a:p>
          <a:p>
            <a:r>
              <a:rPr lang="pt-BR" dirty="0" smtClean="0"/>
              <a:t>	= 8T(n/8) + 3n</a:t>
            </a:r>
          </a:p>
          <a:p>
            <a:r>
              <a:rPr lang="pt-BR" dirty="0" smtClean="0"/>
              <a:t>	............</a:t>
            </a:r>
          </a:p>
          <a:p>
            <a:r>
              <a:rPr lang="pt-BR" dirty="0" smtClean="0"/>
              <a:t>	= 2</a:t>
            </a:r>
            <a:r>
              <a:rPr lang="pt-BR" baseline="30000" dirty="0" smtClean="0"/>
              <a:t>k</a:t>
            </a:r>
            <a:r>
              <a:rPr lang="pt-BR" dirty="0" smtClean="0"/>
              <a:t>T(n/2</a:t>
            </a:r>
            <a:r>
              <a:rPr lang="pt-BR" baseline="30000" dirty="0" smtClean="0"/>
              <a:t>k</a:t>
            </a:r>
            <a:r>
              <a:rPr lang="pt-BR" dirty="0" smtClean="0"/>
              <a:t>) + kn</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228600"/>
            <a:ext cx="8458200" cy="3416320"/>
          </a:xfrm>
          <a:prstGeom prst="rect">
            <a:avLst/>
          </a:prstGeom>
          <a:noFill/>
        </p:spPr>
        <p:txBody>
          <a:bodyPr wrap="square" rtlCol="0">
            <a:spAutoFit/>
          </a:bodyPr>
          <a:lstStyle/>
          <a:p>
            <a:r>
              <a:rPr lang="en-US" dirty="0" smtClean="0"/>
              <a:t>Now,</a:t>
            </a:r>
          </a:p>
          <a:p>
            <a:pPr>
              <a:lnSpc>
                <a:spcPct val="150000"/>
              </a:lnSpc>
            </a:pPr>
            <a:r>
              <a:rPr lang="en-US" dirty="0" smtClean="0"/>
              <a:t>Let  	n/2</a:t>
            </a:r>
            <a:r>
              <a:rPr lang="en-US" baseline="30000" dirty="0" smtClean="0"/>
              <a:t>k</a:t>
            </a:r>
            <a:r>
              <a:rPr lang="en-US" dirty="0" smtClean="0"/>
              <a:t> = 1, 		n = 2</a:t>
            </a:r>
            <a:r>
              <a:rPr lang="en-US" baseline="30000" dirty="0" smtClean="0"/>
              <a:t>k</a:t>
            </a:r>
            <a:r>
              <a:rPr lang="en-US" dirty="0" smtClean="0"/>
              <a:t> , 		log</a:t>
            </a:r>
            <a:r>
              <a:rPr lang="en-US" baseline="-25000" dirty="0" smtClean="0"/>
              <a:t>2</a:t>
            </a:r>
            <a:r>
              <a:rPr lang="en-US" dirty="0" smtClean="0"/>
              <a:t>n = k * log</a:t>
            </a:r>
            <a:r>
              <a:rPr lang="en-US" baseline="-25000" dirty="0" smtClean="0"/>
              <a:t>2</a:t>
            </a:r>
            <a:r>
              <a:rPr lang="en-US" dirty="0" smtClean="0"/>
              <a:t>2</a:t>
            </a:r>
          </a:p>
          <a:p>
            <a:pPr>
              <a:lnSpc>
                <a:spcPct val="150000"/>
              </a:lnSpc>
            </a:pPr>
            <a:r>
              <a:rPr lang="en-US" dirty="0" smtClean="0"/>
              <a:t>i.e.    	k = log</a:t>
            </a:r>
            <a:r>
              <a:rPr lang="en-US" baseline="-25000" dirty="0" smtClean="0"/>
              <a:t>2</a:t>
            </a:r>
            <a:r>
              <a:rPr lang="en-US" dirty="0" smtClean="0"/>
              <a:t>n</a:t>
            </a:r>
          </a:p>
          <a:p>
            <a:pPr>
              <a:lnSpc>
                <a:spcPct val="150000"/>
              </a:lnSpc>
            </a:pPr>
            <a:endParaRPr lang="en-US" dirty="0" smtClean="0"/>
          </a:p>
          <a:p>
            <a:pPr>
              <a:lnSpc>
                <a:spcPct val="150000"/>
              </a:lnSpc>
            </a:pPr>
            <a:r>
              <a:rPr lang="en-US" dirty="0" smtClean="0"/>
              <a:t>After substitution,</a:t>
            </a:r>
          </a:p>
          <a:p>
            <a:pPr>
              <a:lnSpc>
                <a:spcPct val="150000"/>
              </a:lnSpc>
            </a:pPr>
            <a:r>
              <a:rPr lang="en-US" dirty="0" smtClean="0"/>
              <a:t>	T(n)	= </a:t>
            </a:r>
            <a:r>
              <a:rPr lang="en-US" dirty="0" err="1" smtClean="0"/>
              <a:t>nT</a:t>
            </a:r>
            <a:r>
              <a:rPr lang="en-US" dirty="0" smtClean="0"/>
              <a:t>(1) + (log</a:t>
            </a:r>
            <a:r>
              <a:rPr lang="en-US" baseline="-25000" dirty="0" smtClean="0"/>
              <a:t>2</a:t>
            </a:r>
            <a:r>
              <a:rPr lang="en-US" dirty="0" smtClean="0"/>
              <a:t>n)*n = n + nlog</a:t>
            </a:r>
            <a:r>
              <a:rPr lang="en-US" baseline="-25000" dirty="0" smtClean="0"/>
              <a:t>2</a:t>
            </a:r>
            <a:r>
              <a:rPr lang="en-US" dirty="0" smtClean="0"/>
              <a:t>n </a:t>
            </a:r>
          </a:p>
          <a:p>
            <a:pPr>
              <a:lnSpc>
                <a:spcPct val="150000"/>
              </a:lnSpc>
            </a:pPr>
            <a:r>
              <a:rPr lang="en-US" dirty="0" smtClean="0"/>
              <a:t>		= O(nlog</a:t>
            </a:r>
            <a:r>
              <a:rPr lang="en-US" baseline="-25000" dirty="0" smtClean="0"/>
              <a:t>2</a:t>
            </a:r>
            <a:r>
              <a:rPr lang="en-US" dirty="0" smtClean="0"/>
              <a:t>n)</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Merge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862322"/>
          </a:xfrm>
          <a:prstGeom prst="rect">
            <a:avLst/>
          </a:prstGeom>
          <a:noFill/>
        </p:spPr>
        <p:txBody>
          <a:bodyPr wrap="square" rtlCol="0">
            <a:spAutoFit/>
          </a:bodyPr>
          <a:lstStyle/>
          <a:p>
            <a:pPr fontAlgn="base"/>
            <a:r>
              <a:rPr lang="en-US" sz="2000" b="1" dirty="0" smtClean="0"/>
              <a:t>Worst case Time Complexity:</a:t>
            </a:r>
            <a:r>
              <a:rPr lang="en-US" sz="2000" dirty="0" smtClean="0"/>
              <a:t>  O(</a:t>
            </a:r>
            <a:r>
              <a:rPr lang="en-US" sz="2000" dirty="0" err="1" smtClean="0"/>
              <a:t>nlogn</a:t>
            </a:r>
            <a:r>
              <a:rPr lang="en-US" sz="2000" dirty="0" smtClean="0"/>
              <a:t>)</a:t>
            </a:r>
          </a:p>
          <a:p>
            <a:pPr fontAlgn="base"/>
            <a:r>
              <a:rPr lang="en-US" sz="2000" b="1" dirty="0" smtClean="0"/>
              <a:t>Average case time complexity </a:t>
            </a:r>
            <a:r>
              <a:rPr lang="en-US" sz="2000" dirty="0" smtClean="0"/>
              <a:t>: O(</a:t>
            </a:r>
            <a:r>
              <a:rPr lang="en-US" sz="2000" dirty="0" err="1" smtClean="0"/>
              <a:t>nlogn</a:t>
            </a:r>
            <a:r>
              <a:rPr lang="en-US" sz="2000" dirty="0" smtClean="0"/>
              <a:t>)</a:t>
            </a:r>
          </a:p>
          <a:p>
            <a:pPr fontAlgn="base"/>
            <a:r>
              <a:rPr lang="en-US" sz="2000" b="1" dirty="0" smtClean="0"/>
              <a:t>Best case time complexity :</a:t>
            </a:r>
            <a:r>
              <a:rPr lang="en-US" sz="2000" dirty="0" smtClean="0"/>
              <a:t> O(</a:t>
            </a:r>
            <a:r>
              <a:rPr lang="en-US" sz="2000" dirty="0" err="1" smtClean="0"/>
              <a:t>nlong</a:t>
            </a:r>
            <a:r>
              <a:rPr lang="en-US" sz="2000" dirty="0" smtClean="0"/>
              <a:t>)</a:t>
            </a:r>
          </a:p>
          <a:p>
            <a:pPr fontAlgn="base"/>
            <a:r>
              <a:rPr lang="en-US" sz="2000" b="1" dirty="0" smtClean="0"/>
              <a:t>Auxiliary Space: </a:t>
            </a:r>
            <a:r>
              <a:rPr lang="en-US" sz="2000" dirty="0" smtClean="0"/>
              <a:t>O(n)</a:t>
            </a:r>
          </a:p>
          <a:p>
            <a:pPr fontAlgn="base"/>
            <a:r>
              <a:rPr lang="en-US" sz="2000" b="1" dirty="0" smtClean="0"/>
              <a:t>Algorithmic Paradigm:</a:t>
            </a:r>
            <a:r>
              <a:rPr lang="en-US" sz="2000" dirty="0" smtClean="0"/>
              <a:t> Divide and Conquer Approach</a:t>
            </a:r>
          </a:p>
          <a:p>
            <a:pPr fontAlgn="base"/>
            <a:r>
              <a:rPr lang="en-US" sz="2000" b="1" dirty="0" smtClean="0"/>
              <a:t>Sorting In Place:</a:t>
            </a:r>
            <a:r>
              <a:rPr lang="en-US" sz="2000" dirty="0" smtClean="0"/>
              <a:t> No</a:t>
            </a:r>
          </a:p>
          <a:p>
            <a:pPr fontAlgn="base"/>
            <a:r>
              <a:rPr lang="en-US" sz="2000" b="1" dirty="0" smtClean="0"/>
              <a:t>Stable:</a:t>
            </a:r>
            <a:r>
              <a:rPr lang="en-US" sz="2000" dirty="0" smtClean="0"/>
              <a:t> Yes</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Summary</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7" name="Table 6"/>
          <p:cNvGraphicFramePr>
            <a:graphicFrameLocks noGrp="1"/>
          </p:cNvGraphicFramePr>
          <p:nvPr/>
        </p:nvGraphicFramePr>
        <p:xfrm>
          <a:off x="381000" y="1142998"/>
          <a:ext cx="8000999" cy="4693920"/>
        </p:xfrm>
        <a:graphic>
          <a:graphicData uri="http://schemas.openxmlformats.org/drawingml/2006/table">
            <a:tbl>
              <a:tblPr firstRow="1" bandRow="1">
                <a:tableStyleId>{073A0DAA-6AF3-43AB-8588-CEC1D06C72B9}</a:tableStyleId>
              </a:tblPr>
              <a:tblGrid>
                <a:gridCol w="1871202"/>
                <a:gridCol w="1161436"/>
                <a:gridCol w="1290484"/>
                <a:gridCol w="1225959"/>
                <a:gridCol w="1225959"/>
                <a:gridCol w="1225959"/>
              </a:tblGrid>
              <a:tr h="914402">
                <a:tc>
                  <a:txBody>
                    <a:bodyPr/>
                    <a:lstStyle/>
                    <a:p>
                      <a:pPr algn="ctr"/>
                      <a:r>
                        <a:rPr lang="en-US" sz="2400" dirty="0" smtClean="0"/>
                        <a:t>Name</a:t>
                      </a:r>
                      <a:r>
                        <a:rPr lang="en-US" sz="2400" baseline="0" dirty="0" smtClean="0"/>
                        <a:t> of </a:t>
                      </a:r>
                      <a:r>
                        <a:rPr lang="en-US" sz="2400" dirty="0" smtClean="0"/>
                        <a:t>Sorting Technique</a:t>
                      </a:r>
                      <a:endParaRPr lang="en-US" sz="2400" dirty="0"/>
                    </a:p>
                  </a:txBody>
                  <a:tcPr/>
                </a:tc>
                <a:tc>
                  <a:txBody>
                    <a:bodyPr/>
                    <a:lstStyle/>
                    <a:p>
                      <a:pPr algn="ctr"/>
                      <a:r>
                        <a:rPr lang="en-US" sz="2400" dirty="0" smtClean="0"/>
                        <a:t>Worst Case</a:t>
                      </a:r>
                      <a:endParaRPr lang="en-US" sz="2400" dirty="0"/>
                    </a:p>
                  </a:txBody>
                  <a:tcPr/>
                </a:tc>
                <a:tc>
                  <a:txBody>
                    <a:bodyPr/>
                    <a:lstStyle/>
                    <a:p>
                      <a:pPr algn="ctr"/>
                      <a:r>
                        <a:rPr lang="en-US" sz="2400" dirty="0" smtClean="0"/>
                        <a:t>Average Case</a:t>
                      </a:r>
                      <a:endParaRPr lang="en-US" sz="2400" dirty="0"/>
                    </a:p>
                  </a:txBody>
                  <a:tcPr/>
                </a:tc>
                <a:tc>
                  <a:txBody>
                    <a:bodyPr/>
                    <a:lstStyle/>
                    <a:p>
                      <a:pPr algn="ctr"/>
                      <a:r>
                        <a:rPr lang="en-US" sz="2400" dirty="0" smtClean="0"/>
                        <a:t>Best </a:t>
                      </a:r>
                    </a:p>
                    <a:p>
                      <a:pPr algn="ctr"/>
                      <a:r>
                        <a:rPr lang="en-US" sz="2400" dirty="0" smtClean="0"/>
                        <a:t>Case</a:t>
                      </a:r>
                      <a:endParaRPr lang="en-US" sz="2400" dirty="0"/>
                    </a:p>
                  </a:txBody>
                  <a:tcPr/>
                </a:tc>
                <a:tc>
                  <a:txBody>
                    <a:bodyPr/>
                    <a:lstStyle/>
                    <a:p>
                      <a:pPr algn="ctr"/>
                      <a:r>
                        <a:rPr lang="en-US" sz="2400" dirty="0" smtClean="0"/>
                        <a:t>Stable</a:t>
                      </a:r>
                      <a:endParaRPr lang="en-US" sz="2400" dirty="0"/>
                    </a:p>
                  </a:txBody>
                  <a:tcPr/>
                </a:tc>
                <a:tc>
                  <a:txBody>
                    <a:bodyPr/>
                    <a:lstStyle/>
                    <a:p>
                      <a:pPr algn="ctr"/>
                      <a:r>
                        <a:rPr lang="en-US" sz="2400" dirty="0" smtClean="0"/>
                        <a:t>in-Place</a:t>
                      </a:r>
                      <a:endParaRPr lang="en-US" sz="2400" dirty="0"/>
                    </a:p>
                  </a:txBody>
                  <a:tcPr/>
                </a:tc>
              </a:tr>
              <a:tr h="699881">
                <a:tc>
                  <a:txBody>
                    <a:bodyPr/>
                    <a:lstStyle/>
                    <a:p>
                      <a:pPr algn="ctr"/>
                      <a:r>
                        <a:rPr lang="en-US" sz="2000" dirty="0" smtClean="0"/>
                        <a:t>Bubble</a:t>
                      </a:r>
                      <a:r>
                        <a:rPr lang="en-US" sz="2000" baseline="0" dirty="0" smtClean="0"/>
                        <a:t>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r>
              <a:tr h="699881">
                <a:tc>
                  <a:txBody>
                    <a:bodyPr/>
                    <a:lstStyle/>
                    <a:p>
                      <a:pPr algn="ctr"/>
                      <a:r>
                        <a:rPr lang="en-US" sz="2000" dirty="0" smtClean="0"/>
                        <a:t>Selection</a:t>
                      </a:r>
                      <a:r>
                        <a:rPr lang="en-US" sz="2000" baseline="0" dirty="0" smtClean="0"/>
                        <a:t>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No</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r>
              <a:tr h="699881">
                <a:tc>
                  <a:txBody>
                    <a:bodyPr/>
                    <a:lstStyle/>
                    <a:p>
                      <a:pPr algn="ctr"/>
                      <a:r>
                        <a:rPr lang="en-US" sz="2000" dirty="0" smtClean="0"/>
                        <a:t>Insertion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algn="ctr"/>
                      <a:r>
                        <a:rPr lang="en-US" sz="200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r>
              <a:tr h="699881">
                <a:tc>
                  <a:txBody>
                    <a:bodyPr/>
                    <a:lstStyle/>
                    <a:p>
                      <a:pPr algn="ctr"/>
                      <a:r>
                        <a:rPr lang="en-US" sz="2000" dirty="0" smtClean="0"/>
                        <a:t>Quick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baseline="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No</a:t>
                      </a:r>
                    </a:p>
                    <a:p>
                      <a:pPr algn="ct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r>
              <a:tr h="699881">
                <a:tc>
                  <a:txBody>
                    <a:bodyPr/>
                    <a:lstStyle/>
                    <a:p>
                      <a:pPr algn="ctr"/>
                      <a:r>
                        <a:rPr lang="en-US" sz="2000" dirty="0" smtClean="0"/>
                        <a:t>Merge Sort</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No</a:t>
                      </a:r>
                    </a:p>
                    <a:p>
                      <a:pPr algn="ct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10600" cy="5287963"/>
          </a:xfrm>
        </p:spPr>
        <p:txBody>
          <a:bodyPr>
            <a:normAutofit/>
          </a:bodyPr>
          <a:lstStyle/>
          <a:p>
            <a:r>
              <a:rPr lang="en-US" sz="2400" dirty="0" smtClean="0"/>
              <a:t>The ideal sorting algorithm should have the following properties:</a:t>
            </a:r>
          </a:p>
          <a:p>
            <a:pPr lvl="1">
              <a:buNone/>
            </a:pPr>
            <a:r>
              <a:rPr lang="en-US" sz="2000" dirty="0" smtClean="0"/>
              <a:t>1. </a:t>
            </a:r>
            <a:r>
              <a:rPr lang="en-US" sz="2000" b="1" dirty="0" smtClean="0"/>
              <a:t>Stable:</a:t>
            </a:r>
            <a:r>
              <a:rPr lang="en-US" sz="2000" dirty="0" smtClean="0"/>
              <a:t> Equal keys should not reordered.</a:t>
            </a:r>
          </a:p>
          <a:p>
            <a:pPr lvl="1">
              <a:buNone/>
            </a:pPr>
            <a:r>
              <a:rPr lang="en-US" sz="2000" dirty="0" smtClean="0"/>
              <a:t>2. </a:t>
            </a:r>
            <a:r>
              <a:rPr lang="en-US" sz="2000" b="1" dirty="0" smtClean="0"/>
              <a:t>Operates </a:t>
            </a:r>
            <a:r>
              <a:rPr lang="en-US" sz="2000" b="1" dirty="0" smtClean="0"/>
              <a:t>in-place</a:t>
            </a:r>
            <a:r>
              <a:rPr lang="en-US" sz="2000" b="1" dirty="0" smtClean="0"/>
              <a:t>: </a:t>
            </a:r>
            <a:r>
              <a:rPr lang="en-US" sz="2000" dirty="0" smtClean="0"/>
              <a:t> requiring O(1) or small extra space.</a:t>
            </a:r>
          </a:p>
          <a:p>
            <a:pPr lvl="1">
              <a:buNone/>
            </a:pPr>
            <a:r>
              <a:rPr lang="en-US" sz="2000" dirty="0" smtClean="0"/>
              <a:t>3. </a:t>
            </a:r>
            <a:r>
              <a:rPr lang="en-US" sz="2000" b="1" dirty="0" smtClean="0"/>
              <a:t>Worst-case time complexity</a:t>
            </a:r>
            <a:r>
              <a:rPr lang="en-US" sz="2000" dirty="0" smtClean="0"/>
              <a:t>: O(</a:t>
            </a:r>
            <a:r>
              <a:rPr lang="en-US" sz="2000" dirty="0" err="1" smtClean="0"/>
              <a:t>nlog</a:t>
            </a:r>
            <a:r>
              <a:rPr lang="en-US" sz="2000" dirty="0" smtClean="0"/>
              <a:t>(n))</a:t>
            </a:r>
          </a:p>
          <a:p>
            <a:pPr lvl="1">
              <a:buNone/>
            </a:pPr>
            <a:r>
              <a:rPr lang="en-US" sz="2000" dirty="0" smtClean="0"/>
              <a:t>4. </a:t>
            </a:r>
            <a:r>
              <a:rPr lang="en-US" sz="2000" b="1" dirty="0" smtClean="0"/>
              <a:t>Worst-case </a:t>
            </a:r>
            <a:r>
              <a:rPr lang="en-US" sz="2000" dirty="0" smtClean="0"/>
              <a:t>O(n) swaps.</a:t>
            </a:r>
          </a:p>
          <a:p>
            <a:pPr lvl="1">
              <a:buNone/>
            </a:pPr>
            <a:r>
              <a:rPr lang="en-US" sz="2000" dirty="0" smtClean="0"/>
              <a:t>5. </a:t>
            </a:r>
            <a:r>
              <a:rPr lang="en-US" sz="2000" b="1" dirty="0" smtClean="0"/>
              <a:t>Adaptive:</a:t>
            </a:r>
            <a:r>
              <a:rPr lang="en-US" sz="2000" dirty="0" smtClean="0"/>
              <a:t> takes O(n) time when data is nearly sorted</a:t>
            </a:r>
          </a:p>
          <a:p>
            <a:pPr lvl="1">
              <a:buNone/>
            </a:pPr>
            <a:endParaRPr lang="en-US" sz="2000" dirty="0" smtClean="0"/>
          </a:p>
          <a:p>
            <a:r>
              <a:rPr lang="en-US" sz="2400" dirty="0" smtClean="0">
                <a:solidFill>
                  <a:srgbClr val="FF0000"/>
                </a:solidFill>
              </a:rPr>
              <a:t>There is no algorithm that has all of these properties, and so the choice of sorting algorithm depends on the application.</a:t>
            </a:r>
            <a:endParaRPr lang="en-US" sz="2400" dirty="0">
              <a:solidFill>
                <a:srgbClr val="FF0000"/>
              </a:solidFill>
            </a:endParaRPr>
          </a:p>
        </p:txBody>
      </p:sp>
      <p:sp>
        <p:nvSpPr>
          <p:cNvPr id="5" name="Rounded Rectangle 4"/>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The ideal sorting algorithm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Criteria for selecting a sorting algorithm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6" name="Rectangle 5"/>
          <p:cNvSpPr/>
          <p:nvPr/>
        </p:nvSpPr>
        <p:spPr>
          <a:xfrm>
            <a:off x="228600" y="838200"/>
            <a:ext cx="8686800" cy="3724096"/>
          </a:xfrm>
          <a:prstGeom prst="rect">
            <a:avLst/>
          </a:prstGeom>
        </p:spPr>
        <p:txBody>
          <a:bodyPr wrap="square">
            <a:spAutoFit/>
          </a:bodyPr>
          <a:lstStyle/>
          <a:p>
            <a:pPr lvl="0" fontAlgn="base">
              <a:spcBef>
                <a:spcPct val="0"/>
              </a:spcBef>
              <a:spcAft>
                <a:spcPct val="0"/>
              </a:spcAft>
            </a:pPr>
            <a:endParaRPr lang="en-US" sz="1600" dirty="0" smtClean="0">
              <a:latin typeface="Arial" pitchFamily="34" charset="0"/>
            </a:endParaRPr>
          </a:p>
          <a:p>
            <a:pPr lvl="0" algn="just" eaLnBrk="0" fontAlgn="base" hangingPunct="0">
              <a:spcBef>
                <a:spcPct val="0"/>
              </a:spcBef>
              <a:spcAft>
                <a:spcPct val="0"/>
              </a:spcAft>
              <a:buFontTx/>
              <a:buAutoNum type="arabicPeriod"/>
            </a:pPr>
            <a:r>
              <a:rPr lang="en-US" sz="2000" b="1" dirty="0" smtClean="0">
                <a:solidFill>
                  <a:srgbClr val="222222"/>
                </a:solidFill>
                <a:latin typeface="+mj-lt"/>
                <a:cs typeface="Times New Roman" pitchFamily="18" charset="0"/>
              </a:rPr>
              <a:t> Size of the input</a:t>
            </a:r>
            <a:r>
              <a:rPr lang="en-US" sz="2000" dirty="0" smtClean="0">
                <a:solidFill>
                  <a:srgbClr val="222222"/>
                </a:solidFill>
                <a:latin typeface="+mj-lt"/>
                <a:cs typeface="Times New Roman" pitchFamily="18" charset="0"/>
              </a:rPr>
              <a:t> (for example: for small inputs, insertion sort is empirically faster then more advanced algorithms, though it takes O(n^2)).</a:t>
            </a:r>
          </a:p>
          <a:p>
            <a:pPr lvl="0" algn="just" eaLnBrk="0" fontAlgn="base" hangingPunct="0">
              <a:spcBef>
                <a:spcPct val="0"/>
              </a:spcBef>
              <a:spcAft>
                <a:spcPct val="0"/>
              </a:spcAft>
              <a:buFontTx/>
              <a:buAutoNum type="arabicPeriod"/>
            </a:pPr>
            <a:endParaRPr lang="en-US" sz="2000" dirty="0" smtClean="0">
              <a:solidFill>
                <a:srgbClr val="222222"/>
              </a:solidFill>
              <a:latin typeface="+mj-lt"/>
              <a:cs typeface="Times New Roman" pitchFamily="18" charset="0"/>
            </a:endParaRPr>
          </a:p>
          <a:p>
            <a:pPr lvl="0" algn="just" eaLnBrk="0" fontAlgn="base" hangingPunct="0">
              <a:spcBef>
                <a:spcPct val="0"/>
              </a:spcBef>
              <a:spcAft>
                <a:spcPct val="0"/>
              </a:spcAft>
              <a:buFontTx/>
              <a:buAutoNum type="arabicPeriod" startAt="2"/>
            </a:pPr>
            <a:r>
              <a:rPr lang="en-US" sz="2000" b="1" dirty="0" smtClean="0">
                <a:solidFill>
                  <a:srgbClr val="222222"/>
                </a:solidFill>
                <a:latin typeface="+mj-lt"/>
                <a:cs typeface="Times New Roman" pitchFamily="18" charset="0"/>
              </a:rPr>
              <a:t> Location of the input</a:t>
            </a:r>
            <a:r>
              <a:rPr lang="en-US" sz="2000" dirty="0" smtClean="0">
                <a:solidFill>
                  <a:srgbClr val="222222"/>
                </a:solidFill>
                <a:latin typeface="+mj-lt"/>
                <a:cs typeface="Times New Roman" pitchFamily="18" charset="0"/>
              </a:rPr>
              <a:t> (sorting algorithms on disk are different from algorithms on RAM, because disk reads are much less efficient when not sequential. The algorithm which is usually used to sort on disk is a variation of merge-sort).</a:t>
            </a:r>
          </a:p>
          <a:p>
            <a:pPr lvl="0" algn="just" eaLnBrk="0" fontAlgn="base" hangingPunct="0">
              <a:spcBef>
                <a:spcPct val="0"/>
              </a:spcBef>
              <a:spcAft>
                <a:spcPct val="0"/>
              </a:spcAft>
              <a:buFontTx/>
              <a:buAutoNum type="arabicPeriod" startAt="2"/>
            </a:pPr>
            <a:endParaRPr lang="en-US" sz="2000" dirty="0" smtClean="0">
              <a:solidFill>
                <a:srgbClr val="222222"/>
              </a:solidFill>
              <a:latin typeface="+mj-lt"/>
              <a:cs typeface="Times New Roman" pitchFamily="18" charset="0"/>
            </a:endParaRPr>
          </a:p>
          <a:p>
            <a:pPr lvl="0" algn="just" eaLnBrk="0" fontAlgn="base" hangingPunct="0">
              <a:spcBef>
                <a:spcPct val="0"/>
              </a:spcBef>
              <a:spcAft>
                <a:spcPct val="0"/>
              </a:spcAft>
              <a:buFontTx/>
              <a:buAutoNum type="arabicPeriod" startAt="3"/>
            </a:pPr>
            <a:r>
              <a:rPr lang="en-US" sz="2000" b="1" dirty="0" smtClean="0">
                <a:solidFill>
                  <a:srgbClr val="222222"/>
                </a:solidFill>
                <a:latin typeface="+mj-lt"/>
                <a:cs typeface="Times New Roman" pitchFamily="18" charset="0"/>
              </a:rPr>
              <a:t> How is the data distributed</a:t>
            </a:r>
            <a:r>
              <a:rPr lang="en-US" sz="2000" dirty="0" smtClean="0">
                <a:solidFill>
                  <a:srgbClr val="222222"/>
                </a:solidFill>
                <a:latin typeface="+mj-lt"/>
                <a:cs typeface="Times New Roman" pitchFamily="18" charset="0"/>
              </a:rPr>
              <a:t>? If the data is likely to be "almost sorted" - maybe a usually slow bubble-sort can sort it in just 2-3 iterations and be super fast comparing to other algorithms.</a:t>
            </a:r>
          </a:p>
          <a:p>
            <a:pPr lvl="0" eaLnBrk="0" fontAlgn="base" hangingPunct="0">
              <a:spcBef>
                <a:spcPct val="0"/>
              </a:spcBef>
              <a:spcAft>
                <a:spcPct val="0"/>
              </a:spcAft>
              <a:buFontTx/>
              <a:buAutoNum type="arabicPeriod" startAt="3"/>
            </a:pPr>
            <a:endParaRPr lang="en-US" sz="2000" dirty="0" smtClean="0">
              <a:solidFill>
                <a:srgbClr val="22222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Real World Sorting Algorithms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6" name="Rectangle 5"/>
          <p:cNvSpPr/>
          <p:nvPr/>
        </p:nvSpPr>
        <p:spPr>
          <a:xfrm>
            <a:off x="228600" y="838200"/>
            <a:ext cx="8686800" cy="4376583"/>
          </a:xfrm>
          <a:prstGeom prst="rect">
            <a:avLst/>
          </a:prstGeom>
        </p:spPr>
        <p:txBody>
          <a:bodyPr wrap="square">
            <a:spAutoFit/>
          </a:bodyPr>
          <a:lstStyle/>
          <a:p>
            <a:pPr lvl="0" fontAlgn="base">
              <a:spcBef>
                <a:spcPct val="0"/>
              </a:spcBef>
              <a:spcAft>
                <a:spcPct val="0"/>
              </a:spcAft>
            </a:pPr>
            <a:endParaRPr lang="en-US" sz="1600" dirty="0" smtClean="0">
              <a:latin typeface="Arial" pitchFamily="34" charset="0"/>
            </a:endParaRPr>
          </a:p>
          <a:p>
            <a:pPr lvl="0" eaLnBrk="0" fontAlgn="base" hangingPunct="0">
              <a:lnSpc>
                <a:spcPct val="120000"/>
              </a:lnSpc>
              <a:spcBef>
                <a:spcPct val="0"/>
              </a:spcBef>
              <a:spcAft>
                <a:spcPct val="0"/>
              </a:spcAft>
              <a:buFont typeface="Wingdings" pitchFamily="2" charset="2"/>
              <a:buChar char="Ø"/>
            </a:pPr>
            <a:r>
              <a:rPr lang="en-US" sz="2000" dirty="0" smtClean="0">
                <a:latin typeface="+mj-lt"/>
                <a:cs typeface="Times New Roman" pitchFamily="18" charset="0"/>
              </a:rPr>
              <a:t>Modern sorting algorithms use hybrid sorts that combine the best qualities  of the different basic sorting algorithms. </a:t>
            </a:r>
          </a:p>
          <a:p>
            <a:pPr marL="457200" lvl="0" indent="-457200" algn="just" eaLnBrk="0" fontAlgn="base" hangingPunct="0">
              <a:lnSpc>
                <a:spcPct val="120000"/>
              </a:lnSpc>
              <a:spcBef>
                <a:spcPct val="0"/>
              </a:spcBef>
              <a:spcAft>
                <a:spcPct val="0"/>
              </a:spcAft>
              <a:buAutoNum type="arabicPeriod"/>
            </a:pPr>
            <a:r>
              <a:rPr lang="en-US" sz="2000" dirty="0" err="1" smtClean="0">
                <a:solidFill>
                  <a:srgbClr val="FF0000"/>
                </a:solidFill>
                <a:latin typeface="+mj-lt"/>
                <a:cs typeface="Times New Roman" pitchFamily="18" charset="0"/>
              </a:rPr>
              <a:t>Introsort</a:t>
            </a:r>
            <a:r>
              <a:rPr lang="en-US" sz="2000" dirty="0" smtClean="0">
                <a:solidFill>
                  <a:srgbClr val="FF0000"/>
                </a:solidFill>
                <a:latin typeface="+mj-lt"/>
                <a:cs typeface="Times New Roman" pitchFamily="18" charset="0"/>
              </a:rPr>
              <a:t> (std::sort in C++)</a:t>
            </a:r>
            <a:r>
              <a:rPr lang="en-US" sz="2000" dirty="0" smtClean="0">
                <a:latin typeface="+mj-lt"/>
                <a:cs typeface="Times New Roman" pitchFamily="18" charset="0"/>
              </a:rPr>
              <a:t> which runs </a:t>
            </a:r>
            <a:r>
              <a:rPr lang="en-US" sz="2000" b="1" dirty="0" smtClean="0">
                <a:latin typeface="+mj-lt"/>
                <a:cs typeface="Times New Roman" pitchFamily="18" charset="0"/>
              </a:rPr>
              <a:t>Quick sort </a:t>
            </a:r>
            <a:r>
              <a:rPr lang="en-US" sz="2000" dirty="0" smtClean="0">
                <a:latin typeface="+mj-lt"/>
                <a:cs typeface="Times New Roman" pitchFamily="18" charset="0"/>
              </a:rPr>
              <a:t>and switches to </a:t>
            </a:r>
            <a:r>
              <a:rPr lang="en-US" sz="2000" b="1" dirty="0" smtClean="0">
                <a:latin typeface="+mj-lt"/>
                <a:cs typeface="Times New Roman" pitchFamily="18" charset="0"/>
              </a:rPr>
              <a:t>Heap sort </a:t>
            </a:r>
            <a:r>
              <a:rPr lang="en-US" sz="2000" dirty="0" smtClean="0">
                <a:latin typeface="+mj-lt"/>
                <a:cs typeface="Times New Roman" pitchFamily="18" charset="0"/>
              </a:rPr>
              <a:t>when the recursion gets too deep. This way, you get the fast performance of quick sort in practice while guaranteeing a worst case O(</a:t>
            </a:r>
            <a:r>
              <a:rPr lang="en-US" sz="2000" dirty="0" err="1" smtClean="0">
                <a:latin typeface="+mj-lt"/>
                <a:cs typeface="Times New Roman" pitchFamily="18" charset="0"/>
              </a:rPr>
              <a:t>nlogn</a:t>
            </a:r>
            <a:r>
              <a:rPr lang="en-US" sz="2000" dirty="0" smtClean="0">
                <a:latin typeface="+mj-lt"/>
                <a:cs typeface="Times New Roman" pitchFamily="18" charset="0"/>
              </a:rPr>
              <a:t>) run time</a:t>
            </a:r>
            <a:r>
              <a:rPr lang="en-US" sz="2000" dirty="0" smtClean="0">
                <a:latin typeface="+mj-lt"/>
                <a:cs typeface="Times New Roman" pitchFamily="18" charset="0"/>
              </a:rPr>
              <a:t>.</a:t>
            </a:r>
          </a:p>
          <a:p>
            <a:pPr marL="457200" lvl="0" indent="-457200" eaLnBrk="0" fontAlgn="base" hangingPunct="0">
              <a:lnSpc>
                <a:spcPct val="120000"/>
              </a:lnSpc>
              <a:spcBef>
                <a:spcPct val="0"/>
              </a:spcBef>
              <a:spcAft>
                <a:spcPct val="0"/>
              </a:spcAft>
            </a:pPr>
            <a:r>
              <a:rPr lang="en-US" sz="2000" dirty="0" smtClean="0">
                <a:latin typeface="+mj-lt"/>
                <a:cs typeface="Times New Roman" pitchFamily="18" charset="0"/>
              </a:rPr>
              <a:t>	(</a:t>
            </a:r>
            <a:r>
              <a:rPr lang="en-US" sz="2000" b="1" dirty="0" smtClean="0">
                <a:latin typeface="+mj-lt"/>
                <a:cs typeface="Times New Roman" pitchFamily="18" charset="0"/>
              </a:rPr>
              <a:t>Source</a:t>
            </a:r>
            <a:r>
              <a:rPr lang="en-US" sz="2000" dirty="0" smtClean="0">
                <a:latin typeface="+mj-lt"/>
                <a:cs typeface="Times New Roman" pitchFamily="18" charset="0"/>
              </a:rPr>
              <a:t>: </a:t>
            </a:r>
            <a:r>
              <a:rPr lang="en-US" sz="2000" dirty="0" smtClean="0">
                <a:latin typeface="+mj-lt"/>
                <a:cs typeface="Times New Roman" pitchFamily="18" charset="0"/>
                <a:hlinkClick r:id="rId2"/>
              </a:rPr>
              <a:t>https</a:t>
            </a:r>
            <a:r>
              <a:rPr lang="en-US" sz="2000" dirty="0" smtClean="0">
                <a:latin typeface="+mj-lt"/>
                <a:cs typeface="Times New Roman" pitchFamily="18" charset="0"/>
                <a:hlinkClick r:id="rId2"/>
              </a:rPr>
              <a:t>://</a:t>
            </a:r>
            <a:r>
              <a:rPr lang="en-US" sz="2000" dirty="0" smtClean="0">
                <a:latin typeface="+mj-lt"/>
                <a:cs typeface="Times New Roman" pitchFamily="18" charset="0"/>
                <a:hlinkClick r:id="rId2"/>
              </a:rPr>
              <a:t>en.wikipedia.org/wiki/Introsort</a:t>
            </a:r>
            <a:r>
              <a:rPr lang="en-US" sz="2000" dirty="0" smtClean="0">
                <a:latin typeface="+mj-lt"/>
                <a:cs typeface="Times New Roman" pitchFamily="18" charset="0"/>
              </a:rPr>
              <a:t> )</a:t>
            </a:r>
            <a:endParaRPr lang="en-US" sz="2000" dirty="0" smtClean="0">
              <a:latin typeface="+mj-lt"/>
              <a:cs typeface="Times New Roman" pitchFamily="18" charset="0"/>
            </a:endParaRPr>
          </a:p>
          <a:p>
            <a:pPr marL="457200" lvl="0" indent="-457200" eaLnBrk="0" fontAlgn="base" hangingPunct="0">
              <a:lnSpc>
                <a:spcPct val="120000"/>
              </a:lnSpc>
              <a:spcBef>
                <a:spcPct val="0"/>
              </a:spcBef>
              <a:spcAft>
                <a:spcPct val="0"/>
              </a:spcAft>
            </a:pPr>
            <a:endParaRPr lang="en-US" sz="2000" dirty="0" smtClean="0">
              <a:latin typeface="+mj-lt"/>
              <a:cs typeface="Times New Roman" pitchFamily="18" charset="0"/>
            </a:endParaRPr>
          </a:p>
          <a:p>
            <a:pPr marL="457200" indent="-457200" eaLnBrk="0" fontAlgn="base" hangingPunct="0">
              <a:lnSpc>
                <a:spcPct val="120000"/>
              </a:lnSpc>
              <a:spcBef>
                <a:spcPct val="0"/>
              </a:spcBef>
              <a:spcAft>
                <a:spcPct val="0"/>
              </a:spcAft>
            </a:pPr>
            <a:r>
              <a:rPr lang="en-US" sz="2000" dirty="0" smtClean="0">
                <a:solidFill>
                  <a:srgbClr val="FF0000"/>
                </a:solidFill>
                <a:latin typeface="+mj-lt"/>
                <a:cs typeface="Times New Roman" pitchFamily="18" charset="0"/>
              </a:rPr>
              <a:t>2.    </a:t>
            </a:r>
            <a:r>
              <a:rPr lang="en-US" sz="2000" dirty="0" err="1" smtClean="0">
                <a:solidFill>
                  <a:srgbClr val="FF0000"/>
                </a:solidFill>
                <a:latin typeface="+mj-lt"/>
                <a:cs typeface="Times New Roman" pitchFamily="18" charset="0"/>
              </a:rPr>
              <a:t>Timsort</a:t>
            </a:r>
            <a:r>
              <a:rPr lang="en-US" sz="2000" dirty="0" smtClean="0">
                <a:solidFill>
                  <a:srgbClr val="FF0000"/>
                </a:solidFill>
                <a:latin typeface="+mj-lt"/>
                <a:cs typeface="Times New Roman" pitchFamily="18" charset="0"/>
              </a:rPr>
              <a:t> (used in Java and Python ) </a:t>
            </a:r>
            <a:r>
              <a:rPr lang="en-US" sz="2000" dirty="0" smtClean="0">
                <a:latin typeface="+mj-lt"/>
                <a:cs typeface="Times New Roman" pitchFamily="18" charset="0"/>
              </a:rPr>
              <a:t>is a hybrid stable sorting algorithm, derived from </a:t>
            </a:r>
            <a:r>
              <a:rPr lang="en-US" sz="2000" b="1" dirty="0" smtClean="0">
                <a:latin typeface="+mj-lt"/>
                <a:cs typeface="Times New Roman" pitchFamily="18" charset="0"/>
              </a:rPr>
              <a:t>merge sort</a:t>
            </a:r>
            <a:r>
              <a:rPr lang="en-US" sz="2000" dirty="0" smtClean="0">
                <a:latin typeface="+mj-lt"/>
                <a:cs typeface="Times New Roman" pitchFamily="18" charset="0"/>
              </a:rPr>
              <a:t> and </a:t>
            </a:r>
            <a:r>
              <a:rPr lang="en-US" sz="2000" b="1" dirty="0" smtClean="0">
                <a:latin typeface="+mj-lt"/>
                <a:cs typeface="Times New Roman" pitchFamily="18" charset="0"/>
              </a:rPr>
              <a:t>insertion sort</a:t>
            </a:r>
            <a:r>
              <a:rPr lang="en-US" sz="2000" dirty="0" smtClean="0">
                <a:latin typeface="+mj-lt"/>
                <a:cs typeface="Times New Roman" pitchFamily="18" charset="0"/>
              </a:rPr>
              <a:t>, designed to perform well on many kinds of real-world data</a:t>
            </a:r>
            <a:r>
              <a:rPr lang="en-US" sz="2000" dirty="0" smtClean="0">
                <a:latin typeface="+mj-lt"/>
                <a:cs typeface="Times New Roman" pitchFamily="18" charset="0"/>
              </a:rPr>
              <a:t>.</a:t>
            </a:r>
            <a:endParaRPr lang="en-US" sz="2000" dirty="0" smtClean="0">
              <a:latin typeface="+mj-lt"/>
              <a:cs typeface="Times New Roman" pitchFamily="18" charset="0"/>
            </a:endParaRPr>
          </a:p>
          <a:p>
            <a:pPr marL="457200" indent="-457200" eaLnBrk="0" fontAlgn="base" hangingPunct="0">
              <a:lnSpc>
                <a:spcPct val="120000"/>
              </a:lnSpc>
              <a:spcBef>
                <a:spcPct val="0"/>
              </a:spcBef>
              <a:spcAft>
                <a:spcPct val="0"/>
              </a:spcAft>
            </a:pPr>
            <a:r>
              <a:rPr lang="en-US" sz="2000" dirty="0" smtClean="0">
                <a:latin typeface="+mj-lt"/>
                <a:cs typeface="Times New Roman" pitchFamily="18" charset="0"/>
              </a:rPr>
              <a:t>       (</a:t>
            </a:r>
            <a:r>
              <a:rPr lang="en-US" sz="2000" b="1" dirty="0" smtClean="0">
                <a:latin typeface="+mj-lt"/>
                <a:cs typeface="Times New Roman" pitchFamily="18" charset="0"/>
              </a:rPr>
              <a:t>Source</a:t>
            </a:r>
            <a:r>
              <a:rPr lang="en-US" sz="2000" dirty="0" smtClean="0">
                <a:latin typeface="+mj-lt"/>
                <a:cs typeface="Times New Roman" pitchFamily="18" charset="0"/>
              </a:rPr>
              <a:t>: </a:t>
            </a:r>
            <a:r>
              <a:rPr lang="en-US" sz="2000" dirty="0" smtClean="0">
                <a:latin typeface="+mj-lt"/>
                <a:cs typeface="Times New Roman" pitchFamily="18" charset="0"/>
                <a:hlinkClick r:id="rId3"/>
              </a:rPr>
              <a:t>https</a:t>
            </a:r>
            <a:r>
              <a:rPr lang="en-US" sz="2000" dirty="0" smtClean="0">
                <a:latin typeface="+mj-lt"/>
                <a:cs typeface="Times New Roman" pitchFamily="18" charset="0"/>
                <a:hlinkClick r:id="rId3"/>
              </a:rPr>
              <a:t>://</a:t>
            </a:r>
            <a:r>
              <a:rPr lang="en-US" sz="2000" dirty="0" smtClean="0">
                <a:latin typeface="+mj-lt"/>
                <a:cs typeface="Times New Roman" pitchFamily="18" charset="0"/>
                <a:hlinkClick r:id="rId3"/>
              </a:rPr>
              <a:t>en.wikipedia.org/wiki/Timsort</a:t>
            </a:r>
            <a:r>
              <a:rPr lang="en-US" sz="2000" dirty="0" smtClean="0">
                <a:latin typeface="+mj-lt"/>
                <a:cs typeface="Times New Roman" pitchFamily="18" charset="0"/>
              </a:rPr>
              <a:t> )</a:t>
            </a:r>
            <a:endParaRPr lang="en-US" sz="2000" dirty="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Bubble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7" name="Table 6"/>
          <p:cNvGraphicFramePr>
            <a:graphicFrameLocks noGrp="1"/>
          </p:cNvGraphicFramePr>
          <p:nvPr/>
        </p:nvGraphicFramePr>
        <p:xfrm>
          <a:off x="1143000" y="1381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8" name="Table 7"/>
          <p:cNvGraphicFramePr>
            <a:graphicFrameLocks noGrp="1"/>
          </p:cNvGraphicFramePr>
          <p:nvPr/>
        </p:nvGraphicFramePr>
        <p:xfrm>
          <a:off x="1143000" y="19151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9" name="Table 8"/>
          <p:cNvGraphicFramePr>
            <a:graphicFrameLocks noGrp="1"/>
          </p:cNvGraphicFramePr>
          <p:nvPr/>
        </p:nvGraphicFramePr>
        <p:xfrm>
          <a:off x="1143000" y="2600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3" name="Table 12"/>
          <p:cNvGraphicFramePr>
            <a:graphicFrameLocks noGrp="1"/>
          </p:cNvGraphicFramePr>
          <p:nvPr/>
        </p:nvGraphicFramePr>
        <p:xfrm>
          <a:off x="1143000" y="3362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4" name="Table 13"/>
          <p:cNvGraphicFramePr>
            <a:graphicFrameLocks noGrp="1"/>
          </p:cNvGraphicFramePr>
          <p:nvPr/>
        </p:nvGraphicFramePr>
        <p:xfrm>
          <a:off x="1143000" y="41910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6" name="Table 15"/>
          <p:cNvGraphicFramePr>
            <a:graphicFrameLocks noGrp="1"/>
          </p:cNvGraphicFramePr>
          <p:nvPr/>
        </p:nvGraphicFramePr>
        <p:xfrm>
          <a:off x="1143000" y="4886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13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9" name="Table 18"/>
          <p:cNvGraphicFramePr>
            <a:graphicFrameLocks noGrp="1"/>
          </p:cNvGraphicFramePr>
          <p:nvPr/>
        </p:nvGraphicFramePr>
        <p:xfrm>
          <a:off x="1143000" y="5648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1" name="Oval 20"/>
          <p:cNvSpPr/>
          <p:nvPr/>
        </p:nvSpPr>
        <p:spPr>
          <a:xfrm>
            <a:off x="12192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8288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828800" y="1905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438400" y="1905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38400" y="2590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048000" y="2590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48000" y="3352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657600" y="3352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57600" y="4191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267200" y="4191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267200" y="4876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876800" y="4876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76800" y="5638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486400" y="5638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200" y="685800"/>
            <a:ext cx="1600200" cy="461665"/>
          </a:xfrm>
          <a:prstGeom prst="rect">
            <a:avLst/>
          </a:prstGeom>
          <a:noFill/>
        </p:spPr>
        <p:txBody>
          <a:bodyPr wrap="square" rtlCol="0">
            <a:spAutoFit/>
          </a:bodyPr>
          <a:lstStyle/>
          <a:p>
            <a:r>
              <a:rPr lang="en-US" sz="2400" b="1" u="sng" dirty="0" smtClean="0"/>
              <a:t>Iteration 1:</a:t>
            </a:r>
            <a:endParaRPr lang="en-US" b="1" u="sng" dirty="0"/>
          </a:p>
        </p:txBody>
      </p:sp>
      <p:sp>
        <p:nvSpPr>
          <p:cNvPr id="36" name="TextBox 35"/>
          <p:cNvSpPr txBox="1"/>
          <p:nvPr/>
        </p:nvSpPr>
        <p:spPr>
          <a:xfrm>
            <a:off x="1143000" y="990600"/>
            <a:ext cx="6096000" cy="369332"/>
          </a:xfrm>
          <a:prstGeom prst="rect">
            <a:avLst/>
          </a:prstGeom>
          <a:noFill/>
        </p:spPr>
        <p:txBody>
          <a:bodyPr wrap="square" rtlCol="0">
            <a:spAutoFit/>
          </a:bodyPr>
          <a:lstStyle/>
          <a:p>
            <a:r>
              <a:rPr lang="en-US" b="1" dirty="0" smtClean="0">
                <a:solidFill>
                  <a:srgbClr val="FF0000"/>
                </a:solidFill>
              </a:rPr>
              <a:t>a[0]     a[1]    a[2]     a[3]     a[4]    a[5]    a[6]     a[7]    a[8]    a[9] </a:t>
            </a:r>
            <a:endParaRPr lang="en-US" b="1" dirty="0">
              <a:solidFill>
                <a:srgbClr val="FF0000"/>
              </a:solidFill>
            </a:endParaRPr>
          </a:p>
        </p:txBody>
      </p:sp>
      <p:sp>
        <p:nvSpPr>
          <p:cNvPr id="37" name="TextBox 36"/>
          <p:cNvSpPr txBox="1"/>
          <p:nvPr/>
        </p:nvSpPr>
        <p:spPr>
          <a:xfrm>
            <a:off x="7391400" y="1371600"/>
            <a:ext cx="1447800" cy="923330"/>
          </a:xfrm>
          <a:prstGeom prst="rect">
            <a:avLst/>
          </a:prstGeom>
          <a:noFill/>
        </p:spPr>
        <p:txBody>
          <a:bodyPr wrap="square" rtlCol="0">
            <a:spAutoFit/>
          </a:bodyPr>
          <a:lstStyle/>
          <a:p>
            <a:r>
              <a:rPr lang="en-US" b="1" dirty="0" smtClean="0"/>
              <a:t>No Swapping</a:t>
            </a:r>
          </a:p>
          <a:p>
            <a:endParaRPr lang="en-US" b="1" dirty="0" smtClean="0"/>
          </a:p>
          <a:p>
            <a:endParaRPr lang="en-US" dirty="0"/>
          </a:p>
        </p:txBody>
      </p:sp>
      <p:sp>
        <p:nvSpPr>
          <p:cNvPr id="38" name="TextBox 37"/>
          <p:cNvSpPr txBox="1"/>
          <p:nvPr/>
        </p:nvSpPr>
        <p:spPr>
          <a:xfrm>
            <a:off x="7391400" y="1905000"/>
            <a:ext cx="1219200" cy="369332"/>
          </a:xfrm>
          <a:prstGeom prst="rect">
            <a:avLst/>
          </a:prstGeom>
          <a:noFill/>
        </p:spPr>
        <p:txBody>
          <a:bodyPr wrap="square" rtlCol="0">
            <a:spAutoFit/>
          </a:bodyPr>
          <a:lstStyle/>
          <a:p>
            <a:r>
              <a:rPr lang="en-US" b="1" dirty="0" smtClean="0"/>
              <a:t>Swapping</a:t>
            </a:r>
            <a:endParaRPr lang="en-US" b="1" dirty="0"/>
          </a:p>
        </p:txBody>
      </p:sp>
      <p:sp>
        <p:nvSpPr>
          <p:cNvPr id="39" name="TextBox 38"/>
          <p:cNvSpPr txBox="1"/>
          <p:nvPr/>
        </p:nvSpPr>
        <p:spPr>
          <a:xfrm>
            <a:off x="7391400" y="3364468"/>
            <a:ext cx="1219200" cy="369332"/>
          </a:xfrm>
          <a:prstGeom prst="rect">
            <a:avLst/>
          </a:prstGeom>
          <a:noFill/>
        </p:spPr>
        <p:txBody>
          <a:bodyPr wrap="square" rtlCol="0">
            <a:spAutoFit/>
          </a:bodyPr>
          <a:lstStyle/>
          <a:p>
            <a:r>
              <a:rPr lang="en-US" b="1" dirty="0" smtClean="0"/>
              <a:t>Swapping</a:t>
            </a:r>
            <a:endParaRPr lang="en-US" b="1" dirty="0"/>
          </a:p>
        </p:txBody>
      </p:sp>
      <p:sp>
        <p:nvSpPr>
          <p:cNvPr id="40" name="TextBox 39"/>
          <p:cNvSpPr txBox="1"/>
          <p:nvPr/>
        </p:nvSpPr>
        <p:spPr>
          <a:xfrm>
            <a:off x="7391400" y="4202668"/>
            <a:ext cx="1219200" cy="369332"/>
          </a:xfrm>
          <a:prstGeom prst="rect">
            <a:avLst/>
          </a:prstGeom>
          <a:noFill/>
        </p:spPr>
        <p:txBody>
          <a:bodyPr wrap="square" rtlCol="0">
            <a:spAutoFit/>
          </a:bodyPr>
          <a:lstStyle/>
          <a:p>
            <a:r>
              <a:rPr lang="en-US" b="1" dirty="0" smtClean="0"/>
              <a:t>Swapping</a:t>
            </a:r>
            <a:endParaRPr lang="en-US" b="1" dirty="0"/>
          </a:p>
        </p:txBody>
      </p:sp>
      <p:sp>
        <p:nvSpPr>
          <p:cNvPr id="41" name="TextBox 40"/>
          <p:cNvSpPr txBox="1"/>
          <p:nvPr/>
        </p:nvSpPr>
        <p:spPr>
          <a:xfrm>
            <a:off x="7391400" y="4888468"/>
            <a:ext cx="1219200" cy="369332"/>
          </a:xfrm>
          <a:prstGeom prst="rect">
            <a:avLst/>
          </a:prstGeom>
          <a:noFill/>
        </p:spPr>
        <p:txBody>
          <a:bodyPr wrap="square" rtlCol="0">
            <a:spAutoFit/>
          </a:bodyPr>
          <a:lstStyle/>
          <a:p>
            <a:r>
              <a:rPr lang="en-US" b="1" dirty="0" smtClean="0"/>
              <a:t>Swapping</a:t>
            </a:r>
            <a:endParaRPr lang="en-US" b="1" dirty="0"/>
          </a:p>
        </p:txBody>
      </p:sp>
      <p:sp>
        <p:nvSpPr>
          <p:cNvPr id="42" name="TextBox 41"/>
          <p:cNvSpPr txBox="1"/>
          <p:nvPr/>
        </p:nvSpPr>
        <p:spPr>
          <a:xfrm>
            <a:off x="7391400" y="5574268"/>
            <a:ext cx="1219200" cy="369332"/>
          </a:xfrm>
          <a:prstGeom prst="rect">
            <a:avLst/>
          </a:prstGeom>
          <a:noFill/>
        </p:spPr>
        <p:txBody>
          <a:bodyPr wrap="square" rtlCol="0">
            <a:spAutoFit/>
          </a:bodyPr>
          <a:lstStyle/>
          <a:p>
            <a:r>
              <a:rPr lang="en-US" b="1" dirty="0" smtClean="0"/>
              <a:t>Swapping</a:t>
            </a:r>
            <a:endParaRPr lang="en-US" b="1" dirty="0"/>
          </a:p>
        </p:txBody>
      </p:sp>
      <p:sp>
        <p:nvSpPr>
          <p:cNvPr id="43" name="TextBox 42"/>
          <p:cNvSpPr txBox="1"/>
          <p:nvPr/>
        </p:nvSpPr>
        <p:spPr>
          <a:xfrm>
            <a:off x="7391400" y="2590800"/>
            <a:ext cx="1524000" cy="369332"/>
          </a:xfrm>
          <a:prstGeom prst="rect">
            <a:avLst/>
          </a:prstGeom>
          <a:noFill/>
        </p:spPr>
        <p:txBody>
          <a:bodyPr wrap="square" rtlCol="0">
            <a:spAutoFit/>
          </a:bodyPr>
          <a:lstStyle/>
          <a:p>
            <a:r>
              <a:rPr lang="en-US" b="1" dirty="0" smtClean="0"/>
              <a:t>No Swapping</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ox(in)">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ox(in)">
                                      <p:cBhvr>
                                        <p:cTn id="15" dur="500"/>
                                        <p:tgtEl>
                                          <p:spTgt spid="2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ox(in)">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ox(in)">
                                      <p:cBhvr>
                                        <p:cTn id="23" dur="500"/>
                                        <p:tgtEl>
                                          <p:spTgt spid="2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ox(in)">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ox(in)">
                                      <p:cBhvr>
                                        <p:cTn id="31" dur="500"/>
                                        <p:tgtEl>
                                          <p:spTgt spid="2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ox(in)">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ox(in)">
                                      <p:cBhvr>
                                        <p:cTn id="39" dur="500"/>
                                        <p:tgtEl>
                                          <p:spTgt spid="3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ox(in)">
                                      <p:cBhvr>
                                        <p:cTn id="47" dur="500"/>
                                        <p:tgtEl>
                                          <p:spTgt spid="32"/>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ox(in)">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box(in)">
                                      <p:cBhvr>
                                        <p:cTn id="55" dur="500"/>
                                        <p:tgtEl>
                                          <p:spTgt spid="34"/>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ox(in)">
                                      <p:cBhvr>
                                        <p:cTn id="5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12323</TotalTime>
  <Words>3684</Words>
  <Application>Microsoft Office PowerPoint</Application>
  <PresentationFormat>On-screen Show (4:3)</PresentationFormat>
  <Paragraphs>1874</Paragraphs>
  <Slides>88</Slides>
  <Notes>14</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Insertion Sort</vt:lpstr>
      <vt:lpstr>Insertion Sort</vt:lpstr>
      <vt:lpstr>Insertion Sort</vt:lpstr>
      <vt:lpstr>Insertion Sort</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ashish.gupta</dc:creator>
  <cp:lastModifiedBy>kunjbihari.meena</cp:lastModifiedBy>
  <cp:revision>545</cp:revision>
  <dcterms:created xsi:type="dcterms:W3CDTF">2013-01-01T04:30:55Z</dcterms:created>
  <dcterms:modified xsi:type="dcterms:W3CDTF">2022-09-20T05:20:09Z</dcterms:modified>
</cp:coreProperties>
</file>