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372" r:id="rId2"/>
    <p:sldId id="354" r:id="rId3"/>
    <p:sldId id="362" r:id="rId4"/>
    <p:sldId id="364" r:id="rId5"/>
    <p:sldId id="366" r:id="rId6"/>
    <p:sldId id="368" r:id="rId7"/>
    <p:sldId id="370" r:id="rId8"/>
    <p:sldId id="371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8F8F8"/>
    <a:srgbClr val="6600FF"/>
    <a:srgbClr val="9933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87" autoAdjust="0"/>
    <p:restoredTop sz="98558" autoAdjust="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/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F4074601-7F6E-45C8-9E8F-E16F6D4EFC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3297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BBA04B5C-3A70-46E6-BA5E-3A379E151C2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FFA7F-FDB0-4DCC-B288-631FC9E640E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64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F443B-956E-4B81-BC1B-7880C241A3E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65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4D55B-E27E-43B5-9A61-3DCAC8072B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67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B09BB-E3BE-473F-830F-8B0DC339A0E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47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03246-50EF-4BCB-BC66-EA7D3B533FE3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50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220DC-4DE7-4FB3-8E86-7FCEC7769FD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39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68323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8324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8325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8326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8327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8328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68329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83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6833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5E0096-1B68-47A8-A930-E671BB2F9B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683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83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9CB6B-592B-4578-85D7-25F1464762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51721-32D5-47AB-9E84-23BEE8994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A777-C0DD-4815-837E-FCC2B0BDC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DB96E-96F8-47D1-A83B-C787CCEB5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A2CED-0E0C-4FFF-B396-9CD3561D04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78622-DF60-44D3-AEEC-5D89D29E9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E31B3-7C6C-4C67-A66C-8CD5AB8AF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19257-78EC-463A-A32B-C7F88416AB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C0631-9480-471A-9EB5-ADC3E53CB4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2E975-2B5E-4717-989C-3CC201779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56729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730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730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730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673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73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673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/>
              <a:t>Dr. Vipin Tyagi</a:t>
            </a:r>
          </a:p>
        </p:txBody>
      </p:sp>
      <p:sp>
        <p:nvSpPr>
          <p:cNvPr id="5673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932B605-70FB-4CBD-98D9-CF3E989AA8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673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Quick Sort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Quick Sort (Divide and Conquer)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2875"/>
            <a:ext cx="8226425" cy="4679950"/>
          </a:xfrm>
        </p:spPr>
        <p:txBody>
          <a:bodyPr/>
          <a:lstStyle/>
          <a:p>
            <a:r>
              <a:rPr lang="en-US" altLang="zh-TW" sz="2800">
                <a:ea typeface="PMingLiU" pitchFamily="18" charset="-120"/>
              </a:rPr>
              <a:t>The quick sort scheme developed by C. A. R. Hoare has the </a:t>
            </a:r>
            <a:r>
              <a:rPr lang="en-US" altLang="zh-TW" sz="2800">
                <a:solidFill>
                  <a:srgbClr val="FF0000"/>
                </a:solidFill>
                <a:ea typeface="PMingLiU" pitchFamily="18" charset="-120"/>
              </a:rPr>
              <a:t>best average behavior</a:t>
            </a:r>
            <a:r>
              <a:rPr lang="en-US" altLang="zh-TW" sz="2800">
                <a:ea typeface="PMingLiU" pitchFamily="18" charset="-120"/>
              </a:rPr>
              <a:t> among all the sorting methods we shall be studying</a:t>
            </a:r>
          </a:p>
          <a:p>
            <a:r>
              <a:rPr lang="en-US" altLang="zh-TW" sz="2800">
                <a:ea typeface="PMingLiU" pitchFamily="18" charset="-120"/>
              </a:rPr>
              <a:t>Given (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baseline="-25000">
                <a:ea typeface="PMingLiU" pitchFamily="18" charset="-120"/>
              </a:rPr>
              <a:t>0</a:t>
            </a:r>
            <a:r>
              <a:rPr lang="en-US" altLang="zh-TW" sz="2800">
                <a:ea typeface="PMingLiU" pitchFamily="18" charset="-120"/>
              </a:rPr>
              <a:t>, 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baseline="-25000">
                <a:ea typeface="PMingLiU" pitchFamily="18" charset="-120"/>
              </a:rPr>
              <a:t>1</a:t>
            </a:r>
            <a:r>
              <a:rPr lang="en-US" altLang="zh-TW" sz="2800">
                <a:ea typeface="PMingLiU" pitchFamily="18" charset="-120"/>
              </a:rPr>
              <a:t>, …, 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baseline="-25000">
                <a:ea typeface="PMingLiU" pitchFamily="18" charset="-120"/>
              </a:rPr>
              <a:t>n-1</a:t>
            </a:r>
            <a:r>
              <a:rPr lang="en-US" altLang="zh-TW" sz="2800">
                <a:ea typeface="PMingLiU" pitchFamily="18" charset="-120"/>
              </a:rPr>
              <a:t>) and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 baseline="-25000">
                <a:ea typeface="PMingLiU" pitchFamily="18" charset="-120"/>
              </a:rPr>
              <a:t> </a:t>
            </a:r>
            <a:r>
              <a:rPr lang="en-US" altLang="zh-TW" sz="2800">
                <a:ea typeface="PMingLiU" pitchFamily="18" charset="-120"/>
              </a:rPr>
              <a:t>denote a pivot key</a:t>
            </a:r>
          </a:p>
          <a:p>
            <a:pPr>
              <a:buFont typeface="Wingdings" pitchFamily="2" charset="2"/>
              <a:buNone/>
            </a:pPr>
            <a:r>
              <a:rPr lang="en-US" altLang="zh-TW" sz="2800">
                <a:ea typeface="PMingLiU" pitchFamily="18" charset="-120"/>
              </a:rPr>
              <a:t>   If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>
                <a:ea typeface="PMingLiU" pitchFamily="18" charset="-120"/>
              </a:rPr>
              <a:t> is placed in position </a:t>
            </a:r>
            <a:r>
              <a:rPr lang="en-US" altLang="zh-TW" sz="2800" i="1">
                <a:ea typeface="PMingLiU" pitchFamily="18" charset="-120"/>
              </a:rPr>
              <a:t>s</a:t>
            </a:r>
            <a:r>
              <a:rPr lang="en-US" altLang="zh-TW" sz="2800">
                <a:ea typeface="PMingLiU" pitchFamily="18" charset="-120"/>
              </a:rPr>
              <a:t>(</a:t>
            </a:r>
            <a:r>
              <a:rPr lang="en-US" altLang="zh-TW" sz="2800" i="1">
                <a:ea typeface="PMingLiU" pitchFamily="18" charset="-120"/>
              </a:rPr>
              <a:t>i</a:t>
            </a:r>
            <a:r>
              <a:rPr lang="en-US" altLang="zh-TW" sz="2800">
                <a:ea typeface="PMingLiU" pitchFamily="18" charset="-120"/>
              </a:rPr>
              <a:t>),</a:t>
            </a:r>
            <a:br>
              <a:rPr lang="en-US" altLang="zh-TW" sz="2800">
                <a:ea typeface="PMingLiU" pitchFamily="18" charset="-120"/>
              </a:rPr>
            </a:br>
            <a:r>
              <a:rPr lang="en-US" altLang="zh-TW" sz="2800">
                <a:ea typeface="PMingLiU" pitchFamily="18" charset="-120"/>
              </a:rPr>
              <a:t>then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j</a:t>
            </a:r>
            <a:r>
              <a:rPr lang="en-US" altLang="zh-TW" sz="2800">
                <a:ea typeface="PMingLiU" pitchFamily="18" charset="-120"/>
              </a:rPr>
              <a:t> 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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s</a:t>
            </a:r>
            <a:r>
              <a:rPr lang="en-US" altLang="zh-TW" sz="2800" baseline="-25000">
                <a:ea typeface="PMingLiU" pitchFamily="18" charset="-120"/>
              </a:rPr>
              <a:t>(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 baseline="-25000">
                <a:ea typeface="PMingLiU" pitchFamily="18" charset="-120"/>
              </a:rPr>
              <a:t>)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 </a:t>
            </a:r>
            <a:r>
              <a:rPr lang="en-US" altLang="zh-TW" sz="2800">
                <a:ea typeface="PMingLiU" pitchFamily="18" charset="-120"/>
              </a:rPr>
              <a:t>for </a:t>
            </a:r>
            <a:r>
              <a:rPr lang="en-US" altLang="zh-TW" sz="2800" i="1">
                <a:ea typeface="PMingLiU" pitchFamily="18" charset="-120"/>
              </a:rPr>
              <a:t>j</a:t>
            </a:r>
            <a:r>
              <a:rPr lang="en-US" altLang="zh-TW" sz="2800">
                <a:ea typeface="PMingLiU" pitchFamily="18" charset="-120"/>
              </a:rPr>
              <a:t> &lt; </a:t>
            </a:r>
            <a:r>
              <a:rPr lang="en-US" altLang="zh-TW" sz="2800" i="1">
                <a:ea typeface="PMingLiU" pitchFamily="18" charset="-120"/>
              </a:rPr>
              <a:t>s</a:t>
            </a:r>
            <a:r>
              <a:rPr lang="en-US" altLang="zh-TW" sz="2800">
                <a:ea typeface="PMingLiU" pitchFamily="18" charset="-120"/>
              </a:rPr>
              <a:t>(</a:t>
            </a:r>
            <a:r>
              <a:rPr lang="en-US" altLang="zh-TW" sz="2800" i="1">
                <a:ea typeface="PMingLiU" pitchFamily="18" charset="-120"/>
              </a:rPr>
              <a:t>i</a:t>
            </a:r>
            <a:r>
              <a:rPr lang="en-US" altLang="zh-TW" sz="2800">
                <a:ea typeface="PMingLiU" pitchFamily="18" charset="-120"/>
              </a:rPr>
              <a:t>),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j</a:t>
            </a:r>
            <a:r>
              <a:rPr lang="en-US" altLang="zh-TW" sz="2800">
                <a:ea typeface="PMingLiU" pitchFamily="18" charset="-120"/>
              </a:rPr>
              <a:t> 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 </a:t>
            </a:r>
            <a:r>
              <a:rPr lang="en-US" altLang="zh-TW" sz="2800" i="1">
                <a:ea typeface="PMingLiU" pitchFamily="18" charset="-120"/>
              </a:rPr>
              <a:t>K</a:t>
            </a:r>
            <a:r>
              <a:rPr lang="en-US" altLang="zh-TW" sz="2800" i="1" baseline="-25000">
                <a:ea typeface="PMingLiU" pitchFamily="18" charset="-120"/>
              </a:rPr>
              <a:t>s</a:t>
            </a:r>
            <a:r>
              <a:rPr lang="en-US" altLang="zh-TW" sz="2800" baseline="-25000">
                <a:ea typeface="PMingLiU" pitchFamily="18" charset="-120"/>
              </a:rPr>
              <a:t>(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 baseline="-25000">
                <a:ea typeface="PMingLiU" pitchFamily="18" charset="-120"/>
              </a:rPr>
              <a:t>)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 </a:t>
            </a:r>
            <a:r>
              <a:rPr lang="en-US" altLang="zh-TW" sz="2800">
                <a:ea typeface="PMingLiU" pitchFamily="18" charset="-120"/>
              </a:rPr>
              <a:t>for </a:t>
            </a:r>
            <a:r>
              <a:rPr lang="en-US" altLang="zh-TW" sz="2800" i="1">
                <a:ea typeface="PMingLiU" pitchFamily="18" charset="-120"/>
              </a:rPr>
              <a:t>j</a:t>
            </a:r>
            <a:r>
              <a:rPr lang="en-US" altLang="zh-TW" sz="2800">
                <a:ea typeface="PMingLiU" pitchFamily="18" charset="-120"/>
              </a:rPr>
              <a:t> &gt; </a:t>
            </a:r>
            <a:r>
              <a:rPr lang="en-US" altLang="zh-TW" sz="2800" i="1">
                <a:ea typeface="PMingLiU" pitchFamily="18" charset="-120"/>
              </a:rPr>
              <a:t>s</a:t>
            </a:r>
            <a:r>
              <a:rPr lang="en-US" altLang="zh-TW" sz="2800">
                <a:ea typeface="PMingLiU" pitchFamily="18" charset="-120"/>
              </a:rPr>
              <a:t>(</a:t>
            </a:r>
            <a:r>
              <a:rPr lang="en-US" altLang="zh-TW" sz="2800" i="1">
                <a:ea typeface="PMingLiU" pitchFamily="18" charset="-120"/>
              </a:rPr>
              <a:t>i</a:t>
            </a:r>
            <a:r>
              <a:rPr lang="en-US" altLang="zh-TW" sz="2800">
                <a:ea typeface="PMingLiU" pitchFamily="18" charset="-120"/>
              </a:rPr>
              <a:t>).</a:t>
            </a:r>
          </a:p>
          <a:p>
            <a:r>
              <a:rPr lang="en-US" altLang="zh-TW" sz="2800">
                <a:ea typeface="PMingLiU" pitchFamily="18" charset="-120"/>
              </a:rPr>
              <a:t>After a positioning has been made, the original file is partitioned into two subfiles, </a:t>
            </a:r>
            <a:r>
              <a:rPr lang="en-US" altLang="zh-TW" sz="2800">
                <a:solidFill>
                  <a:schemeClr val="tx2"/>
                </a:solidFill>
                <a:ea typeface="PMingLiU" pitchFamily="18" charset="-120"/>
              </a:rPr>
              <a:t>{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baseline="-25000">
                <a:ea typeface="PMingLiU" pitchFamily="18" charset="-120"/>
              </a:rPr>
              <a:t>0</a:t>
            </a:r>
            <a:r>
              <a:rPr lang="en-US" altLang="zh-TW" sz="2800">
                <a:ea typeface="PMingLiU" pitchFamily="18" charset="-120"/>
              </a:rPr>
              <a:t>, …, 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i="1" baseline="-25000">
                <a:ea typeface="PMingLiU" pitchFamily="18" charset="-120"/>
              </a:rPr>
              <a:t>s</a:t>
            </a:r>
            <a:r>
              <a:rPr lang="en-US" altLang="zh-TW" sz="2800" baseline="-25000">
                <a:ea typeface="PMingLiU" pitchFamily="18" charset="-120"/>
              </a:rPr>
              <a:t>(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 baseline="-25000">
                <a:ea typeface="PMingLiU" pitchFamily="18" charset="-120"/>
              </a:rPr>
              <a:t>)-1</a:t>
            </a:r>
            <a:r>
              <a:rPr lang="en-US" altLang="zh-TW" sz="2800">
                <a:solidFill>
                  <a:schemeClr val="tx2"/>
                </a:solidFill>
                <a:ea typeface="PMingLiU" pitchFamily="18" charset="-120"/>
              </a:rPr>
              <a:t>}</a:t>
            </a:r>
            <a:r>
              <a:rPr lang="en-US" altLang="zh-TW" sz="2800">
                <a:ea typeface="PMingLiU" pitchFamily="18" charset="-120"/>
              </a:rPr>
              <a:t>, </a:t>
            </a:r>
            <a:r>
              <a:rPr lang="en-US" altLang="zh-TW" sz="2800" i="1">
                <a:solidFill>
                  <a:schemeClr val="tx2"/>
                </a:solidFill>
                <a:ea typeface="PMingLiU" pitchFamily="18" charset="-120"/>
              </a:rPr>
              <a:t>R</a:t>
            </a:r>
            <a:r>
              <a:rPr lang="en-US" altLang="zh-TW" sz="2800" i="1" baseline="-25000">
                <a:solidFill>
                  <a:schemeClr val="tx2"/>
                </a:solidFill>
                <a:ea typeface="PMingLiU" pitchFamily="18" charset="-120"/>
              </a:rPr>
              <a:t>s</a:t>
            </a:r>
            <a:r>
              <a:rPr lang="en-US" altLang="zh-TW" sz="2800" baseline="-25000">
                <a:solidFill>
                  <a:schemeClr val="tx2"/>
                </a:solidFill>
                <a:ea typeface="PMingLiU" pitchFamily="18" charset="-120"/>
              </a:rPr>
              <a:t>(</a:t>
            </a:r>
            <a:r>
              <a:rPr lang="en-US" altLang="zh-TW" sz="2800" i="1" baseline="-25000">
                <a:solidFill>
                  <a:schemeClr val="tx2"/>
                </a:solidFill>
                <a:ea typeface="PMingLiU" pitchFamily="18" charset="-120"/>
              </a:rPr>
              <a:t>i</a:t>
            </a:r>
            <a:r>
              <a:rPr lang="en-US" altLang="zh-TW" sz="2800" baseline="-25000">
                <a:solidFill>
                  <a:schemeClr val="tx2"/>
                </a:solidFill>
                <a:ea typeface="PMingLiU" pitchFamily="18" charset="-120"/>
              </a:rPr>
              <a:t>)</a:t>
            </a:r>
            <a:r>
              <a:rPr lang="en-US" altLang="zh-TW" sz="2800">
                <a:ea typeface="PMingLiU" pitchFamily="18" charset="-120"/>
              </a:rPr>
              <a:t>, </a:t>
            </a:r>
            <a:r>
              <a:rPr lang="en-US" altLang="zh-TW" sz="2800">
                <a:solidFill>
                  <a:schemeClr val="tx2"/>
                </a:solidFill>
                <a:ea typeface="PMingLiU" pitchFamily="18" charset="-120"/>
              </a:rPr>
              <a:t>{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i="1" baseline="-25000">
                <a:ea typeface="PMingLiU" pitchFamily="18" charset="-120"/>
              </a:rPr>
              <a:t>s</a:t>
            </a:r>
            <a:r>
              <a:rPr lang="en-US" altLang="zh-TW" sz="2800" baseline="-25000">
                <a:ea typeface="PMingLiU" pitchFamily="18" charset="-120"/>
              </a:rPr>
              <a:t>(</a:t>
            </a:r>
            <a:r>
              <a:rPr lang="en-US" altLang="zh-TW" sz="2800" i="1" baseline="-25000">
                <a:ea typeface="PMingLiU" pitchFamily="18" charset="-120"/>
              </a:rPr>
              <a:t>i</a:t>
            </a:r>
            <a:r>
              <a:rPr lang="en-US" altLang="zh-TW" sz="2800" baseline="-25000">
                <a:ea typeface="PMingLiU" pitchFamily="18" charset="-120"/>
              </a:rPr>
              <a:t>)+1</a:t>
            </a:r>
            <a:r>
              <a:rPr lang="en-US" altLang="zh-TW" sz="2800">
                <a:ea typeface="PMingLiU" pitchFamily="18" charset="-120"/>
              </a:rPr>
              <a:t>, …, </a:t>
            </a:r>
            <a:r>
              <a:rPr lang="en-US" altLang="zh-TW" sz="2800" i="1">
                <a:ea typeface="PMingLiU" pitchFamily="18" charset="-120"/>
              </a:rPr>
              <a:t>R</a:t>
            </a:r>
            <a:r>
              <a:rPr lang="en-US" altLang="zh-TW" sz="2800" i="1" baseline="-25000">
                <a:ea typeface="PMingLiU" pitchFamily="18" charset="-120"/>
              </a:rPr>
              <a:t>s</a:t>
            </a:r>
            <a:r>
              <a:rPr lang="en-US" altLang="zh-TW" sz="2800" baseline="-25000">
                <a:ea typeface="PMingLiU" pitchFamily="18" charset="-120"/>
              </a:rPr>
              <a:t>(</a:t>
            </a:r>
            <a:r>
              <a:rPr lang="en-US" altLang="zh-TW" sz="2800" i="1" baseline="-25000">
                <a:ea typeface="PMingLiU" pitchFamily="18" charset="-120"/>
              </a:rPr>
              <a:t>n</a:t>
            </a:r>
            <a:r>
              <a:rPr lang="en-US" altLang="zh-TW" sz="2800" baseline="-25000">
                <a:ea typeface="PMingLiU" pitchFamily="18" charset="-120"/>
              </a:rPr>
              <a:t>-1)</a:t>
            </a:r>
            <a:r>
              <a:rPr lang="en-US" altLang="zh-TW" sz="2800">
                <a:solidFill>
                  <a:schemeClr val="tx2"/>
                </a:solidFill>
                <a:ea typeface="PMingLiU" pitchFamily="18" charset="-120"/>
              </a:rPr>
              <a:t>}</a:t>
            </a:r>
            <a:r>
              <a:rPr lang="en-US" altLang="zh-TW" sz="2800">
                <a:ea typeface="PMingLiU" pitchFamily="18" charset="-120"/>
              </a:rPr>
              <a:t>, and they will be sorted independently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8388350" y="54213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7885113" y="5421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59</a:t>
            </a:r>
          </a:p>
        </p:txBody>
      </p:sp>
      <p:sp>
        <p:nvSpPr>
          <p:cNvPr id="428095" name="Text Box 63"/>
          <p:cNvSpPr txBox="1">
            <a:spLocks noChangeArrowheads="1"/>
          </p:cNvSpPr>
          <p:nvPr/>
        </p:nvSpPr>
        <p:spPr bwMode="auto">
          <a:xfrm>
            <a:off x="4860925" y="41243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091" name="Text Box 59"/>
          <p:cNvSpPr txBox="1">
            <a:spLocks noChangeArrowheads="1"/>
          </p:cNvSpPr>
          <p:nvPr/>
        </p:nvSpPr>
        <p:spPr bwMode="auto">
          <a:xfrm>
            <a:off x="6372225" y="36925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088" name="Text Box 56"/>
          <p:cNvSpPr txBox="1">
            <a:spLocks noChangeArrowheads="1"/>
          </p:cNvSpPr>
          <p:nvPr/>
        </p:nvSpPr>
        <p:spPr bwMode="auto">
          <a:xfrm>
            <a:off x="5868988" y="36925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15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226425" cy="3024188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Quick Sort Concept</a:t>
            </a:r>
          </a:p>
          <a:p>
            <a:pPr lvl="1"/>
            <a:r>
              <a:rPr lang="en-US" altLang="zh-TW" sz="2800">
                <a:ea typeface="PMingLiU" pitchFamily="18" charset="-120"/>
              </a:rPr>
              <a:t>select a </a:t>
            </a:r>
            <a:r>
              <a:rPr lang="en-US" altLang="zh-TW" sz="2800">
                <a:solidFill>
                  <a:srgbClr val="FF0000"/>
                </a:solidFill>
                <a:ea typeface="PMingLiU" pitchFamily="18" charset="-120"/>
              </a:rPr>
              <a:t>pivot</a:t>
            </a:r>
            <a:r>
              <a:rPr lang="en-US" altLang="zh-TW" sz="2800">
                <a:ea typeface="PMingLiU" pitchFamily="18" charset="-120"/>
              </a:rPr>
              <a:t> key</a:t>
            </a:r>
          </a:p>
          <a:p>
            <a:pPr lvl="1"/>
            <a:r>
              <a:rPr lang="en-US" altLang="zh-TW" sz="2800">
                <a:ea typeface="PMingLiU" pitchFamily="18" charset="-120"/>
              </a:rPr>
              <a:t>interchange the elements to their correct positions according to the pivot</a:t>
            </a:r>
          </a:p>
          <a:p>
            <a:pPr lvl="1"/>
            <a:r>
              <a:rPr lang="en-US" altLang="zh-TW" sz="2800">
                <a:ea typeface="PMingLiU" pitchFamily="18" charset="-120"/>
              </a:rPr>
              <a:t>the original file is partitioned into two subfiles and they will be sorted independently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3852863" y="29003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0</a:t>
            </a: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4356100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1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4860925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2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364163" y="29003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3</a:t>
            </a:r>
          </a:p>
        </p:txBody>
      </p:sp>
      <p:sp>
        <p:nvSpPr>
          <p:cNvPr id="428041" name="Text Box 9"/>
          <p:cNvSpPr txBox="1">
            <a:spLocks noChangeArrowheads="1"/>
          </p:cNvSpPr>
          <p:nvPr/>
        </p:nvSpPr>
        <p:spPr bwMode="auto">
          <a:xfrm>
            <a:off x="5868988" y="29003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4</a:t>
            </a:r>
          </a:p>
        </p:txBody>
      </p: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6372225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5</a:t>
            </a:r>
          </a:p>
        </p:txBody>
      </p:sp>
      <p:sp>
        <p:nvSpPr>
          <p:cNvPr id="428043" name="Text Box 11"/>
          <p:cNvSpPr txBox="1">
            <a:spLocks noChangeArrowheads="1"/>
          </p:cNvSpPr>
          <p:nvPr/>
        </p:nvSpPr>
        <p:spPr bwMode="auto">
          <a:xfrm>
            <a:off x="6877050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6</a:t>
            </a:r>
          </a:p>
        </p:txBody>
      </p:sp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7381875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7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7885113" y="290036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8</a:t>
            </a:r>
          </a:p>
        </p:txBody>
      </p:sp>
      <p:sp>
        <p:nvSpPr>
          <p:cNvPr id="428046" name="Text Box 14"/>
          <p:cNvSpPr txBox="1">
            <a:spLocks noChangeArrowheads="1"/>
          </p:cNvSpPr>
          <p:nvPr/>
        </p:nvSpPr>
        <p:spPr bwMode="auto">
          <a:xfrm>
            <a:off x="8388350" y="2900363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R</a:t>
            </a:r>
            <a:r>
              <a:rPr kumimoji="1" lang="en-US" altLang="zh-TW" sz="2400" baseline="-25000">
                <a:latin typeface="Lucida Console" pitchFamily="49" charset="0"/>
              </a:rPr>
              <a:t>9</a:t>
            </a:r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3852863" y="328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26</a:t>
            </a:r>
          </a:p>
        </p:txBody>
      </p:sp>
      <p:sp>
        <p:nvSpPr>
          <p:cNvPr id="428048" name="Text Box 16"/>
          <p:cNvSpPr txBox="1">
            <a:spLocks noChangeArrowheads="1"/>
          </p:cNvSpPr>
          <p:nvPr/>
        </p:nvSpPr>
        <p:spPr bwMode="auto">
          <a:xfrm>
            <a:off x="4356100" y="328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</a:t>
            </a:r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4860925" y="328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5364163" y="328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</a:t>
            </a:r>
          </a:p>
        </p:txBody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5868988" y="328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052" name="Text Box 20"/>
          <p:cNvSpPr txBox="1">
            <a:spLocks noChangeArrowheads="1"/>
          </p:cNvSpPr>
          <p:nvPr/>
        </p:nvSpPr>
        <p:spPr bwMode="auto">
          <a:xfrm>
            <a:off x="6372225" y="328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11</a:t>
            </a:r>
          </a:p>
        </p:txBody>
      </p:sp>
      <p:sp>
        <p:nvSpPr>
          <p:cNvPr id="428053" name="Text Box 21"/>
          <p:cNvSpPr txBox="1">
            <a:spLocks noChangeArrowheads="1"/>
          </p:cNvSpPr>
          <p:nvPr/>
        </p:nvSpPr>
        <p:spPr bwMode="auto">
          <a:xfrm>
            <a:off x="6877050" y="328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59</a:t>
            </a:r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7380288" y="328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15</a:t>
            </a:r>
          </a:p>
        </p:txBody>
      </p: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7885113" y="328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8388350" y="328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19</a:t>
            </a:r>
          </a:p>
        </p:txBody>
      </p:sp>
      <p:sp>
        <p:nvSpPr>
          <p:cNvPr id="428077" name="Line 45"/>
          <p:cNvSpPr>
            <a:spLocks noChangeShapeType="1"/>
          </p:cNvSpPr>
          <p:nvPr/>
        </p:nvSpPr>
        <p:spPr bwMode="auto">
          <a:xfrm rot="16200000" flipH="1">
            <a:off x="3636963" y="35020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78" name="Line 46"/>
          <p:cNvSpPr>
            <a:spLocks noChangeShapeType="1"/>
          </p:cNvSpPr>
          <p:nvPr/>
        </p:nvSpPr>
        <p:spPr bwMode="auto">
          <a:xfrm rot="16200000" flipH="1">
            <a:off x="8677275" y="35020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79" name="Line 47"/>
          <p:cNvSpPr>
            <a:spLocks noChangeShapeType="1"/>
          </p:cNvSpPr>
          <p:nvPr/>
        </p:nvSpPr>
        <p:spPr bwMode="auto">
          <a:xfrm rot="16200000" flipH="1">
            <a:off x="6156325" y="3933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81" name="Line 49"/>
          <p:cNvSpPr>
            <a:spLocks noChangeShapeType="1"/>
          </p:cNvSpPr>
          <p:nvPr/>
        </p:nvSpPr>
        <p:spPr bwMode="auto">
          <a:xfrm rot="16200000" flipH="1">
            <a:off x="4572000" y="43656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83" name="Line 51"/>
          <p:cNvSpPr>
            <a:spLocks noChangeShapeType="1"/>
          </p:cNvSpPr>
          <p:nvPr/>
        </p:nvSpPr>
        <p:spPr bwMode="auto">
          <a:xfrm rot="16200000" flipH="1">
            <a:off x="7669213" y="566261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84" name="Line 52"/>
          <p:cNvSpPr>
            <a:spLocks noChangeShapeType="1"/>
          </p:cNvSpPr>
          <p:nvPr/>
        </p:nvSpPr>
        <p:spPr bwMode="auto">
          <a:xfrm rot="16200000" flipH="1">
            <a:off x="8245475" y="566261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086" name="Text Box 54"/>
          <p:cNvSpPr txBox="1">
            <a:spLocks noChangeArrowheads="1"/>
          </p:cNvSpPr>
          <p:nvPr/>
        </p:nvSpPr>
        <p:spPr bwMode="auto">
          <a:xfrm>
            <a:off x="4860925" y="36925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19</a:t>
            </a:r>
          </a:p>
        </p:txBody>
      </p:sp>
      <p:sp>
        <p:nvSpPr>
          <p:cNvPr id="428087" name="Text Box 55"/>
          <p:cNvSpPr txBox="1">
            <a:spLocks noChangeArrowheads="1"/>
          </p:cNvSpPr>
          <p:nvPr/>
        </p:nvSpPr>
        <p:spPr bwMode="auto">
          <a:xfrm>
            <a:off x="8388350" y="36925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089" name="Text Box 57"/>
          <p:cNvSpPr txBox="1">
            <a:spLocks noChangeArrowheads="1"/>
          </p:cNvSpPr>
          <p:nvPr/>
        </p:nvSpPr>
        <p:spPr bwMode="auto">
          <a:xfrm>
            <a:off x="7380288" y="36925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090" name="Text Box 58"/>
          <p:cNvSpPr txBox="1">
            <a:spLocks noChangeArrowheads="1"/>
          </p:cNvSpPr>
          <p:nvPr/>
        </p:nvSpPr>
        <p:spPr bwMode="auto">
          <a:xfrm>
            <a:off x="3852863" y="36925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11</a:t>
            </a:r>
          </a:p>
        </p:txBody>
      </p:sp>
      <p:sp>
        <p:nvSpPr>
          <p:cNvPr id="428093" name="Text Box 61"/>
          <p:cNvSpPr txBox="1">
            <a:spLocks noChangeArrowheads="1"/>
          </p:cNvSpPr>
          <p:nvPr/>
        </p:nvSpPr>
        <p:spPr bwMode="auto">
          <a:xfrm>
            <a:off x="5364163" y="412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19</a:t>
            </a:r>
          </a:p>
        </p:txBody>
      </p:sp>
      <p:sp>
        <p:nvSpPr>
          <p:cNvPr id="428094" name="Text Box 62"/>
          <p:cNvSpPr txBox="1">
            <a:spLocks noChangeArrowheads="1"/>
          </p:cNvSpPr>
          <p:nvPr/>
        </p:nvSpPr>
        <p:spPr bwMode="auto">
          <a:xfrm>
            <a:off x="3852863" y="412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</a:t>
            </a:r>
          </a:p>
        </p:txBody>
      </p:sp>
      <p:sp>
        <p:nvSpPr>
          <p:cNvPr id="428097" name="Text Box 65"/>
          <p:cNvSpPr txBox="1">
            <a:spLocks noChangeArrowheads="1"/>
          </p:cNvSpPr>
          <p:nvPr/>
        </p:nvSpPr>
        <p:spPr bwMode="auto">
          <a:xfrm>
            <a:off x="5364163" y="4989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15</a:t>
            </a:r>
          </a:p>
        </p:txBody>
      </p:sp>
      <p:sp>
        <p:nvSpPr>
          <p:cNvPr id="428098" name="Text Box 66"/>
          <p:cNvSpPr txBox="1">
            <a:spLocks noChangeArrowheads="1"/>
          </p:cNvSpPr>
          <p:nvPr/>
        </p:nvSpPr>
        <p:spPr bwMode="auto">
          <a:xfrm>
            <a:off x="5868988" y="4989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19</a:t>
            </a:r>
          </a:p>
        </p:txBody>
      </p:sp>
      <p:sp>
        <p:nvSpPr>
          <p:cNvPr id="428099" name="Text Box 67"/>
          <p:cNvSpPr txBox="1">
            <a:spLocks noChangeArrowheads="1"/>
          </p:cNvSpPr>
          <p:nvPr/>
        </p:nvSpPr>
        <p:spPr bwMode="auto">
          <a:xfrm>
            <a:off x="7380288" y="5421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877050" y="54213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77050" y="5853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37</a:t>
            </a:r>
          </a:p>
        </p:txBody>
      </p:sp>
      <p:sp>
        <p:nvSpPr>
          <p:cNvPr id="428104" name="Text Box 72"/>
          <p:cNvSpPr txBox="1">
            <a:spLocks noChangeArrowheads="1"/>
          </p:cNvSpPr>
          <p:nvPr/>
        </p:nvSpPr>
        <p:spPr bwMode="auto">
          <a:xfrm>
            <a:off x="7380288" y="58531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48</a:t>
            </a:r>
          </a:p>
        </p:txBody>
      </p:sp>
      <p:sp>
        <p:nvSpPr>
          <p:cNvPr id="428106" name="Text Box 74"/>
          <p:cNvSpPr txBox="1">
            <a:spLocks noChangeArrowheads="1"/>
          </p:cNvSpPr>
          <p:nvPr/>
        </p:nvSpPr>
        <p:spPr bwMode="auto">
          <a:xfrm>
            <a:off x="4356100" y="36925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</a:t>
            </a:r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364163" y="36925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</a:t>
            </a:r>
          </a:p>
        </p:txBody>
      </p:sp>
      <p:sp>
        <p:nvSpPr>
          <p:cNvPr id="428108" name="Text Box 76"/>
          <p:cNvSpPr txBox="1">
            <a:spLocks noChangeArrowheads="1"/>
          </p:cNvSpPr>
          <p:nvPr/>
        </p:nvSpPr>
        <p:spPr bwMode="auto">
          <a:xfrm>
            <a:off x="6877050" y="36925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59</a:t>
            </a:r>
          </a:p>
        </p:txBody>
      </p:sp>
      <p:sp>
        <p:nvSpPr>
          <p:cNvPr id="428109" name="Text Box 77"/>
          <p:cNvSpPr txBox="1">
            <a:spLocks noChangeArrowheads="1"/>
          </p:cNvSpPr>
          <p:nvPr/>
        </p:nvSpPr>
        <p:spPr bwMode="auto">
          <a:xfrm>
            <a:off x="7885113" y="36925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110" name="Text Box 78"/>
          <p:cNvSpPr txBox="1">
            <a:spLocks noChangeArrowheads="1"/>
          </p:cNvSpPr>
          <p:nvPr/>
        </p:nvSpPr>
        <p:spPr bwMode="auto">
          <a:xfrm>
            <a:off x="4356100" y="41243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</a:t>
            </a:r>
          </a:p>
        </p:txBody>
      </p:sp>
      <p:sp>
        <p:nvSpPr>
          <p:cNvPr id="428111" name="Text Box 79"/>
          <p:cNvSpPr txBox="1">
            <a:spLocks noChangeArrowheads="1"/>
          </p:cNvSpPr>
          <p:nvPr/>
        </p:nvSpPr>
        <p:spPr bwMode="auto">
          <a:xfrm>
            <a:off x="5868988" y="412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15</a:t>
            </a:r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6372225" y="41243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13" name="Text Box 81"/>
          <p:cNvSpPr txBox="1">
            <a:spLocks noChangeArrowheads="1"/>
          </p:cNvSpPr>
          <p:nvPr/>
        </p:nvSpPr>
        <p:spPr bwMode="auto">
          <a:xfrm>
            <a:off x="6877050" y="41243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59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7380288" y="412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115" name="Text Box 83"/>
          <p:cNvSpPr txBox="1">
            <a:spLocks noChangeArrowheads="1"/>
          </p:cNvSpPr>
          <p:nvPr/>
        </p:nvSpPr>
        <p:spPr bwMode="auto">
          <a:xfrm>
            <a:off x="7885113" y="412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8388350" y="41243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>
            <a:off x="5364163" y="455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19</a:t>
            </a:r>
          </a:p>
        </p:txBody>
      </p:sp>
      <p:sp>
        <p:nvSpPr>
          <p:cNvPr id="428118" name="Text Box 86"/>
          <p:cNvSpPr txBox="1">
            <a:spLocks noChangeArrowheads="1"/>
          </p:cNvSpPr>
          <p:nvPr/>
        </p:nvSpPr>
        <p:spPr bwMode="auto">
          <a:xfrm>
            <a:off x="3852863" y="455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4860925" y="455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4356100" y="455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5868988" y="455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15</a:t>
            </a:r>
          </a:p>
        </p:txBody>
      </p:sp>
      <p:sp>
        <p:nvSpPr>
          <p:cNvPr id="428122" name="Text Box 90"/>
          <p:cNvSpPr txBox="1">
            <a:spLocks noChangeArrowheads="1"/>
          </p:cNvSpPr>
          <p:nvPr/>
        </p:nvSpPr>
        <p:spPr bwMode="auto">
          <a:xfrm>
            <a:off x="6372225" y="455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6877050" y="455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59</a:t>
            </a:r>
          </a:p>
        </p:txBody>
      </p:sp>
      <p:sp>
        <p:nvSpPr>
          <p:cNvPr id="428124" name="Text Box 92"/>
          <p:cNvSpPr txBox="1">
            <a:spLocks noChangeArrowheads="1"/>
          </p:cNvSpPr>
          <p:nvPr/>
        </p:nvSpPr>
        <p:spPr bwMode="auto">
          <a:xfrm>
            <a:off x="7380288" y="455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125" name="Text Box 93"/>
          <p:cNvSpPr txBox="1">
            <a:spLocks noChangeArrowheads="1"/>
          </p:cNvSpPr>
          <p:nvPr/>
        </p:nvSpPr>
        <p:spPr bwMode="auto">
          <a:xfrm>
            <a:off x="7885113" y="4556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126" name="Text Box 94"/>
          <p:cNvSpPr txBox="1">
            <a:spLocks noChangeArrowheads="1"/>
          </p:cNvSpPr>
          <p:nvPr/>
        </p:nvSpPr>
        <p:spPr bwMode="auto">
          <a:xfrm>
            <a:off x="8388350" y="4556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3852863" y="4989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28128" name="Text Box 96"/>
          <p:cNvSpPr txBox="1">
            <a:spLocks noChangeArrowheads="1"/>
          </p:cNvSpPr>
          <p:nvPr/>
        </p:nvSpPr>
        <p:spPr bwMode="auto">
          <a:xfrm>
            <a:off x="4860925" y="49895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4356100" y="49895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428130" name="Text Box 98"/>
          <p:cNvSpPr txBox="1">
            <a:spLocks noChangeArrowheads="1"/>
          </p:cNvSpPr>
          <p:nvPr/>
        </p:nvSpPr>
        <p:spPr bwMode="auto">
          <a:xfrm>
            <a:off x="6372225" y="49895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6877050" y="49895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59</a:t>
            </a:r>
          </a:p>
        </p:txBody>
      </p:sp>
      <p:sp>
        <p:nvSpPr>
          <p:cNvPr id="428132" name="Text Box 100"/>
          <p:cNvSpPr txBox="1">
            <a:spLocks noChangeArrowheads="1"/>
          </p:cNvSpPr>
          <p:nvPr/>
        </p:nvSpPr>
        <p:spPr bwMode="auto">
          <a:xfrm>
            <a:off x="7380288" y="4989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885113" y="49895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48</a:t>
            </a:r>
          </a:p>
        </p:txBody>
      </p:sp>
      <p:sp>
        <p:nvSpPr>
          <p:cNvPr id="428134" name="Text Box 102"/>
          <p:cNvSpPr txBox="1">
            <a:spLocks noChangeArrowheads="1"/>
          </p:cNvSpPr>
          <p:nvPr/>
        </p:nvSpPr>
        <p:spPr bwMode="auto">
          <a:xfrm>
            <a:off x="8388350" y="49895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37</a:t>
            </a:r>
          </a:p>
        </p:txBody>
      </p:sp>
      <p:sp>
        <p:nvSpPr>
          <p:cNvPr id="428135" name="Text Box 103"/>
          <p:cNvSpPr txBox="1">
            <a:spLocks noChangeArrowheads="1"/>
          </p:cNvSpPr>
          <p:nvPr/>
        </p:nvSpPr>
        <p:spPr bwMode="auto">
          <a:xfrm>
            <a:off x="5364163" y="5421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15</a:t>
            </a:r>
          </a:p>
        </p:txBody>
      </p:sp>
      <p:sp>
        <p:nvSpPr>
          <p:cNvPr id="428136" name="Text Box 104"/>
          <p:cNvSpPr txBox="1">
            <a:spLocks noChangeArrowheads="1"/>
          </p:cNvSpPr>
          <p:nvPr/>
        </p:nvSpPr>
        <p:spPr bwMode="auto">
          <a:xfrm>
            <a:off x="5868988" y="5421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19</a:t>
            </a:r>
          </a:p>
        </p:txBody>
      </p:sp>
      <p:sp>
        <p:nvSpPr>
          <p:cNvPr id="428137" name="Text Box 105"/>
          <p:cNvSpPr txBox="1">
            <a:spLocks noChangeArrowheads="1"/>
          </p:cNvSpPr>
          <p:nvPr/>
        </p:nvSpPr>
        <p:spPr bwMode="auto">
          <a:xfrm>
            <a:off x="3852863" y="54213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28138" name="Text Box 106"/>
          <p:cNvSpPr txBox="1">
            <a:spLocks noChangeArrowheads="1"/>
          </p:cNvSpPr>
          <p:nvPr/>
        </p:nvSpPr>
        <p:spPr bwMode="auto">
          <a:xfrm>
            <a:off x="4860925" y="54213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139" name="Text Box 107"/>
          <p:cNvSpPr txBox="1">
            <a:spLocks noChangeArrowheads="1"/>
          </p:cNvSpPr>
          <p:nvPr/>
        </p:nvSpPr>
        <p:spPr bwMode="auto">
          <a:xfrm>
            <a:off x="4356100" y="54213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428140" name="Text Box 108"/>
          <p:cNvSpPr txBox="1">
            <a:spLocks noChangeArrowheads="1"/>
          </p:cNvSpPr>
          <p:nvPr/>
        </p:nvSpPr>
        <p:spPr bwMode="auto">
          <a:xfrm>
            <a:off x="6372225" y="54213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41" name="Text Box 109"/>
          <p:cNvSpPr txBox="1">
            <a:spLocks noChangeArrowheads="1"/>
          </p:cNvSpPr>
          <p:nvPr/>
        </p:nvSpPr>
        <p:spPr bwMode="auto">
          <a:xfrm>
            <a:off x="5364163" y="58531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15</a:t>
            </a:r>
          </a:p>
        </p:txBody>
      </p:sp>
      <p:sp>
        <p:nvSpPr>
          <p:cNvPr id="428142" name="Text Box 110"/>
          <p:cNvSpPr txBox="1">
            <a:spLocks noChangeArrowheads="1"/>
          </p:cNvSpPr>
          <p:nvPr/>
        </p:nvSpPr>
        <p:spPr bwMode="auto">
          <a:xfrm>
            <a:off x="5868988" y="58531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19</a:t>
            </a:r>
          </a:p>
        </p:txBody>
      </p:sp>
      <p:sp>
        <p:nvSpPr>
          <p:cNvPr id="428143" name="Text Box 111"/>
          <p:cNvSpPr txBox="1">
            <a:spLocks noChangeArrowheads="1"/>
          </p:cNvSpPr>
          <p:nvPr/>
        </p:nvSpPr>
        <p:spPr bwMode="auto">
          <a:xfrm>
            <a:off x="3852863" y="58531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28144" name="Text Box 112"/>
          <p:cNvSpPr txBox="1">
            <a:spLocks noChangeArrowheads="1"/>
          </p:cNvSpPr>
          <p:nvPr/>
        </p:nvSpPr>
        <p:spPr bwMode="auto">
          <a:xfrm>
            <a:off x="4860925" y="5853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145" name="Text Box 113"/>
          <p:cNvSpPr txBox="1">
            <a:spLocks noChangeArrowheads="1"/>
          </p:cNvSpPr>
          <p:nvPr/>
        </p:nvSpPr>
        <p:spPr bwMode="auto">
          <a:xfrm>
            <a:off x="4356100" y="5853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428146" name="Text Box 114"/>
          <p:cNvSpPr txBox="1">
            <a:spLocks noChangeArrowheads="1"/>
          </p:cNvSpPr>
          <p:nvPr/>
        </p:nvSpPr>
        <p:spPr bwMode="auto">
          <a:xfrm>
            <a:off x="6372225" y="5853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47" name="Text Box 115"/>
          <p:cNvSpPr txBox="1">
            <a:spLocks noChangeArrowheads="1"/>
          </p:cNvSpPr>
          <p:nvPr/>
        </p:nvSpPr>
        <p:spPr bwMode="auto">
          <a:xfrm>
            <a:off x="8388350" y="5853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Lucida Console" pitchFamily="49" charset="0"/>
              </a:rPr>
              <a:t>61</a:t>
            </a:r>
          </a:p>
        </p:txBody>
      </p:sp>
      <p:sp>
        <p:nvSpPr>
          <p:cNvPr id="428148" name="Text Box 116"/>
          <p:cNvSpPr txBox="1">
            <a:spLocks noChangeArrowheads="1"/>
          </p:cNvSpPr>
          <p:nvPr/>
        </p:nvSpPr>
        <p:spPr bwMode="auto">
          <a:xfrm>
            <a:off x="7885113" y="58531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59</a:t>
            </a:r>
          </a:p>
        </p:txBody>
      </p:sp>
      <p:sp>
        <p:nvSpPr>
          <p:cNvPr id="428149" name="Text Box 117"/>
          <p:cNvSpPr txBox="1">
            <a:spLocks noChangeArrowheads="1"/>
          </p:cNvSpPr>
          <p:nvPr/>
        </p:nvSpPr>
        <p:spPr bwMode="auto">
          <a:xfrm>
            <a:off x="6877050" y="62849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37</a:t>
            </a:r>
          </a:p>
        </p:txBody>
      </p:sp>
      <p:sp>
        <p:nvSpPr>
          <p:cNvPr id="428150" name="Text Box 118"/>
          <p:cNvSpPr txBox="1">
            <a:spLocks noChangeArrowheads="1"/>
          </p:cNvSpPr>
          <p:nvPr/>
        </p:nvSpPr>
        <p:spPr bwMode="auto">
          <a:xfrm>
            <a:off x="7380288" y="62849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48</a:t>
            </a:r>
          </a:p>
        </p:txBody>
      </p:sp>
      <p:sp>
        <p:nvSpPr>
          <p:cNvPr id="428151" name="Text Box 119"/>
          <p:cNvSpPr txBox="1">
            <a:spLocks noChangeArrowheads="1"/>
          </p:cNvSpPr>
          <p:nvPr/>
        </p:nvSpPr>
        <p:spPr bwMode="auto">
          <a:xfrm>
            <a:off x="5364163" y="62849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15</a:t>
            </a:r>
          </a:p>
        </p:txBody>
      </p:sp>
      <p:sp>
        <p:nvSpPr>
          <p:cNvPr id="428152" name="Text Box 120"/>
          <p:cNvSpPr txBox="1">
            <a:spLocks noChangeArrowheads="1"/>
          </p:cNvSpPr>
          <p:nvPr/>
        </p:nvSpPr>
        <p:spPr bwMode="auto">
          <a:xfrm>
            <a:off x="5868988" y="62849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19</a:t>
            </a:r>
          </a:p>
        </p:txBody>
      </p:sp>
      <p:sp>
        <p:nvSpPr>
          <p:cNvPr id="428153" name="Text Box 121"/>
          <p:cNvSpPr txBox="1">
            <a:spLocks noChangeArrowheads="1"/>
          </p:cNvSpPr>
          <p:nvPr/>
        </p:nvSpPr>
        <p:spPr bwMode="auto">
          <a:xfrm>
            <a:off x="3852863" y="62849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28154" name="Text Box 122"/>
          <p:cNvSpPr txBox="1">
            <a:spLocks noChangeArrowheads="1"/>
          </p:cNvSpPr>
          <p:nvPr/>
        </p:nvSpPr>
        <p:spPr bwMode="auto">
          <a:xfrm>
            <a:off x="4860925" y="62849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11</a:t>
            </a:r>
          </a:p>
        </p:txBody>
      </p:sp>
      <p:sp>
        <p:nvSpPr>
          <p:cNvPr id="428155" name="Text Box 123"/>
          <p:cNvSpPr txBox="1">
            <a:spLocks noChangeArrowheads="1"/>
          </p:cNvSpPr>
          <p:nvPr/>
        </p:nvSpPr>
        <p:spPr bwMode="auto">
          <a:xfrm>
            <a:off x="4356100" y="62849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428156" name="Text Box 124"/>
          <p:cNvSpPr txBox="1">
            <a:spLocks noChangeArrowheads="1"/>
          </p:cNvSpPr>
          <p:nvPr/>
        </p:nvSpPr>
        <p:spPr bwMode="auto">
          <a:xfrm>
            <a:off x="6372225" y="62849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26</a:t>
            </a:r>
          </a:p>
        </p:txBody>
      </p:sp>
      <p:sp>
        <p:nvSpPr>
          <p:cNvPr id="428157" name="Text Box 125"/>
          <p:cNvSpPr txBox="1">
            <a:spLocks noChangeArrowheads="1"/>
          </p:cNvSpPr>
          <p:nvPr/>
        </p:nvSpPr>
        <p:spPr bwMode="auto">
          <a:xfrm>
            <a:off x="8388350" y="62849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61</a:t>
            </a:r>
          </a:p>
        </p:txBody>
      </p:sp>
      <p:sp>
        <p:nvSpPr>
          <p:cNvPr id="428158" name="Text Box 126"/>
          <p:cNvSpPr txBox="1">
            <a:spLocks noChangeArrowheads="1"/>
          </p:cNvSpPr>
          <p:nvPr/>
        </p:nvSpPr>
        <p:spPr bwMode="auto">
          <a:xfrm>
            <a:off x="7885113" y="628491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solidFill>
                  <a:schemeClr val="hlink"/>
                </a:solidFill>
                <a:latin typeface="Lucida Console" pitchFamily="49" charset="0"/>
              </a:rPr>
              <a:t>59</a:t>
            </a:r>
          </a:p>
        </p:txBody>
      </p:sp>
      <p:sp>
        <p:nvSpPr>
          <p:cNvPr id="428159" name="Line 127"/>
          <p:cNvSpPr>
            <a:spLocks noChangeShapeType="1"/>
          </p:cNvSpPr>
          <p:nvPr/>
        </p:nvSpPr>
        <p:spPr bwMode="auto">
          <a:xfrm rot="16200000" flipH="1">
            <a:off x="3636963" y="3933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0" name="Line 128"/>
          <p:cNvSpPr>
            <a:spLocks noChangeShapeType="1"/>
          </p:cNvSpPr>
          <p:nvPr/>
        </p:nvSpPr>
        <p:spPr bwMode="auto">
          <a:xfrm rot="16200000" flipH="1">
            <a:off x="8677275" y="3933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1" name="Line 129"/>
          <p:cNvSpPr>
            <a:spLocks noChangeShapeType="1"/>
          </p:cNvSpPr>
          <p:nvPr/>
        </p:nvSpPr>
        <p:spPr bwMode="auto">
          <a:xfrm rot="16200000" flipH="1">
            <a:off x="6732588" y="39338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2" name="Line 130"/>
          <p:cNvSpPr>
            <a:spLocks noChangeShapeType="1"/>
          </p:cNvSpPr>
          <p:nvPr/>
        </p:nvSpPr>
        <p:spPr bwMode="auto">
          <a:xfrm rot="16200000" flipH="1">
            <a:off x="3636963" y="43656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3" name="Line 131"/>
          <p:cNvSpPr>
            <a:spLocks noChangeShapeType="1"/>
          </p:cNvSpPr>
          <p:nvPr/>
        </p:nvSpPr>
        <p:spPr bwMode="auto">
          <a:xfrm rot="16200000" flipH="1">
            <a:off x="6156325" y="43656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4" name="Line 132"/>
          <p:cNvSpPr>
            <a:spLocks noChangeShapeType="1"/>
          </p:cNvSpPr>
          <p:nvPr/>
        </p:nvSpPr>
        <p:spPr bwMode="auto">
          <a:xfrm rot="16200000" flipH="1">
            <a:off x="5221288" y="43656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5" name="Line 133"/>
          <p:cNvSpPr>
            <a:spLocks noChangeShapeType="1"/>
          </p:cNvSpPr>
          <p:nvPr/>
        </p:nvSpPr>
        <p:spPr bwMode="auto">
          <a:xfrm rot="16200000" flipH="1">
            <a:off x="8677275" y="43656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6" name="Line 134"/>
          <p:cNvSpPr>
            <a:spLocks noChangeShapeType="1"/>
          </p:cNvSpPr>
          <p:nvPr/>
        </p:nvSpPr>
        <p:spPr bwMode="auto">
          <a:xfrm rot="16200000" flipH="1">
            <a:off x="6732588" y="43656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7" name="Line 135"/>
          <p:cNvSpPr>
            <a:spLocks noChangeShapeType="1"/>
          </p:cNvSpPr>
          <p:nvPr/>
        </p:nvSpPr>
        <p:spPr bwMode="auto">
          <a:xfrm rot="16200000" flipH="1">
            <a:off x="6156325" y="47974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8" name="Line 136"/>
          <p:cNvSpPr>
            <a:spLocks noChangeShapeType="1"/>
          </p:cNvSpPr>
          <p:nvPr/>
        </p:nvSpPr>
        <p:spPr bwMode="auto">
          <a:xfrm rot="16200000" flipH="1">
            <a:off x="5221288" y="47974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69" name="Line 137"/>
          <p:cNvSpPr>
            <a:spLocks noChangeShapeType="1"/>
          </p:cNvSpPr>
          <p:nvPr/>
        </p:nvSpPr>
        <p:spPr bwMode="auto">
          <a:xfrm rot="16200000" flipH="1">
            <a:off x="8677275" y="47974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0" name="Line 138"/>
          <p:cNvSpPr>
            <a:spLocks noChangeShapeType="1"/>
          </p:cNvSpPr>
          <p:nvPr/>
        </p:nvSpPr>
        <p:spPr bwMode="auto">
          <a:xfrm rot="16200000" flipH="1">
            <a:off x="6732588" y="47974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1" name="Line 139"/>
          <p:cNvSpPr>
            <a:spLocks noChangeShapeType="1"/>
          </p:cNvSpPr>
          <p:nvPr/>
        </p:nvSpPr>
        <p:spPr bwMode="auto">
          <a:xfrm rot="16200000" flipH="1">
            <a:off x="8677275" y="52292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2" name="Line 140"/>
          <p:cNvSpPr>
            <a:spLocks noChangeShapeType="1"/>
          </p:cNvSpPr>
          <p:nvPr/>
        </p:nvSpPr>
        <p:spPr bwMode="auto">
          <a:xfrm rot="16200000" flipH="1">
            <a:off x="6732588" y="52292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4" name="Line 142"/>
          <p:cNvSpPr>
            <a:spLocks noChangeShapeType="1"/>
          </p:cNvSpPr>
          <p:nvPr/>
        </p:nvSpPr>
        <p:spPr bwMode="auto">
          <a:xfrm rot="16200000" flipH="1">
            <a:off x="8677275" y="56610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5" name="Line 143"/>
          <p:cNvSpPr>
            <a:spLocks noChangeShapeType="1"/>
          </p:cNvSpPr>
          <p:nvPr/>
        </p:nvSpPr>
        <p:spPr bwMode="auto">
          <a:xfrm rot="16200000" flipH="1">
            <a:off x="6732588" y="56610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6" name="Line 144"/>
          <p:cNvSpPr>
            <a:spLocks noChangeShapeType="1"/>
          </p:cNvSpPr>
          <p:nvPr/>
        </p:nvSpPr>
        <p:spPr bwMode="auto">
          <a:xfrm rot="16200000" flipH="1">
            <a:off x="8245475" y="609441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77" name="Line 145"/>
          <p:cNvSpPr>
            <a:spLocks noChangeShapeType="1"/>
          </p:cNvSpPr>
          <p:nvPr/>
        </p:nvSpPr>
        <p:spPr bwMode="auto">
          <a:xfrm rot="16200000" flipH="1">
            <a:off x="8677275" y="609282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428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428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28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4280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428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0" grpId="0"/>
      <p:bldP spid="428102" grpId="0"/>
      <p:bldP spid="428095" grpId="0"/>
      <p:bldP spid="428091" grpId="0"/>
      <p:bldP spid="428088" grpId="0"/>
      <p:bldP spid="428047" grpId="0"/>
      <p:bldP spid="428077" grpId="0" animBg="1"/>
      <p:bldP spid="428078" grpId="0" animBg="1"/>
      <p:bldP spid="428079" grpId="0" animBg="1"/>
      <p:bldP spid="428081" grpId="0" animBg="1"/>
      <p:bldP spid="428083" grpId="0" animBg="1"/>
      <p:bldP spid="428084" grpId="0" animBg="1"/>
      <p:bldP spid="428086" grpId="0"/>
      <p:bldP spid="428087" grpId="0"/>
      <p:bldP spid="428089" grpId="0"/>
      <p:bldP spid="428090" grpId="0"/>
      <p:bldP spid="428090" grpId="1"/>
      <p:bldP spid="428093" grpId="0"/>
      <p:bldP spid="428094" grpId="0"/>
      <p:bldP spid="428094" grpId="1"/>
      <p:bldP spid="428097" grpId="0"/>
      <p:bldP spid="428098" grpId="0"/>
      <p:bldP spid="428099" grpId="0"/>
      <p:bldP spid="428099" grpId="1"/>
      <p:bldP spid="428101" grpId="0"/>
      <p:bldP spid="428101" grpId="1"/>
      <p:bldP spid="428103" grpId="0"/>
      <p:bldP spid="428104" grpId="0"/>
      <p:bldP spid="428106" grpId="0"/>
      <p:bldP spid="428107" grpId="0"/>
      <p:bldP spid="428108" grpId="0"/>
      <p:bldP spid="428109" grpId="0"/>
      <p:bldP spid="428110" grpId="0"/>
      <p:bldP spid="428110" grpId="1"/>
      <p:bldP spid="428111" grpId="0"/>
      <p:bldP spid="428112" grpId="0"/>
      <p:bldP spid="428113" grpId="0"/>
      <p:bldP spid="428114" grpId="0"/>
      <p:bldP spid="428115" grpId="0"/>
      <p:bldP spid="428116" grpId="0"/>
      <p:bldP spid="428117" grpId="0"/>
      <p:bldP spid="428117" grpId="1"/>
      <p:bldP spid="428118" grpId="0"/>
      <p:bldP spid="428119" grpId="0"/>
      <p:bldP spid="428120" grpId="0"/>
      <p:bldP spid="428121" grpId="0"/>
      <p:bldP spid="428121" grpId="1"/>
      <p:bldP spid="428122" grpId="0"/>
      <p:bldP spid="428123" grpId="0"/>
      <p:bldP spid="428124" grpId="0"/>
      <p:bldP spid="428125" grpId="0"/>
      <p:bldP spid="428126" grpId="0"/>
      <p:bldP spid="428127" grpId="0"/>
      <p:bldP spid="428128" grpId="0"/>
      <p:bldP spid="428129" grpId="0"/>
      <p:bldP spid="428130" grpId="0"/>
      <p:bldP spid="428131" grpId="0"/>
      <p:bldP spid="428131" grpId="1"/>
      <p:bldP spid="428132" grpId="0"/>
      <p:bldP spid="428133" grpId="0"/>
      <p:bldP spid="428134" grpId="0"/>
      <p:bldP spid="428135" grpId="0"/>
      <p:bldP spid="428136" grpId="0"/>
      <p:bldP spid="428137" grpId="0"/>
      <p:bldP spid="428138" grpId="0"/>
      <p:bldP spid="428139" grpId="0"/>
      <p:bldP spid="428140" grpId="0"/>
      <p:bldP spid="428141" grpId="0"/>
      <p:bldP spid="428142" grpId="0"/>
      <p:bldP spid="428143" grpId="0"/>
      <p:bldP spid="428144" grpId="0"/>
      <p:bldP spid="428145" grpId="0"/>
      <p:bldP spid="428146" grpId="0"/>
      <p:bldP spid="428147" grpId="0"/>
      <p:bldP spid="428147" grpId="1"/>
      <p:bldP spid="428148" grpId="0"/>
      <p:bldP spid="428149" grpId="0"/>
      <p:bldP spid="428150" grpId="0"/>
      <p:bldP spid="428151" grpId="0"/>
      <p:bldP spid="428152" grpId="0"/>
      <p:bldP spid="428153" grpId="0"/>
      <p:bldP spid="428154" grpId="0"/>
      <p:bldP spid="428155" grpId="0"/>
      <p:bldP spid="428156" grpId="0"/>
      <p:bldP spid="428157" grpId="0"/>
      <p:bldP spid="428158" grpId="0"/>
      <p:bldP spid="428159" grpId="0" animBg="1"/>
      <p:bldP spid="428160" grpId="0" animBg="1"/>
      <p:bldP spid="428161" grpId="0" animBg="1"/>
      <p:bldP spid="428162" grpId="0" animBg="1"/>
      <p:bldP spid="428163" grpId="0" animBg="1"/>
      <p:bldP spid="428164" grpId="0" animBg="1"/>
      <p:bldP spid="428165" grpId="0" animBg="1"/>
      <p:bldP spid="428166" grpId="0" animBg="1"/>
      <p:bldP spid="428167" grpId="0" animBg="1"/>
      <p:bldP spid="428168" grpId="0" animBg="1"/>
      <p:bldP spid="428169" grpId="0" animBg="1"/>
      <p:bldP spid="428170" grpId="0" animBg="1"/>
      <p:bldP spid="428171" grpId="0" animBg="1"/>
      <p:bldP spid="428172" grpId="0" animBg="1"/>
      <p:bldP spid="428174" grpId="0" animBg="1"/>
      <p:bldP spid="428175" grpId="0" animBg="1"/>
      <p:bldP spid="428176" grpId="0" animBg="1"/>
      <p:bldP spid="428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856663" cy="61214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Complexity Analysis of Quick Sort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ea typeface="PMingLiU" pitchFamily="18" charset="-120"/>
              </a:rPr>
              <a:t>Assume that each time a record is positioned, the list is divided into two parts  of the same size roughly.</a:t>
            </a:r>
          </a:p>
          <a:p>
            <a:pPr lvl="1"/>
            <a:r>
              <a:rPr lang="en-US" altLang="zh-TW">
                <a:ea typeface="PMingLiU" pitchFamily="18" charset="-120"/>
              </a:rPr>
              <a:t>Position a list with 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 element needs 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O(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TW" i="1">
                <a:ea typeface="PMingLiU" pitchFamily="18" charset="-120"/>
              </a:rPr>
              <a:t>	T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) is the time taken to sort 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 elements</a:t>
            </a:r>
          </a:p>
          <a:p>
            <a:pPr lvl="1">
              <a:buFont typeface="Wingdings" pitchFamily="2" charset="2"/>
              <a:buNone/>
            </a:pPr>
            <a:r>
              <a:rPr lang="en-US" altLang="zh-TW" i="1">
                <a:ea typeface="PMingLiU" pitchFamily="18" charset="-120"/>
              </a:rPr>
              <a:t>	T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)&lt;=</a:t>
            </a:r>
            <a:r>
              <a:rPr lang="en-US" altLang="zh-TW" i="1">
                <a:ea typeface="PMingLiU" pitchFamily="18" charset="-120"/>
              </a:rPr>
              <a:t>cn</a:t>
            </a:r>
            <a:r>
              <a:rPr lang="en-US" altLang="zh-TW">
                <a:ea typeface="PMingLiU" pitchFamily="18" charset="-120"/>
              </a:rPr>
              <a:t>+2</a:t>
            </a:r>
            <a:r>
              <a:rPr lang="en-US" altLang="zh-TW" i="1">
                <a:ea typeface="PMingLiU" pitchFamily="18" charset="-120"/>
              </a:rPr>
              <a:t>T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/2) for some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>
                <a:ea typeface="PMingLiU" pitchFamily="18" charset="-120"/>
              </a:rPr>
              <a:t/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       &lt;=</a:t>
            </a:r>
            <a:r>
              <a:rPr lang="en-US" altLang="zh-TW" i="1">
                <a:ea typeface="PMingLiU" pitchFamily="18" charset="-120"/>
              </a:rPr>
              <a:t>cn</a:t>
            </a:r>
            <a:r>
              <a:rPr lang="en-US" altLang="zh-TW">
                <a:ea typeface="PMingLiU" pitchFamily="18" charset="-120"/>
              </a:rPr>
              <a:t>+2(</a:t>
            </a:r>
            <a:r>
              <a:rPr lang="en-US" altLang="zh-TW" i="1">
                <a:ea typeface="PMingLiU" pitchFamily="18" charset="-120"/>
              </a:rPr>
              <a:t>cn</a:t>
            </a:r>
            <a:r>
              <a:rPr lang="en-US" altLang="zh-TW">
                <a:ea typeface="PMingLiU" pitchFamily="18" charset="-120"/>
              </a:rPr>
              <a:t>/2+2</a:t>
            </a:r>
            <a:r>
              <a:rPr lang="en-US" altLang="zh-TW" i="1">
                <a:ea typeface="PMingLiU" pitchFamily="18" charset="-120"/>
              </a:rPr>
              <a:t>T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/4))</a:t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       ...</a:t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       &lt;=</a:t>
            </a:r>
            <a:r>
              <a:rPr lang="en-US" altLang="zh-TW" i="1">
                <a:ea typeface="PMingLiU" pitchFamily="18" charset="-120"/>
              </a:rPr>
              <a:t>cn</a:t>
            </a:r>
            <a:r>
              <a:rPr lang="en-US" altLang="zh-TW">
                <a:ea typeface="PMingLiU" pitchFamily="18" charset="-120"/>
              </a:rPr>
              <a:t>log</a:t>
            </a:r>
            <a:r>
              <a:rPr lang="en-US" altLang="zh-TW" baseline="-25000">
                <a:ea typeface="PMingLiU" pitchFamily="18" charset="-120"/>
              </a:rPr>
              <a:t>2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+</a:t>
            </a:r>
            <a:r>
              <a:rPr lang="en-US" altLang="zh-TW" i="1">
                <a:ea typeface="PMingLiU" pitchFamily="18" charset="-120"/>
              </a:rPr>
              <a:t>nT</a:t>
            </a:r>
            <a:r>
              <a:rPr lang="en-US" altLang="zh-TW">
                <a:ea typeface="PMingLiU" pitchFamily="18" charset="-120"/>
              </a:rPr>
              <a:t>(1)=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O(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log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)</a:t>
            </a:r>
            <a:endParaRPr lang="en-US" altLang="zh-TW">
              <a:ea typeface="PMingLiU" pitchFamily="18" charset="-120"/>
            </a:endParaRPr>
          </a:p>
          <a:p>
            <a:pPr lvl="1"/>
            <a:r>
              <a:rPr lang="en-US" altLang="zh-TW">
                <a:ea typeface="PMingLiU" pitchFamily="18" charset="-120"/>
              </a:rPr>
              <a:t>Average case and best case: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 O(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log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)</a:t>
            </a:r>
          </a:p>
          <a:p>
            <a:pPr lvl="1"/>
            <a:r>
              <a:rPr lang="en-US" altLang="zh-TW">
                <a:ea typeface="PMingLiU" pitchFamily="18" charset="-120"/>
              </a:rPr>
              <a:t>Worst case: 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O(</a:t>
            </a:r>
            <a:r>
              <a:rPr lang="en-US" altLang="zh-TW" i="1">
                <a:solidFill>
                  <a:schemeClr val="tx2"/>
                </a:solidFill>
                <a:ea typeface="PMingLiU" pitchFamily="18" charset="-120"/>
              </a:rPr>
              <a:t>n</a:t>
            </a:r>
            <a:r>
              <a:rPr lang="en-US" altLang="zh-TW" baseline="30000">
                <a:solidFill>
                  <a:schemeClr val="tx2"/>
                </a:solidFill>
                <a:ea typeface="PMingLiU" pitchFamily="18" charset="-120"/>
              </a:rPr>
              <a:t>2</a:t>
            </a:r>
            <a:r>
              <a:rPr lang="en-US" altLang="zh-TW">
                <a:solidFill>
                  <a:schemeClr val="tx2"/>
                </a:solidFill>
                <a:ea typeface="PMingLiU" pitchFamily="18" charset="-120"/>
              </a:rPr>
              <a:t>)</a:t>
            </a:r>
          </a:p>
          <a:p>
            <a:pPr lvl="1"/>
            <a:r>
              <a:rPr lang="en-US" altLang="zh-TW">
                <a:ea typeface="PMingLiU" pitchFamily="18" charset="-120"/>
              </a:rPr>
              <a:t>Best internal sorting method considering the average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/>
              <a:t>Quick Sort: Example</a:t>
            </a: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762000" y="60960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3200"/>
              <a:t>One step of Quick Sort (‘partitioning’)</a:t>
            </a: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2819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3581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4343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5105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5867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6629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7391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8153400" y="1676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990600" y="2133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/>
              <a:t>9</a:t>
            </a:r>
          </a:p>
        </p:txBody>
      </p:sp>
      <p:sp>
        <p:nvSpPr>
          <p:cNvPr id="546830" name="Rectangle 14"/>
          <p:cNvSpPr>
            <a:spLocks noChangeArrowheads="1"/>
          </p:cNvSpPr>
          <p:nvPr/>
        </p:nvSpPr>
        <p:spPr bwMode="auto">
          <a:xfrm>
            <a:off x="2819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endParaRPr lang="en-US" sz="3200"/>
          </a:p>
        </p:txBody>
      </p:sp>
      <p:sp>
        <p:nvSpPr>
          <p:cNvPr id="546831" name="Rectangle 15"/>
          <p:cNvSpPr>
            <a:spLocks noChangeArrowheads="1"/>
          </p:cNvSpPr>
          <p:nvPr/>
        </p:nvSpPr>
        <p:spPr bwMode="auto">
          <a:xfrm>
            <a:off x="3581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6832" name="Rectangle 16"/>
          <p:cNvSpPr>
            <a:spLocks noChangeArrowheads="1"/>
          </p:cNvSpPr>
          <p:nvPr/>
        </p:nvSpPr>
        <p:spPr bwMode="auto">
          <a:xfrm>
            <a:off x="4343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5105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5867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35" name="Rectangle 19"/>
          <p:cNvSpPr>
            <a:spLocks noChangeArrowheads="1"/>
          </p:cNvSpPr>
          <p:nvPr/>
        </p:nvSpPr>
        <p:spPr bwMode="auto">
          <a:xfrm>
            <a:off x="6629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7391400" y="23622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37" name="Rectangle 21"/>
          <p:cNvSpPr>
            <a:spLocks noChangeArrowheads="1"/>
          </p:cNvSpPr>
          <p:nvPr/>
        </p:nvSpPr>
        <p:spPr bwMode="auto">
          <a:xfrm>
            <a:off x="8153400" y="23622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38" name="Line 22"/>
          <p:cNvSpPr>
            <a:spLocks noChangeShapeType="1"/>
          </p:cNvSpPr>
          <p:nvPr/>
        </p:nvSpPr>
        <p:spPr bwMode="auto">
          <a:xfrm flipH="1">
            <a:off x="3276600" y="2667000"/>
            <a:ext cx="495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39" name="Rectangle 23"/>
          <p:cNvSpPr>
            <a:spLocks noChangeArrowheads="1"/>
          </p:cNvSpPr>
          <p:nvPr/>
        </p:nvSpPr>
        <p:spPr bwMode="auto">
          <a:xfrm>
            <a:off x="2819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40" name="Rectangle 24"/>
          <p:cNvSpPr>
            <a:spLocks noChangeArrowheads="1"/>
          </p:cNvSpPr>
          <p:nvPr/>
        </p:nvSpPr>
        <p:spPr bwMode="auto">
          <a:xfrm>
            <a:off x="3581400" y="30480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4343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42" name="Rectangle 26"/>
          <p:cNvSpPr>
            <a:spLocks noChangeArrowheads="1"/>
          </p:cNvSpPr>
          <p:nvPr/>
        </p:nvSpPr>
        <p:spPr bwMode="auto">
          <a:xfrm>
            <a:off x="5105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43" name="Rectangle 27"/>
          <p:cNvSpPr>
            <a:spLocks noChangeArrowheads="1"/>
          </p:cNvSpPr>
          <p:nvPr/>
        </p:nvSpPr>
        <p:spPr bwMode="auto">
          <a:xfrm>
            <a:off x="5867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44" name="Rectangle 28"/>
          <p:cNvSpPr>
            <a:spLocks noChangeArrowheads="1"/>
          </p:cNvSpPr>
          <p:nvPr/>
        </p:nvSpPr>
        <p:spPr bwMode="auto">
          <a:xfrm>
            <a:off x="6629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45" name="Rectangle 29"/>
          <p:cNvSpPr>
            <a:spLocks noChangeArrowheads="1"/>
          </p:cNvSpPr>
          <p:nvPr/>
        </p:nvSpPr>
        <p:spPr bwMode="auto">
          <a:xfrm>
            <a:off x="7391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46" name="Rectangle 30"/>
          <p:cNvSpPr>
            <a:spLocks noChangeArrowheads="1"/>
          </p:cNvSpPr>
          <p:nvPr/>
        </p:nvSpPr>
        <p:spPr bwMode="auto">
          <a:xfrm>
            <a:off x="8153400" y="30480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endParaRPr lang="en-US" sz="3200"/>
          </a:p>
        </p:txBody>
      </p:sp>
      <p:sp>
        <p:nvSpPr>
          <p:cNvPr id="546847" name="Line 31"/>
          <p:cNvSpPr>
            <a:spLocks noChangeShapeType="1"/>
          </p:cNvSpPr>
          <p:nvPr/>
        </p:nvSpPr>
        <p:spPr bwMode="auto">
          <a:xfrm>
            <a:off x="4267200" y="3352800"/>
            <a:ext cx="4038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48" name="Rectangle 32"/>
          <p:cNvSpPr>
            <a:spLocks noChangeArrowheads="1"/>
          </p:cNvSpPr>
          <p:nvPr/>
        </p:nvSpPr>
        <p:spPr bwMode="auto">
          <a:xfrm>
            <a:off x="2819400" y="37338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49" name="Rectangle 33"/>
          <p:cNvSpPr>
            <a:spLocks noChangeArrowheads="1"/>
          </p:cNvSpPr>
          <p:nvPr/>
        </p:nvSpPr>
        <p:spPr bwMode="auto">
          <a:xfrm>
            <a:off x="3581400" y="37338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endParaRPr lang="en-US" sz="3200"/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4343400" y="37338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51" name="Rectangle 35"/>
          <p:cNvSpPr>
            <a:spLocks noChangeArrowheads="1"/>
          </p:cNvSpPr>
          <p:nvPr/>
        </p:nvSpPr>
        <p:spPr bwMode="auto">
          <a:xfrm>
            <a:off x="5105400" y="37338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52" name="Rectangle 36"/>
          <p:cNvSpPr>
            <a:spLocks noChangeArrowheads="1"/>
          </p:cNvSpPr>
          <p:nvPr/>
        </p:nvSpPr>
        <p:spPr bwMode="auto">
          <a:xfrm>
            <a:off x="5867400" y="37338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53" name="Rectangle 37"/>
          <p:cNvSpPr>
            <a:spLocks noChangeArrowheads="1"/>
          </p:cNvSpPr>
          <p:nvPr/>
        </p:nvSpPr>
        <p:spPr bwMode="auto">
          <a:xfrm>
            <a:off x="6629400" y="37338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54" name="Rectangle 38"/>
          <p:cNvSpPr>
            <a:spLocks noChangeArrowheads="1"/>
          </p:cNvSpPr>
          <p:nvPr/>
        </p:nvSpPr>
        <p:spPr bwMode="auto">
          <a:xfrm>
            <a:off x="7391400" y="37338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55" name="Rectangle 39"/>
          <p:cNvSpPr>
            <a:spLocks noChangeArrowheads="1"/>
          </p:cNvSpPr>
          <p:nvPr/>
        </p:nvSpPr>
        <p:spPr bwMode="auto">
          <a:xfrm>
            <a:off x="8153400" y="37338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6856" name="Line 40"/>
          <p:cNvSpPr>
            <a:spLocks noChangeShapeType="1"/>
          </p:cNvSpPr>
          <p:nvPr/>
        </p:nvSpPr>
        <p:spPr bwMode="auto">
          <a:xfrm flipH="1">
            <a:off x="4038600" y="3962400"/>
            <a:ext cx="1905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57" name="Rectangle 41"/>
          <p:cNvSpPr>
            <a:spLocks noChangeArrowheads="1"/>
          </p:cNvSpPr>
          <p:nvPr/>
        </p:nvSpPr>
        <p:spPr bwMode="auto">
          <a:xfrm>
            <a:off x="2819400" y="4419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58" name="Rectangle 42"/>
          <p:cNvSpPr>
            <a:spLocks noChangeArrowheads="1"/>
          </p:cNvSpPr>
          <p:nvPr/>
        </p:nvSpPr>
        <p:spPr bwMode="auto">
          <a:xfrm>
            <a:off x="3581400" y="4419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59" name="Rectangle 43"/>
          <p:cNvSpPr>
            <a:spLocks noChangeArrowheads="1"/>
          </p:cNvSpPr>
          <p:nvPr/>
        </p:nvSpPr>
        <p:spPr bwMode="auto">
          <a:xfrm>
            <a:off x="4343400" y="44196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60" name="Rectangle 44"/>
          <p:cNvSpPr>
            <a:spLocks noChangeArrowheads="1"/>
          </p:cNvSpPr>
          <p:nvPr/>
        </p:nvSpPr>
        <p:spPr bwMode="auto">
          <a:xfrm>
            <a:off x="5105400" y="4419600"/>
            <a:ext cx="762000" cy="533400"/>
          </a:xfrm>
          <a:prstGeom prst="rect">
            <a:avLst/>
          </a:prstGeom>
          <a:solidFill>
            <a:srgbClr val="990000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61" name="Rectangle 45"/>
          <p:cNvSpPr>
            <a:spLocks noChangeArrowheads="1"/>
          </p:cNvSpPr>
          <p:nvPr/>
        </p:nvSpPr>
        <p:spPr bwMode="auto">
          <a:xfrm>
            <a:off x="5867400" y="4437063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endParaRPr lang="en-US" sz="3200"/>
          </a:p>
        </p:txBody>
      </p:sp>
      <p:sp>
        <p:nvSpPr>
          <p:cNvPr id="546862" name="Rectangle 46"/>
          <p:cNvSpPr>
            <a:spLocks noChangeArrowheads="1"/>
          </p:cNvSpPr>
          <p:nvPr/>
        </p:nvSpPr>
        <p:spPr bwMode="auto">
          <a:xfrm>
            <a:off x="6629400" y="4419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63" name="Rectangle 47"/>
          <p:cNvSpPr>
            <a:spLocks noChangeArrowheads="1"/>
          </p:cNvSpPr>
          <p:nvPr/>
        </p:nvSpPr>
        <p:spPr bwMode="auto">
          <a:xfrm>
            <a:off x="7391400" y="4419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64" name="Rectangle 48"/>
          <p:cNvSpPr>
            <a:spLocks noChangeArrowheads="1"/>
          </p:cNvSpPr>
          <p:nvPr/>
        </p:nvSpPr>
        <p:spPr bwMode="auto">
          <a:xfrm>
            <a:off x="8153400" y="44196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6865" name="Line 49"/>
          <p:cNvSpPr>
            <a:spLocks noChangeShapeType="1"/>
          </p:cNvSpPr>
          <p:nvPr/>
        </p:nvSpPr>
        <p:spPr bwMode="auto">
          <a:xfrm>
            <a:off x="5791200" y="4648200"/>
            <a:ext cx="381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66" name="Rectangle 50"/>
          <p:cNvSpPr>
            <a:spLocks noChangeArrowheads="1"/>
          </p:cNvSpPr>
          <p:nvPr/>
        </p:nvSpPr>
        <p:spPr bwMode="auto">
          <a:xfrm>
            <a:off x="2819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6867" name="Rectangle 51"/>
          <p:cNvSpPr>
            <a:spLocks noChangeArrowheads="1"/>
          </p:cNvSpPr>
          <p:nvPr/>
        </p:nvSpPr>
        <p:spPr bwMode="auto">
          <a:xfrm>
            <a:off x="3581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6868" name="Rectangle 52"/>
          <p:cNvSpPr>
            <a:spLocks noChangeArrowheads="1"/>
          </p:cNvSpPr>
          <p:nvPr/>
        </p:nvSpPr>
        <p:spPr bwMode="auto">
          <a:xfrm>
            <a:off x="4343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46869" name="Rectangle 53"/>
          <p:cNvSpPr>
            <a:spLocks noChangeArrowheads="1"/>
          </p:cNvSpPr>
          <p:nvPr/>
        </p:nvSpPr>
        <p:spPr bwMode="auto">
          <a:xfrm>
            <a:off x="5105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endParaRPr lang="en-US" sz="3200"/>
          </a:p>
        </p:txBody>
      </p:sp>
      <p:sp>
        <p:nvSpPr>
          <p:cNvPr id="546870" name="Rectangle 54"/>
          <p:cNvSpPr>
            <a:spLocks noChangeArrowheads="1"/>
          </p:cNvSpPr>
          <p:nvPr/>
        </p:nvSpPr>
        <p:spPr bwMode="auto">
          <a:xfrm>
            <a:off x="5867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46871" name="Rectangle 55"/>
          <p:cNvSpPr>
            <a:spLocks noChangeArrowheads="1"/>
          </p:cNvSpPr>
          <p:nvPr/>
        </p:nvSpPr>
        <p:spPr bwMode="auto">
          <a:xfrm>
            <a:off x="6629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546872" name="Rectangle 56"/>
          <p:cNvSpPr>
            <a:spLocks noChangeArrowheads="1"/>
          </p:cNvSpPr>
          <p:nvPr/>
        </p:nvSpPr>
        <p:spPr bwMode="auto">
          <a:xfrm>
            <a:off x="7391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46873" name="Rectangle 57"/>
          <p:cNvSpPr>
            <a:spLocks noChangeArrowheads="1"/>
          </p:cNvSpPr>
          <p:nvPr/>
        </p:nvSpPr>
        <p:spPr bwMode="auto">
          <a:xfrm>
            <a:off x="8153400" y="5105400"/>
            <a:ext cx="762000" cy="533400"/>
          </a:xfrm>
          <a:prstGeom prst="rect">
            <a:avLst/>
          </a:prstGeom>
          <a:solidFill>
            <a:srgbClr val="000099"/>
          </a:solidFill>
          <a:ln w="381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546874" name="AutoShape 58"/>
          <p:cNvCxnSpPr>
            <a:cxnSpLocks noChangeShapeType="1"/>
            <a:stCxn id="546829" idx="2"/>
            <a:endCxn id="546869" idx="2"/>
          </p:cNvCxnSpPr>
          <p:nvPr/>
        </p:nvCxnSpPr>
        <p:spPr bwMode="auto">
          <a:xfrm rot="16200000" flipH="1">
            <a:off x="1943100" y="2114550"/>
            <a:ext cx="2971800" cy="4114800"/>
          </a:xfrm>
          <a:prstGeom prst="bentConnector3">
            <a:avLst>
              <a:gd name="adj1" fmla="val 106995"/>
            </a:avLst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6875" name="Line 59"/>
          <p:cNvSpPr>
            <a:spLocks noChangeShapeType="1"/>
          </p:cNvSpPr>
          <p:nvPr/>
        </p:nvSpPr>
        <p:spPr bwMode="auto">
          <a:xfrm flipH="1">
            <a:off x="1676400" y="1981200"/>
            <a:ext cx="1219200" cy="381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1306513" y="1752600"/>
            <a:ext cx="1392237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600"/>
              <a:t>pivot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565400"/>
            <a:ext cx="7488237" cy="3594100"/>
          </a:xfrm>
        </p:spPr>
        <p:txBody>
          <a:bodyPr/>
          <a:lstStyle/>
          <a:p>
            <a:r>
              <a:rPr lang="en-US" dirty="0"/>
              <a:t>For very small arrays, </a:t>
            </a:r>
            <a:r>
              <a:rPr lang="en-US" dirty="0" err="1"/>
              <a:t>quicksort</a:t>
            </a:r>
            <a:r>
              <a:rPr lang="en-US" dirty="0"/>
              <a:t> does not perform </a:t>
            </a:r>
            <a:r>
              <a:rPr lang="en-US" dirty="0" smtClean="0"/>
              <a:t>as </a:t>
            </a:r>
            <a:r>
              <a:rPr lang="en-US" dirty="0"/>
              <a:t>insertion sort</a:t>
            </a:r>
          </a:p>
          <a:p>
            <a:pPr lvl="1"/>
            <a:r>
              <a:rPr lang="en-US" dirty="0"/>
              <a:t>how small depends on many factors, such as the time spent making a recursive call, the compiler, etc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1484313"/>
            <a:ext cx="7627937" cy="912812"/>
          </a:xfrm>
          <a:noFill/>
          <a:ln/>
        </p:spPr>
        <p:txBody>
          <a:bodyPr/>
          <a:lstStyle/>
          <a:p>
            <a:r>
              <a:rPr lang="en-US"/>
              <a:t>Typical case for 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Vipin Tyagi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24800" cy="459422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If the array is sorted to begin with, Quick sort is terrible: </a:t>
            </a:r>
            <a:r>
              <a:rPr lang="en-US" sz="3000" dirty="0">
                <a:solidFill>
                  <a:srgbClr val="FF0000"/>
                </a:solidFill>
                <a:latin typeface="Verdana" pitchFamily="34" charset="0"/>
              </a:rPr>
              <a:t>O(n</a:t>
            </a:r>
            <a:r>
              <a:rPr lang="en-US" sz="3000" baseline="30000" dirty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en-US" sz="3000" dirty="0"/>
              <a:t>However, Quick sort is </a:t>
            </a:r>
            <a:r>
              <a:rPr lang="en-US" sz="3000" i="1" dirty="0"/>
              <a:t>usually</a:t>
            </a:r>
            <a:r>
              <a:rPr lang="en-US" sz="3000" dirty="0"/>
              <a:t> </a:t>
            </a:r>
            <a:r>
              <a:rPr lang="en-US" sz="3000" dirty="0">
                <a:latin typeface="Verdana" pitchFamily="34" charset="0"/>
              </a:rPr>
              <a:t>O(n log</a:t>
            </a:r>
            <a:r>
              <a:rPr lang="en-US" sz="3000" baseline="-25000" dirty="0">
                <a:latin typeface="Verdana" pitchFamily="34" charset="0"/>
              </a:rPr>
              <a:t>2</a:t>
            </a:r>
            <a:r>
              <a:rPr lang="en-US" sz="3000" dirty="0">
                <a:latin typeface="Verdana" pitchFamily="34" charset="0"/>
              </a:rPr>
              <a:t>n)</a:t>
            </a:r>
            <a:endParaRPr lang="en-US" sz="3000" dirty="0"/>
          </a:p>
          <a:p>
            <a:r>
              <a:rPr lang="en-US" sz="3000" dirty="0"/>
              <a:t>Quick sort is generally the fastest algorithm known</a:t>
            </a:r>
          </a:p>
          <a:p>
            <a:r>
              <a:rPr lang="en-US" sz="3000" dirty="0"/>
              <a:t>Most real-world sorting is done by 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Dr. Vipin Tyagi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13332</TotalTime>
  <Words>391</Words>
  <Application>Microsoft PowerPoint</Application>
  <PresentationFormat>On-screen Show (4:3)</PresentationFormat>
  <Paragraphs>176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PMingLiU</vt:lpstr>
      <vt:lpstr>Times New Roman</vt:lpstr>
      <vt:lpstr>Wingdings</vt:lpstr>
      <vt:lpstr>Symbol</vt:lpstr>
      <vt:lpstr>Lucida Console</vt:lpstr>
      <vt:lpstr>Verdana</vt:lpstr>
      <vt:lpstr>Watermark</vt:lpstr>
      <vt:lpstr>Quick Sort</vt:lpstr>
      <vt:lpstr>Quick Sort (Divide and Conquer)</vt:lpstr>
      <vt:lpstr>Slide 3</vt:lpstr>
      <vt:lpstr>Slide 4</vt:lpstr>
      <vt:lpstr>Quick Sort: Example</vt:lpstr>
      <vt:lpstr>Typical case for quick sort</vt:lpstr>
      <vt:lpstr>Slide 7</vt:lpstr>
      <vt:lpstr>Thank You 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Tyagi</dc:creator>
  <cp:lastModifiedBy>vipin.tyagi</cp:lastModifiedBy>
  <cp:revision>5531</cp:revision>
  <dcterms:created xsi:type="dcterms:W3CDTF">2005-03-20T09:13:01Z</dcterms:created>
  <dcterms:modified xsi:type="dcterms:W3CDTF">2022-09-08T03:37:52Z</dcterms:modified>
</cp:coreProperties>
</file>